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8" r:id="rId3"/>
    <p:sldId id="269" r:id="rId4"/>
    <p:sldId id="265" r:id="rId5"/>
    <p:sldId id="270" r:id="rId6"/>
    <p:sldId id="266" r:id="rId7"/>
    <p:sldId id="271" r:id="rId8"/>
    <p:sldId id="272" r:id="rId9"/>
    <p:sldId id="273" r:id="rId10"/>
    <p:sldId id="275" r:id="rId11"/>
    <p:sldId id="260" r:id="rId12"/>
    <p:sldId id="261" r:id="rId13"/>
    <p:sldId id="262" r:id="rId14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F2FF"/>
    <a:srgbClr val="E1F0FF"/>
    <a:srgbClr val="C1E0FF"/>
    <a:srgbClr val="EFF7FF"/>
    <a:srgbClr val="000066"/>
    <a:srgbClr val="003C58"/>
    <a:srgbClr val="99CCFF"/>
    <a:srgbClr val="99FFCC"/>
    <a:srgbClr val="C00000"/>
    <a:srgbClr val="3783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604" autoAdjust="0"/>
    <p:restoredTop sz="94660"/>
  </p:normalViewPr>
  <p:slideViewPr>
    <p:cSldViewPr snapToGrid="0">
      <p:cViewPr varScale="1">
        <p:scale>
          <a:sx n="77" d="100"/>
          <a:sy n="77" d="100"/>
        </p:scale>
        <p:origin x="972" y="2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2A1CF2-0F3E-F4A3-1C88-F85EE8E43E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C83687C-DC92-99CA-77C7-924AEE2100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B7740B-68F6-4336-89CC-0A756835A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21-10-2025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05A692-6432-766F-AF40-BCE8EF5D8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D2A611-8DCD-34F1-AFEB-07AB4B3B5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0907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5D3BC7-1A25-B7A4-233F-D7229F7DE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1E9C280-8017-3DE6-778D-041A45555D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769F97-3761-7C70-1708-5DC6AEDE4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21-10-2025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FE2C15-41D9-AFAF-3867-9B092F43B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6853B-3924-DDC6-E04B-1F68B7796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37655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89F4831-9901-0B4A-2506-90D536E01E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B3E4870-BB71-F4B3-D835-3E840891E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5C5C10-F407-78D9-3891-98CDE3AD3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21-10-2025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3A54BA-D177-50E3-E3D3-06D3C9F82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9FE9C7-651C-177C-4FE5-FBFC9319B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03111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B89A43-85D2-B0C5-C56D-79CC9C526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86340B-7772-7DAF-C84A-A65512DD7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5510DA-8F69-BD0C-9D64-24BACA56B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21-10-2025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789E4B-BC7B-DAE2-3E99-9E29CDE71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71C3D7-6270-3932-0F09-35DFE9123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3375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7384A8-B4EF-51FE-E506-751187B3A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371150-5A7F-6005-5FD9-E7D042515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4FBE4D-E373-7B51-1FC6-FBFB5420E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21-10-2025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4E4779-76F9-0368-C1F2-702725D80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1FECDD-0F8F-25BE-D97C-0111A147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6791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EA0AB3-CDCA-AE7C-F5FE-FCC9D9AC8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756B90-DCE3-39DF-3E42-60287AC2A9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D8787F0-4974-8122-9220-A90DB92501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15AC255-936B-CAE1-28CF-B5521801D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21-10-2025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8BDBE0-ED93-AFFE-25FB-1F36F3F4D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C24A9E-7B84-8EAA-52CC-95FAA84B9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67183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77660F-32ED-18ED-AD35-B840157D6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18E3EEA-8476-9986-3375-9FCDFF722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8F921A4-BF86-DC08-61D6-0D850063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DE68BC4-AB0A-C854-720E-EE628F7321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10B495F-EDE3-5875-DC61-3E0EE771AE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83DFB11-A66B-ADFA-6814-4B5599EBC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21-10-2025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A498FE1-98AC-4F7D-FB53-BAF7670E6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78DF97-32CE-7536-02AD-A6C6D6E6C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71178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B9B140-B97B-6423-9FF3-008481B10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713EF7D-814C-96AF-7B0E-84447740E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21-10-2025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1A388E1-1B82-3A14-E443-257896B66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7663E8-4EF5-8277-A547-735DC15FB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16224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52DF380-0621-8B44-400A-B719A4E50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21-10-2025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20D4C29-3028-E959-849C-94F7C2739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7DBF3B3-1886-BE8D-9BB1-8FE91A7BE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71797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CA219D-7370-B0AF-0352-A71343D5C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A16577-E15B-983E-DE87-E13805AAA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6441E04-62C3-9E21-7A0C-84C14AEAB4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909F7C9-369E-6810-CDE5-F4D0299B0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21-10-2025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7B672D-D301-43D7-EB22-F463E3585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6D3BD9-380B-1B2F-2E7F-51620A3EE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3131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012999-2BC0-0054-9D35-C4F2E3C29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19AC690-96E2-7D21-921F-847F83F19D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BC84179-4C6C-BD57-CE73-9534EAC0B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DBB1090-3DB7-7609-8697-2A47478C3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21-10-2025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67C26BF-AD8F-E4A0-6C19-8B3FC837E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935CCCF-839B-5692-C6E6-47A6A60B3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10488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B322CB5-AEDE-708E-9AC1-32D676CC9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C20D034-28F3-2C94-28A7-D6CFBD328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6C923F-2144-00CA-E238-D6DC309F69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9EA1B-127F-479D-A89A-91FBE2AF6D00}" type="datetimeFigureOut">
              <a:rPr lang="es-CL" smtClean="0"/>
              <a:t>21-10-2025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63E26A-FBDD-E607-B00D-C15F2AFEBE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D76B08-841F-C136-E4F7-F32563F86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3634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pubmed.ncbi.nlm.nih.gov/39819121/?utm_source=chatgpt.com" TargetMode="External"/><Relationship Id="rId3" Type="http://schemas.openxmlformats.org/officeDocument/2006/relationships/hyperlink" Target="https://www.who.int/health-topics/air-pollution#tab=tab_1" TargetMode="External"/><Relationship Id="rId7" Type="http://schemas.openxmlformats.org/officeDocument/2006/relationships/hyperlink" Target="https://publications.ersnet.org/content/erjor/11/5/00023-2025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mc.ncbi.nlm.nih.gov/articles/PMC9954329/?utm_source=chatgpt.com" TargetMode="External"/><Relationship Id="rId5" Type="http://schemas.openxmlformats.org/officeDocument/2006/relationships/hyperlink" Target="https://pmc.ncbi.nlm.nih.gov/articles/PMC10809101/" TargetMode="External"/><Relationship Id="rId4" Type="http://schemas.openxmlformats.org/officeDocument/2006/relationships/hyperlink" Target="https://pubmed.ncbi.nlm.nih.gov/37677135/" TargetMode="External"/><Relationship Id="rId9" Type="http://schemas.openxmlformats.org/officeDocument/2006/relationships/hyperlink" Target="https://publications.ersnet.org/content/erj/61/6/2300551?utm_source=chatgpt.com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5.png"/><Relationship Id="rId7" Type="http://schemas.microsoft.com/office/2007/relationships/hdphoto" Target="../media/hdphoto2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id="{87F28A0D-177D-A018-9725-63932550FBF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8F51C264-34FF-6DA5-2520-03DA579ECA0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E0BFED5A-0A4B-1466-B260-09E468ED6B0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45510" y="2340864"/>
              <a:ext cx="246490" cy="4517136"/>
            </a:xfrm>
            <a:prstGeom prst="rect">
              <a:avLst/>
            </a:prstGeom>
            <a:solidFill>
              <a:srgbClr val="37838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46322E52-B3B6-21B4-71E5-C8D34FB2408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38570" y="0"/>
              <a:ext cx="9034266" cy="1319793"/>
            </a:xfrm>
            <a:prstGeom prst="rect">
              <a:avLst/>
            </a:prstGeom>
            <a:solidFill>
              <a:srgbClr val="003C5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49F24F20-FECD-7DDF-8481-88367D71C15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884169" y="338074"/>
              <a:ext cx="2506171" cy="822278"/>
              <a:chOff x="1079889" y="319741"/>
              <a:chExt cx="3498810" cy="1107103"/>
            </a:xfrm>
          </p:grpSpPr>
          <p:pic>
            <p:nvPicPr>
              <p:cNvPr id="10" name="Imagen 9">
                <a:extLst>
                  <a:ext uri="{FF2B5EF4-FFF2-40B4-BE49-F238E27FC236}">
                    <a16:creationId xmlns:a16="http://schemas.microsoft.com/office/drawing/2014/main" id="{AFC628A2-E5B0-5080-F874-6A76B9101E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79889" y="319741"/>
                <a:ext cx="2163825" cy="1008701"/>
              </a:xfrm>
              <a:prstGeom prst="rect">
                <a:avLst/>
              </a:prstGeom>
            </p:spPr>
          </p:pic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800B1120-E8AF-932E-79A1-5B250B388D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04831" y="442002"/>
                <a:ext cx="1073868" cy="984842"/>
              </a:xfrm>
              <a:prstGeom prst="rect">
                <a:avLst/>
              </a:prstGeom>
            </p:spPr>
          </p:pic>
        </p:grp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23BB32A2-F047-8DB4-2092-FAD14946E5B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616667" y="207469"/>
              <a:ext cx="4587947" cy="1112324"/>
              <a:chOff x="6363037" y="239638"/>
              <a:chExt cx="4934020" cy="1197748"/>
            </a:xfrm>
          </p:grpSpPr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B870137A-5404-F056-38B4-807B04723A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rcRect r="64578"/>
              <a:stretch/>
            </p:blipFill>
            <p:spPr>
              <a:xfrm>
                <a:off x="10156193" y="239638"/>
                <a:ext cx="1140864" cy="1197748"/>
              </a:xfrm>
              <a:prstGeom prst="rect">
                <a:avLst/>
              </a:prstGeom>
            </p:spPr>
          </p:pic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6A4D803B-F4CD-DEA2-40A8-6AAA4BFA96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63037" y="489227"/>
                <a:ext cx="3783531" cy="660069"/>
              </a:xfrm>
              <a:prstGeom prst="rect">
                <a:avLst/>
              </a:prstGeom>
            </p:spPr>
          </p:pic>
        </p:grpSp>
      </p:grp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884F6648-21B5-9EFD-9DDB-C851AA8E92C5}"/>
              </a:ext>
            </a:extLst>
          </p:cNvPr>
          <p:cNvSpPr/>
          <p:nvPr/>
        </p:nvSpPr>
        <p:spPr>
          <a:xfrm>
            <a:off x="859485" y="1526523"/>
            <a:ext cx="10288128" cy="4912972"/>
          </a:xfrm>
          <a:prstGeom prst="roundRect">
            <a:avLst>
              <a:gd name="adj" fmla="val 10886"/>
            </a:avLst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Título 3">
            <a:extLst>
              <a:ext uri="{FF2B5EF4-FFF2-40B4-BE49-F238E27FC236}">
                <a16:creationId xmlns:a16="http://schemas.microsoft.com/office/drawing/2014/main" id="{9B14DF63-DB47-E0DB-8E18-7FE2A36620C9}"/>
              </a:ext>
            </a:extLst>
          </p:cNvPr>
          <p:cNvSpPr txBox="1">
            <a:spLocks/>
          </p:cNvSpPr>
          <p:nvPr/>
        </p:nvSpPr>
        <p:spPr>
          <a:xfrm>
            <a:off x="1044387" y="1680762"/>
            <a:ext cx="9603819" cy="25944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52000">
              <a:spcBef>
                <a:spcPts val="2400"/>
              </a:spcBef>
              <a:spcAft>
                <a:spcPts val="600"/>
              </a:spcAft>
            </a:pPr>
            <a:r>
              <a:rPr lang="es-CL" sz="4400" b="1" dirty="0">
                <a:latin typeface="Aptos Display" panose="020B0004020202020204" pitchFamily="34" charset="0"/>
                <a:cs typeface="Arial" panose="020B0604020202020204" pitchFamily="34" charset="0"/>
              </a:rPr>
              <a:t>DISANAPSIS FUNCIONAL EN ESCOLARES EXPUESTOS Y NO EXPUESTOS A CONTAMINACIÓN DEL AIRE POR INDUSTRIAS</a:t>
            </a:r>
          </a:p>
        </p:txBody>
      </p:sp>
      <p:sp>
        <p:nvSpPr>
          <p:cNvPr id="9" name="Subtítulo 5">
            <a:extLst>
              <a:ext uri="{FF2B5EF4-FFF2-40B4-BE49-F238E27FC236}">
                <a16:creationId xmlns:a16="http://schemas.microsoft.com/office/drawing/2014/main" id="{5C036101-A0DB-CB97-5614-336F2F054A75}"/>
              </a:ext>
            </a:extLst>
          </p:cNvPr>
          <p:cNvSpPr txBox="1">
            <a:spLocks/>
          </p:cNvSpPr>
          <p:nvPr/>
        </p:nvSpPr>
        <p:spPr>
          <a:xfrm>
            <a:off x="1487774" y="4481991"/>
            <a:ext cx="9160433" cy="1203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b="1" dirty="0">
                <a:latin typeface="Aptos" panose="020B0004020202020204" pitchFamily="34" charset="0"/>
                <a:cs typeface="Arial" panose="020B0604020202020204" pitchFamily="34" charset="0"/>
              </a:rPr>
              <a:t>Rocha Gómez, FG</a:t>
            </a:r>
            <a:r>
              <a:rPr lang="es-CL" b="1" baseline="30000" dirty="0">
                <a:latin typeface="Aptos" panose="020B0004020202020204" pitchFamily="34" charset="0"/>
                <a:cs typeface="Arial" panose="020B0604020202020204" pitchFamily="34" charset="0"/>
              </a:rPr>
              <a:t>1</a:t>
            </a:r>
            <a:r>
              <a:rPr lang="es-CL" b="1" dirty="0">
                <a:latin typeface="Aptos" panose="020B0004020202020204" pitchFamily="34" charset="0"/>
                <a:cs typeface="Arial" panose="020B0604020202020204" pitchFamily="34" charset="0"/>
              </a:rPr>
              <a:t>; Linares Segovia, B</a:t>
            </a:r>
            <a:r>
              <a:rPr lang="es-CL" b="1" baseline="30000" dirty="0">
                <a:latin typeface="Aptos" panose="020B0004020202020204" pitchFamily="34" charset="0"/>
                <a:cs typeface="Arial" panose="020B0604020202020204" pitchFamily="34" charset="0"/>
              </a:rPr>
              <a:t>2</a:t>
            </a:r>
            <a:r>
              <a:rPr lang="es-CL" b="1" dirty="0">
                <a:latin typeface="Aptos" panose="020B0004020202020204" pitchFamily="34" charset="0"/>
                <a:cs typeface="Arial" panose="020B0604020202020204" pitchFamily="34" charset="0"/>
              </a:rPr>
              <a:t>; Bermúdez Pérez, RS</a:t>
            </a:r>
            <a:r>
              <a:rPr lang="es-CL" b="1" baseline="30000" dirty="0">
                <a:latin typeface="Aptos" panose="020B0004020202020204" pitchFamily="34" charset="0"/>
                <a:cs typeface="Arial" panose="020B0604020202020204" pitchFamily="34" charset="0"/>
              </a:rPr>
              <a:t>3</a:t>
            </a:r>
            <a:r>
              <a:rPr lang="es-CL" b="1" dirty="0">
                <a:latin typeface="Aptos" panose="020B0004020202020204" pitchFamily="34" charset="0"/>
                <a:cs typeface="Arial" panose="020B0604020202020204" pitchFamily="34" charset="0"/>
              </a:rPr>
              <a:t>; Ramírez Garnica, RE</a:t>
            </a:r>
            <a:r>
              <a:rPr lang="es-CL" b="1" baseline="30000" dirty="0">
                <a:latin typeface="Aptos" panose="020B0004020202020204" pitchFamily="34" charset="0"/>
                <a:cs typeface="Arial" panose="020B0604020202020204" pitchFamily="34" charset="0"/>
              </a:rPr>
              <a:t>1</a:t>
            </a:r>
            <a:r>
              <a:rPr lang="es-CL" b="1" dirty="0">
                <a:latin typeface="Aptos" panose="020B0004020202020204" pitchFamily="34" charset="0"/>
                <a:cs typeface="Arial" panose="020B0604020202020204" pitchFamily="34" charset="0"/>
              </a:rPr>
              <a:t>; Solorzano</a:t>
            </a:r>
            <a:r>
              <a:rPr lang="es-CL" b="1" baseline="30000" dirty="0">
                <a:latin typeface="Aptos" panose="020B0004020202020204" pitchFamily="34" charset="0"/>
                <a:cs typeface="Arial" panose="020B0604020202020204" pitchFamily="34" charset="0"/>
              </a:rPr>
              <a:t>2</a:t>
            </a:r>
            <a:r>
              <a:rPr lang="es-CL" b="1" dirty="0">
                <a:latin typeface="Aptos" panose="020B00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2" name="Subtítulo 5">
            <a:extLst>
              <a:ext uri="{FF2B5EF4-FFF2-40B4-BE49-F238E27FC236}">
                <a16:creationId xmlns:a16="http://schemas.microsoft.com/office/drawing/2014/main" id="{2D005A37-D643-88E8-A6DF-6C8B3C69963D}"/>
              </a:ext>
            </a:extLst>
          </p:cNvPr>
          <p:cNvSpPr txBox="1">
            <a:spLocks/>
          </p:cNvSpPr>
          <p:nvPr/>
        </p:nvSpPr>
        <p:spPr>
          <a:xfrm>
            <a:off x="1846815" y="5342462"/>
            <a:ext cx="8217774" cy="870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300"/>
              </a:spcBef>
            </a:pPr>
            <a:r>
              <a:rPr lang="es-MX" sz="1200" b="1" baseline="30000" dirty="0">
                <a:latin typeface="Aptos" panose="020B0004020202020204" pitchFamily="34" charset="0"/>
                <a:cs typeface="Arial" panose="020B0604020202020204" pitchFamily="34" charset="0"/>
              </a:rPr>
              <a:t>1</a:t>
            </a:r>
            <a:r>
              <a:rPr lang="es-MX" sz="1200" b="1" dirty="0">
                <a:latin typeface="Aptos" panose="020B0004020202020204" pitchFamily="34" charset="0"/>
                <a:cs typeface="Arial" panose="020B0604020202020204" pitchFamily="34" charset="0"/>
              </a:rPr>
              <a:t>Departamento de Medicina y Nutrición, Campus León, Universidad de Guanajuato</a:t>
            </a:r>
          </a:p>
          <a:p>
            <a:pPr algn="l">
              <a:spcBef>
                <a:spcPts val="300"/>
              </a:spcBef>
            </a:pPr>
            <a:r>
              <a:rPr lang="es-MX" sz="1200" b="1" baseline="30000" dirty="0">
                <a:latin typeface="Aptos" panose="020B0004020202020204" pitchFamily="34" charset="0"/>
                <a:cs typeface="Arial" panose="020B0604020202020204" pitchFamily="34" charset="0"/>
              </a:rPr>
              <a:t>2</a:t>
            </a:r>
            <a:r>
              <a:rPr lang="es-MX" sz="1200" b="1" dirty="0">
                <a:latin typeface="Aptos" panose="020B0004020202020204" pitchFamily="34" charset="0"/>
                <a:cs typeface="Arial" panose="020B0604020202020204" pitchFamily="34" charset="0"/>
              </a:rPr>
              <a:t>Universidad de Guanajuato</a:t>
            </a:r>
          </a:p>
          <a:p>
            <a:pPr algn="l">
              <a:spcBef>
                <a:spcPts val="300"/>
              </a:spcBef>
            </a:pPr>
            <a:r>
              <a:rPr lang="es-MX" sz="1200" b="1" baseline="30000" dirty="0">
                <a:latin typeface="Aptos" panose="020B0004020202020204" pitchFamily="34" charset="0"/>
                <a:cs typeface="Arial" panose="020B0604020202020204" pitchFamily="34" charset="0"/>
              </a:rPr>
              <a:t>3</a:t>
            </a:r>
            <a:r>
              <a:rPr lang="es-MX" sz="1200" b="1" dirty="0">
                <a:latin typeface="Aptos" panose="020B0004020202020204" pitchFamily="34" charset="0"/>
                <a:cs typeface="Arial" panose="020B0604020202020204" pitchFamily="34" charset="0"/>
              </a:rPr>
              <a:t>Departamento de enfermería, Campus Celaya Salvatierra, Universidad de Guanajuato</a:t>
            </a:r>
          </a:p>
          <a:p>
            <a:pPr algn="l">
              <a:spcBef>
                <a:spcPts val="300"/>
              </a:spcBef>
            </a:pPr>
            <a:r>
              <a:rPr lang="es-MX" sz="1200" b="1" baseline="30000" dirty="0">
                <a:latin typeface="Aptos" panose="020B0004020202020204" pitchFamily="34" charset="0"/>
                <a:cs typeface="Arial" panose="020B0604020202020204" pitchFamily="34" charset="0"/>
              </a:rPr>
              <a:t>1</a:t>
            </a:r>
            <a:r>
              <a:rPr lang="es-MX" sz="1200" b="1" dirty="0">
                <a:latin typeface="Aptos" panose="020B0004020202020204" pitchFamily="34" charset="0"/>
                <a:cs typeface="Arial" panose="020B0604020202020204" pitchFamily="34" charset="0"/>
              </a:rPr>
              <a:t>fg.rochagomez@ugto.mx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5C193B9-A87C-6708-B68C-736498B03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1371" y="3971154"/>
            <a:ext cx="620866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L" sz="2400" b="1" i="1" dirty="0">
                <a:latin typeface="Aptos" panose="020B0004020202020204" pitchFamily="34" charset="0"/>
                <a:ea typeface="+mj-ea"/>
                <a:cs typeface="Arial" panose="020B0604020202020204" pitchFamily="34" charset="0"/>
              </a:rPr>
              <a:t>(ID: </a:t>
            </a:r>
            <a:r>
              <a:rPr lang="es-CL" sz="2800" dirty="0"/>
              <a:t>1961</a:t>
            </a:r>
            <a:r>
              <a:rPr lang="es-MX" altLang="es-MX" sz="2400" b="1" i="1" dirty="0">
                <a:latin typeface="Aptos" panose="020B0004020202020204" pitchFamily="34" charset="0"/>
                <a:ea typeface="+mj-ea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57638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03EC99-F757-10ED-B275-CE23DF0E7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ítulo 1">
            <a:extLst>
              <a:ext uri="{FF2B5EF4-FFF2-40B4-BE49-F238E27FC236}">
                <a16:creationId xmlns:a16="http://schemas.microsoft.com/office/drawing/2014/main" id="{D8F75AFA-D812-C061-F90F-8AB4D55F41FF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44" name="Imagen 43">
            <a:extLst>
              <a:ext uri="{FF2B5EF4-FFF2-40B4-BE49-F238E27FC236}">
                <a16:creationId xmlns:a16="http://schemas.microsoft.com/office/drawing/2014/main" id="{CD5573EF-02D4-69A4-F46D-D5F12288E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1" y="-1"/>
            <a:ext cx="2877045" cy="6857999"/>
          </a:xfrm>
          <a:prstGeom prst="rect">
            <a:avLst/>
          </a:prstGeom>
        </p:spPr>
      </p:pic>
      <p:sp>
        <p:nvSpPr>
          <p:cNvPr id="45" name="Rectángulo 44">
            <a:extLst>
              <a:ext uri="{FF2B5EF4-FFF2-40B4-BE49-F238E27FC236}">
                <a16:creationId xmlns:a16="http://schemas.microsoft.com/office/drawing/2014/main" id="{FEF6BAE9-0B72-0B9C-9013-26746C864066}"/>
              </a:ext>
            </a:extLst>
          </p:cNvPr>
          <p:cNvSpPr/>
          <p:nvPr/>
        </p:nvSpPr>
        <p:spPr>
          <a:xfrm rot="5400000">
            <a:off x="-1260024" y="2462837"/>
            <a:ext cx="5410548" cy="240731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6" name="Título 6">
            <a:extLst>
              <a:ext uri="{FF2B5EF4-FFF2-40B4-BE49-F238E27FC236}">
                <a16:creationId xmlns:a16="http://schemas.microsoft.com/office/drawing/2014/main" id="{131FD1F4-ED5B-80DD-ED4C-331D43D66E84}"/>
              </a:ext>
            </a:extLst>
          </p:cNvPr>
          <p:cNvSpPr txBox="1">
            <a:spLocks/>
          </p:cNvSpPr>
          <p:nvPr/>
        </p:nvSpPr>
        <p:spPr>
          <a:xfrm>
            <a:off x="248320" y="1740319"/>
            <a:ext cx="2407320" cy="4092605"/>
          </a:xfrm>
          <a:prstGeom prst="rect">
            <a:avLst/>
          </a:prstGeom>
        </p:spPr>
        <p:txBody>
          <a:bodyPr vert="vert270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Discusión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2B2842B-43CE-CC31-DACE-42165EF78C26}"/>
              </a:ext>
            </a:extLst>
          </p:cNvPr>
          <p:cNvSpPr txBox="1"/>
          <p:nvPr/>
        </p:nvSpPr>
        <p:spPr>
          <a:xfrm>
            <a:off x="3758920" y="1062645"/>
            <a:ext cx="7463117" cy="1446550"/>
          </a:xfrm>
          <a:prstGeom prst="rect">
            <a:avLst/>
          </a:prstGeom>
          <a:solidFill>
            <a:srgbClr val="E5F2FF"/>
          </a:solidFill>
        </p:spPr>
        <p:txBody>
          <a:bodyPr wrap="square" rtlCol="0">
            <a:spAutoFit/>
          </a:bodyPr>
          <a:lstStyle/>
          <a:p>
            <a:pPr lvl="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MX" sz="2200" b="1" dirty="0">
                <a:solidFill>
                  <a:schemeClr val="tx2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 Mayor frecuencia de disanapsis en escolares expuestos a contaminantes ambientales </a:t>
            </a:r>
            <a:r>
              <a:rPr lang="es-MX" sz="2200" dirty="0">
                <a:solidFill>
                  <a:schemeClr val="tx2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como PM2.5; respalda el papel de la exposición ambiental crónica en la maduración pulmonar (</a:t>
            </a:r>
            <a:r>
              <a:rPr lang="es-MX" sz="2200" dirty="0" err="1">
                <a:solidFill>
                  <a:schemeClr val="tx2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Bourbeau</a:t>
            </a:r>
            <a:r>
              <a:rPr lang="es-MX" sz="2200" dirty="0">
                <a:solidFill>
                  <a:schemeClr val="tx2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 2022; Zhang 2023; Ross 2024; Li 2024).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773DFF7-EDF6-5944-4DB2-84D10A426335}"/>
              </a:ext>
            </a:extLst>
          </p:cNvPr>
          <p:cNvSpPr txBox="1"/>
          <p:nvPr/>
        </p:nvSpPr>
        <p:spPr>
          <a:xfrm>
            <a:off x="3758921" y="2673798"/>
            <a:ext cx="7463117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MX" sz="2200" b="1" dirty="0">
                <a:solidFill>
                  <a:schemeClr val="tx2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 La localidad y el asma tiene más efecto en la disanapsis que la obesidad</a:t>
            </a:r>
            <a:r>
              <a:rPr lang="es-MX" sz="2200" dirty="0">
                <a:solidFill>
                  <a:schemeClr val="tx2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, lo que contrasta con otros estudios en población adulta y ambientes menos agresivos. (</a:t>
            </a:r>
            <a:r>
              <a:rPr lang="es-MX" sz="2200" dirty="0" err="1">
                <a:solidFill>
                  <a:schemeClr val="tx2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Stridsman</a:t>
            </a:r>
            <a:r>
              <a:rPr lang="es-MX" sz="2200" dirty="0">
                <a:solidFill>
                  <a:schemeClr val="tx2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 2025; </a:t>
            </a:r>
            <a:r>
              <a:rPr lang="es-MX" sz="2200" dirty="0" err="1">
                <a:solidFill>
                  <a:schemeClr val="tx2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D’Auria</a:t>
            </a:r>
            <a:r>
              <a:rPr lang="es-MX" sz="2200" dirty="0">
                <a:solidFill>
                  <a:schemeClr val="tx2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 2022; Jung 2022)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97E7E38-D01C-0248-E0D7-9DB4957A6AED}"/>
              </a:ext>
            </a:extLst>
          </p:cNvPr>
          <p:cNvSpPr txBox="1"/>
          <p:nvPr/>
        </p:nvSpPr>
        <p:spPr>
          <a:xfrm>
            <a:off x="3758921" y="4284951"/>
            <a:ext cx="7463117" cy="1446550"/>
          </a:xfrm>
          <a:prstGeom prst="rect">
            <a:avLst/>
          </a:prstGeom>
          <a:solidFill>
            <a:srgbClr val="E5F2FF"/>
          </a:solidFill>
        </p:spPr>
        <p:txBody>
          <a:bodyPr wrap="square" rtlCol="0">
            <a:spAutoFit/>
          </a:bodyPr>
          <a:lstStyle/>
          <a:p>
            <a:pPr lvl="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MX" sz="2200" b="1" dirty="0">
                <a:solidFill>
                  <a:schemeClr val="tx2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 No hubo asociación entre género y disanapsis</a:t>
            </a:r>
            <a:r>
              <a:rPr lang="es-MX" sz="2200" dirty="0">
                <a:solidFill>
                  <a:schemeClr val="tx2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; la aparición de disanapsis podría estar más influida por otros factores como el desarrollo postnatal, la exposición ambiental y antecedentes patológicos (Shimada 2025).</a:t>
            </a:r>
          </a:p>
        </p:txBody>
      </p:sp>
    </p:spTree>
    <p:extLst>
      <p:ext uri="{BB962C8B-B14F-4D97-AF65-F5344CB8AC3E}">
        <p14:creationId xmlns:p14="http://schemas.microsoft.com/office/powerpoint/2010/main" val="3041667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1AEA8C8-5334-ABB2-996B-DEAD2EEDE3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8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A7FFA41-60A5-6E51-5767-EBDE71711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6569" y="341544"/>
            <a:ext cx="3822189" cy="991402"/>
          </a:xfrm>
        </p:spPr>
        <p:txBody>
          <a:bodyPr>
            <a:normAutofit/>
          </a:bodyPr>
          <a:lstStyle/>
          <a:p>
            <a:pPr algn="r"/>
            <a:r>
              <a:rPr lang="es-CL" sz="4800" b="1" dirty="0">
                <a:solidFill>
                  <a:srgbClr val="0000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Conclusión</a:t>
            </a:r>
            <a:endParaRPr lang="es-CL" sz="40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41429CA-67ED-8F95-167B-2C2CC79392D1}"/>
              </a:ext>
            </a:extLst>
          </p:cNvPr>
          <p:cNvSpPr/>
          <p:nvPr/>
        </p:nvSpPr>
        <p:spPr>
          <a:xfrm>
            <a:off x="2934119" y="1527349"/>
            <a:ext cx="8912887" cy="476291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6B5EA47-B959-6736-7D94-F2D7BD2EF6F2}"/>
              </a:ext>
            </a:extLst>
          </p:cNvPr>
          <p:cNvSpPr/>
          <p:nvPr/>
        </p:nvSpPr>
        <p:spPr>
          <a:xfrm>
            <a:off x="2931073" y="1527349"/>
            <a:ext cx="8591199" cy="4762919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734FF41-EB5B-2A1D-611B-7172DB769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2391" y="1916156"/>
            <a:ext cx="8313637" cy="4217534"/>
          </a:xfrm>
        </p:spPr>
        <p:txBody>
          <a:bodyPr>
            <a:normAutofit/>
          </a:bodyPr>
          <a:lstStyle/>
          <a:p>
            <a:pPr algn="just">
              <a:spcBef>
                <a:spcPts val="2400"/>
              </a:spcBef>
            </a:pPr>
            <a:r>
              <a:rPr lang="es-MX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riesgo de disanapsis fue cuatro veces superior en los niños residentes de Salamanca. </a:t>
            </a:r>
          </a:p>
          <a:p>
            <a:pPr algn="just">
              <a:spcBef>
                <a:spcPts val="2400"/>
              </a:spcBef>
            </a:pPr>
            <a:r>
              <a:rPr lang="es-MX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exposición a contaminantes del aire tiene un efecto negativo sobre la función pulmonar, asociado a una mayor frecuencia de disanapsis funcional.</a:t>
            </a:r>
          </a:p>
          <a:p>
            <a:pPr algn="just">
              <a:spcBef>
                <a:spcPts val="2400"/>
              </a:spcBef>
            </a:pPr>
            <a:r>
              <a:rPr lang="es-MX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asma es un factor independiente a la contaminación para disanapsis.</a:t>
            </a:r>
            <a:endParaRPr lang="es-CL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DF8EA7F-02D4-A20C-3762-DD60DA0990D2}"/>
              </a:ext>
            </a:extLst>
          </p:cNvPr>
          <p:cNvSpPr/>
          <p:nvPr/>
        </p:nvSpPr>
        <p:spPr>
          <a:xfrm>
            <a:off x="11943984" y="1527349"/>
            <a:ext cx="246490" cy="4762919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99691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28D2B1E-D81A-4484-FA28-1772704FA3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F97BD22C-62A7-4F00-B0E8-20C1F19918F9}"/>
              </a:ext>
            </a:extLst>
          </p:cNvPr>
          <p:cNvSpPr/>
          <p:nvPr/>
        </p:nvSpPr>
        <p:spPr>
          <a:xfrm>
            <a:off x="1186543" y="339123"/>
            <a:ext cx="10014857" cy="6048231"/>
          </a:xfrm>
          <a:prstGeom prst="roundRect">
            <a:avLst>
              <a:gd name="adj" fmla="val 10886"/>
            </a:avLst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8D26994-CF63-52B1-84B7-690D928AD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9742" y="1213906"/>
            <a:ext cx="9615715" cy="5304971"/>
          </a:xfrm>
        </p:spPr>
        <p:txBody>
          <a:bodyPr>
            <a:normAutofit fontScale="92500" lnSpcReduction="10000"/>
          </a:bodyPr>
          <a:lstStyle/>
          <a:p>
            <a:pPr marL="252000" algn="just">
              <a:spcBef>
                <a:spcPts val="800"/>
              </a:spcBef>
            </a:pPr>
            <a:r>
              <a:rPr lang="en-US" sz="1600" dirty="0"/>
              <a:t>World Health Organization. Air pollution [Internet]. [cited 2025 Jul 17]. Available from: </a:t>
            </a:r>
            <a:r>
              <a:rPr lang="en-US" sz="1600" u="sng" dirty="0">
                <a:hlinkClick r:id="rId3"/>
              </a:rPr>
              <a:t>https://www.who.int/health-topics/air-pollution#tab=tab_1</a:t>
            </a:r>
            <a:endParaRPr lang="es-MX" sz="1600" dirty="0"/>
          </a:p>
          <a:p>
            <a:pPr marL="252000" algn="just">
              <a:spcBef>
                <a:spcPts val="800"/>
              </a:spcBef>
            </a:pPr>
            <a:r>
              <a:rPr lang="en-US" sz="1600" dirty="0"/>
              <a:t>McGinn EA, Mandell EW, Smith BJ, Duke JW, Bush A, </a:t>
            </a:r>
            <a:r>
              <a:rPr lang="en-US" sz="1600" dirty="0" err="1"/>
              <a:t>Abman</a:t>
            </a:r>
            <a:r>
              <a:rPr lang="en-US" sz="1600" dirty="0"/>
              <a:t> SH. Dysanapsis as a Determinant of Lung Function in Development and Disease. </a:t>
            </a:r>
            <a:r>
              <a:rPr lang="en-US" sz="1600" i="1" dirty="0"/>
              <a:t>Am J Respir Crit Care Med</a:t>
            </a:r>
            <a:r>
              <a:rPr lang="en-US" sz="1600" dirty="0"/>
              <a:t>. 2023;208(9):956-963. Published 2023 Nov 1. doi:10.1164/rccm.202306-1120PP. Available from: </a:t>
            </a:r>
            <a:r>
              <a:rPr lang="en-US" sz="1600" u="sng" dirty="0">
                <a:hlinkClick r:id="rId4"/>
              </a:rPr>
              <a:t>https://pubmed.ncbi.nlm.nih.gov/37677135/</a:t>
            </a:r>
            <a:endParaRPr lang="es-MX" sz="1600" dirty="0"/>
          </a:p>
          <a:p>
            <a:pPr marL="252000" algn="just">
              <a:spcBef>
                <a:spcPts val="800"/>
              </a:spcBef>
            </a:pPr>
            <a:r>
              <a:rPr lang="en-US" sz="1600" dirty="0"/>
              <a:t>Ross JC, San José </a:t>
            </a:r>
            <a:r>
              <a:rPr lang="en-US" sz="1600" dirty="0" err="1"/>
              <a:t>Estépar</a:t>
            </a:r>
            <a:r>
              <a:rPr lang="en-US" sz="1600" dirty="0"/>
              <a:t> R, Ash S, et al. Dysanapsis is differentially related to lung function trajectories with distinct structural and functional patterns in COPD and variable risk for adverse outcomes. </a:t>
            </a:r>
            <a:r>
              <a:rPr lang="en-US" sz="1600" i="1" dirty="0" err="1"/>
              <a:t>EClinicalMedicine</a:t>
            </a:r>
            <a:r>
              <a:rPr lang="en-US" sz="1600" dirty="0"/>
              <a:t>. 2024; 68:102408. Published 2024 Jan 5. </a:t>
            </a:r>
            <a:r>
              <a:rPr lang="en-US" sz="1600" dirty="0" err="1"/>
              <a:t>doi</a:t>
            </a:r>
            <a:r>
              <a:rPr lang="en-US" sz="1600" dirty="0"/>
              <a:t>: 10.1016/j.eclinm.2023.102408. Available from: </a:t>
            </a:r>
            <a:r>
              <a:rPr lang="en-US" sz="1600" u="sng" dirty="0">
                <a:hlinkClick r:id="rId5"/>
              </a:rPr>
              <a:t>https://pmc.ncbi.nlm.nih.gov/articles/PMC10809101/</a:t>
            </a:r>
            <a:endParaRPr lang="en-US" sz="1600" u="sng" dirty="0"/>
          </a:p>
          <a:p>
            <a:pPr marL="252000" algn="just">
              <a:spcBef>
                <a:spcPts val="800"/>
              </a:spcBef>
            </a:pPr>
            <a:r>
              <a:rPr lang="en-US" sz="1600" dirty="0"/>
              <a:t>Bourbeau J, Doiron D, Biswas S, Smith BM, Benedetti A, Brook JR, et al. Ambient Air Pollution and Dysanapsis: Associations with Lung Function and Chronic Obstructive Pulmonary Disease in the Canadian Cohort Obstructive Lung Disease Study. Am J Respir Crit Care Med [Internet]. 2022 Jul 1 [cited 2025 Jul 15];206(1):44–55. Available from: </a:t>
            </a:r>
            <a:r>
              <a:rPr lang="en-US" sz="1600" u="sng" dirty="0">
                <a:hlinkClick r:id="rId6"/>
              </a:rPr>
              <a:t>https://pmc.ncbi.nlm.nih.gov/articles/PMC9954329/</a:t>
            </a:r>
            <a:endParaRPr lang="es-MX" sz="1600" dirty="0"/>
          </a:p>
          <a:p>
            <a:pPr marL="252000" algn="just">
              <a:spcBef>
                <a:spcPts val="800"/>
              </a:spcBef>
            </a:pPr>
            <a:r>
              <a:rPr lang="en-US" sz="1600" dirty="0" err="1"/>
              <a:t>Stridsman</a:t>
            </a:r>
            <a:r>
              <a:rPr lang="en-US" sz="1600" dirty="0"/>
              <a:t> C, Backman H, Vanfleteren LEGW, </a:t>
            </a:r>
            <a:r>
              <a:rPr lang="en-US" sz="1600" dirty="0" err="1"/>
              <a:t>Asarnoj</a:t>
            </a:r>
            <a:r>
              <a:rPr lang="en-US" sz="1600" dirty="0"/>
              <a:t> A, Ljungberg H, Lindberg A, et al. Preserved ratio impaired spirometry, dysanapsis and airflow obstruction with low forced expiratory volume in 1 s in childhood asthma. ERJ Open Res [Internet]. 2025 Sep 8 [cited 2025 Sep 20];11(5):00023–2025. Available from: </a:t>
            </a:r>
            <a:r>
              <a:rPr lang="en-US" sz="1600" u="sng" dirty="0">
                <a:hlinkClick r:id="rId7"/>
              </a:rPr>
              <a:t>https://publications.ersnet.org/content/erjor/11/5/00023-2025</a:t>
            </a:r>
            <a:endParaRPr lang="es-MX" sz="1600" u="sng" dirty="0"/>
          </a:p>
          <a:p>
            <a:pPr marL="252000" algn="just">
              <a:spcBef>
                <a:spcPts val="800"/>
              </a:spcBef>
            </a:pPr>
            <a:r>
              <a:rPr lang="en-US" sz="1600" dirty="0"/>
              <a:t>Shimada T, Tanabe N, Mochizuki F, Iijima H, Shimizu K, </a:t>
            </a:r>
            <a:r>
              <a:rPr lang="en-US" sz="1600" dirty="0" err="1"/>
              <a:t>Chubachi</a:t>
            </a:r>
            <a:r>
              <a:rPr lang="en-US" sz="1600" dirty="0"/>
              <a:t> S, et al. Spirometry estimation of central airway dysanapsis on computed tomography in healthy subjects without active lung diseases. J Appl </a:t>
            </a:r>
            <a:r>
              <a:rPr lang="en-US" sz="1600" dirty="0" err="1"/>
              <a:t>Physiol</a:t>
            </a:r>
            <a:r>
              <a:rPr lang="en-US" sz="1600" dirty="0"/>
              <a:t> [Internet]. 2025 Feb 1 [cited 2025 Jul 15];138(2):483–91. Available from: </a:t>
            </a:r>
            <a:r>
              <a:rPr lang="en-US" sz="1600" u="sng" dirty="0">
                <a:hlinkClick r:id="rId8"/>
              </a:rPr>
              <a:t>https://pubmed.ncbi.nlm.nih.gov/39819121/</a:t>
            </a:r>
            <a:endParaRPr lang="es-MX" sz="1600" dirty="0"/>
          </a:p>
          <a:p>
            <a:pPr marL="252000" algn="just">
              <a:spcBef>
                <a:spcPts val="800"/>
              </a:spcBef>
            </a:pPr>
            <a:r>
              <a:rPr lang="en-US" sz="1600" dirty="0"/>
              <a:t>Vameghestahbanati M, Sack C, </a:t>
            </a:r>
            <a:r>
              <a:rPr lang="en-US" sz="1600" dirty="0" err="1"/>
              <a:t>Wysoczanski</a:t>
            </a:r>
            <a:r>
              <a:rPr lang="en-US" sz="1600" dirty="0"/>
              <a:t> A, Hoffman EA, Angelini E, Allen NB, et al. Association of dysanapsis with mortality among older adults. </a:t>
            </a:r>
            <a:r>
              <a:rPr lang="en-US" sz="1600" dirty="0" err="1"/>
              <a:t>Eur</a:t>
            </a:r>
            <a:r>
              <a:rPr lang="en-US" sz="1600" dirty="0"/>
              <a:t> Respir J [Internet]. 2023 Jun 8 [cited 2025 Sep 20];61(6):2300551. Available from: </a:t>
            </a:r>
            <a:r>
              <a:rPr lang="en-US" sz="1600" u="sng" dirty="0">
                <a:hlinkClick r:id="rId9"/>
              </a:rPr>
              <a:t>https://publications.ersnet.org/content/erj/61/6/2300551</a:t>
            </a:r>
            <a:endParaRPr lang="es-CL" sz="5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357DB04-3E73-B7C0-D0F3-120EAFBEF1C5}"/>
              </a:ext>
            </a:extLst>
          </p:cNvPr>
          <p:cNvSpPr/>
          <p:nvPr/>
        </p:nvSpPr>
        <p:spPr>
          <a:xfrm>
            <a:off x="11945510" y="2059913"/>
            <a:ext cx="246490" cy="4230356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02AF4E-8E91-F51F-EEDB-22302900B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9299" y="94553"/>
            <a:ext cx="3537858" cy="1325563"/>
          </a:xfrm>
        </p:spPr>
        <p:txBody>
          <a:bodyPr/>
          <a:lstStyle/>
          <a:p>
            <a:r>
              <a:rPr lang="es-CL" b="1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Referencias</a:t>
            </a:r>
            <a:endParaRPr lang="es-CL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592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B299639F-21E6-6C68-4255-3508216A48A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1"/>
          <a:stretch/>
        </p:blipFill>
        <p:spPr>
          <a:xfrm>
            <a:off x="1506326" y="-3"/>
            <a:ext cx="8744579" cy="3572933"/>
          </a:xfrm>
          <a:prstGeom prst="rect">
            <a:avLst/>
          </a:prstGeom>
        </p:spPr>
      </p:pic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5838A512-AE12-57FF-8D34-CDD3AF85BA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792" y="3882169"/>
            <a:ext cx="9361159" cy="2975831"/>
          </a:xfr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70D9DFCB-B7C7-0ED0-915A-9A5829B91A17}"/>
              </a:ext>
            </a:extLst>
          </p:cNvPr>
          <p:cNvSpPr/>
          <p:nvPr/>
        </p:nvSpPr>
        <p:spPr>
          <a:xfrm>
            <a:off x="10250905" y="0"/>
            <a:ext cx="1941094" cy="3572933"/>
          </a:xfrm>
          <a:prstGeom prst="rect">
            <a:avLst/>
          </a:prstGeom>
          <a:solidFill>
            <a:srgbClr val="003C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118D5AA1-CDC1-7D36-A634-AAF831510AD4}"/>
              </a:ext>
            </a:extLst>
          </p:cNvPr>
          <p:cNvGrpSpPr/>
          <p:nvPr/>
        </p:nvGrpSpPr>
        <p:grpSpPr>
          <a:xfrm>
            <a:off x="4555997" y="2090057"/>
            <a:ext cx="7086437" cy="1463623"/>
            <a:chOff x="5505274" y="239638"/>
            <a:chExt cx="5791783" cy="1197748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C3EB62E4-3290-B8B7-47ED-1278D0C7E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64578"/>
            <a:stretch/>
          </p:blipFill>
          <p:spPr>
            <a:xfrm>
              <a:off x="10156193" y="239638"/>
              <a:ext cx="1140864" cy="1197748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1774E513-9E46-916B-E2BD-22117A2FB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5274" y="443736"/>
              <a:ext cx="4450386" cy="776408"/>
            </a:xfrm>
            <a:prstGeom prst="rect">
              <a:avLst/>
            </a:prstGeom>
          </p:spPr>
        </p:pic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941B9570-0E93-9280-B609-6C6AE24DF3A7}"/>
              </a:ext>
            </a:extLst>
          </p:cNvPr>
          <p:cNvSpPr/>
          <p:nvPr/>
        </p:nvSpPr>
        <p:spPr>
          <a:xfrm>
            <a:off x="1415420" y="0"/>
            <a:ext cx="90906" cy="3572930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63167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C3D870-3FFE-8AFC-4E46-41BBE0065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356" y="1386105"/>
            <a:ext cx="6131794" cy="2275099"/>
          </a:xfrm>
        </p:spPr>
        <p:txBody>
          <a:bodyPr>
            <a:normAutofit/>
          </a:bodyPr>
          <a:lstStyle/>
          <a:p>
            <a:r>
              <a:rPr lang="es-CL" sz="25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DISANAPSIS</a:t>
            </a:r>
          </a:p>
          <a:p>
            <a:pPr marL="0" indent="0" algn="just">
              <a:buNone/>
            </a:pPr>
            <a:r>
              <a:rPr lang="es-MX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Alteración estructural del desarrollo respiratorio caracterizada por una desproporción entre el calibre de las vías aéreas y el volumen pulmonar. </a:t>
            </a:r>
          </a:p>
          <a:p>
            <a:pPr marL="0" indent="0" algn="just">
              <a:buNone/>
            </a:pPr>
            <a:r>
              <a:rPr lang="es-MX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Marcador temprano de vulnerabilidad respiratoria, asociado a mayor susceptibilidad a EPOC y ASMA.</a:t>
            </a:r>
            <a:endParaRPr lang="es-CL" sz="20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5C1FB5A-D3D7-EFA1-F74B-3FA06AC29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7017310" y="441242"/>
            <a:ext cx="4880907" cy="6024282"/>
          </a:xfrm>
          <a:prstGeom prst="rect">
            <a:avLst/>
          </a:prstGeom>
        </p:spPr>
      </p:pic>
      <p:sp>
        <p:nvSpPr>
          <p:cNvPr id="6" name="Título 6">
            <a:extLst>
              <a:ext uri="{FF2B5EF4-FFF2-40B4-BE49-F238E27FC236}">
                <a16:creationId xmlns:a16="http://schemas.microsoft.com/office/drawing/2014/main" id="{0D10D580-29D0-5645-A811-1720212D9509}"/>
              </a:ext>
            </a:extLst>
          </p:cNvPr>
          <p:cNvSpPr txBox="1">
            <a:spLocks/>
          </p:cNvSpPr>
          <p:nvPr/>
        </p:nvSpPr>
        <p:spPr>
          <a:xfrm>
            <a:off x="199197" y="273527"/>
            <a:ext cx="3657602" cy="99097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F1B4357-9575-9CE3-3588-E5A0C06A8669}"/>
              </a:ext>
            </a:extLst>
          </p:cNvPr>
          <p:cNvSpPr/>
          <p:nvPr/>
        </p:nvSpPr>
        <p:spPr>
          <a:xfrm rot="16200000">
            <a:off x="6687840" y="1370919"/>
            <a:ext cx="5539845" cy="424927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BF70A3F-3355-D4C8-3FC3-0B962CEF00E6}"/>
              </a:ext>
            </a:extLst>
          </p:cNvPr>
          <p:cNvSpPr/>
          <p:nvPr/>
        </p:nvSpPr>
        <p:spPr>
          <a:xfrm>
            <a:off x="0" y="1237125"/>
            <a:ext cx="199197" cy="5620875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050" name="Picture 2" descr="ONU-Habitat - Nueve de cada 10 personas en el mundo respiran aire  contaminado">
            <a:extLst>
              <a:ext uri="{FF2B5EF4-FFF2-40B4-BE49-F238E27FC236}">
                <a16:creationId xmlns:a16="http://schemas.microsoft.com/office/drawing/2014/main" id="{B4C18A0C-DD6D-5DAD-F840-A6B628993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834" y="908873"/>
            <a:ext cx="3381855" cy="2054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AB05A8D1-F730-534E-F77A-4784E9CB3E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797" y="3495554"/>
            <a:ext cx="3372892" cy="2237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Marcador de contenido 2">
            <a:extLst>
              <a:ext uri="{FF2B5EF4-FFF2-40B4-BE49-F238E27FC236}">
                <a16:creationId xmlns:a16="http://schemas.microsoft.com/office/drawing/2014/main" id="{E640539D-3E91-1E96-0456-65C7533EB8F3}"/>
              </a:ext>
            </a:extLst>
          </p:cNvPr>
          <p:cNvSpPr txBox="1">
            <a:spLocks/>
          </p:cNvSpPr>
          <p:nvPr/>
        </p:nvSpPr>
        <p:spPr>
          <a:xfrm>
            <a:off x="451807" y="3712271"/>
            <a:ext cx="6131794" cy="2743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s-CL" sz="22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FACTORES DE RIESGO</a:t>
            </a:r>
          </a:p>
          <a:p>
            <a:pPr marL="914400" lvl="1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es-MX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Sexo </a:t>
            </a:r>
          </a:p>
          <a:p>
            <a:pPr marL="914400" lvl="1" indent="-457200" algn="just">
              <a:buFont typeface="+mj-lt"/>
              <a:buAutoNum type="arabicPeriod"/>
            </a:pPr>
            <a:r>
              <a:rPr lang="es-MX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Obesidad </a:t>
            </a:r>
          </a:p>
          <a:p>
            <a:pPr marL="914400" lvl="1" indent="-457200" algn="just">
              <a:buFont typeface="+mj-lt"/>
              <a:buAutoNum type="arabicPeriod"/>
            </a:pPr>
            <a:r>
              <a:rPr lang="es-MX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Genética </a:t>
            </a:r>
          </a:p>
          <a:p>
            <a:pPr marL="914400" lvl="1" indent="-457200" algn="just">
              <a:buFont typeface="+mj-lt"/>
              <a:buAutoNum type="arabicPeriod"/>
            </a:pPr>
            <a:r>
              <a:rPr lang="es-MX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Prematuridad</a:t>
            </a:r>
            <a:endParaRPr lang="es-CL" sz="20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19F713C5-F4F9-0C02-C52A-6728D4BF4E8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6546"/>
          <a:stretch>
            <a:fillRect/>
          </a:stretch>
        </p:blipFill>
        <p:spPr>
          <a:xfrm>
            <a:off x="3359708" y="4217804"/>
            <a:ext cx="3122832" cy="1892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11132946-A1E4-F061-9B84-3FA0DF5EDF9C}"/>
              </a:ext>
            </a:extLst>
          </p:cNvPr>
          <p:cNvSpPr txBox="1"/>
          <p:nvPr/>
        </p:nvSpPr>
        <p:spPr>
          <a:xfrm>
            <a:off x="199197" y="6465524"/>
            <a:ext cx="116990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buNone/>
            </a:pPr>
            <a:r>
              <a:rPr lang="es-MX" sz="1000" b="0" i="0" dirty="0" err="1">
                <a:solidFill>
                  <a:srgbClr val="000000"/>
                </a:solidFill>
                <a:effectLst/>
              </a:rPr>
              <a:t>McGinn</a:t>
            </a:r>
            <a:r>
              <a:rPr lang="es-MX" sz="1000" b="0" i="0" dirty="0">
                <a:solidFill>
                  <a:srgbClr val="000000"/>
                </a:solidFill>
                <a:effectLst/>
              </a:rPr>
              <a:t> EA, </a:t>
            </a:r>
            <a:r>
              <a:rPr lang="es-MX" sz="1000" b="0" i="0" dirty="0" err="1">
                <a:solidFill>
                  <a:srgbClr val="000000"/>
                </a:solidFill>
                <a:effectLst/>
              </a:rPr>
              <a:t>Mandell</a:t>
            </a:r>
            <a:r>
              <a:rPr lang="es-MX" sz="1000" b="0" i="0" dirty="0">
                <a:solidFill>
                  <a:srgbClr val="000000"/>
                </a:solidFill>
                <a:effectLst/>
              </a:rPr>
              <a:t> EW, Smith BJ, Duke JW, Bush A, </a:t>
            </a:r>
            <a:r>
              <a:rPr lang="es-MX" sz="1000" b="0" i="0" dirty="0" err="1">
                <a:solidFill>
                  <a:srgbClr val="000000"/>
                </a:solidFill>
                <a:effectLst/>
              </a:rPr>
              <a:t>Abman</a:t>
            </a:r>
            <a:r>
              <a:rPr lang="es-MX" sz="1000" b="0" i="0" dirty="0">
                <a:solidFill>
                  <a:srgbClr val="000000"/>
                </a:solidFill>
                <a:effectLst/>
              </a:rPr>
              <a:t> SH. Dysanapsis as a </a:t>
            </a:r>
            <a:r>
              <a:rPr lang="es-MX" sz="1000" b="0" i="0" dirty="0" err="1">
                <a:solidFill>
                  <a:srgbClr val="000000"/>
                </a:solidFill>
                <a:effectLst/>
              </a:rPr>
              <a:t>determinant</a:t>
            </a:r>
            <a:r>
              <a:rPr lang="es-MX" sz="1000" b="0" i="0" dirty="0">
                <a:solidFill>
                  <a:srgbClr val="000000"/>
                </a:solidFill>
                <a:effectLst/>
              </a:rPr>
              <a:t> </a:t>
            </a:r>
            <a:r>
              <a:rPr lang="es-MX" sz="1000" b="0" i="0" dirty="0" err="1">
                <a:solidFill>
                  <a:srgbClr val="000000"/>
                </a:solidFill>
                <a:effectLst/>
              </a:rPr>
              <a:t>of</a:t>
            </a:r>
            <a:r>
              <a:rPr lang="es-MX" sz="1000" b="0" i="0" dirty="0">
                <a:solidFill>
                  <a:srgbClr val="000000"/>
                </a:solidFill>
                <a:effectLst/>
              </a:rPr>
              <a:t> </a:t>
            </a:r>
            <a:r>
              <a:rPr lang="es-MX" sz="1000" b="0" i="0" dirty="0" err="1">
                <a:solidFill>
                  <a:srgbClr val="000000"/>
                </a:solidFill>
                <a:effectLst/>
              </a:rPr>
              <a:t>lung</a:t>
            </a:r>
            <a:r>
              <a:rPr lang="es-MX" sz="1000" b="0" i="0" dirty="0">
                <a:solidFill>
                  <a:srgbClr val="000000"/>
                </a:solidFill>
                <a:effectLst/>
              </a:rPr>
              <a:t> </a:t>
            </a:r>
            <a:r>
              <a:rPr lang="es-MX" sz="1000" b="0" i="0" dirty="0" err="1">
                <a:solidFill>
                  <a:srgbClr val="000000"/>
                </a:solidFill>
                <a:effectLst/>
              </a:rPr>
              <a:t>function</a:t>
            </a:r>
            <a:r>
              <a:rPr lang="es-MX" sz="1000" b="0" i="0" dirty="0">
                <a:solidFill>
                  <a:srgbClr val="000000"/>
                </a:solidFill>
                <a:effectLst/>
              </a:rPr>
              <a:t> in </a:t>
            </a:r>
            <a:r>
              <a:rPr lang="es-MX" sz="1000" b="0" i="0" dirty="0" err="1">
                <a:solidFill>
                  <a:srgbClr val="000000"/>
                </a:solidFill>
                <a:effectLst/>
              </a:rPr>
              <a:t>development</a:t>
            </a:r>
            <a:r>
              <a:rPr lang="es-MX" sz="1000" b="0" i="0" dirty="0">
                <a:solidFill>
                  <a:srgbClr val="000000"/>
                </a:solidFill>
                <a:effectLst/>
              </a:rPr>
              <a:t> and </a:t>
            </a:r>
            <a:r>
              <a:rPr lang="es-MX" sz="1000" b="0" i="0" dirty="0" err="1">
                <a:solidFill>
                  <a:srgbClr val="000000"/>
                </a:solidFill>
                <a:effectLst/>
              </a:rPr>
              <a:t>disease</a:t>
            </a:r>
            <a:r>
              <a:rPr lang="es-MX" sz="1000" b="0" i="0" dirty="0">
                <a:solidFill>
                  <a:srgbClr val="000000"/>
                </a:solidFill>
                <a:effectLst/>
              </a:rPr>
              <a:t>. Am J </a:t>
            </a:r>
            <a:r>
              <a:rPr lang="es-MX" sz="1000" b="0" i="0" dirty="0" err="1">
                <a:solidFill>
                  <a:srgbClr val="000000"/>
                </a:solidFill>
                <a:effectLst/>
              </a:rPr>
              <a:t>Respir</a:t>
            </a:r>
            <a:r>
              <a:rPr lang="es-MX" sz="1000" b="0" i="0" dirty="0">
                <a:solidFill>
                  <a:srgbClr val="000000"/>
                </a:solidFill>
                <a:effectLst/>
              </a:rPr>
              <a:t> </a:t>
            </a:r>
            <a:r>
              <a:rPr lang="es-MX" sz="1000" b="0" i="0" dirty="0" err="1">
                <a:solidFill>
                  <a:srgbClr val="000000"/>
                </a:solidFill>
                <a:effectLst/>
              </a:rPr>
              <a:t>Crit</a:t>
            </a:r>
            <a:r>
              <a:rPr lang="es-MX" sz="1000" b="0" i="0" dirty="0">
                <a:solidFill>
                  <a:srgbClr val="000000"/>
                </a:solidFill>
                <a:effectLst/>
              </a:rPr>
              <a:t> Care </a:t>
            </a:r>
            <a:r>
              <a:rPr lang="es-MX" sz="1000" b="0" i="0" dirty="0" err="1">
                <a:solidFill>
                  <a:srgbClr val="000000"/>
                </a:solidFill>
                <a:effectLst/>
              </a:rPr>
              <a:t>Med</a:t>
            </a:r>
            <a:r>
              <a:rPr lang="es-MX" sz="1000" b="0" i="0" dirty="0">
                <a:solidFill>
                  <a:srgbClr val="000000"/>
                </a:solidFill>
                <a:effectLst/>
              </a:rPr>
              <a:t>. 2023;208(9):956-63. doi:10.1164/rccm.202306-1120PP. Arismendi E, </a:t>
            </a:r>
            <a:r>
              <a:rPr lang="es-MX" sz="1000" b="0" i="0" dirty="0" err="1">
                <a:solidFill>
                  <a:srgbClr val="000000"/>
                </a:solidFill>
                <a:effectLst/>
              </a:rPr>
              <a:t>Bantulà</a:t>
            </a:r>
            <a:r>
              <a:rPr lang="es-MX" sz="1000" b="0" i="0" dirty="0">
                <a:solidFill>
                  <a:srgbClr val="000000"/>
                </a:solidFill>
                <a:effectLst/>
              </a:rPr>
              <a:t> M, </a:t>
            </a:r>
            <a:r>
              <a:rPr lang="es-MX" sz="1000" b="0" i="0" dirty="0" err="1">
                <a:solidFill>
                  <a:srgbClr val="000000"/>
                </a:solidFill>
                <a:effectLst/>
              </a:rPr>
              <a:t>Perpiñá</a:t>
            </a:r>
            <a:r>
              <a:rPr lang="es-MX" sz="1000" b="0" i="0" dirty="0">
                <a:solidFill>
                  <a:srgbClr val="000000"/>
                </a:solidFill>
                <a:effectLst/>
              </a:rPr>
              <a:t> M, Picado C. </a:t>
            </a:r>
            <a:r>
              <a:rPr lang="es-MX" sz="1000" b="0" i="0" dirty="0" err="1">
                <a:solidFill>
                  <a:srgbClr val="000000"/>
                </a:solidFill>
                <a:effectLst/>
              </a:rPr>
              <a:t>Effects</a:t>
            </a:r>
            <a:r>
              <a:rPr lang="es-MX" sz="1000" b="0" i="0" dirty="0">
                <a:solidFill>
                  <a:srgbClr val="000000"/>
                </a:solidFill>
                <a:effectLst/>
              </a:rPr>
              <a:t> </a:t>
            </a:r>
            <a:r>
              <a:rPr lang="es-MX" sz="1000" b="0" i="0" dirty="0" err="1">
                <a:solidFill>
                  <a:srgbClr val="000000"/>
                </a:solidFill>
                <a:effectLst/>
              </a:rPr>
              <a:t>of</a:t>
            </a:r>
            <a:r>
              <a:rPr lang="es-MX" sz="1000" b="0" i="0" dirty="0">
                <a:solidFill>
                  <a:srgbClr val="000000"/>
                </a:solidFill>
                <a:effectLst/>
              </a:rPr>
              <a:t> </a:t>
            </a:r>
            <a:r>
              <a:rPr lang="es-MX" sz="1000" b="0" i="0" dirty="0" err="1">
                <a:solidFill>
                  <a:srgbClr val="000000"/>
                </a:solidFill>
                <a:effectLst/>
              </a:rPr>
              <a:t>obesity</a:t>
            </a:r>
            <a:r>
              <a:rPr lang="es-MX" sz="1000" b="0" i="0" dirty="0">
                <a:solidFill>
                  <a:srgbClr val="000000"/>
                </a:solidFill>
                <a:effectLst/>
              </a:rPr>
              <a:t> and </a:t>
            </a:r>
            <a:r>
              <a:rPr lang="es-MX" sz="1000" b="0" i="0" dirty="0" err="1">
                <a:solidFill>
                  <a:srgbClr val="000000"/>
                </a:solidFill>
                <a:effectLst/>
              </a:rPr>
              <a:t>asthma</a:t>
            </a:r>
            <a:r>
              <a:rPr lang="es-MX" sz="1000" b="0" i="0" dirty="0">
                <a:solidFill>
                  <a:srgbClr val="000000"/>
                </a:solidFill>
                <a:effectLst/>
              </a:rPr>
              <a:t> </a:t>
            </a:r>
            <a:r>
              <a:rPr lang="es-MX" sz="1000" b="0" i="0" dirty="0" err="1">
                <a:solidFill>
                  <a:srgbClr val="000000"/>
                </a:solidFill>
                <a:effectLst/>
              </a:rPr>
              <a:t>on</a:t>
            </a:r>
            <a:r>
              <a:rPr lang="es-MX" sz="1000" b="0" i="0" dirty="0">
                <a:solidFill>
                  <a:srgbClr val="000000"/>
                </a:solidFill>
                <a:effectLst/>
              </a:rPr>
              <a:t> </a:t>
            </a:r>
            <a:r>
              <a:rPr lang="es-MX" sz="1000" b="0" i="0" dirty="0" err="1">
                <a:solidFill>
                  <a:srgbClr val="000000"/>
                </a:solidFill>
                <a:effectLst/>
              </a:rPr>
              <a:t>lung</a:t>
            </a:r>
            <a:r>
              <a:rPr lang="es-MX" sz="1000" b="0" i="0" dirty="0">
                <a:solidFill>
                  <a:srgbClr val="000000"/>
                </a:solidFill>
                <a:effectLst/>
              </a:rPr>
              <a:t> </a:t>
            </a:r>
            <a:r>
              <a:rPr lang="es-MX" sz="1000" b="0" i="0" dirty="0" err="1">
                <a:solidFill>
                  <a:srgbClr val="000000"/>
                </a:solidFill>
                <a:effectLst/>
              </a:rPr>
              <a:t>function</a:t>
            </a:r>
            <a:r>
              <a:rPr lang="es-MX" sz="1000" b="0" i="0" dirty="0">
                <a:solidFill>
                  <a:srgbClr val="000000"/>
                </a:solidFill>
                <a:effectLst/>
              </a:rPr>
              <a:t> and </a:t>
            </a:r>
            <a:r>
              <a:rPr lang="es-MX" sz="1000" b="0" i="0" dirty="0" err="1">
                <a:solidFill>
                  <a:srgbClr val="000000"/>
                </a:solidFill>
                <a:effectLst/>
              </a:rPr>
              <a:t>airway</a:t>
            </a:r>
            <a:r>
              <a:rPr lang="es-MX" sz="1000" b="0" i="0" dirty="0">
                <a:solidFill>
                  <a:srgbClr val="000000"/>
                </a:solidFill>
                <a:effectLst/>
              </a:rPr>
              <a:t> dysanapsis in </a:t>
            </a:r>
            <a:r>
              <a:rPr lang="es-MX" sz="1000" b="0" i="0" dirty="0" err="1">
                <a:solidFill>
                  <a:srgbClr val="000000"/>
                </a:solidFill>
                <a:effectLst/>
              </a:rPr>
              <a:t>adults</a:t>
            </a:r>
            <a:r>
              <a:rPr lang="es-MX" sz="1000" b="0" i="0" dirty="0">
                <a:solidFill>
                  <a:srgbClr val="000000"/>
                </a:solidFill>
                <a:effectLst/>
              </a:rPr>
              <a:t> and </a:t>
            </a:r>
            <a:r>
              <a:rPr lang="es-MX" sz="1000" b="0" i="0" dirty="0" err="1">
                <a:solidFill>
                  <a:srgbClr val="000000"/>
                </a:solidFill>
                <a:effectLst/>
              </a:rPr>
              <a:t>children</a:t>
            </a:r>
            <a:r>
              <a:rPr lang="es-MX" sz="1000" b="0" i="0" dirty="0">
                <a:solidFill>
                  <a:srgbClr val="000000"/>
                </a:solidFill>
                <a:effectLst/>
              </a:rPr>
              <a:t>. J Clin </a:t>
            </a:r>
            <a:r>
              <a:rPr lang="es-MX" sz="1000" b="0" i="0" dirty="0" err="1">
                <a:solidFill>
                  <a:srgbClr val="000000"/>
                </a:solidFill>
                <a:effectLst/>
              </a:rPr>
              <a:t>Med</a:t>
            </a:r>
            <a:r>
              <a:rPr lang="es-MX" sz="1000" b="0" i="0" dirty="0">
                <a:solidFill>
                  <a:srgbClr val="000000"/>
                </a:solidFill>
                <a:effectLst/>
              </a:rPr>
              <a:t>. 2020;9(11):3762. doi:10.3390/jcm9113762. </a:t>
            </a:r>
            <a:endParaRPr lang="es-MX" sz="1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3148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0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6">
            <a:extLst>
              <a:ext uri="{FF2B5EF4-FFF2-40B4-BE49-F238E27FC236}">
                <a16:creationId xmlns:a16="http://schemas.microsoft.com/office/drawing/2014/main" id="{E31DF979-5C1A-CAE7-457E-F40DF02DD0BE}"/>
              </a:ext>
            </a:extLst>
          </p:cNvPr>
          <p:cNvSpPr txBox="1">
            <a:spLocks/>
          </p:cNvSpPr>
          <p:nvPr/>
        </p:nvSpPr>
        <p:spPr>
          <a:xfrm>
            <a:off x="5327199" y="171563"/>
            <a:ext cx="5002494" cy="7026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40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Escenarios contrastantes</a:t>
            </a:r>
          </a:p>
        </p:txBody>
      </p:sp>
      <p:pic>
        <p:nvPicPr>
          <p:cNvPr id="3074" name="Picture 2" descr="REPORTAJE | En riesgo, vida y salud de habitantes de Guanajuato por  refinería Riama - Movimiento Antorchista Nacional">
            <a:extLst>
              <a:ext uri="{FF2B5EF4-FFF2-40B4-BE49-F238E27FC236}">
                <a16:creationId xmlns:a16="http://schemas.microsoft.com/office/drawing/2014/main" id="{852E7CED-0614-0316-4DA1-EE9EB6EC3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613" y="930998"/>
            <a:ext cx="3399947" cy="20115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os mejores senderos y rutas en San Francisco Del Rincón | AllTrails">
            <a:extLst>
              <a:ext uri="{FF2B5EF4-FFF2-40B4-BE49-F238E27FC236}">
                <a16:creationId xmlns:a16="http://schemas.microsoft.com/office/drawing/2014/main" id="{58DCA938-5486-4641-072B-077462A23C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5"/>
          <a:stretch>
            <a:fillRect/>
          </a:stretch>
        </p:blipFill>
        <p:spPr bwMode="auto">
          <a:xfrm>
            <a:off x="8154510" y="930998"/>
            <a:ext cx="3208277" cy="20115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FE7ADF4D-F2D5-053E-D714-3CD597837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1941" y="3044054"/>
            <a:ext cx="4004433" cy="1399027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s-CL" sz="20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Salamanca, Guanajuato. México</a:t>
            </a:r>
          </a:p>
          <a:p>
            <a:pPr algn="just"/>
            <a:r>
              <a:rPr lang="es-MX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Reporta una mala calidad del aire</a:t>
            </a:r>
          </a:p>
          <a:p>
            <a:pPr algn="just"/>
            <a:r>
              <a:rPr lang="es-MX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Concentraciones promedio de PM₂.₅ de 15 µg/m³ </a:t>
            </a:r>
            <a:endParaRPr lang="es-CL" sz="16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C5DADF4A-FB46-D640-8BA6-1A8EFD86A9E7}"/>
              </a:ext>
            </a:extLst>
          </p:cNvPr>
          <p:cNvSpPr txBox="1">
            <a:spLocks/>
          </p:cNvSpPr>
          <p:nvPr/>
        </p:nvSpPr>
        <p:spPr>
          <a:xfrm>
            <a:off x="7895176" y="3115082"/>
            <a:ext cx="3726944" cy="1772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Francisco del Rincón, Guanajuato. México</a:t>
            </a:r>
          </a:p>
          <a:p>
            <a:pPr algn="just"/>
            <a:r>
              <a:rPr lang="es-MX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Reporta una buena calidad del aire</a:t>
            </a:r>
          </a:p>
          <a:p>
            <a:pPr algn="just"/>
            <a:r>
              <a:rPr lang="es-MX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Concentraciones promedio de PM₂.₅ de 7 µg/m³ </a:t>
            </a:r>
            <a:endParaRPr lang="es-CL" sz="16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008BAF8F-71FC-1E48-AC5D-AEFE031EFFBE}"/>
              </a:ext>
            </a:extLst>
          </p:cNvPr>
          <p:cNvSpPr txBox="1">
            <a:spLocks/>
          </p:cNvSpPr>
          <p:nvPr/>
        </p:nvSpPr>
        <p:spPr>
          <a:xfrm>
            <a:off x="5534834" y="4817461"/>
            <a:ext cx="6087286" cy="1772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s-CL" sz="2400" b="1" dirty="0">
                <a:solidFill>
                  <a:srgbClr val="003C5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OBJETIVO</a:t>
            </a:r>
          </a:p>
          <a:p>
            <a:pPr marL="0" indent="0" algn="just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s-MX" sz="16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Determinar si existe una diferencia en la prevalencia de disanapsis funcional en niños de 6 a 13 años residentes de Salamanca, en comparación con aquellos que viven en San Francisco del Rincón, Guanajuato.</a:t>
            </a:r>
            <a:endParaRPr lang="es-CL" sz="16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B35E21C-0A4A-AF30-64D9-9EAD4F2CA265}"/>
              </a:ext>
            </a:extLst>
          </p:cNvPr>
          <p:cNvSpPr txBox="1"/>
          <p:nvPr/>
        </p:nvSpPr>
        <p:spPr>
          <a:xfrm>
            <a:off x="6836655" y="6590251"/>
            <a:ext cx="56449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000" i="1" dirty="0" err="1"/>
              <a:t>IQAir</a:t>
            </a:r>
            <a:r>
              <a:rPr lang="en-US" sz="1000" i="1" dirty="0"/>
              <a:t> | First in Air Quality [Internet]. [cited 2025 Oct 17]. Available from: https://www.iqair.com/mx/</a:t>
            </a:r>
            <a:endParaRPr lang="es-MX" sz="1000" dirty="0">
              <a:effectLst/>
            </a:endParaRP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2F85CE6D-4208-C4A7-9FC3-6FB8DAC236E6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221D40B1-D961-A0AA-E95A-55CD355AA4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1" y="-1"/>
            <a:ext cx="2877045" cy="6857999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62ACD2FE-68EA-A52F-C3B9-50FEF1EF8BCF}"/>
              </a:ext>
            </a:extLst>
          </p:cNvPr>
          <p:cNvSpPr/>
          <p:nvPr/>
        </p:nvSpPr>
        <p:spPr>
          <a:xfrm rot="5400000">
            <a:off x="-1260024" y="2462837"/>
            <a:ext cx="5410548" cy="240731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Título 6">
            <a:extLst>
              <a:ext uri="{FF2B5EF4-FFF2-40B4-BE49-F238E27FC236}">
                <a16:creationId xmlns:a16="http://schemas.microsoft.com/office/drawing/2014/main" id="{FD663AA2-5BC2-7CE1-D858-34EB0985E080}"/>
              </a:ext>
            </a:extLst>
          </p:cNvPr>
          <p:cNvSpPr txBox="1">
            <a:spLocks/>
          </p:cNvSpPr>
          <p:nvPr/>
        </p:nvSpPr>
        <p:spPr>
          <a:xfrm>
            <a:off x="248320" y="1740319"/>
            <a:ext cx="2407320" cy="4092605"/>
          </a:xfrm>
          <a:prstGeom prst="rect">
            <a:avLst/>
          </a:prstGeom>
        </p:spPr>
        <p:txBody>
          <a:bodyPr vert="vert270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C74CD9D6-40D2-572E-8431-91E0EEC152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1049" y="4511276"/>
            <a:ext cx="1816150" cy="224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09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F0EAB83D-D6E2-A3EB-01A7-88912E7A5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6774" y="235855"/>
            <a:ext cx="7698597" cy="6386286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</a:pPr>
            <a:r>
              <a:rPr lang="es-CL" sz="24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DISEÑO DEL ESTUDIO</a:t>
            </a:r>
          </a:p>
          <a:p>
            <a:pPr algn="just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s-MX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Estudio de casos y controles. </a:t>
            </a:r>
          </a:p>
          <a:p>
            <a:pPr algn="just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s-MX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Población: escolares de 6 a 13 años.</a:t>
            </a:r>
          </a:p>
          <a:p>
            <a:pPr algn="just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s-MX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Total: 130 niños. 61 expuestos (Salamanca), 69 no expuestos (San Francisco del Rincón)</a:t>
            </a:r>
          </a:p>
          <a:p>
            <a:pPr algn="just">
              <a:lnSpc>
                <a:spcPct val="110000"/>
              </a:lnSpc>
            </a:pPr>
            <a:r>
              <a:rPr lang="es-CL" sz="24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PROCEDIMIENTO</a:t>
            </a:r>
          </a:p>
          <a:p>
            <a:pPr marL="216000" algn="just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s-MX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Cuestionario de Salud Respiratoria menores de 18 años (INER). </a:t>
            </a:r>
          </a:p>
          <a:p>
            <a:pPr marL="216000" algn="just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s-MX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Espirometría forzada con espirómetro portátil NDD Easy </a:t>
            </a:r>
            <a:r>
              <a:rPr lang="es-MX" sz="20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es-MX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™ </a:t>
            </a:r>
            <a:r>
              <a:rPr lang="es-MX" sz="20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Diagnostic</a:t>
            </a:r>
            <a:r>
              <a:rPr lang="es-MX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10000"/>
              </a:lnSpc>
            </a:pPr>
            <a:r>
              <a:rPr lang="es-CL" sz="24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 ESTADÍSTICO</a:t>
            </a:r>
          </a:p>
          <a:p>
            <a:pPr marL="216000" algn="just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s-MX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Comparación de medias: t de </a:t>
            </a:r>
            <a:r>
              <a:rPr lang="es-MX" sz="20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</a:t>
            </a:r>
            <a:r>
              <a:rPr lang="es-MX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y de proporciones: Chi cuadrada. </a:t>
            </a:r>
          </a:p>
          <a:p>
            <a:pPr marL="216000" algn="just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s-MX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Estimación de riesgo: </a:t>
            </a:r>
            <a:r>
              <a:rPr lang="es-MX" sz="20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Odds</a:t>
            </a:r>
            <a:r>
              <a:rPr lang="es-MX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Ratio (OR) con IC 95%. </a:t>
            </a:r>
          </a:p>
          <a:p>
            <a:pPr marL="216000" algn="just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s-MX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Significancia estadística: p ≤ 0.05</a:t>
            </a:r>
            <a:endParaRPr lang="es-CL" sz="20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6C87462-FC36-BBB2-F219-984B532B17DF}"/>
              </a:ext>
            </a:extLst>
          </p:cNvPr>
          <p:cNvSpPr/>
          <p:nvPr/>
        </p:nvSpPr>
        <p:spPr>
          <a:xfrm>
            <a:off x="12056316" y="0"/>
            <a:ext cx="135684" cy="6858000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25270BCB-2E93-45C5-0289-0003F2B61E4F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187ADD6-912B-CA9F-587D-C35945AFF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1" y="-1"/>
            <a:ext cx="2877045" cy="6857999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C4261BF7-C885-BE22-1931-84FDBF1DFCE4}"/>
              </a:ext>
            </a:extLst>
          </p:cNvPr>
          <p:cNvSpPr/>
          <p:nvPr/>
        </p:nvSpPr>
        <p:spPr>
          <a:xfrm rot="5400000">
            <a:off x="-1260024" y="2462837"/>
            <a:ext cx="5410548" cy="240731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Título 6">
            <a:extLst>
              <a:ext uri="{FF2B5EF4-FFF2-40B4-BE49-F238E27FC236}">
                <a16:creationId xmlns:a16="http://schemas.microsoft.com/office/drawing/2014/main" id="{65E715A4-6125-5FD6-DE9F-F62D35C9206C}"/>
              </a:ext>
            </a:extLst>
          </p:cNvPr>
          <p:cNvSpPr txBox="1">
            <a:spLocks/>
          </p:cNvSpPr>
          <p:nvPr/>
        </p:nvSpPr>
        <p:spPr>
          <a:xfrm>
            <a:off x="248320" y="1740319"/>
            <a:ext cx="2407320" cy="4092605"/>
          </a:xfrm>
          <a:prstGeom prst="rect">
            <a:avLst/>
          </a:prstGeom>
        </p:spPr>
        <p:txBody>
          <a:bodyPr vert="vert270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Materiales y método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D0FCF70-9B02-7954-8FE7-4CFBE8619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2366" y="119837"/>
            <a:ext cx="2155814" cy="158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5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hica con dudas: Más de 63,497 ilustraciones y dibujos de stock con  licencia libres de regalías | Shutterstock">
            <a:extLst>
              <a:ext uri="{FF2B5EF4-FFF2-40B4-BE49-F238E27FC236}">
                <a16:creationId xmlns:a16="http://schemas.microsoft.com/office/drawing/2014/main" id="{34B9E19D-7A9B-75C1-2ADA-1DC277A69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590" y="973801"/>
            <a:ext cx="1961527" cy="196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6">
            <a:extLst>
              <a:ext uri="{FF2B5EF4-FFF2-40B4-BE49-F238E27FC236}">
                <a16:creationId xmlns:a16="http://schemas.microsoft.com/office/drawing/2014/main" id="{6099C3A1-AAA1-9BA9-947D-4AE05AFC8380}"/>
              </a:ext>
            </a:extLst>
          </p:cNvPr>
          <p:cNvSpPr txBox="1">
            <a:spLocks/>
          </p:cNvSpPr>
          <p:nvPr/>
        </p:nvSpPr>
        <p:spPr>
          <a:xfrm>
            <a:off x="3598376" y="-88422"/>
            <a:ext cx="76390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40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Diagnóstico de Disanapsis</a:t>
            </a:r>
          </a:p>
        </p:txBody>
      </p:sp>
      <p:sp>
        <p:nvSpPr>
          <p:cNvPr id="8" name="Título 6">
            <a:extLst>
              <a:ext uri="{FF2B5EF4-FFF2-40B4-BE49-F238E27FC236}">
                <a16:creationId xmlns:a16="http://schemas.microsoft.com/office/drawing/2014/main" id="{D0711635-EF7C-10ED-4D81-48BBE8FABECE}"/>
              </a:ext>
            </a:extLst>
          </p:cNvPr>
          <p:cNvSpPr txBox="1">
            <a:spLocks/>
          </p:cNvSpPr>
          <p:nvPr/>
        </p:nvSpPr>
        <p:spPr>
          <a:xfrm>
            <a:off x="9315911" y="2753645"/>
            <a:ext cx="2195862" cy="1146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CL" sz="18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le calcula el cociente a toda la muestra</a:t>
            </a: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7781D2A6-B656-0F3B-67B1-EB334F3CD960}"/>
              </a:ext>
            </a:extLst>
          </p:cNvPr>
          <p:cNvCxnSpPr>
            <a:cxnSpLocks/>
          </p:cNvCxnSpPr>
          <p:nvPr/>
        </p:nvCxnSpPr>
        <p:spPr>
          <a:xfrm>
            <a:off x="5428668" y="1954564"/>
            <a:ext cx="667331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ítulo 6">
            <a:extLst>
              <a:ext uri="{FF2B5EF4-FFF2-40B4-BE49-F238E27FC236}">
                <a16:creationId xmlns:a16="http://schemas.microsoft.com/office/drawing/2014/main" id="{E8F9C630-0903-26D7-51C1-0FEE5E42619A}"/>
              </a:ext>
            </a:extLst>
          </p:cNvPr>
          <p:cNvSpPr txBox="1">
            <a:spLocks/>
          </p:cNvSpPr>
          <p:nvPr/>
        </p:nvSpPr>
        <p:spPr>
          <a:xfrm>
            <a:off x="6177359" y="1294724"/>
            <a:ext cx="2195862" cy="1146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s-CL" sz="20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COCIENTE FEF</a:t>
            </a:r>
            <a:r>
              <a:rPr lang="es-CL" sz="2000" b="1" baseline="-25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25-75    </a:t>
            </a:r>
            <a:r>
              <a:rPr lang="es-CL" sz="20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  FVC</a:t>
            </a:r>
          </a:p>
        </p:txBody>
      </p: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7868BCFD-9DDA-3E80-4239-FC9EF2AA8DD2}"/>
              </a:ext>
            </a:extLst>
          </p:cNvPr>
          <p:cNvCxnSpPr>
            <a:cxnSpLocks/>
          </p:cNvCxnSpPr>
          <p:nvPr/>
        </p:nvCxnSpPr>
        <p:spPr>
          <a:xfrm>
            <a:off x="6717750" y="2457755"/>
            <a:ext cx="0" cy="57914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C37083AA-64A2-ECF1-5556-2C5B140DA9AB}"/>
              </a:ext>
            </a:extLst>
          </p:cNvPr>
          <p:cNvCxnSpPr>
            <a:cxnSpLocks/>
          </p:cNvCxnSpPr>
          <p:nvPr/>
        </p:nvCxnSpPr>
        <p:spPr>
          <a:xfrm>
            <a:off x="8009416" y="2483155"/>
            <a:ext cx="0" cy="57914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0" name="Imagen 39">
            <a:extLst>
              <a:ext uri="{FF2B5EF4-FFF2-40B4-BE49-F238E27FC236}">
                <a16:creationId xmlns:a16="http://schemas.microsoft.com/office/drawing/2014/main" id="{2AFF1B7F-8A85-4E1B-61F6-405E691F5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5911" y="4736609"/>
            <a:ext cx="2195862" cy="186962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64160991-A2A8-FE38-EF31-282AD68B6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7598" y="3278173"/>
            <a:ext cx="1400303" cy="1378939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768B048F-D205-2366-7440-035AB4BD7D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7901" y="3179468"/>
            <a:ext cx="1183029" cy="1477644"/>
          </a:xfrm>
          <a:prstGeom prst="rect">
            <a:avLst/>
          </a:prstGeom>
        </p:spPr>
      </p:pic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C5A8192C-C5BE-A3E0-B233-B3099090B649}"/>
              </a:ext>
            </a:extLst>
          </p:cNvPr>
          <p:cNvCxnSpPr>
            <a:cxnSpLocks/>
          </p:cNvCxnSpPr>
          <p:nvPr/>
        </p:nvCxnSpPr>
        <p:spPr>
          <a:xfrm>
            <a:off x="8688225" y="1954565"/>
            <a:ext cx="667331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Imagen 26">
            <a:extLst>
              <a:ext uri="{FF2B5EF4-FFF2-40B4-BE49-F238E27FC236}">
                <a16:creationId xmlns:a16="http://schemas.microsoft.com/office/drawing/2014/main" id="{165DAB35-AA11-5046-A4A6-51DEE562E23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719" b="98926" l="3060" r="49674">
                        <a14:foregroundMark x1="20898" y1="44238" x2="13021" y2="30957"/>
                        <a14:foregroundMark x1="13021" y1="30957" x2="17448" y2="16699"/>
                        <a14:foregroundMark x1="17448" y1="16699" x2="28516" y2="13770"/>
                        <a14:foregroundMark x1="28516" y1="13770" x2="21224" y2="25488"/>
                        <a14:foregroundMark x1="21224" y1="25488" x2="23372" y2="42480"/>
                        <a14:foregroundMark x1="23372" y1="42480" x2="19922" y2="82422"/>
                        <a14:foregroundMark x1="19922" y1="82422" x2="12695" y2="72461"/>
                        <a14:foregroundMark x1="12695" y1="72461" x2="12370" y2="95215"/>
                        <a14:foregroundMark x1="12370" y1="95215" x2="6771" y2="76855"/>
                        <a14:foregroundMark x1="6771" y1="76855" x2="4818" y2="94922"/>
                        <a14:foregroundMark x1="4818" y1="94922" x2="3060" y2="77441"/>
                        <a14:foregroundMark x1="3060" y1="77441" x2="9831" y2="59766"/>
                        <a14:foregroundMark x1="9831" y1="59766" x2="28906" y2="58594"/>
                        <a14:foregroundMark x1="28906" y1="58594" x2="47461" y2="83203"/>
                        <a14:foregroundMark x1="47461" y1="83203" x2="46549" y2="69727"/>
                        <a14:foregroundMark x1="46549" y1="69727" x2="46289" y2="68945"/>
                        <a14:foregroundMark x1="19661" y1="60156" x2="14388" y2="91113"/>
                        <a14:foregroundMark x1="14388" y1="91113" x2="28190" y2="97949"/>
                        <a14:foregroundMark x1="28190" y1="97949" x2="32617" y2="97754"/>
                        <a14:foregroundMark x1="7096" y1="92188" x2="6445" y2="99121"/>
                        <a14:foregroundMark x1="10938" y1="83398" x2="24154" y2="23633"/>
                        <a14:foregroundMark x1="24154" y1="23633" x2="24284" y2="49707"/>
                        <a14:foregroundMark x1="24284" y1="49707" x2="27734" y2="34961"/>
                        <a14:foregroundMark x1="27734" y1="34961" x2="40755" y2="43066"/>
                        <a14:foregroundMark x1="40755" y1="43066" x2="45573" y2="79395"/>
                        <a14:foregroundMark x1="45573" y1="79395" x2="40430" y2="80859"/>
                        <a14:foregroundMark x1="37695" y1="75391" x2="47705" y2="89636"/>
                        <a14:foregroundMark x1="48867" y1="88861" x2="45052" y2="51172"/>
                        <a14:foregroundMark x1="44740" y1="50413" x2="41797" y2="43262"/>
                        <a14:foregroundMark x1="45052" y1="51172" x2="44770" y2="50488"/>
                        <a14:foregroundMark x1="43685" y1="42188" x2="24674" y2="40723"/>
                        <a14:foregroundMark x1="24674" y1="40723" x2="14909" y2="29688"/>
                        <a14:foregroundMark x1="14909" y1="29688" x2="20378" y2="14258"/>
                        <a14:foregroundMark x1="20378" y1="14258" x2="17188" y2="29688"/>
                        <a14:foregroundMark x1="17188" y1="29688" x2="23503" y2="13574"/>
                        <a14:foregroundMark x1="23503" y1="13574" x2="32292" y2="11523"/>
                        <a14:foregroundMark x1="32292" y1="11523" x2="19466" y2="28320"/>
                        <a14:foregroundMark x1="19466" y1="28320" x2="17188" y2="42578"/>
                        <a14:foregroundMark x1="17188" y1="42578" x2="12956" y2="28906"/>
                        <a14:foregroundMark x1="12956" y1="28906" x2="15039" y2="15723"/>
                        <a14:foregroundMark x1="15039" y1="15723" x2="28125" y2="11719"/>
                        <a14:foregroundMark x1="49674" y1="77637" x2="47982" y2="87598"/>
                        <a14:foregroundMark x1="43685" y1="42871" x2="44141" y2="52051"/>
                        <a14:foregroundMark x1="44271" y1="41211" x2="44401" y2="52051"/>
                        <a14:backgroundMark x1="46745" y1="50684" x2="45638" y2="38965"/>
                        <a14:backgroundMark x1="47201" y1="40039" x2="47070" y2="50879"/>
                        <a14:backgroundMark x1="47201" y1="50488" x2="46419" y2="52539"/>
                        <a14:backgroundMark x1="47656" y1="50879" x2="46094" y2="39160"/>
                        <a14:backgroundMark x1="47656" y1="51367" x2="45638" y2="37988"/>
                        <a14:backgroundMark x1="47070" y1="92871" x2="48242" y2="91504"/>
                        <a14:backgroundMark x1="50130" y1="90137" x2="49023" y2="92188"/>
                        <a14:backgroundMark x1="49805" y1="89648" x2="49674" y2="89648"/>
                        <a14:backgroundMark x1="49805" y1="89941" x2="50586" y2="87793"/>
                        <a14:backgroundMark x1="50586" y1="89453" x2="48242" y2="91016"/>
                        <a14:backgroundMark x1="45378" y1="38965" x2="46875" y2="41504"/>
                        <a14:backgroundMark x1="46419" y1="43555" x2="45833" y2="50684"/>
                        <a14:backgroundMark x1="45508" y1="38281" x2="46289" y2="43066"/>
                      </a14:backgroundRemoval>
                    </a14:imgEffect>
                  </a14:imgLayer>
                </a14:imgProps>
              </a:ext>
            </a:extLst>
          </a:blip>
          <a:srcRect t="7105" r="46573"/>
          <a:stretch>
            <a:fillRect/>
          </a:stretch>
        </p:blipFill>
        <p:spPr bwMode="auto">
          <a:xfrm>
            <a:off x="9856791" y="1134270"/>
            <a:ext cx="1357003" cy="15731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Título 6">
            <a:extLst>
              <a:ext uri="{FF2B5EF4-FFF2-40B4-BE49-F238E27FC236}">
                <a16:creationId xmlns:a16="http://schemas.microsoft.com/office/drawing/2014/main" id="{AE9D1CC3-4C07-F316-B885-32FA52A2CD0A}"/>
              </a:ext>
            </a:extLst>
          </p:cNvPr>
          <p:cNvSpPr txBox="1">
            <a:spLocks/>
          </p:cNvSpPr>
          <p:nvPr/>
        </p:nvSpPr>
        <p:spPr>
          <a:xfrm>
            <a:off x="3331832" y="2686975"/>
            <a:ext cx="2195862" cy="1146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CL" sz="20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¿Punto </a:t>
            </a:r>
          </a:p>
          <a:p>
            <a:pPr algn="ctr">
              <a:lnSpc>
                <a:spcPct val="100000"/>
              </a:lnSpc>
            </a:pPr>
            <a:r>
              <a:rPr lang="es-CL" sz="20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establecido?</a:t>
            </a:r>
          </a:p>
        </p:txBody>
      </p: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EBB83AE8-91E3-8A9B-E7C3-C2387C72DFED}"/>
              </a:ext>
            </a:extLst>
          </p:cNvPr>
          <p:cNvCxnSpPr>
            <a:cxnSpLocks/>
          </p:cNvCxnSpPr>
          <p:nvPr/>
        </p:nvCxnSpPr>
        <p:spPr>
          <a:xfrm>
            <a:off x="10424172" y="4075933"/>
            <a:ext cx="0" cy="41803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ítulo 6">
            <a:extLst>
              <a:ext uri="{FF2B5EF4-FFF2-40B4-BE49-F238E27FC236}">
                <a16:creationId xmlns:a16="http://schemas.microsoft.com/office/drawing/2014/main" id="{78F89C6C-A21B-B076-9D2B-66AECA72AC97}"/>
              </a:ext>
            </a:extLst>
          </p:cNvPr>
          <p:cNvSpPr txBox="1">
            <a:spLocks/>
          </p:cNvSpPr>
          <p:nvPr/>
        </p:nvSpPr>
        <p:spPr>
          <a:xfrm>
            <a:off x="5771642" y="4898115"/>
            <a:ext cx="3072943" cy="1869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s-CL" sz="24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DISANAPSIS: </a:t>
            </a:r>
            <a:r>
              <a:rPr lang="es-MX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cuartil más bajo (Q1) de la distribución total del índice en la muestra</a:t>
            </a:r>
            <a:endParaRPr lang="es-CL" sz="24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ítulo 6">
            <a:extLst>
              <a:ext uri="{FF2B5EF4-FFF2-40B4-BE49-F238E27FC236}">
                <a16:creationId xmlns:a16="http://schemas.microsoft.com/office/drawing/2014/main" id="{8A8CF922-BF88-8C88-FF60-5C436EE97735}"/>
              </a:ext>
            </a:extLst>
          </p:cNvPr>
          <p:cNvSpPr txBox="1">
            <a:spLocks/>
          </p:cNvSpPr>
          <p:nvPr/>
        </p:nvSpPr>
        <p:spPr>
          <a:xfrm>
            <a:off x="9116057" y="4901728"/>
            <a:ext cx="1419236" cy="655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s-CL" sz="18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Punto de corte en nuestra muestra ≤ 0.66</a:t>
            </a:r>
            <a:endParaRPr lang="es-CL" sz="18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53454F3B-7FF6-8A13-E770-0AB825CF5F7E}"/>
              </a:ext>
            </a:extLst>
          </p:cNvPr>
          <p:cNvSpPr txBox="1"/>
          <p:nvPr/>
        </p:nvSpPr>
        <p:spPr>
          <a:xfrm>
            <a:off x="3049173" y="5482616"/>
            <a:ext cx="26621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000" b="0" i="1" dirty="0">
                <a:effectLst/>
              </a:rPr>
              <a:t>Shimada T, </a:t>
            </a:r>
            <a:r>
              <a:rPr lang="es-MX" sz="1000" b="0" i="1" dirty="0" err="1">
                <a:effectLst/>
              </a:rPr>
              <a:t>Tanabe</a:t>
            </a:r>
            <a:r>
              <a:rPr lang="es-MX" sz="1000" b="0" i="1" dirty="0">
                <a:effectLst/>
              </a:rPr>
              <a:t> N, </a:t>
            </a:r>
            <a:r>
              <a:rPr lang="es-MX" sz="1000" b="0" i="1" dirty="0" err="1">
                <a:effectLst/>
              </a:rPr>
              <a:t>Mochizuki</a:t>
            </a:r>
            <a:r>
              <a:rPr lang="es-MX" sz="1000" b="0" i="1" dirty="0">
                <a:effectLst/>
              </a:rPr>
              <a:t> F, </a:t>
            </a:r>
            <a:r>
              <a:rPr lang="es-MX" sz="1000" b="0" i="1" dirty="0" err="1">
                <a:effectLst/>
              </a:rPr>
              <a:t>Iijima</a:t>
            </a:r>
            <a:r>
              <a:rPr lang="es-MX" sz="1000" b="0" i="1" dirty="0">
                <a:effectLst/>
              </a:rPr>
              <a:t> H, </a:t>
            </a:r>
            <a:r>
              <a:rPr lang="es-MX" sz="1000" b="0" i="1" dirty="0" err="1">
                <a:effectLst/>
              </a:rPr>
              <a:t>Shimizu</a:t>
            </a:r>
            <a:r>
              <a:rPr lang="es-MX" sz="1000" b="0" i="1" dirty="0">
                <a:effectLst/>
              </a:rPr>
              <a:t> K, </a:t>
            </a:r>
            <a:r>
              <a:rPr lang="es-MX" sz="1000" b="0" i="1" dirty="0" err="1">
                <a:effectLst/>
              </a:rPr>
              <a:t>Chubachi</a:t>
            </a:r>
            <a:r>
              <a:rPr lang="es-MX" sz="1000" b="0" i="1" dirty="0">
                <a:effectLst/>
              </a:rPr>
              <a:t> S, et al. </a:t>
            </a:r>
            <a:r>
              <a:rPr lang="es-MX" sz="1000" b="0" i="1" dirty="0" err="1">
                <a:effectLst/>
              </a:rPr>
              <a:t>Spirometry</a:t>
            </a:r>
            <a:r>
              <a:rPr lang="es-MX" sz="1000" b="0" i="1" dirty="0">
                <a:effectLst/>
              </a:rPr>
              <a:t> </a:t>
            </a:r>
            <a:r>
              <a:rPr lang="es-MX" sz="1000" b="0" i="1" dirty="0" err="1">
                <a:effectLst/>
              </a:rPr>
              <a:t>estimation</a:t>
            </a:r>
            <a:r>
              <a:rPr lang="es-MX" sz="1000" b="0" i="1" dirty="0">
                <a:effectLst/>
              </a:rPr>
              <a:t> </a:t>
            </a:r>
            <a:r>
              <a:rPr lang="es-MX" sz="1000" b="0" i="1" dirty="0" err="1">
                <a:effectLst/>
              </a:rPr>
              <a:t>of</a:t>
            </a:r>
            <a:r>
              <a:rPr lang="es-MX" sz="1000" b="0" i="1" dirty="0">
                <a:effectLst/>
              </a:rPr>
              <a:t> central </a:t>
            </a:r>
            <a:r>
              <a:rPr lang="es-MX" sz="1000" b="0" i="1" dirty="0" err="1">
                <a:effectLst/>
              </a:rPr>
              <a:t>airway</a:t>
            </a:r>
            <a:r>
              <a:rPr lang="es-MX" sz="1000" b="0" i="1" dirty="0">
                <a:effectLst/>
              </a:rPr>
              <a:t> dysanapsis </a:t>
            </a:r>
            <a:r>
              <a:rPr lang="es-MX" sz="1000" b="0" i="1" dirty="0" err="1">
                <a:effectLst/>
              </a:rPr>
              <a:t>on</a:t>
            </a:r>
            <a:r>
              <a:rPr lang="es-MX" sz="1000" b="0" i="1" dirty="0">
                <a:effectLst/>
              </a:rPr>
              <a:t> </a:t>
            </a:r>
            <a:r>
              <a:rPr lang="es-MX" sz="1000" b="0" i="1" dirty="0" err="1">
                <a:effectLst/>
              </a:rPr>
              <a:t>computed</a:t>
            </a:r>
            <a:r>
              <a:rPr lang="es-MX" sz="1000" b="0" i="1" dirty="0">
                <a:effectLst/>
              </a:rPr>
              <a:t> </a:t>
            </a:r>
            <a:r>
              <a:rPr lang="es-MX" sz="1000" b="0" i="1" dirty="0" err="1">
                <a:effectLst/>
              </a:rPr>
              <a:t>tomography</a:t>
            </a:r>
            <a:r>
              <a:rPr lang="es-MX" sz="1000" b="0" i="1" dirty="0">
                <a:effectLst/>
              </a:rPr>
              <a:t> in </a:t>
            </a:r>
            <a:r>
              <a:rPr lang="es-MX" sz="1000" b="0" i="1" dirty="0" err="1">
                <a:effectLst/>
              </a:rPr>
              <a:t>healthy</a:t>
            </a:r>
            <a:r>
              <a:rPr lang="es-MX" sz="1000" b="0" i="1" dirty="0">
                <a:effectLst/>
              </a:rPr>
              <a:t> </a:t>
            </a:r>
            <a:r>
              <a:rPr lang="es-MX" sz="1000" b="0" i="1" dirty="0" err="1">
                <a:effectLst/>
              </a:rPr>
              <a:t>subjects</a:t>
            </a:r>
            <a:r>
              <a:rPr lang="es-MX" sz="1000" b="0" i="1" dirty="0">
                <a:effectLst/>
              </a:rPr>
              <a:t> </a:t>
            </a:r>
            <a:r>
              <a:rPr lang="es-MX" sz="1000" b="0" i="1" dirty="0" err="1">
                <a:effectLst/>
              </a:rPr>
              <a:t>without</a:t>
            </a:r>
            <a:r>
              <a:rPr lang="es-MX" sz="1000" b="0" i="1" dirty="0">
                <a:effectLst/>
              </a:rPr>
              <a:t> active </a:t>
            </a:r>
            <a:r>
              <a:rPr lang="es-MX" sz="1000" b="0" i="1" dirty="0" err="1">
                <a:effectLst/>
              </a:rPr>
              <a:t>lung</a:t>
            </a:r>
            <a:r>
              <a:rPr lang="es-MX" sz="1000" b="0" i="1" dirty="0">
                <a:effectLst/>
              </a:rPr>
              <a:t> </a:t>
            </a:r>
            <a:r>
              <a:rPr lang="es-MX" sz="1000" b="0" i="1" dirty="0" err="1">
                <a:effectLst/>
              </a:rPr>
              <a:t>diseases</a:t>
            </a:r>
            <a:r>
              <a:rPr lang="es-MX" sz="1000" b="0" i="1" dirty="0">
                <a:effectLst/>
              </a:rPr>
              <a:t>. J </a:t>
            </a:r>
            <a:r>
              <a:rPr lang="es-MX" sz="1000" b="0" i="1" dirty="0" err="1">
                <a:effectLst/>
              </a:rPr>
              <a:t>Appl</a:t>
            </a:r>
            <a:r>
              <a:rPr lang="es-MX" sz="1000" b="0" i="1" dirty="0">
                <a:effectLst/>
              </a:rPr>
              <a:t> </a:t>
            </a:r>
            <a:r>
              <a:rPr lang="es-MX" sz="1000" b="0" i="1" dirty="0" err="1">
                <a:effectLst/>
              </a:rPr>
              <a:t>Physiol</a:t>
            </a:r>
            <a:r>
              <a:rPr lang="es-MX" sz="1000" b="0" i="1" dirty="0">
                <a:effectLst/>
              </a:rPr>
              <a:t> [Internet]. 2025 Feb 1 [</a:t>
            </a:r>
            <a:r>
              <a:rPr lang="es-MX" sz="1000" b="0" i="1" dirty="0" err="1">
                <a:effectLst/>
              </a:rPr>
              <a:t>cited</a:t>
            </a:r>
            <a:r>
              <a:rPr lang="es-MX" sz="1000" b="0" i="1" dirty="0">
                <a:effectLst/>
              </a:rPr>
              <a:t> 2025 Jul 15];138(2):483–91. </a:t>
            </a:r>
            <a:r>
              <a:rPr lang="es-MX" sz="1000" b="0" i="1" dirty="0" err="1">
                <a:effectLst/>
              </a:rPr>
              <a:t>Available</a:t>
            </a:r>
            <a:r>
              <a:rPr lang="es-MX" sz="1000" b="0" i="1" dirty="0">
                <a:effectLst/>
              </a:rPr>
              <a:t> </a:t>
            </a:r>
            <a:r>
              <a:rPr lang="es-MX" sz="1000" b="0" i="1" dirty="0" err="1">
                <a:effectLst/>
              </a:rPr>
              <a:t>from</a:t>
            </a:r>
            <a:r>
              <a:rPr lang="es-MX" sz="1000" b="0" i="1" dirty="0">
                <a:effectLst/>
              </a:rPr>
              <a:t>: https://pubmed.ncbi.nlm.nih.gov/39819121/</a:t>
            </a:r>
            <a:endParaRPr lang="es-MX" sz="1000" dirty="0"/>
          </a:p>
        </p:txBody>
      </p:sp>
      <p:sp>
        <p:nvSpPr>
          <p:cNvPr id="43" name="Título 1">
            <a:extLst>
              <a:ext uri="{FF2B5EF4-FFF2-40B4-BE49-F238E27FC236}">
                <a16:creationId xmlns:a16="http://schemas.microsoft.com/office/drawing/2014/main" id="{AF9A59AB-AB0E-03DB-EB3E-4E9C1D65B4CC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44" name="Imagen 43">
            <a:extLst>
              <a:ext uri="{FF2B5EF4-FFF2-40B4-BE49-F238E27FC236}">
                <a16:creationId xmlns:a16="http://schemas.microsoft.com/office/drawing/2014/main" id="{C656A23C-4A49-DC2B-53C5-0BDD1500D4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1" y="-1"/>
            <a:ext cx="2877045" cy="6857999"/>
          </a:xfrm>
          <a:prstGeom prst="rect">
            <a:avLst/>
          </a:prstGeom>
        </p:spPr>
      </p:pic>
      <p:sp>
        <p:nvSpPr>
          <p:cNvPr id="45" name="Rectángulo 44">
            <a:extLst>
              <a:ext uri="{FF2B5EF4-FFF2-40B4-BE49-F238E27FC236}">
                <a16:creationId xmlns:a16="http://schemas.microsoft.com/office/drawing/2014/main" id="{D1039E27-EBA0-2FFC-8FFA-683DF16704DF}"/>
              </a:ext>
            </a:extLst>
          </p:cNvPr>
          <p:cNvSpPr/>
          <p:nvPr/>
        </p:nvSpPr>
        <p:spPr>
          <a:xfrm rot="5400000">
            <a:off x="-1260024" y="2462837"/>
            <a:ext cx="5410548" cy="240731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6" name="Título 6">
            <a:extLst>
              <a:ext uri="{FF2B5EF4-FFF2-40B4-BE49-F238E27FC236}">
                <a16:creationId xmlns:a16="http://schemas.microsoft.com/office/drawing/2014/main" id="{7670814C-7789-68AE-B74A-88071EE941CF}"/>
              </a:ext>
            </a:extLst>
          </p:cNvPr>
          <p:cNvSpPr txBox="1">
            <a:spLocks/>
          </p:cNvSpPr>
          <p:nvPr/>
        </p:nvSpPr>
        <p:spPr>
          <a:xfrm>
            <a:off x="248320" y="1740319"/>
            <a:ext cx="2407320" cy="4092605"/>
          </a:xfrm>
          <a:prstGeom prst="rect">
            <a:avLst/>
          </a:prstGeom>
        </p:spPr>
        <p:txBody>
          <a:bodyPr vert="vert270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Materiales y método</a:t>
            </a:r>
          </a:p>
        </p:txBody>
      </p:sp>
    </p:spTree>
    <p:extLst>
      <p:ext uri="{BB962C8B-B14F-4D97-AF65-F5344CB8AC3E}">
        <p14:creationId xmlns:p14="http://schemas.microsoft.com/office/powerpoint/2010/main" val="382928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33" grpId="0"/>
      <p:bldP spid="36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B75B00E9-D1C1-1190-8658-280FCA161C00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69C3DA3-85ED-A16C-44D6-796E40A43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1" y="-1"/>
            <a:ext cx="2877045" cy="685799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58446EA4-F2D8-68D0-C628-2CABCCC0A220}"/>
              </a:ext>
            </a:extLst>
          </p:cNvPr>
          <p:cNvSpPr/>
          <p:nvPr/>
        </p:nvSpPr>
        <p:spPr>
          <a:xfrm rot="5400000">
            <a:off x="-1260024" y="2462837"/>
            <a:ext cx="5410548" cy="240731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C099FF30-DAB8-FAD9-6829-6DA775F72B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5206"/>
          <a:stretch>
            <a:fillRect/>
          </a:stretch>
        </p:blipFill>
        <p:spPr>
          <a:xfrm>
            <a:off x="3184074" y="4893776"/>
            <a:ext cx="7957549" cy="1699459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7DDD89CA-82E2-E949-3512-902587F815D1}"/>
              </a:ext>
            </a:extLst>
          </p:cNvPr>
          <p:cNvSpPr txBox="1"/>
          <p:nvPr/>
        </p:nvSpPr>
        <p:spPr>
          <a:xfrm>
            <a:off x="3214742" y="264761"/>
            <a:ext cx="83459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600" b="1" i="1" dirty="0">
                <a:solidFill>
                  <a:srgbClr val="003C5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Tabla 1. Características clínicas y demográficas de la población estudiada.</a:t>
            </a:r>
          </a:p>
        </p:txBody>
      </p:sp>
      <p:sp>
        <p:nvSpPr>
          <p:cNvPr id="5" name="Título 6">
            <a:extLst>
              <a:ext uri="{FF2B5EF4-FFF2-40B4-BE49-F238E27FC236}">
                <a16:creationId xmlns:a16="http://schemas.microsoft.com/office/drawing/2014/main" id="{BD635213-A22F-FA03-0770-12B641E2FD8E}"/>
              </a:ext>
            </a:extLst>
          </p:cNvPr>
          <p:cNvSpPr txBox="1">
            <a:spLocks/>
          </p:cNvSpPr>
          <p:nvPr/>
        </p:nvSpPr>
        <p:spPr>
          <a:xfrm>
            <a:off x="248320" y="1740319"/>
            <a:ext cx="2407320" cy="4092605"/>
          </a:xfrm>
          <a:prstGeom prst="rect">
            <a:avLst/>
          </a:prstGeom>
        </p:spPr>
        <p:txBody>
          <a:bodyPr vert="vert270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8330DFC7-E2BB-462C-F8A1-4FDE4BDAD6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5120"/>
          <a:stretch>
            <a:fillRect/>
          </a:stretch>
        </p:blipFill>
        <p:spPr>
          <a:xfrm>
            <a:off x="3118635" y="636633"/>
            <a:ext cx="8345964" cy="3323627"/>
          </a:xfrm>
          <a:prstGeom prst="rect">
            <a:avLst/>
          </a:prstGeom>
        </p:spPr>
      </p:pic>
      <p:sp>
        <p:nvSpPr>
          <p:cNvPr id="16" name="Elipse 15">
            <a:extLst>
              <a:ext uri="{FF2B5EF4-FFF2-40B4-BE49-F238E27FC236}">
                <a16:creationId xmlns:a16="http://schemas.microsoft.com/office/drawing/2014/main" id="{8B5092EC-EA1B-4FC0-6197-F0580CDCBF82}"/>
              </a:ext>
            </a:extLst>
          </p:cNvPr>
          <p:cNvSpPr/>
          <p:nvPr/>
        </p:nvSpPr>
        <p:spPr>
          <a:xfrm>
            <a:off x="10308313" y="1480164"/>
            <a:ext cx="946418" cy="52030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E22F10B9-D3E4-C3EC-0378-00E79867A8BF}"/>
              </a:ext>
            </a:extLst>
          </p:cNvPr>
          <p:cNvSpPr/>
          <p:nvPr/>
        </p:nvSpPr>
        <p:spPr>
          <a:xfrm>
            <a:off x="9717486" y="5254788"/>
            <a:ext cx="925648" cy="39317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5E4FF67C-C2DC-66E2-ED41-FBDA0DBAA732}"/>
              </a:ext>
            </a:extLst>
          </p:cNvPr>
          <p:cNvSpPr/>
          <p:nvPr/>
        </p:nvSpPr>
        <p:spPr>
          <a:xfrm>
            <a:off x="9692315" y="5690590"/>
            <a:ext cx="925648" cy="39317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F5692552-4D69-FA5E-4046-A403D1DEEA25}"/>
              </a:ext>
            </a:extLst>
          </p:cNvPr>
          <p:cNvSpPr/>
          <p:nvPr/>
        </p:nvSpPr>
        <p:spPr>
          <a:xfrm>
            <a:off x="5295849" y="5297417"/>
            <a:ext cx="1474546" cy="393173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839DBA18-8B66-BE3C-7D73-761D8B75AD57}"/>
              </a:ext>
            </a:extLst>
          </p:cNvPr>
          <p:cNvSpPr/>
          <p:nvPr/>
        </p:nvSpPr>
        <p:spPr>
          <a:xfrm>
            <a:off x="5336630" y="5723908"/>
            <a:ext cx="1474546" cy="393173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447ADE82-2790-84DB-0731-D137FC7222FB}"/>
              </a:ext>
            </a:extLst>
          </p:cNvPr>
          <p:cNvSpPr/>
          <p:nvPr/>
        </p:nvSpPr>
        <p:spPr>
          <a:xfrm>
            <a:off x="7481463" y="5297417"/>
            <a:ext cx="1474546" cy="393173"/>
          </a:xfrm>
          <a:prstGeom prst="ellipse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E23857E-E378-F534-1F96-FE53D16FF5E0}"/>
              </a:ext>
            </a:extLst>
          </p:cNvPr>
          <p:cNvSpPr/>
          <p:nvPr/>
        </p:nvSpPr>
        <p:spPr>
          <a:xfrm>
            <a:off x="7481463" y="5723908"/>
            <a:ext cx="1474546" cy="393173"/>
          </a:xfrm>
          <a:prstGeom prst="ellipse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3733BE11-A864-64E3-7013-717D5C683E8F}"/>
              </a:ext>
            </a:extLst>
          </p:cNvPr>
          <p:cNvSpPr/>
          <p:nvPr/>
        </p:nvSpPr>
        <p:spPr>
          <a:xfrm>
            <a:off x="11898403" y="-2"/>
            <a:ext cx="302502" cy="6858000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2955B784-670A-DB48-9DE3-764CD72194A2}"/>
              </a:ext>
            </a:extLst>
          </p:cNvPr>
          <p:cNvSpPr txBox="1"/>
          <p:nvPr/>
        </p:nvSpPr>
        <p:spPr>
          <a:xfrm>
            <a:off x="8055110" y="3963829"/>
            <a:ext cx="341015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MX" sz="1600" b="1" i="1" dirty="0">
                <a:solidFill>
                  <a:srgbClr val="003C5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*</a:t>
            </a:r>
            <a:r>
              <a:rPr lang="es-MX" sz="1200" b="1" i="1" dirty="0">
                <a:solidFill>
                  <a:srgbClr val="003C5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NO representa una relevancia clínica, ya que ambos grupos se encontraban en un rango comparable de desarrollo pulmonar infantil</a:t>
            </a:r>
            <a:endParaRPr lang="es-MX" sz="1600" b="1" i="1" dirty="0">
              <a:solidFill>
                <a:srgbClr val="003C58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911808F5-9D46-7DB0-8043-CFF76CD0A713}"/>
              </a:ext>
            </a:extLst>
          </p:cNvPr>
          <p:cNvSpPr txBox="1"/>
          <p:nvPr/>
        </p:nvSpPr>
        <p:spPr>
          <a:xfrm>
            <a:off x="11141623" y="1338916"/>
            <a:ext cx="4123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3200" b="1" i="1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05441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B2F0DE-5CCC-8889-F871-F2EA45DD6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50732A38-B5EE-7430-965F-5FE73D15B4E1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FE9F61D-CD35-F540-3700-5FDE5296726F}"/>
              </a:ext>
            </a:extLst>
          </p:cNvPr>
          <p:cNvSpPr txBox="1"/>
          <p:nvPr/>
        </p:nvSpPr>
        <p:spPr>
          <a:xfrm>
            <a:off x="119063" y="290800"/>
            <a:ext cx="83459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600" b="1" i="1" dirty="0">
                <a:solidFill>
                  <a:srgbClr val="003C5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Tabla 2. Resultados de espirometría en los grupos estudiados.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05B6768F-5CB4-4F19-5076-074BBA59C3CC}"/>
              </a:ext>
            </a:extLst>
          </p:cNvPr>
          <p:cNvSpPr/>
          <p:nvPr/>
        </p:nvSpPr>
        <p:spPr>
          <a:xfrm>
            <a:off x="11836273" y="0"/>
            <a:ext cx="355726" cy="6858000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5385F16-5229-67E1-D1EC-49FECF269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857" y="836897"/>
            <a:ext cx="10594286" cy="5570544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08CA9C57-B57A-08DC-0051-3B761842643E}"/>
              </a:ext>
            </a:extLst>
          </p:cNvPr>
          <p:cNvSpPr/>
          <p:nvPr/>
        </p:nvSpPr>
        <p:spPr>
          <a:xfrm>
            <a:off x="9933567" y="3126207"/>
            <a:ext cx="1089017" cy="50507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D302E168-8D59-2404-ABAF-9233AF5ECCC4}"/>
              </a:ext>
            </a:extLst>
          </p:cNvPr>
          <p:cNvSpPr/>
          <p:nvPr/>
        </p:nvSpPr>
        <p:spPr>
          <a:xfrm>
            <a:off x="9933713" y="4431232"/>
            <a:ext cx="1196479" cy="53217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A2DA64EC-0C42-7FBC-51DB-71ADB47655AD}"/>
              </a:ext>
            </a:extLst>
          </p:cNvPr>
          <p:cNvSpPr/>
          <p:nvPr/>
        </p:nvSpPr>
        <p:spPr>
          <a:xfrm>
            <a:off x="3737310" y="3048227"/>
            <a:ext cx="2770631" cy="661030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BA200F3F-03FB-E1D4-71BA-7D977466CEB2}"/>
              </a:ext>
            </a:extLst>
          </p:cNvPr>
          <p:cNvSpPr/>
          <p:nvPr/>
        </p:nvSpPr>
        <p:spPr>
          <a:xfrm>
            <a:off x="6580512" y="3048227"/>
            <a:ext cx="2982496" cy="661030"/>
          </a:xfrm>
          <a:prstGeom prst="ellipse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8448A27F-9816-8881-3604-01C25D29DB8A}"/>
              </a:ext>
            </a:extLst>
          </p:cNvPr>
          <p:cNvSpPr/>
          <p:nvPr/>
        </p:nvSpPr>
        <p:spPr>
          <a:xfrm>
            <a:off x="9933567" y="5075308"/>
            <a:ext cx="1196479" cy="53217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C11D27FC-F544-5410-6822-CD918F052FD4}"/>
              </a:ext>
            </a:extLst>
          </p:cNvPr>
          <p:cNvSpPr/>
          <p:nvPr/>
        </p:nvSpPr>
        <p:spPr>
          <a:xfrm>
            <a:off x="9933568" y="5719385"/>
            <a:ext cx="1196479" cy="53217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847C3701-0F12-6E69-5975-230B67B85E12}"/>
              </a:ext>
            </a:extLst>
          </p:cNvPr>
          <p:cNvSpPr/>
          <p:nvPr/>
        </p:nvSpPr>
        <p:spPr>
          <a:xfrm>
            <a:off x="3664739" y="4337746"/>
            <a:ext cx="2770631" cy="661030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2333C907-D5BC-2822-FEAA-A3240C0D9888}"/>
              </a:ext>
            </a:extLst>
          </p:cNvPr>
          <p:cNvSpPr/>
          <p:nvPr/>
        </p:nvSpPr>
        <p:spPr>
          <a:xfrm>
            <a:off x="6507941" y="4337746"/>
            <a:ext cx="2982496" cy="661030"/>
          </a:xfrm>
          <a:prstGeom prst="ellipse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438EAD8C-C06D-4863-ADDA-B307A097883B}"/>
              </a:ext>
            </a:extLst>
          </p:cNvPr>
          <p:cNvSpPr/>
          <p:nvPr/>
        </p:nvSpPr>
        <p:spPr>
          <a:xfrm>
            <a:off x="3664739" y="5075308"/>
            <a:ext cx="2770631" cy="661030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D3AE19C1-823A-CB0F-9C0F-D0A8FC40F0B3}"/>
              </a:ext>
            </a:extLst>
          </p:cNvPr>
          <p:cNvSpPr/>
          <p:nvPr/>
        </p:nvSpPr>
        <p:spPr>
          <a:xfrm>
            <a:off x="6507941" y="5075308"/>
            <a:ext cx="2982496" cy="661030"/>
          </a:xfrm>
          <a:prstGeom prst="ellipse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A41112D1-DBEA-13D5-9712-13B15B8F5E0F}"/>
              </a:ext>
            </a:extLst>
          </p:cNvPr>
          <p:cNvSpPr/>
          <p:nvPr/>
        </p:nvSpPr>
        <p:spPr>
          <a:xfrm>
            <a:off x="4251960" y="5812870"/>
            <a:ext cx="1844040" cy="438693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2A72975E-54D6-89D6-8A01-522B8047EEC5}"/>
              </a:ext>
            </a:extLst>
          </p:cNvPr>
          <p:cNvSpPr/>
          <p:nvPr/>
        </p:nvSpPr>
        <p:spPr>
          <a:xfrm>
            <a:off x="7254240" y="5812869"/>
            <a:ext cx="1592580" cy="438694"/>
          </a:xfrm>
          <a:prstGeom prst="ellipse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1752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3DD7CF0-9AB4-8A52-2A64-893945E27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493" y="128127"/>
            <a:ext cx="9231013" cy="6601746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57A6ECEF-97F9-9DF7-01D6-CA3CBE0E6CC0}"/>
              </a:ext>
            </a:extLst>
          </p:cNvPr>
          <p:cNvSpPr/>
          <p:nvPr/>
        </p:nvSpPr>
        <p:spPr>
          <a:xfrm>
            <a:off x="11814629" y="0"/>
            <a:ext cx="377371" cy="6858000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00327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66350B5-18CE-6207-1E61-3BB363E5DE7C}"/>
              </a:ext>
            </a:extLst>
          </p:cNvPr>
          <p:cNvSpPr txBox="1"/>
          <p:nvPr/>
        </p:nvSpPr>
        <p:spPr>
          <a:xfrm>
            <a:off x="1293181" y="390735"/>
            <a:ext cx="93732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solidFill>
                  <a:srgbClr val="003C5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FACTORES ASOCIADOS A LA DISANAPSIS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15E8355B-7D58-5A63-2374-FA9029A1F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431" y="1294153"/>
            <a:ext cx="7303757" cy="5847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modelo de regresión múltiple se observó:</a:t>
            </a:r>
            <a:endParaRPr lang="es-CL" sz="20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3F035AF-73E8-7EA1-4227-B22845DAC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246" y="1780321"/>
            <a:ext cx="8399150" cy="2469591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DB900A1F-6088-03DA-D6F8-9079FB6BC1BC}"/>
              </a:ext>
            </a:extLst>
          </p:cNvPr>
          <p:cNvSpPr/>
          <p:nvPr/>
        </p:nvSpPr>
        <p:spPr>
          <a:xfrm>
            <a:off x="11829143" y="0"/>
            <a:ext cx="362857" cy="6858000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3B16EB8B-D243-AC91-33A4-3E8FD84DAEC1}"/>
              </a:ext>
            </a:extLst>
          </p:cNvPr>
          <p:cNvSpPr txBox="1">
            <a:spLocks/>
          </p:cNvSpPr>
          <p:nvPr/>
        </p:nvSpPr>
        <p:spPr>
          <a:xfrm>
            <a:off x="1428431" y="6467265"/>
            <a:ext cx="7303757" cy="34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MX" sz="1600" b="1" i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*No hubo asociación entre IMC/obesidad y disanapsis </a:t>
            </a:r>
            <a:endParaRPr lang="es-CL" sz="1600" b="1" i="1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1D0F85DE-F00B-1770-A9AF-F06B140376BC}"/>
              </a:ext>
            </a:extLst>
          </p:cNvPr>
          <p:cNvSpPr/>
          <p:nvPr/>
        </p:nvSpPr>
        <p:spPr>
          <a:xfrm>
            <a:off x="6286004" y="2899055"/>
            <a:ext cx="1182236" cy="51386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35223C08-2E8D-DDA2-ABDF-91A3656AAE1C}"/>
              </a:ext>
            </a:extLst>
          </p:cNvPr>
          <p:cNvSpPr/>
          <p:nvPr/>
        </p:nvSpPr>
        <p:spPr>
          <a:xfrm>
            <a:off x="6274557" y="3677214"/>
            <a:ext cx="1182236" cy="51386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667C3C94-56A0-9C0E-4857-BA99FEB46330}"/>
              </a:ext>
            </a:extLst>
          </p:cNvPr>
          <p:cNvSpPr txBox="1">
            <a:spLocks/>
          </p:cNvSpPr>
          <p:nvPr/>
        </p:nvSpPr>
        <p:spPr>
          <a:xfrm>
            <a:off x="1293181" y="4514207"/>
            <a:ext cx="9926362" cy="172321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s-MX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Vivir en Salamanca = 4 veces más riesgo de disanapsis funcional pulmonar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s-MX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OR= 4.03, IC95%=1.6 – 9.6</a:t>
            </a:r>
          </a:p>
          <a:p>
            <a:pPr algn="just"/>
            <a:r>
              <a:rPr lang="es-MX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Riesgo 9 veces mayor con antecedente de asma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s-MX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OR=9.09, IC95%=3.7 – 22.3</a:t>
            </a:r>
            <a:endParaRPr lang="es-CL" sz="24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79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2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839</TotalTime>
  <Words>1316</Words>
  <Application>Microsoft Office PowerPoint</Application>
  <PresentationFormat>Panorámica</PresentationFormat>
  <Paragraphs>83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1" baseType="lpstr">
      <vt:lpstr>Aptos</vt:lpstr>
      <vt:lpstr>Aptos Display</vt:lpstr>
      <vt:lpstr>Arial</vt:lpstr>
      <vt:lpstr>Calibri</vt:lpstr>
      <vt:lpstr>Calibri Light</vt:lpstr>
      <vt:lpstr>Century Gothic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Conclusión</vt:lpstr>
      <vt:lpstr>Referencias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Matías Alejandro Salamanca Muñoz</dc:creator>
  <cp:lastModifiedBy>Gerardo Espinoza</cp:lastModifiedBy>
  <cp:revision>19</cp:revision>
  <dcterms:created xsi:type="dcterms:W3CDTF">2023-09-24T14:12:27Z</dcterms:created>
  <dcterms:modified xsi:type="dcterms:W3CDTF">2025-10-21T11:43:47Z</dcterms:modified>
</cp:coreProperties>
</file>