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notesSlides/notesSlide7.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63" r:id="rId2"/>
    <p:sldId id="268" r:id="rId3"/>
    <p:sldId id="265" r:id="rId4"/>
    <p:sldId id="272" r:id="rId5"/>
    <p:sldId id="266" r:id="rId6"/>
    <p:sldId id="269" r:id="rId7"/>
    <p:sldId id="271" r:id="rId8"/>
    <p:sldId id="270" r:id="rId9"/>
    <p:sldId id="274" r:id="rId10"/>
    <p:sldId id="273" r:id="rId11"/>
    <p:sldId id="260" r:id="rId12"/>
    <p:sldId id="275" r:id="rId13"/>
    <p:sldId id="261" r:id="rId14"/>
    <p:sldId id="262" r:id="rId15"/>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0101"/>
    <a:srgbClr val="515151"/>
    <a:srgbClr val="FDFDFD"/>
    <a:srgbClr val="FFFFFF"/>
    <a:srgbClr val="003C58"/>
    <a:srgbClr val="3783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12" autoAdjust="0"/>
    <p:restoredTop sz="76223"/>
  </p:normalViewPr>
  <p:slideViewPr>
    <p:cSldViewPr snapToGrid="0">
      <p:cViewPr varScale="1">
        <p:scale>
          <a:sx n="84" d="100"/>
          <a:sy n="84" d="100"/>
        </p:scale>
        <p:origin x="177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Users/loreto/Downloads/Ejecucio&#769;n-datos%20%20etapa%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loreto/Downloads/Ejecucio&#769;n-datos%20%20etapa%20(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file:////Users/loreto/Downloads/Ejecucio&#769;n-datos%20%20etapa%20(1).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Users/loreto/Downloads/Ejecucio&#769;n-datos%20%20etapa%20(1).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Users/loreto/Downloads/Ejecucio&#769;n-datos%20%20etapa%20(1).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US" sz="2000" b="1" dirty="0" err="1"/>
              <a:t>Cobertura</a:t>
            </a:r>
            <a:r>
              <a:rPr lang="en-US" sz="2000" b="1" dirty="0"/>
              <a:t> </a:t>
            </a:r>
            <a:r>
              <a:rPr lang="en-US" sz="2000" b="1" dirty="0" err="1"/>
              <a:t>efectiva</a:t>
            </a:r>
            <a:r>
              <a:rPr lang="en-US" sz="2000" b="1" dirty="0"/>
              <a:t> </a:t>
            </a:r>
            <a:r>
              <a:rPr lang="en-US" sz="2000" b="1" dirty="0" err="1"/>
              <a:t>gestantes</a:t>
            </a:r>
            <a:r>
              <a:rPr lang="en-US" sz="2000" b="1" dirty="0"/>
              <a:t> </a:t>
            </a:r>
            <a:r>
              <a:rPr lang="en-US" sz="2000" b="1" dirty="0" err="1"/>
              <a:t>ingresadas</a:t>
            </a:r>
            <a:r>
              <a:rPr lang="en-US" sz="2000" b="1" dirty="0"/>
              <a:t> al </a:t>
            </a:r>
            <a:r>
              <a:rPr lang="en-US" sz="2000" b="1" dirty="0" err="1"/>
              <a:t>programa</a:t>
            </a:r>
            <a:r>
              <a:rPr lang="en-US" sz="2000" b="1" dirty="0"/>
              <a:t> CHCC, </a:t>
            </a:r>
            <a:r>
              <a:rPr lang="en-US" sz="2000" b="1" dirty="0" err="1"/>
              <a:t>respecto</a:t>
            </a:r>
            <a:r>
              <a:rPr lang="en-US" sz="2000" b="1" dirty="0"/>
              <a:t> al total de </a:t>
            </a:r>
            <a:r>
              <a:rPr lang="en-US" sz="2000" b="1" dirty="0" err="1"/>
              <a:t>recian</a:t>
            </a:r>
            <a:r>
              <a:rPr lang="en-US" sz="2000" b="1" dirty="0"/>
              <a:t> </a:t>
            </a:r>
            <a:r>
              <a:rPr lang="en-US" sz="2000" b="1" dirty="0" err="1"/>
              <a:t>nacidos</a:t>
            </a:r>
            <a:r>
              <a:rPr lang="en-US" sz="2000" b="1" dirty="0"/>
              <a:t> </a:t>
            </a:r>
            <a:r>
              <a:rPr lang="en-US" sz="2000" b="1" dirty="0" err="1"/>
              <a:t>vivos</a:t>
            </a:r>
            <a:r>
              <a:rPr lang="en-US" sz="2000" b="1" dirty="0"/>
              <a:t> del </a:t>
            </a:r>
            <a:r>
              <a:rPr lang="en-US" sz="2000" b="1" dirty="0" err="1"/>
              <a:t>país</a:t>
            </a:r>
            <a:r>
              <a:rPr lang="en-US" sz="2000" b="1" dirty="0"/>
              <a:t>, </a:t>
            </a:r>
            <a:r>
              <a:rPr lang="en-US" sz="2000" b="1" dirty="0" err="1"/>
              <a:t>por</a:t>
            </a:r>
            <a:r>
              <a:rPr lang="en-US" sz="2000" b="1" dirty="0"/>
              <a:t> </a:t>
            </a:r>
            <a:r>
              <a:rPr lang="en-US" sz="2000" b="1" dirty="0" err="1"/>
              <a:t>año</a:t>
            </a:r>
            <a:r>
              <a:rPr lang="en-US" sz="2000" b="1" dirty="0"/>
              <a:t> 2007-2023</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en-CL"/>
        </a:p>
      </c:txPr>
    </c:title>
    <c:autoTitleDeleted val="0"/>
    <c:plotArea>
      <c:layout/>
      <c:barChart>
        <c:barDir val="col"/>
        <c:grouping val="clustered"/>
        <c:varyColors val="0"/>
        <c:ser>
          <c:idx val="0"/>
          <c:order val="0"/>
          <c:spPr>
            <a:solidFill>
              <a:schemeClr val="accent1"/>
            </a:solidFill>
            <a:ln>
              <a:noFill/>
            </a:ln>
            <a:effectLst/>
          </c:spPr>
          <c:invertIfNegative val="0"/>
          <c:dLbls>
            <c:delete val="1"/>
          </c:dLbls>
          <c:cat>
            <c:numRef>
              <c:f>'cobertura CHCC'!$A$7:$A$23</c:f>
              <c:numCache>
                <c:formatCode>General</c:formatCode>
                <c:ptCount val="17"/>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numCache>
            </c:numRef>
          </c:cat>
          <c:val>
            <c:numRef>
              <c:f>'cobertura CHCC'!$F$7:$F$23</c:f>
              <c:numCache>
                <c:formatCode>0.0%</c:formatCode>
                <c:ptCount val="17"/>
                <c:pt idx="0">
                  <c:v>0.35658427968884904</c:v>
                </c:pt>
                <c:pt idx="1">
                  <c:v>0.51902597324164257</c:v>
                </c:pt>
                <c:pt idx="2">
                  <c:v>0.65081367975678328</c:v>
                </c:pt>
                <c:pt idx="3">
                  <c:v>0.65816616972066189</c:v>
                </c:pt>
                <c:pt idx="4">
                  <c:v>0.66113939257574728</c:v>
                </c:pt>
                <c:pt idx="5">
                  <c:v>0.68426901783883531</c:v>
                </c:pt>
                <c:pt idx="6">
                  <c:v>0.67727974634025823</c:v>
                </c:pt>
                <c:pt idx="7">
                  <c:v>0.65734712166030917</c:v>
                </c:pt>
                <c:pt idx="8">
                  <c:v>0.65514290604141712</c:v>
                </c:pt>
                <c:pt idx="9">
                  <c:v>0.66570657220483542</c:v>
                </c:pt>
                <c:pt idx="10">
                  <c:v>0.66318441506373749</c:v>
                </c:pt>
                <c:pt idx="11">
                  <c:v>0.65348420445949351</c:v>
                </c:pt>
                <c:pt idx="12">
                  <c:v>0.68304239757049234</c:v>
                </c:pt>
                <c:pt idx="13">
                  <c:v>0.68100026123168178</c:v>
                </c:pt>
                <c:pt idx="14">
                  <c:v>0.66800588278384154</c:v>
                </c:pt>
                <c:pt idx="15">
                  <c:v>0.66876551687707997</c:v>
                </c:pt>
                <c:pt idx="16">
                  <c:v>0.49032513140146056</c:v>
                </c:pt>
              </c:numCache>
            </c:numRef>
          </c:val>
          <c:extLst>
            <c:ext xmlns:c16="http://schemas.microsoft.com/office/drawing/2014/chart" uri="{C3380CC4-5D6E-409C-BE32-E72D297353CC}">
              <c16:uniqueId val="{00000000-4592-D442-9ED5-998CB9D6B0E7}"/>
            </c:ext>
          </c:extLst>
        </c:ser>
        <c:dLbls>
          <c:dLblPos val="outEnd"/>
          <c:showLegendKey val="0"/>
          <c:showVal val="1"/>
          <c:showCatName val="0"/>
          <c:showSerName val="0"/>
          <c:showPercent val="0"/>
          <c:showBubbleSize val="0"/>
        </c:dLbls>
        <c:gapWidth val="219"/>
        <c:overlap val="-27"/>
        <c:axId val="410231247"/>
        <c:axId val="906602111"/>
      </c:barChart>
      <c:catAx>
        <c:axId val="4102312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50" b="0" i="0" u="none" strike="noStrike" kern="1200" baseline="0">
                <a:solidFill>
                  <a:schemeClr val="tx1"/>
                </a:solidFill>
                <a:latin typeface="+mn-lt"/>
                <a:ea typeface="+mn-ea"/>
                <a:cs typeface="+mn-cs"/>
              </a:defRPr>
            </a:pPr>
            <a:endParaRPr lang="en-CL"/>
          </a:p>
        </c:txPr>
        <c:crossAx val="906602111"/>
        <c:crosses val="autoZero"/>
        <c:auto val="1"/>
        <c:lblAlgn val="ctr"/>
        <c:lblOffset val="100"/>
        <c:noMultiLvlLbl val="0"/>
      </c:catAx>
      <c:valAx>
        <c:axId val="90660211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CL"/>
          </a:p>
        </c:txPr>
        <c:crossAx val="410231247"/>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50">
          <a:solidFill>
            <a:schemeClr val="tx1"/>
          </a:solidFill>
        </a:defRPr>
      </a:pPr>
      <a:endParaRPr lang="en-C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cap="none" spc="20" baseline="0">
                <a:solidFill>
                  <a:schemeClr val="tx1"/>
                </a:solidFill>
                <a:latin typeface="+mn-lt"/>
                <a:ea typeface="+mn-ea"/>
                <a:cs typeface="+mn-cs"/>
              </a:defRPr>
            </a:pPr>
            <a:r>
              <a:rPr lang="en-US" sz="2000" b="1" dirty="0"/>
              <a:t>Tasa de </a:t>
            </a:r>
            <a:r>
              <a:rPr lang="en-US" sz="2000" b="1" dirty="0" err="1"/>
              <a:t>incidencia</a:t>
            </a:r>
            <a:r>
              <a:rPr lang="en-US" sz="2000" b="1" dirty="0"/>
              <a:t> de la </a:t>
            </a:r>
            <a:r>
              <a:rPr lang="en-US" sz="2000" b="1" dirty="0" err="1"/>
              <a:t>mortalidad</a:t>
            </a:r>
            <a:r>
              <a:rPr lang="en-US" sz="2000" b="1" dirty="0"/>
              <a:t> </a:t>
            </a:r>
            <a:r>
              <a:rPr lang="en-US" sz="2000" b="1" dirty="0" err="1"/>
              <a:t>infantil</a:t>
            </a:r>
            <a:r>
              <a:rPr lang="en-US" sz="2000" b="1" dirty="0"/>
              <a:t> </a:t>
            </a:r>
            <a:r>
              <a:rPr lang="en-US" sz="2000" b="1" dirty="0" err="1"/>
              <a:t>en</a:t>
            </a:r>
            <a:r>
              <a:rPr lang="en-US" sz="2000" b="1" dirty="0"/>
              <a:t> </a:t>
            </a:r>
            <a:r>
              <a:rPr lang="en-US" sz="2000" b="1" dirty="0" err="1"/>
              <a:t>hijos</a:t>
            </a:r>
            <a:r>
              <a:rPr lang="en-US" sz="2000" b="1" dirty="0"/>
              <a:t> de madres </a:t>
            </a:r>
            <a:r>
              <a:rPr lang="en-US" sz="2000" b="1" dirty="0" err="1"/>
              <a:t>ingresadas</a:t>
            </a:r>
            <a:r>
              <a:rPr lang="en-US" sz="2000" b="1" dirty="0"/>
              <a:t> la </a:t>
            </a:r>
            <a:r>
              <a:rPr lang="en-US" sz="2000" b="1" dirty="0" err="1"/>
              <a:t>programa</a:t>
            </a:r>
            <a:r>
              <a:rPr lang="en-US" sz="2000" b="1" dirty="0"/>
              <a:t> CHCC, Chile 2008 al 2023</a:t>
            </a:r>
          </a:p>
        </c:rich>
      </c:tx>
      <c:layout>
        <c:manualLayout>
          <c:xMode val="edge"/>
          <c:yMode val="edge"/>
          <c:x val="0.16428753788254238"/>
          <c:y val="1.7717167835986456E-2"/>
        </c:manualLayout>
      </c:layout>
      <c:overlay val="0"/>
      <c:spPr>
        <a:noFill/>
        <a:ln>
          <a:noFill/>
        </a:ln>
        <a:effectLst/>
      </c:spPr>
      <c:txPr>
        <a:bodyPr rot="0" spcFirstLastPara="1" vertOverflow="ellipsis" vert="horz" wrap="square" anchor="ctr" anchorCtr="1"/>
        <a:lstStyle/>
        <a:p>
          <a:pPr>
            <a:defRPr sz="1800" b="0" i="0" u="none" strike="noStrike" kern="1200" cap="none" spc="20" baseline="0">
              <a:solidFill>
                <a:schemeClr val="tx1"/>
              </a:solidFill>
              <a:latin typeface="+mn-lt"/>
              <a:ea typeface="+mn-ea"/>
              <a:cs typeface="+mn-cs"/>
            </a:defRPr>
          </a:pPr>
          <a:endParaRPr lang="en-CL"/>
        </a:p>
      </c:txPr>
    </c:title>
    <c:autoTitleDeleted val="0"/>
    <c:plotArea>
      <c:layout/>
      <c:lineChart>
        <c:grouping val="standard"/>
        <c:varyColors val="0"/>
        <c:ser>
          <c:idx val="0"/>
          <c:order val="0"/>
          <c:spPr>
            <a:ln w="22225" cap="rnd" cmpd="sng" algn="ctr">
              <a:solidFill>
                <a:schemeClr val="accent1"/>
              </a:solidFill>
              <a:round/>
            </a:ln>
            <a:effectLst/>
          </c:spPr>
          <c:marker>
            <c:symbol val="none"/>
          </c:marker>
          <c:dLbls>
            <c:dLbl>
              <c:idx val="0"/>
              <c:layout>
                <c:manualLayout>
                  <c:x val="-4.6521483225426742E-2"/>
                  <c:y val="-3.61336946702800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BCC-EB49-94B0-087E0AF0D8DD}"/>
                </c:ext>
              </c:extLst>
            </c:dLbl>
            <c:dLbl>
              <c:idx val="1"/>
              <c:delete val="1"/>
              <c:extLst>
                <c:ext xmlns:c15="http://schemas.microsoft.com/office/drawing/2012/chart" uri="{CE6537A1-D6FC-4f65-9D91-7224C49458BB}"/>
                <c:ext xmlns:c16="http://schemas.microsoft.com/office/drawing/2014/chart" uri="{C3380CC4-5D6E-409C-BE32-E72D297353CC}">
                  <c16:uniqueId val="{00000001-5BCC-EB49-94B0-087E0AF0D8DD}"/>
                </c:ext>
              </c:extLst>
            </c:dLbl>
            <c:dLbl>
              <c:idx val="2"/>
              <c:delete val="1"/>
              <c:extLst>
                <c:ext xmlns:c15="http://schemas.microsoft.com/office/drawing/2012/chart" uri="{CE6537A1-D6FC-4f65-9D91-7224C49458BB}"/>
                <c:ext xmlns:c16="http://schemas.microsoft.com/office/drawing/2014/chart" uri="{C3380CC4-5D6E-409C-BE32-E72D297353CC}">
                  <c16:uniqueId val="{00000002-5BCC-EB49-94B0-087E0AF0D8DD}"/>
                </c:ext>
              </c:extLst>
            </c:dLbl>
            <c:dLbl>
              <c:idx val="3"/>
              <c:delete val="1"/>
              <c:extLst>
                <c:ext xmlns:c15="http://schemas.microsoft.com/office/drawing/2012/chart" uri="{CE6537A1-D6FC-4f65-9D91-7224C49458BB}"/>
                <c:ext xmlns:c16="http://schemas.microsoft.com/office/drawing/2014/chart" uri="{C3380CC4-5D6E-409C-BE32-E72D297353CC}">
                  <c16:uniqueId val="{00000003-5BCC-EB49-94B0-087E0AF0D8DD}"/>
                </c:ext>
              </c:extLst>
            </c:dLbl>
            <c:dLbl>
              <c:idx val="4"/>
              <c:delete val="1"/>
              <c:extLst>
                <c:ext xmlns:c15="http://schemas.microsoft.com/office/drawing/2012/chart" uri="{CE6537A1-D6FC-4f65-9D91-7224C49458BB}"/>
                <c:ext xmlns:c16="http://schemas.microsoft.com/office/drawing/2014/chart" uri="{C3380CC4-5D6E-409C-BE32-E72D297353CC}">
                  <c16:uniqueId val="{00000004-5BCC-EB49-94B0-087E0AF0D8DD}"/>
                </c:ext>
              </c:extLst>
            </c:dLbl>
            <c:dLbl>
              <c:idx val="5"/>
              <c:delete val="1"/>
              <c:extLst>
                <c:ext xmlns:c15="http://schemas.microsoft.com/office/drawing/2012/chart" uri="{CE6537A1-D6FC-4f65-9D91-7224C49458BB}"/>
                <c:ext xmlns:c16="http://schemas.microsoft.com/office/drawing/2014/chart" uri="{C3380CC4-5D6E-409C-BE32-E72D297353CC}">
                  <c16:uniqueId val="{00000005-5BCC-EB49-94B0-087E0AF0D8DD}"/>
                </c:ext>
              </c:extLst>
            </c:dLbl>
            <c:dLbl>
              <c:idx val="6"/>
              <c:delete val="1"/>
              <c:extLst>
                <c:ext xmlns:c15="http://schemas.microsoft.com/office/drawing/2012/chart" uri="{CE6537A1-D6FC-4f65-9D91-7224C49458BB}"/>
                <c:ext xmlns:c16="http://schemas.microsoft.com/office/drawing/2014/chart" uri="{C3380CC4-5D6E-409C-BE32-E72D297353CC}">
                  <c16:uniqueId val="{00000006-5BCC-EB49-94B0-087E0AF0D8DD}"/>
                </c:ext>
              </c:extLst>
            </c:dLbl>
            <c:dLbl>
              <c:idx val="7"/>
              <c:delete val="1"/>
              <c:extLst>
                <c:ext xmlns:c15="http://schemas.microsoft.com/office/drawing/2012/chart" uri="{CE6537A1-D6FC-4f65-9D91-7224C49458BB}"/>
                <c:ext xmlns:c16="http://schemas.microsoft.com/office/drawing/2014/chart" uri="{C3380CC4-5D6E-409C-BE32-E72D297353CC}">
                  <c16:uniqueId val="{00000007-5BCC-EB49-94B0-087E0AF0D8DD}"/>
                </c:ext>
              </c:extLst>
            </c:dLbl>
            <c:dLbl>
              <c:idx val="8"/>
              <c:delete val="1"/>
              <c:extLst>
                <c:ext xmlns:c15="http://schemas.microsoft.com/office/drawing/2012/chart" uri="{CE6537A1-D6FC-4f65-9D91-7224C49458BB}"/>
                <c:ext xmlns:c16="http://schemas.microsoft.com/office/drawing/2014/chart" uri="{C3380CC4-5D6E-409C-BE32-E72D297353CC}">
                  <c16:uniqueId val="{00000008-5BCC-EB49-94B0-087E0AF0D8DD}"/>
                </c:ext>
              </c:extLst>
            </c:dLbl>
            <c:dLbl>
              <c:idx val="9"/>
              <c:delete val="1"/>
              <c:extLst>
                <c:ext xmlns:c15="http://schemas.microsoft.com/office/drawing/2012/chart" uri="{CE6537A1-D6FC-4f65-9D91-7224C49458BB}"/>
                <c:ext xmlns:c16="http://schemas.microsoft.com/office/drawing/2014/chart" uri="{C3380CC4-5D6E-409C-BE32-E72D297353CC}">
                  <c16:uniqueId val="{00000009-5BCC-EB49-94B0-087E0AF0D8DD}"/>
                </c:ext>
              </c:extLst>
            </c:dLbl>
            <c:dLbl>
              <c:idx val="10"/>
              <c:delete val="1"/>
              <c:extLst>
                <c:ext xmlns:c15="http://schemas.microsoft.com/office/drawing/2012/chart" uri="{CE6537A1-D6FC-4f65-9D91-7224C49458BB}"/>
                <c:ext xmlns:c16="http://schemas.microsoft.com/office/drawing/2014/chart" uri="{C3380CC4-5D6E-409C-BE32-E72D297353CC}">
                  <c16:uniqueId val="{0000000A-5BCC-EB49-94B0-087E0AF0D8DD}"/>
                </c:ext>
              </c:extLst>
            </c:dLbl>
            <c:dLbl>
              <c:idx val="11"/>
              <c:delete val="1"/>
              <c:extLst>
                <c:ext xmlns:c15="http://schemas.microsoft.com/office/drawing/2012/chart" uri="{CE6537A1-D6FC-4f65-9D91-7224C49458BB}"/>
                <c:ext xmlns:c16="http://schemas.microsoft.com/office/drawing/2014/chart" uri="{C3380CC4-5D6E-409C-BE32-E72D297353CC}">
                  <c16:uniqueId val="{0000000B-5BCC-EB49-94B0-087E0AF0D8DD}"/>
                </c:ext>
              </c:extLst>
            </c:dLbl>
            <c:dLbl>
              <c:idx val="12"/>
              <c:layout>
                <c:manualLayout>
                  <c:x val="-4.0629735879836766E-2"/>
                  <c:y val="-3.61336946702801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BCC-EB49-94B0-087E0AF0D8DD}"/>
                </c:ext>
              </c:extLst>
            </c:dLbl>
            <c:dLbl>
              <c:idx val="13"/>
              <c:delete val="1"/>
              <c:extLst>
                <c:ext xmlns:c15="http://schemas.microsoft.com/office/drawing/2012/chart" uri="{CE6537A1-D6FC-4f65-9D91-7224C49458BB}"/>
                <c:ext xmlns:c16="http://schemas.microsoft.com/office/drawing/2014/chart" uri="{C3380CC4-5D6E-409C-BE32-E72D297353CC}">
                  <c16:uniqueId val="{0000000D-5BCC-EB49-94B0-087E0AF0D8DD}"/>
                </c:ext>
              </c:extLst>
            </c:dLbl>
            <c:dLbl>
              <c:idx val="14"/>
              <c:delete val="1"/>
              <c:extLst>
                <c:ext xmlns:c15="http://schemas.microsoft.com/office/drawing/2012/chart" uri="{CE6537A1-D6FC-4f65-9D91-7224C49458BB}"/>
                <c:ext xmlns:c16="http://schemas.microsoft.com/office/drawing/2014/chart" uri="{C3380CC4-5D6E-409C-BE32-E72D297353CC}">
                  <c16:uniqueId val="{0000000E-5BCC-EB49-94B0-087E0AF0D8DD}"/>
                </c:ext>
              </c:extLst>
            </c:dLbl>
            <c:dLbl>
              <c:idx val="15"/>
              <c:layout>
                <c:manualLayout>
                  <c:x val="-2.6810212584521695E-2"/>
                  <c:y val="-4.33604336043361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5BCC-EB49-94B0-087E0AF0D8DD}"/>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'Objetivo 1'!$A$73:$A$88</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'Objetivo 1'!$I$73:$I$88</c:f>
              <c:numCache>
                <c:formatCode>0.00</c:formatCode>
                <c:ptCount val="16"/>
                <c:pt idx="0">
                  <c:v>10.247379975331818</c:v>
                </c:pt>
                <c:pt idx="1">
                  <c:v>8.5006089174598749</c:v>
                </c:pt>
                <c:pt idx="2">
                  <c:v>8.4557133525270363</c:v>
                </c:pt>
                <c:pt idx="3">
                  <c:v>8.4047912779779885</c:v>
                </c:pt>
                <c:pt idx="4">
                  <c:v>8.0786772065036949</c:v>
                </c:pt>
                <c:pt idx="5">
                  <c:v>7.6729452679450851</c:v>
                </c:pt>
                <c:pt idx="6">
                  <c:v>8.3363996646137331</c:v>
                </c:pt>
                <c:pt idx="7">
                  <c:v>7.6877145842663088</c:v>
                </c:pt>
                <c:pt idx="8">
                  <c:v>7.9365079365079367</c:v>
                </c:pt>
                <c:pt idx="9">
                  <c:v>7.7491155154054887</c:v>
                </c:pt>
                <c:pt idx="10">
                  <c:v>7.1797203905437152</c:v>
                </c:pt>
                <c:pt idx="11">
                  <c:v>6.9579254249552953</c:v>
                </c:pt>
                <c:pt idx="12">
                  <c:v>5.8593015471865577</c:v>
                </c:pt>
                <c:pt idx="13">
                  <c:v>6.2843212511282251</c:v>
                </c:pt>
                <c:pt idx="14">
                  <c:v>6.4847872105146758</c:v>
                </c:pt>
                <c:pt idx="15">
                  <c:v>6.2016790779300859</c:v>
                </c:pt>
              </c:numCache>
            </c:numRef>
          </c:val>
          <c:smooth val="0"/>
          <c:extLst>
            <c:ext xmlns:c16="http://schemas.microsoft.com/office/drawing/2014/chart" uri="{C3380CC4-5D6E-409C-BE32-E72D297353CC}">
              <c16:uniqueId val="{00000010-5BCC-EB49-94B0-087E0AF0D8DD}"/>
            </c:ext>
          </c:extLst>
        </c:ser>
        <c:dLbls>
          <c:dLblPos val="ctr"/>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444694786"/>
        <c:axId val="1789292371"/>
      </c:lineChart>
      <c:catAx>
        <c:axId val="1444694786"/>
        <c:scaling>
          <c:orientation val="minMax"/>
        </c:scaling>
        <c:delete val="0"/>
        <c:axPos val="b"/>
        <c:title>
          <c:tx>
            <c:rich>
              <a:bodyPr rot="0" spcFirstLastPara="1" vertOverflow="ellipsis" vert="horz" wrap="square" anchor="ctr" anchorCtr="1"/>
              <a:lstStyle/>
              <a:p>
                <a:pPr>
                  <a:defRPr sz="900" b="0" i="0" u="none" strike="noStrike" kern="1200" cap="all" baseline="0">
                    <a:solidFill>
                      <a:schemeClr val="tx1"/>
                    </a:solidFill>
                    <a:latin typeface="+mn-lt"/>
                    <a:ea typeface="+mn-ea"/>
                    <a:cs typeface="+mn-cs"/>
                  </a:defRPr>
                </a:pPr>
                <a:endParaRPr lang="en-CL"/>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solidFill>
                  <a:latin typeface="+mn-lt"/>
                  <a:ea typeface="+mn-ea"/>
                  <a:cs typeface="+mn-cs"/>
                </a:defRPr>
              </a:pPr>
              <a:endParaRPr lang="en-CL"/>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5400000" spcFirstLastPara="1" vertOverflow="ellipsis" wrap="square" anchor="ctr" anchorCtr="1"/>
          <a:lstStyle/>
          <a:p>
            <a:pPr>
              <a:defRPr sz="900" b="0" i="0" u="none" strike="noStrike" kern="1200" spc="20" baseline="0">
                <a:solidFill>
                  <a:schemeClr val="tx1"/>
                </a:solidFill>
                <a:latin typeface="+mn-lt"/>
                <a:ea typeface="+mn-ea"/>
                <a:cs typeface="+mn-cs"/>
              </a:defRPr>
            </a:pPr>
            <a:endParaRPr lang="en-CL"/>
          </a:p>
        </c:txPr>
        <c:crossAx val="1789292371"/>
        <c:crosses val="autoZero"/>
        <c:auto val="1"/>
        <c:lblAlgn val="ctr"/>
        <c:lblOffset val="100"/>
        <c:noMultiLvlLbl val="1"/>
      </c:catAx>
      <c:valAx>
        <c:axId val="1789292371"/>
        <c:scaling>
          <c:orientation val="minMax"/>
        </c:scaling>
        <c:delete val="0"/>
        <c:axPos val="l"/>
        <c:title>
          <c:tx>
            <c:rich>
              <a:bodyPr rot="-5400000" spcFirstLastPara="1" vertOverflow="ellipsis" vert="horz" wrap="square" anchor="ctr" anchorCtr="1"/>
              <a:lstStyle/>
              <a:p>
                <a:pPr>
                  <a:defRPr sz="900" b="0" i="0" u="none" strike="noStrike" kern="1200" cap="all" baseline="0">
                    <a:solidFill>
                      <a:schemeClr val="tx1"/>
                    </a:solidFill>
                    <a:latin typeface="+mn-lt"/>
                    <a:ea typeface="+mn-ea"/>
                    <a:cs typeface="+mn-cs"/>
                  </a:defRPr>
                </a:pPr>
                <a:endParaRPr lang="en-CL"/>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solidFill>
                  <a:latin typeface="+mn-lt"/>
                  <a:ea typeface="+mn-ea"/>
                  <a:cs typeface="+mn-cs"/>
                </a:defRPr>
              </a:pPr>
              <a:endParaRPr lang="en-CL"/>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tx1"/>
                </a:solidFill>
                <a:latin typeface="+mn-lt"/>
                <a:ea typeface="+mn-ea"/>
                <a:cs typeface="+mn-cs"/>
              </a:defRPr>
            </a:pPr>
            <a:endParaRPr lang="en-CL"/>
          </a:p>
        </c:txPr>
        <c:crossAx val="1444694786"/>
        <c:crosses val="autoZero"/>
        <c:crossBetween val="between"/>
      </c:valAx>
      <c:spPr>
        <a:gradFill>
          <a:gsLst>
            <a:gs pos="100000">
              <a:schemeClr val="lt1">
                <a:lumMod val="95000"/>
              </a:schemeClr>
            </a:gs>
            <a:gs pos="0">
              <a:schemeClr val="lt1"/>
            </a:gs>
          </a:gsLst>
          <a:lin ang="5400000" scaled="0"/>
        </a:gradFill>
        <a:ln>
          <a:noFill/>
        </a:ln>
        <a:effectLst/>
      </c:spPr>
    </c:plotArea>
    <c:plotVisOnly val="1"/>
    <c:dispBlanksAs val="zero"/>
    <c:showDLblsOverMax val="1"/>
  </c:chart>
  <c:spPr>
    <a:solidFill>
      <a:schemeClr val="lt1"/>
    </a:solidFill>
    <a:ln>
      <a:noFill/>
    </a:ln>
    <a:effectLst/>
  </c:spPr>
  <c:txPr>
    <a:bodyPr/>
    <a:lstStyle/>
    <a:p>
      <a:pPr>
        <a:defRPr>
          <a:solidFill>
            <a:schemeClr val="tx1"/>
          </a:solidFill>
        </a:defRPr>
      </a:pPr>
      <a:endParaRPr lang="en-C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solidFill>
                <a:latin typeface="+mn-lt"/>
                <a:ea typeface="+mn-ea"/>
                <a:cs typeface="+mn-cs"/>
              </a:defRPr>
            </a:pPr>
            <a:r>
              <a:rPr lang="en-US" sz="2000" b="1" dirty="0" err="1">
                <a:solidFill>
                  <a:schemeClr val="tx1"/>
                </a:solidFill>
              </a:rPr>
              <a:t>Distribución</a:t>
            </a:r>
            <a:r>
              <a:rPr lang="en-US" sz="2000" b="1" dirty="0">
                <a:solidFill>
                  <a:schemeClr val="tx1"/>
                </a:solidFill>
              </a:rPr>
              <a:t> de las </a:t>
            </a:r>
            <a:r>
              <a:rPr lang="en-US" sz="2000" b="1" dirty="0" err="1">
                <a:solidFill>
                  <a:schemeClr val="tx1"/>
                </a:solidFill>
              </a:rPr>
              <a:t>defunciones</a:t>
            </a:r>
            <a:r>
              <a:rPr lang="en-US" sz="2000" b="1" dirty="0">
                <a:solidFill>
                  <a:schemeClr val="tx1"/>
                </a:solidFill>
              </a:rPr>
              <a:t> </a:t>
            </a:r>
            <a:r>
              <a:rPr lang="en-US" sz="2000" b="1" dirty="0" err="1">
                <a:solidFill>
                  <a:schemeClr val="tx1"/>
                </a:solidFill>
              </a:rPr>
              <a:t>infantiles</a:t>
            </a:r>
            <a:r>
              <a:rPr lang="en-US" sz="2000" b="1" dirty="0">
                <a:solidFill>
                  <a:schemeClr val="tx1"/>
                </a:solidFill>
              </a:rPr>
              <a:t> </a:t>
            </a:r>
            <a:r>
              <a:rPr lang="en-US" sz="2000" b="1" dirty="0" err="1">
                <a:solidFill>
                  <a:schemeClr val="tx1"/>
                </a:solidFill>
              </a:rPr>
              <a:t>según</a:t>
            </a:r>
            <a:r>
              <a:rPr lang="en-US" sz="2000" b="1" dirty="0">
                <a:solidFill>
                  <a:schemeClr val="tx1"/>
                </a:solidFill>
              </a:rPr>
              <a:t> </a:t>
            </a:r>
            <a:r>
              <a:rPr lang="en-US" sz="2000" b="1" dirty="0" err="1">
                <a:solidFill>
                  <a:schemeClr val="tx1"/>
                </a:solidFill>
              </a:rPr>
              <a:t>período</a:t>
            </a:r>
            <a:r>
              <a:rPr lang="en-US" sz="2000" b="1" dirty="0">
                <a:solidFill>
                  <a:schemeClr val="tx1"/>
                </a:solidFill>
              </a:rPr>
              <a:t> de </a:t>
            </a:r>
            <a:r>
              <a:rPr lang="en-US" sz="2000" b="1" dirty="0" err="1">
                <a:solidFill>
                  <a:schemeClr val="tx1"/>
                </a:solidFill>
              </a:rPr>
              <a:t>ocurrencia</a:t>
            </a:r>
            <a:r>
              <a:rPr lang="en-US" sz="2000" b="1" dirty="0">
                <a:solidFill>
                  <a:schemeClr val="tx1"/>
                </a:solidFill>
              </a:rPr>
              <a:t>. En </a:t>
            </a:r>
            <a:r>
              <a:rPr lang="en-US" sz="2000" b="1" dirty="0" err="1">
                <a:solidFill>
                  <a:schemeClr val="tx1"/>
                </a:solidFill>
              </a:rPr>
              <a:t>hijos</a:t>
            </a:r>
            <a:r>
              <a:rPr lang="en-US" sz="2000" b="1" dirty="0">
                <a:solidFill>
                  <a:schemeClr val="tx1"/>
                </a:solidFill>
              </a:rPr>
              <a:t> de madres </a:t>
            </a:r>
            <a:r>
              <a:rPr lang="en-US" sz="2000" b="1" dirty="0" err="1">
                <a:solidFill>
                  <a:schemeClr val="tx1"/>
                </a:solidFill>
              </a:rPr>
              <a:t>ingresadas</a:t>
            </a:r>
            <a:r>
              <a:rPr lang="en-US" sz="2000" b="1" dirty="0">
                <a:solidFill>
                  <a:schemeClr val="tx1"/>
                </a:solidFill>
              </a:rPr>
              <a:t> al </a:t>
            </a:r>
            <a:r>
              <a:rPr lang="en-US" sz="2000" b="1" dirty="0" err="1">
                <a:solidFill>
                  <a:schemeClr val="tx1"/>
                </a:solidFill>
              </a:rPr>
              <a:t>programa</a:t>
            </a:r>
            <a:r>
              <a:rPr lang="en-US" sz="2000" b="1" dirty="0">
                <a:solidFill>
                  <a:schemeClr val="tx1"/>
                </a:solidFill>
              </a:rPr>
              <a:t> CHCC 2008-2023</a:t>
            </a:r>
          </a:p>
        </c:rich>
      </c:tx>
      <c:overlay val="0"/>
      <c:spPr>
        <a:noFill/>
        <a:ln>
          <a:noFill/>
        </a:ln>
        <a:effectLst/>
      </c:spPr>
    </c:title>
    <c:autoTitleDeleted val="0"/>
    <c:plotArea>
      <c:layout/>
      <c:lineChart>
        <c:grouping val="standard"/>
        <c:varyColors val="1"/>
        <c:ser>
          <c:idx val="0"/>
          <c:order val="0"/>
          <c:tx>
            <c:strRef>
              <c:f>'Objetivo 1'!$B$94</c:f>
              <c:strCache>
                <c:ptCount val="1"/>
                <c:pt idx="0">
                  <c:v>Neonatal Precoz</c:v>
                </c:pt>
              </c:strCache>
            </c:strRef>
          </c:tx>
          <c:spPr>
            <a:ln w="28575" cap="rnd" cmpd="sng" algn="ctr">
              <a:solidFill>
                <a:srgbClr val="FF0000"/>
              </a:solidFill>
              <a:round/>
            </a:ln>
            <a:effectLst/>
          </c:spPr>
          <c:marker>
            <c:symbol val="none"/>
          </c:marker>
          <c:cat>
            <c:numRef>
              <c:f>'Objetivo 1'!$A$96:$A$111</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'Objetivo 1'!$B$96:$B$111</c:f>
              <c:numCache>
                <c:formatCode>0.0%</c:formatCode>
                <c:ptCount val="16"/>
                <c:pt idx="0">
                  <c:v>0.46296296296296297</c:v>
                </c:pt>
                <c:pt idx="1">
                  <c:v>0.44609665427509293</c:v>
                </c:pt>
                <c:pt idx="2">
                  <c:v>0.42910216718266253</c:v>
                </c:pt>
                <c:pt idx="3">
                  <c:v>0.47735849056603774</c:v>
                </c:pt>
                <c:pt idx="4">
                  <c:v>0.4703225806451613</c:v>
                </c:pt>
                <c:pt idx="5">
                  <c:v>0.49306518723994452</c:v>
                </c:pt>
                <c:pt idx="6">
                  <c:v>0.48504137492043287</c:v>
                </c:pt>
                <c:pt idx="7">
                  <c:v>0.48429867411025818</c:v>
                </c:pt>
                <c:pt idx="8">
                  <c:v>0.50460666194188519</c:v>
                </c:pt>
                <c:pt idx="9">
                  <c:v>0.51726784343821952</c:v>
                </c:pt>
                <c:pt idx="10">
                  <c:v>0.5037974683544304</c:v>
                </c:pt>
                <c:pt idx="11">
                  <c:v>0.50393013100436679</c:v>
                </c:pt>
                <c:pt idx="12">
                  <c:v>0.47898230088495575</c:v>
                </c:pt>
                <c:pt idx="13">
                  <c:v>0.536019536019536</c:v>
                </c:pt>
                <c:pt idx="14">
                  <c:v>0.51146788990825687</c:v>
                </c:pt>
                <c:pt idx="15">
                  <c:v>0.57765151515151514</c:v>
                </c:pt>
              </c:numCache>
            </c:numRef>
          </c:val>
          <c:smooth val="0"/>
          <c:extLst>
            <c:ext xmlns:c16="http://schemas.microsoft.com/office/drawing/2014/chart" uri="{C3380CC4-5D6E-409C-BE32-E72D297353CC}">
              <c16:uniqueId val="{00000000-130B-CB44-95FB-DC8A534AFC56}"/>
            </c:ext>
          </c:extLst>
        </c:ser>
        <c:ser>
          <c:idx val="1"/>
          <c:order val="1"/>
          <c:tx>
            <c:strRef>
              <c:f>'Objetivo 1'!$C$94</c:f>
              <c:strCache>
                <c:ptCount val="1"/>
                <c:pt idx="0">
                  <c:v>Neonatal Tardía</c:v>
                </c:pt>
              </c:strCache>
            </c:strRef>
          </c:tx>
          <c:spPr>
            <a:ln w="28575" cap="flat" cmpd="sng" algn="ctr">
              <a:solidFill>
                <a:srgbClr val="0070C0"/>
              </a:solidFill>
              <a:prstDash val="solid"/>
              <a:miter lim="800000"/>
            </a:ln>
            <a:effectLst/>
          </c:spPr>
          <c:marker>
            <c:symbol val="none"/>
          </c:marker>
          <c:cat>
            <c:numRef>
              <c:f>'Objetivo 1'!$A$96:$A$111</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'Objetivo 1'!$C$96:$C$111</c:f>
              <c:numCache>
                <c:formatCode>0.0%</c:formatCode>
                <c:ptCount val="16"/>
                <c:pt idx="0">
                  <c:v>0.1768888888888889</c:v>
                </c:pt>
                <c:pt idx="1">
                  <c:v>0.18933333333333333</c:v>
                </c:pt>
                <c:pt idx="2">
                  <c:v>0.1991111111111111</c:v>
                </c:pt>
                <c:pt idx="3">
                  <c:v>0.19022222222222221</c:v>
                </c:pt>
                <c:pt idx="4">
                  <c:v>0.17777777777777778</c:v>
                </c:pt>
                <c:pt idx="5">
                  <c:v>0.17155555555555554</c:v>
                </c:pt>
                <c:pt idx="6">
                  <c:v>0.18933333333333333</c:v>
                </c:pt>
                <c:pt idx="7">
                  <c:v>0.17955555555555555</c:v>
                </c:pt>
                <c:pt idx="8">
                  <c:v>0.19022222222222221</c:v>
                </c:pt>
                <c:pt idx="9">
                  <c:v>0.15644444444444444</c:v>
                </c:pt>
                <c:pt idx="10">
                  <c:v>0.16977777777777778</c:v>
                </c:pt>
                <c:pt idx="11">
                  <c:v>0.14933333333333335</c:v>
                </c:pt>
                <c:pt idx="12">
                  <c:v>0.13955555555555554</c:v>
                </c:pt>
                <c:pt idx="13">
                  <c:v>0.1111111111111111</c:v>
                </c:pt>
                <c:pt idx="14">
                  <c:v>0.13955555555555554</c:v>
                </c:pt>
                <c:pt idx="15">
                  <c:v>8.2666666666666666E-2</c:v>
                </c:pt>
              </c:numCache>
            </c:numRef>
          </c:val>
          <c:smooth val="0"/>
          <c:extLst>
            <c:ext xmlns:c16="http://schemas.microsoft.com/office/drawing/2014/chart" uri="{C3380CC4-5D6E-409C-BE32-E72D297353CC}">
              <c16:uniqueId val="{00000001-130B-CB44-95FB-DC8A534AFC56}"/>
            </c:ext>
          </c:extLst>
        </c:ser>
        <c:ser>
          <c:idx val="2"/>
          <c:order val="2"/>
          <c:tx>
            <c:strRef>
              <c:f>'Objetivo 1'!$D$94</c:f>
              <c:strCache>
                <c:ptCount val="1"/>
                <c:pt idx="0">
                  <c:v>Post neonatal</c:v>
                </c:pt>
              </c:strCache>
            </c:strRef>
          </c:tx>
          <c:spPr>
            <a:ln w="28575" cap="rnd" cmpd="sng" algn="ctr">
              <a:solidFill>
                <a:schemeClr val="accent4">
                  <a:lumMod val="60000"/>
                  <a:lumOff val="40000"/>
                </a:schemeClr>
              </a:solidFill>
              <a:round/>
            </a:ln>
            <a:effectLst/>
          </c:spPr>
          <c:marker>
            <c:symbol val="none"/>
          </c:marker>
          <c:cat>
            <c:numRef>
              <c:f>'Objetivo 1'!$A$96:$A$111</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'Objetivo 1'!$D$96:$D$111</c:f>
              <c:numCache>
                <c:formatCode>0.0%</c:formatCode>
                <c:ptCount val="16"/>
                <c:pt idx="0">
                  <c:v>0.37511111111111112</c:v>
                </c:pt>
                <c:pt idx="1">
                  <c:v>0.4177777777777778</c:v>
                </c:pt>
                <c:pt idx="2">
                  <c:v>0.42755555555555558</c:v>
                </c:pt>
                <c:pt idx="3">
                  <c:v>0.36444444444444446</c:v>
                </c:pt>
                <c:pt idx="4">
                  <c:v>0.37244444444444447</c:v>
                </c:pt>
                <c:pt idx="5">
                  <c:v>0.31822222222222224</c:v>
                </c:pt>
                <c:pt idx="6">
                  <c:v>0.36177777777777775</c:v>
                </c:pt>
                <c:pt idx="7">
                  <c:v>0.30222222222222223</c:v>
                </c:pt>
                <c:pt idx="8">
                  <c:v>0.26933333333333331</c:v>
                </c:pt>
                <c:pt idx="9">
                  <c:v>0.24711111111111111</c:v>
                </c:pt>
                <c:pt idx="10">
                  <c:v>0.22577777777777777</c:v>
                </c:pt>
                <c:pt idx="11">
                  <c:v>0.22666666666666666</c:v>
                </c:pt>
                <c:pt idx="12">
                  <c:v>0.16800000000000001</c:v>
                </c:pt>
                <c:pt idx="13">
                  <c:v>0.16088888888888889</c:v>
                </c:pt>
                <c:pt idx="14">
                  <c:v>0.19377777777777777</c:v>
                </c:pt>
                <c:pt idx="15">
                  <c:v>0.1111111111111111</c:v>
                </c:pt>
              </c:numCache>
            </c:numRef>
          </c:val>
          <c:smooth val="0"/>
          <c:extLst>
            <c:ext xmlns:c16="http://schemas.microsoft.com/office/drawing/2014/chart" uri="{C3380CC4-5D6E-409C-BE32-E72D297353CC}">
              <c16:uniqueId val="{00000002-130B-CB44-95FB-DC8A534AFC56}"/>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882961645"/>
        <c:axId val="1335039442"/>
      </c:lineChart>
      <c:catAx>
        <c:axId val="1882961645"/>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5400000" spcFirstLastPara="1" vertOverflow="ellipsis" vert="horz" wrap="square" anchor="ctr" anchorCtr="1"/>
          <a:lstStyle/>
          <a:p>
            <a:pPr>
              <a:defRPr sz="1197" b="0" i="0" u="none" strike="noStrike" kern="1200" spc="20" baseline="0">
                <a:solidFill>
                  <a:schemeClr val="tx1"/>
                </a:solidFill>
                <a:latin typeface="+mn-lt"/>
                <a:ea typeface="+mn-ea"/>
                <a:cs typeface="+mn-cs"/>
              </a:defRPr>
            </a:pPr>
            <a:endParaRPr lang="en-CL"/>
          </a:p>
        </c:txPr>
        <c:crossAx val="1335039442"/>
        <c:crosses val="autoZero"/>
        <c:auto val="1"/>
        <c:lblAlgn val="ctr"/>
        <c:lblOffset val="100"/>
        <c:noMultiLvlLbl val="1"/>
      </c:catAx>
      <c:valAx>
        <c:axId val="1335039442"/>
        <c:scaling>
          <c:orientation val="minMax"/>
        </c:scaling>
        <c:delete val="0"/>
        <c:axPos val="l"/>
        <c:title>
          <c:tx>
            <c:rich>
              <a:bodyPr rot="-5400000" spcFirstLastPara="1" vertOverflow="ellipsis" vert="horz" wrap="square" anchor="ctr" anchorCtr="1"/>
              <a:lstStyle/>
              <a:p>
                <a:pPr>
                  <a:defRPr sz="1197" b="0" i="0" u="none" strike="noStrike" kern="1200" cap="all" baseline="0">
                    <a:solidFill>
                      <a:schemeClr val="dk1">
                        <a:lumMod val="65000"/>
                        <a:lumOff val="35000"/>
                      </a:schemeClr>
                    </a:solidFill>
                    <a:latin typeface="+mn-lt"/>
                    <a:ea typeface="+mn-ea"/>
                    <a:cs typeface="+mn-cs"/>
                  </a:defRPr>
                </a:pPr>
                <a:endParaRPr lang="en-CL"/>
              </a:p>
            </c:rich>
          </c:tx>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CL"/>
          </a:p>
        </c:txPr>
        <c:crossAx val="1882961645"/>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CL"/>
        </a:p>
      </c:txPr>
    </c:legend>
    <c:plotVisOnly val="1"/>
    <c:dispBlanksAs val="zero"/>
    <c:showDLblsOverMax val="1"/>
  </c:chart>
  <c:spPr>
    <a:solidFill>
      <a:schemeClr val="lt1"/>
    </a:solidFill>
    <a:ln>
      <a:noFill/>
    </a:ln>
    <a:effectLst/>
  </c:spPr>
  <c:txPr>
    <a:bodyPr/>
    <a:lstStyle/>
    <a:p>
      <a:pPr>
        <a:defRPr/>
      </a:pPr>
      <a:endParaRPr lang="en-CL"/>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a:solidFill>
                  <a:schemeClr val="tx1"/>
                </a:solidFill>
              </a:rPr>
              <a:t>Estimación del riesgo relativo de mortalidad infantil</a:t>
            </a:r>
            <a:r>
              <a:rPr lang="en-US" sz="1800" baseline="0">
                <a:solidFill>
                  <a:schemeClr val="tx1"/>
                </a:solidFill>
              </a:rPr>
              <a:t> e</a:t>
            </a:r>
            <a:r>
              <a:rPr lang="en-US" sz="1800" b="1" i="0" u="none" strike="noStrike" kern="1200" baseline="0">
                <a:solidFill>
                  <a:schemeClr val="tx1"/>
                </a:solidFill>
              </a:rPr>
              <a:t>n hijos de mujeres ingresadas al CHCC</a:t>
            </a:r>
            <a:r>
              <a:rPr lang="en-US" sz="1800">
                <a:solidFill>
                  <a:schemeClr val="tx1"/>
                </a:solidFill>
              </a:rPr>
              <a:t> con modelos univariados,</a:t>
            </a:r>
            <a:r>
              <a:rPr lang="en-US" sz="1800" baseline="0">
                <a:solidFill>
                  <a:schemeClr val="tx1"/>
                </a:solidFill>
              </a:rPr>
              <a:t> desgloce </a:t>
            </a:r>
            <a:r>
              <a:rPr lang="en-US" sz="1800">
                <a:solidFill>
                  <a:schemeClr val="tx1"/>
                </a:solidFill>
              </a:rPr>
              <a:t>por componente y factores de vulnerabilidad social</a:t>
            </a:r>
            <a:r>
              <a:rPr lang="en-US" sz="1800" b="1" i="0" u="none" strike="noStrike" kern="1200" baseline="0">
                <a:solidFill>
                  <a:schemeClr val="tx1"/>
                </a:solidFill>
              </a:rPr>
              <a:t> 2009-2023</a:t>
            </a:r>
            <a:endParaRPr lang="en-US" sz="1800">
              <a:solidFill>
                <a:schemeClr val="tx1"/>
              </a:solidFill>
            </a:endParaRP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0.19053384878910773"/>
          <c:y val="0.18696356275303644"/>
          <c:w val="0.7840878531628086"/>
          <c:h val="0.69267833423656056"/>
        </c:manualLayout>
      </c:layout>
      <c:barChart>
        <c:barDir val="bar"/>
        <c:grouping val="clustered"/>
        <c:varyColors val="0"/>
        <c:ser>
          <c:idx val="0"/>
          <c:order val="0"/>
          <c:tx>
            <c:strRef>
              <c:f>'Congreso SP'!$C$20</c:f>
              <c:strCache>
                <c:ptCount val="1"/>
                <c:pt idx="0">
                  <c:v>Mortalidad Neonatal precoz</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'Congreso SP'!$B$21:$B$28</c:f>
              <c:strCache>
                <c:ptCount val="8"/>
                <c:pt idx="0">
                  <c:v>Conflictos Maternidad</c:v>
                </c:pt>
                <c:pt idx="1">
                  <c:v>uso/abuso susteancias</c:v>
                </c:pt>
                <c:pt idx="2">
                  <c:v>insuf apoyo social</c:v>
                </c:pt>
                <c:pt idx="3">
                  <c:v>violencia género</c:v>
                </c:pt>
                <c:pt idx="4">
                  <c:v>síntomas depresivos</c:v>
                </c:pt>
                <c:pt idx="5">
                  <c:v>menor 17 años</c:v>
                </c:pt>
                <c:pt idx="6">
                  <c:v>Escolaridad&lt;6</c:v>
                </c:pt>
                <c:pt idx="7">
                  <c:v>CPN&gt;20</c:v>
                </c:pt>
              </c:strCache>
            </c:strRef>
          </c:cat>
          <c:val>
            <c:numRef>
              <c:f>'Congreso SP'!$C$21:$C$28</c:f>
              <c:numCache>
                <c:formatCode>0.00</c:formatCode>
                <c:ptCount val="8"/>
                <c:pt idx="0">
                  <c:v>1.0670202550000001</c:v>
                </c:pt>
                <c:pt idx="1">
                  <c:v>1.0639205730000001</c:v>
                </c:pt>
                <c:pt idx="2">
                  <c:v>1.017988508</c:v>
                </c:pt>
                <c:pt idx="3">
                  <c:v>0.990510475</c:v>
                </c:pt>
                <c:pt idx="4">
                  <c:v>1.1531414790000001</c:v>
                </c:pt>
                <c:pt idx="5">
                  <c:v>1.024232657</c:v>
                </c:pt>
                <c:pt idx="6">
                  <c:v>0.85689325199999999</c:v>
                </c:pt>
                <c:pt idx="7">
                  <c:v>1.020406616</c:v>
                </c:pt>
              </c:numCache>
            </c:numRef>
          </c:val>
          <c:extLst>
            <c:ext xmlns:c16="http://schemas.microsoft.com/office/drawing/2014/chart" uri="{C3380CC4-5D6E-409C-BE32-E72D297353CC}">
              <c16:uniqueId val="{00000000-6862-CF48-AEC6-35399DA12E66}"/>
            </c:ext>
          </c:extLst>
        </c:ser>
        <c:ser>
          <c:idx val="1"/>
          <c:order val="1"/>
          <c:tx>
            <c:strRef>
              <c:f>'Congreso SP'!$D$20</c:f>
              <c:strCache>
                <c:ptCount val="1"/>
                <c:pt idx="0">
                  <c:v>Mortalidad Neonatal tardía</c:v>
                </c:pt>
              </c:strCache>
            </c:strRef>
          </c:tx>
          <c:spPr>
            <a:solidFill>
              <a:schemeClr val="accent4">
                <a:lumMod val="40000"/>
                <a:lumOff val="60000"/>
              </a:schemeClr>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'Congreso SP'!$B$21:$B$28</c:f>
              <c:strCache>
                <c:ptCount val="8"/>
                <c:pt idx="0">
                  <c:v>Conflictos Maternidad</c:v>
                </c:pt>
                <c:pt idx="1">
                  <c:v>uso/abuso susteancias</c:v>
                </c:pt>
                <c:pt idx="2">
                  <c:v>insuf apoyo social</c:v>
                </c:pt>
                <c:pt idx="3">
                  <c:v>violencia género</c:v>
                </c:pt>
                <c:pt idx="4">
                  <c:v>síntomas depresivos</c:v>
                </c:pt>
                <c:pt idx="5">
                  <c:v>menor 17 años</c:v>
                </c:pt>
                <c:pt idx="6">
                  <c:v>Escolaridad&lt;6</c:v>
                </c:pt>
                <c:pt idx="7">
                  <c:v>CPN&gt;20</c:v>
                </c:pt>
              </c:strCache>
            </c:strRef>
          </c:cat>
          <c:val>
            <c:numRef>
              <c:f>'Congreso SP'!$D$21:$D$28</c:f>
              <c:numCache>
                <c:formatCode>0.00</c:formatCode>
                <c:ptCount val="8"/>
                <c:pt idx="0">
                  <c:v>1.0819171999999999</c:v>
                </c:pt>
                <c:pt idx="1">
                  <c:v>1.2533518939999999</c:v>
                </c:pt>
                <c:pt idx="2">
                  <c:v>1.0688541170000001</c:v>
                </c:pt>
                <c:pt idx="3">
                  <c:v>1.1730926479999999</c:v>
                </c:pt>
                <c:pt idx="4">
                  <c:v>1.223191192</c:v>
                </c:pt>
                <c:pt idx="5">
                  <c:v>1.103390858</c:v>
                </c:pt>
                <c:pt idx="6">
                  <c:v>1.097896918</c:v>
                </c:pt>
                <c:pt idx="7">
                  <c:v>1.031112394</c:v>
                </c:pt>
              </c:numCache>
            </c:numRef>
          </c:val>
          <c:extLst>
            <c:ext xmlns:c16="http://schemas.microsoft.com/office/drawing/2014/chart" uri="{C3380CC4-5D6E-409C-BE32-E72D297353CC}">
              <c16:uniqueId val="{00000001-6862-CF48-AEC6-35399DA12E66}"/>
            </c:ext>
          </c:extLst>
        </c:ser>
        <c:ser>
          <c:idx val="2"/>
          <c:order val="2"/>
          <c:tx>
            <c:strRef>
              <c:f>'Congreso SP'!$E$20</c:f>
              <c:strCache>
                <c:ptCount val="1"/>
                <c:pt idx="0">
                  <c:v>Mortalidad Postneonatal</c:v>
                </c:pt>
              </c:strCache>
            </c:strRef>
          </c:tx>
          <c:spPr>
            <a:solidFill>
              <a:srgbClr val="FF0000"/>
            </a:solidFill>
            <a:ln>
              <a:noFill/>
            </a:ln>
            <a:effectLst>
              <a:outerShdw blurRad="57150" dist="19050" dir="5400000" algn="ctr" rotWithShape="0">
                <a:srgbClr val="000000">
                  <a:alpha val="63000"/>
                </a:srgbClr>
              </a:outerShdw>
            </a:effectLst>
          </c:spPr>
          <c:invertIfNegative val="0"/>
          <c:dLbls>
            <c:dLbl>
              <c:idx val="0"/>
              <c:layout>
                <c:manualLayout>
                  <c:x val="2.235597592433362E-2"/>
                  <c:y val="2.699055330634277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862-CF48-AEC6-35399DA12E66}"/>
                </c:ext>
              </c:extLst>
            </c:dLbl>
            <c:dLbl>
              <c:idx val="1"/>
              <c:layout>
                <c:manualLayout>
                  <c:x val="2.407566638005159E-2"/>
                  <c:y val="2.699055330634277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862-CF48-AEC6-35399DA12E66}"/>
                </c:ext>
              </c:extLst>
            </c:dLbl>
            <c:dLbl>
              <c:idx val="2"/>
              <c:layout>
                <c:manualLayout>
                  <c:x val="2.5795356835769563E-2"/>
                  <c:y val="2.69905533063417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862-CF48-AEC6-35399DA12E66}"/>
                </c:ext>
              </c:extLst>
            </c:dLbl>
            <c:dLbl>
              <c:idx val="3"/>
              <c:layout>
                <c:manualLayout>
                  <c:x val="1.8916595012897677E-2"/>
                  <c:y val="2.69905533063417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862-CF48-AEC6-35399DA12E66}"/>
                </c:ext>
              </c:extLst>
            </c:dLbl>
            <c:dLbl>
              <c:idx val="4"/>
              <c:layout>
                <c:manualLayout>
                  <c:x val="1.5477214101461611E-2"/>
                  <c:y val="5.398110661268555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862-CF48-AEC6-35399DA12E66}"/>
                </c:ext>
              </c:extLst>
            </c:dLbl>
            <c:dLbl>
              <c:idx val="5"/>
              <c:layout>
                <c:manualLayout>
                  <c:x val="1.3757523645743766E-2"/>
                  <c:y val="2.699055330634228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862-CF48-AEC6-35399DA12E66}"/>
                </c:ext>
              </c:extLst>
            </c:dLbl>
            <c:dLbl>
              <c:idx val="6"/>
              <c:layout>
                <c:manualLayout>
                  <c:x val="1.7196904557179708E-2"/>
                  <c:y val="2.699055330634277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862-CF48-AEC6-35399DA12E66}"/>
                </c:ext>
              </c:extLst>
            </c:dLbl>
            <c:dLbl>
              <c:idx val="7"/>
              <c:layout>
                <c:manualLayout>
                  <c:x val="1.7196904557179708E-2"/>
                  <c:y val="5.398110661268555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862-CF48-AEC6-35399DA12E6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'Congreso SP'!$B$21:$B$28</c:f>
              <c:strCache>
                <c:ptCount val="8"/>
                <c:pt idx="0">
                  <c:v>Conflictos Maternidad</c:v>
                </c:pt>
                <c:pt idx="1">
                  <c:v>uso/abuso susteancias</c:v>
                </c:pt>
                <c:pt idx="2">
                  <c:v>insuf apoyo social</c:v>
                </c:pt>
                <c:pt idx="3">
                  <c:v>violencia género</c:v>
                </c:pt>
                <c:pt idx="4">
                  <c:v>síntomas depresivos</c:v>
                </c:pt>
                <c:pt idx="5">
                  <c:v>menor 17 años</c:v>
                </c:pt>
                <c:pt idx="6">
                  <c:v>Escolaridad&lt;6</c:v>
                </c:pt>
                <c:pt idx="7">
                  <c:v>CPN&gt;20</c:v>
                </c:pt>
              </c:strCache>
            </c:strRef>
          </c:cat>
          <c:val>
            <c:numRef>
              <c:f>'Congreso SP'!$E$21:$E$28</c:f>
              <c:numCache>
                <c:formatCode>0.00</c:formatCode>
                <c:ptCount val="8"/>
                <c:pt idx="0">
                  <c:v>1.37772465</c:v>
                </c:pt>
                <c:pt idx="1">
                  <c:v>1.7402630649999999</c:v>
                </c:pt>
                <c:pt idx="2">
                  <c:v>1.5297168409999999</c:v>
                </c:pt>
                <c:pt idx="3">
                  <c:v>1.493939476</c:v>
                </c:pt>
                <c:pt idx="4">
                  <c:v>1.3206221950000001</c:v>
                </c:pt>
                <c:pt idx="5">
                  <c:v>1.5559775920000001</c:v>
                </c:pt>
                <c:pt idx="6">
                  <c:v>1.501180843</c:v>
                </c:pt>
                <c:pt idx="7">
                  <c:v>1.2450579690000001</c:v>
                </c:pt>
              </c:numCache>
            </c:numRef>
          </c:val>
          <c:extLst>
            <c:ext xmlns:c16="http://schemas.microsoft.com/office/drawing/2014/chart" uri="{C3380CC4-5D6E-409C-BE32-E72D297353CC}">
              <c16:uniqueId val="{0000000A-6862-CF48-AEC6-35399DA12E66}"/>
            </c:ext>
          </c:extLst>
        </c:ser>
        <c:dLbls>
          <c:dLblPos val="outEnd"/>
          <c:showLegendKey val="0"/>
          <c:showVal val="1"/>
          <c:showCatName val="0"/>
          <c:showSerName val="0"/>
          <c:showPercent val="0"/>
          <c:showBubbleSize val="0"/>
        </c:dLbls>
        <c:gapWidth val="115"/>
        <c:overlap val="-20"/>
        <c:axId val="790618719"/>
        <c:axId val="675641935"/>
      </c:barChart>
      <c:catAx>
        <c:axId val="790618719"/>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0" spcFirstLastPara="1" vertOverflow="ellipsis" wrap="square" anchor="ctr" anchorCtr="1"/>
          <a:lstStyle/>
          <a:p>
            <a:pPr>
              <a:defRPr sz="1200" b="0" i="0" u="none" strike="noStrike" kern="1200" baseline="0">
                <a:solidFill>
                  <a:schemeClr val="tx1"/>
                </a:solidFill>
                <a:latin typeface="+mn-lt"/>
                <a:ea typeface="+mn-ea"/>
                <a:cs typeface="+mn-cs"/>
              </a:defRPr>
            </a:pPr>
            <a:endParaRPr lang="en-CL"/>
          </a:p>
        </c:txPr>
        <c:crossAx val="675641935"/>
        <c:crosses val="autoZero"/>
        <c:auto val="1"/>
        <c:lblAlgn val="ctr"/>
        <c:lblOffset val="100"/>
        <c:noMultiLvlLbl val="0"/>
      </c:catAx>
      <c:valAx>
        <c:axId val="675641935"/>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L"/>
          </a:p>
        </c:txPr>
        <c:crossAx val="7906187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C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C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US" sz="2000"/>
              <a:t>Prevalencia de los riesgos psicosociales (EPSA) en gestantes ingresadas al programa CHCC 2008-2023</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endParaRPr lang="en-CL"/>
        </a:p>
      </c:txPr>
    </c:title>
    <c:autoTitleDeleted val="0"/>
    <c:plotArea>
      <c:layout/>
      <c:lineChart>
        <c:grouping val="standard"/>
        <c:varyColors val="0"/>
        <c:ser>
          <c:idx val="1"/>
          <c:order val="0"/>
          <c:tx>
            <c:strRef>
              <c:f>'Congreso SP'!$C$66</c:f>
              <c:strCache>
                <c:ptCount val="1"/>
                <c:pt idx="0">
                  <c:v>Conflictos Maternidad</c:v>
                </c:pt>
              </c:strCache>
            </c:strRef>
          </c:tx>
          <c:spPr>
            <a:ln w="28575" cap="rnd">
              <a:solidFill>
                <a:schemeClr val="accent1">
                  <a:lumMod val="60000"/>
                  <a:lumOff val="40000"/>
                </a:schemeClr>
              </a:solidFill>
              <a:prstDash val="dash"/>
              <a:round/>
            </a:ln>
            <a:effectLst/>
          </c:spPr>
          <c:marker>
            <c:symbol val="none"/>
          </c:marker>
          <c:cat>
            <c:numRef>
              <c:f>'Congreso SP'!$B$67:$B$82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'Congreso SP'!$C$67:$C$82</c:f>
              <c:numCache>
                <c:formatCode>0.00</c:formatCode>
                <c:ptCount val="16"/>
                <c:pt idx="0">
                  <c:v>0.88551009000000003</c:v>
                </c:pt>
                <c:pt idx="1">
                  <c:v>5.5294065000000003</c:v>
                </c:pt>
                <c:pt idx="2">
                  <c:v>10.436697000000001</c:v>
                </c:pt>
                <c:pt idx="3">
                  <c:v>10.579703</c:v>
                </c:pt>
                <c:pt idx="4">
                  <c:v>10.62791</c:v>
                </c:pt>
                <c:pt idx="5">
                  <c:v>10.337163</c:v>
                </c:pt>
                <c:pt idx="6">
                  <c:v>9.1298922999999998</c:v>
                </c:pt>
                <c:pt idx="7">
                  <c:v>8.8406658</c:v>
                </c:pt>
                <c:pt idx="8">
                  <c:v>8.6391401000000005</c:v>
                </c:pt>
                <c:pt idx="9">
                  <c:v>8.1399182999999997</c:v>
                </c:pt>
                <c:pt idx="10">
                  <c:v>7.7528825000000001</c:v>
                </c:pt>
                <c:pt idx="11">
                  <c:v>7.7443451999999997</c:v>
                </c:pt>
                <c:pt idx="12">
                  <c:v>7.3173642000000001</c:v>
                </c:pt>
                <c:pt idx="13">
                  <c:v>6.0702008999999997</c:v>
                </c:pt>
                <c:pt idx="14">
                  <c:v>6.5089540000000001</c:v>
                </c:pt>
                <c:pt idx="15">
                  <c:v>6.8366432000000001</c:v>
                </c:pt>
              </c:numCache>
            </c:numRef>
          </c:val>
          <c:smooth val="0"/>
          <c:extLst>
            <c:ext xmlns:c16="http://schemas.microsoft.com/office/drawing/2014/chart" uri="{C3380CC4-5D6E-409C-BE32-E72D297353CC}">
              <c16:uniqueId val="{00000000-A6CC-C44F-86B9-208EE1277086}"/>
            </c:ext>
          </c:extLst>
        </c:ser>
        <c:ser>
          <c:idx val="2"/>
          <c:order val="1"/>
          <c:tx>
            <c:strRef>
              <c:f>'Congreso SP'!$D$66</c:f>
              <c:strCache>
                <c:ptCount val="1"/>
                <c:pt idx="0">
                  <c:v>uso/abuso susteancias</c:v>
                </c:pt>
              </c:strCache>
            </c:strRef>
          </c:tx>
          <c:spPr>
            <a:ln w="28575" cap="rnd">
              <a:solidFill>
                <a:schemeClr val="accent3"/>
              </a:solidFill>
              <a:round/>
            </a:ln>
            <a:effectLst/>
          </c:spPr>
          <c:marker>
            <c:symbol val="none"/>
          </c:marker>
          <c:cat>
            <c:numRef>
              <c:f>'Congreso SP'!$B$67:$B$82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'Congreso SP'!$D$67:$D$82</c:f>
              <c:numCache>
                <c:formatCode>0.00</c:formatCode>
                <c:ptCount val="16"/>
                <c:pt idx="0">
                  <c:v>0.74883973999999998</c:v>
                </c:pt>
                <c:pt idx="1">
                  <c:v>4.9576529999999996</c:v>
                </c:pt>
                <c:pt idx="2">
                  <c:v>12.687407</c:v>
                </c:pt>
                <c:pt idx="3">
                  <c:v>6.5615430000000003</c:v>
                </c:pt>
                <c:pt idx="4">
                  <c:v>6.3471766000000001</c:v>
                </c:pt>
                <c:pt idx="5">
                  <c:v>6.2528224000000003</c:v>
                </c:pt>
                <c:pt idx="6">
                  <c:v>5.9917864999999999</c:v>
                </c:pt>
                <c:pt idx="7">
                  <c:v>5.7774495999999997</c:v>
                </c:pt>
                <c:pt idx="8">
                  <c:v>5.7421870000000004</c:v>
                </c:pt>
                <c:pt idx="9">
                  <c:v>5.4459071000000003</c:v>
                </c:pt>
                <c:pt idx="10">
                  <c:v>5.3363271000000001</c:v>
                </c:pt>
                <c:pt idx="11">
                  <c:v>5.4707904000000003</c:v>
                </c:pt>
                <c:pt idx="12">
                  <c:v>5.3460269</c:v>
                </c:pt>
                <c:pt idx="13">
                  <c:v>4.8143305999999999</c:v>
                </c:pt>
                <c:pt idx="14">
                  <c:v>4.9259342999999998</c:v>
                </c:pt>
                <c:pt idx="15">
                  <c:v>4.7609949</c:v>
                </c:pt>
              </c:numCache>
            </c:numRef>
          </c:val>
          <c:smooth val="0"/>
          <c:extLst>
            <c:ext xmlns:c16="http://schemas.microsoft.com/office/drawing/2014/chart" uri="{C3380CC4-5D6E-409C-BE32-E72D297353CC}">
              <c16:uniqueId val="{00000001-A6CC-C44F-86B9-208EE1277086}"/>
            </c:ext>
          </c:extLst>
        </c:ser>
        <c:ser>
          <c:idx val="3"/>
          <c:order val="2"/>
          <c:tx>
            <c:strRef>
              <c:f>'Congreso SP'!$E$66</c:f>
              <c:strCache>
                <c:ptCount val="1"/>
                <c:pt idx="0">
                  <c:v>insuf apoyo social</c:v>
                </c:pt>
              </c:strCache>
            </c:strRef>
          </c:tx>
          <c:spPr>
            <a:ln w="28575" cap="rnd">
              <a:solidFill>
                <a:schemeClr val="accent4"/>
              </a:solidFill>
              <a:prstDash val="sysDash"/>
              <a:round/>
            </a:ln>
            <a:effectLst/>
          </c:spPr>
          <c:marker>
            <c:symbol val="none"/>
          </c:marker>
          <c:cat>
            <c:numRef>
              <c:f>'Congreso SP'!$B$67:$B$82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'Congreso SP'!$E$67:$E$82</c:f>
              <c:numCache>
                <c:formatCode>0.00</c:formatCode>
                <c:ptCount val="16"/>
                <c:pt idx="0">
                  <c:v>1.6258079999999999</c:v>
                </c:pt>
                <c:pt idx="1">
                  <c:v>11.241775000000001</c:v>
                </c:pt>
                <c:pt idx="2">
                  <c:v>16.344358</c:v>
                </c:pt>
                <c:pt idx="3">
                  <c:v>8.9593048</c:v>
                </c:pt>
                <c:pt idx="4">
                  <c:v>8.9424352999999996</c:v>
                </c:pt>
                <c:pt idx="5">
                  <c:v>8.4671725999999996</c:v>
                </c:pt>
                <c:pt idx="6">
                  <c:v>7.7629118000000004</c:v>
                </c:pt>
                <c:pt idx="7">
                  <c:v>7.4831723999999999</c:v>
                </c:pt>
                <c:pt idx="8">
                  <c:v>7.6055460000000004</c:v>
                </c:pt>
                <c:pt idx="9">
                  <c:v>6.9645538</c:v>
                </c:pt>
                <c:pt idx="10">
                  <c:v>6.8459773000000004</c:v>
                </c:pt>
                <c:pt idx="11">
                  <c:v>6.9438738999999998</c:v>
                </c:pt>
                <c:pt idx="12">
                  <c:v>6.2035375000000004</c:v>
                </c:pt>
                <c:pt idx="13">
                  <c:v>5.0360689000000001</c:v>
                </c:pt>
                <c:pt idx="14">
                  <c:v>5.5273045999999999</c:v>
                </c:pt>
                <c:pt idx="15">
                  <c:v>5.3114429000000003</c:v>
                </c:pt>
              </c:numCache>
            </c:numRef>
          </c:val>
          <c:smooth val="0"/>
          <c:extLst>
            <c:ext xmlns:c16="http://schemas.microsoft.com/office/drawing/2014/chart" uri="{C3380CC4-5D6E-409C-BE32-E72D297353CC}">
              <c16:uniqueId val="{00000002-A6CC-C44F-86B9-208EE1277086}"/>
            </c:ext>
          </c:extLst>
        </c:ser>
        <c:ser>
          <c:idx val="4"/>
          <c:order val="3"/>
          <c:tx>
            <c:strRef>
              <c:f>'Congreso SP'!$F$66</c:f>
              <c:strCache>
                <c:ptCount val="1"/>
                <c:pt idx="0">
                  <c:v>violencia género</c:v>
                </c:pt>
              </c:strCache>
            </c:strRef>
          </c:tx>
          <c:spPr>
            <a:ln w="28575" cap="rnd">
              <a:solidFill>
                <a:srgbClr val="A075FB"/>
              </a:solidFill>
              <a:prstDash val="solid"/>
              <a:round/>
            </a:ln>
            <a:effectLst/>
          </c:spPr>
          <c:marker>
            <c:symbol val="none"/>
          </c:marker>
          <c:cat>
            <c:numRef>
              <c:f>'Congreso SP'!$B$67:$B$82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'Congreso SP'!$F$67:$F$82</c:f>
              <c:numCache>
                <c:formatCode>0.00</c:formatCode>
                <c:ptCount val="16"/>
                <c:pt idx="0">
                  <c:v>0.42851855999999999</c:v>
                </c:pt>
                <c:pt idx="1">
                  <c:v>4.6079616999999997</c:v>
                </c:pt>
                <c:pt idx="2">
                  <c:v>15.308028</c:v>
                </c:pt>
                <c:pt idx="3">
                  <c:v>4.7940950000000004</c:v>
                </c:pt>
                <c:pt idx="4">
                  <c:v>4.7297811999999997</c:v>
                </c:pt>
                <c:pt idx="5">
                  <c:v>4.1972451</c:v>
                </c:pt>
                <c:pt idx="6">
                  <c:v>3.7142110000000002</c:v>
                </c:pt>
                <c:pt idx="7">
                  <c:v>3.5652100999999998</c:v>
                </c:pt>
                <c:pt idx="8">
                  <c:v>3.5031145000000001</c:v>
                </c:pt>
                <c:pt idx="9">
                  <c:v>3.4280108999999999</c:v>
                </c:pt>
                <c:pt idx="10">
                  <c:v>3.3242563999999999</c:v>
                </c:pt>
                <c:pt idx="11">
                  <c:v>3.3111453000000002</c:v>
                </c:pt>
                <c:pt idx="12">
                  <c:v>3.1345532</c:v>
                </c:pt>
                <c:pt idx="13">
                  <c:v>3.1178892</c:v>
                </c:pt>
                <c:pt idx="14">
                  <c:v>3.4623039000000002</c:v>
                </c:pt>
                <c:pt idx="15">
                  <c:v>3.5129296999999999</c:v>
                </c:pt>
              </c:numCache>
            </c:numRef>
          </c:val>
          <c:smooth val="0"/>
          <c:extLst>
            <c:ext xmlns:c16="http://schemas.microsoft.com/office/drawing/2014/chart" uri="{C3380CC4-5D6E-409C-BE32-E72D297353CC}">
              <c16:uniqueId val="{00000003-A6CC-C44F-86B9-208EE1277086}"/>
            </c:ext>
          </c:extLst>
        </c:ser>
        <c:ser>
          <c:idx val="5"/>
          <c:order val="4"/>
          <c:tx>
            <c:strRef>
              <c:f>'Congreso SP'!$G$66</c:f>
              <c:strCache>
                <c:ptCount val="1"/>
                <c:pt idx="0">
                  <c:v>síntomas depresivos</c:v>
                </c:pt>
              </c:strCache>
            </c:strRef>
          </c:tx>
          <c:spPr>
            <a:ln w="28575" cap="rnd">
              <a:solidFill>
                <a:srgbClr val="FF0000"/>
              </a:solidFill>
              <a:round/>
            </a:ln>
            <a:effectLst/>
          </c:spPr>
          <c:marker>
            <c:symbol val="none"/>
          </c:marker>
          <c:cat>
            <c:numRef>
              <c:f>'Congreso SP'!$B$67:$B$82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'Congreso SP'!$G$67:$G$82</c:f>
              <c:numCache>
                <c:formatCode>0.00</c:formatCode>
                <c:ptCount val="16"/>
                <c:pt idx="0">
                  <c:v>0.58512001999999996</c:v>
                </c:pt>
                <c:pt idx="1">
                  <c:v>5.9587745999999999</c:v>
                </c:pt>
                <c:pt idx="2">
                  <c:v>25.948937999999998</c:v>
                </c:pt>
                <c:pt idx="3">
                  <c:v>18.513945</c:v>
                </c:pt>
                <c:pt idx="4">
                  <c:v>19.031213999999999</c:v>
                </c:pt>
                <c:pt idx="5">
                  <c:v>20.439342</c:v>
                </c:pt>
                <c:pt idx="6">
                  <c:v>19.359755</c:v>
                </c:pt>
                <c:pt idx="7">
                  <c:v>18.660446</c:v>
                </c:pt>
                <c:pt idx="8">
                  <c:v>18.013735</c:v>
                </c:pt>
                <c:pt idx="9">
                  <c:v>16.86993</c:v>
                </c:pt>
                <c:pt idx="10">
                  <c:v>16.455666000000001</c:v>
                </c:pt>
                <c:pt idx="11">
                  <c:v>16.592146</c:v>
                </c:pt>
                <c:pt idx="12">
                  <c:v>15.384942000000001</c:v>
                </c:pt>
                <c:pt idx="13">
                  <c:v>13.786491</c:v>
                </c:pt>
                <c:pt idx="14">
                  <c:v>15.815167000000001</c:v>
                </c:pt>
                <c:pt idx="15">
                  <c:v>16.534469999999999</c:v>
                </c:pt>
              </c:numCache>
            </c:numRef>
          </c:val>
          <c:smooth val="0"/>
          <c:extLst>
            <c:ext xmlns:c16="http://schemas.microsoft.com/office/drawing/2014/chart" uri="{C3380CC4-5D6E-409C-BE32-E72D297353CC}">
              <c16:uniqueId val="{00000004-A6CC-C44F-86B9-208EE1277086}"/>
            </c:ext>
          </c:extLst>
        </c:ser>
        <c:ser>
          <c:idx val="6"/>
          <c:order val="5"/>
          <c:tx>
            <c:strRef>
              <c:f>'Congreso SP'!$H$66</c:f>
              <c:strCache>
                <c:ptCount val="1"/>
                <c:pt idx="0">
                  <c:v>menor 17 años</c:v>
                </c:pt>
              </c:strCache>
            </c:strRef>
          </c:tx>
          <c:spPr>
            <a:ln w="38100" cap="rnd">
              <a:solidFill>
                <a:schemeClr val="accent1">
                  <a:lumMod val="60000"/>
                </a:schemeClr>
              </a:solidFill>
              <a:prstDash val="lgDashDotDot"/>
              <a:round/>
            </a:ln>
            <a:effectLst/>
          </c:spPr>
          <c:marker>
            <c:symbol val="none"/>
          </c:marker>
          <c:cat>
            <c:numRef>
              <c:f>'Congreso SP'!$B$67:$B$82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'Congreso SP'!$H$67:$H$82</c:f>
              <c:numCache>
                <c:formatCode>0.00</c:formatCode>
                <c:ptCount val="16"/>
                <c:pt idx="0">
                  <c:v>11.853308</c:v>
                </c:pt>
                <c:pt idx="1">
                  <c:v>10.687727000000001</c:v>
                </c:pt>
                <c:pt idx="2">
                  <c:v>10.403267</c:v>
                </c:pt>
                <c:pt idx="3">
                  <c:v>10.083589999999999</c:v>
                </c:pt>
                <c:pt idx="4">
                  <c:v>9.9938792999999997</c:v>
                </c:pt>
                <c:pt idx="5">
                  <c:v>9.1319008000000004</c:v>
                </c:pt>
                <c:pt idx="6">
                  <c:v>8.1532698000000003</c:v>
                </c:pt>
                <c:pt idx="7">
                  <c:v>7.1560477999999996</c:v>
                </c:pt>
                <c:pt idx="8">
                  <c:v>5.9528607999999998</c:v>
                </c:pt>
                <c:pt idx="9">
                  <c:v>4.9209322999999996</c:v>
                </c:pt>
                <c:pt idx="10">
                  <c:v>4.0416588999999998</c:v>
                </c:pt>
                <c:pt idx="11">
                  <c:v>3.3033961999999999</c:v>
                </c:pt>
                <c:pt idx="12">
                  <c:v>2.7385828000000001</c:v>
                </c:pt>
                <c:pt idx="13">
                  <c:v>2.1825223</c:v>
                </c:pt>
                <c:pt idx="14">
                  <c:v>1.9049304</c:v>
                </c:pt>
                <c:pt idx="15">
                  <c:v>1.6532559</c:v>
                </c:pt>
              </c:numCache>
            </c:numRef>
          </c:val>
          <c:smooth val="0"/>
          <c:extLst>
            <c:ext xmlns:c16="http://schemas.microsoft.com/office/drawing/2014/chart" uri="{C3380CC4-5D6E-409C-BE32-E72D297353CC}">
              <c16:uniqueId val="{00000005-A6CC-C44F-86B9-208EE1277086}"/>
            </c:ext>
          </c:extLst>
        </c:ser>
        <c:ser>
          <c:idx val="7"/>
          <c:order val="6"/>
          <c:tx>
            <c:strRef>
              <c:f>'Congreso SP'!$I$66</c:f>
              <c:strCache>
                <c:ptCount val="1"/>
                <c:pt idx="0">
                  <c:v>Escolaridad&lt;6</c:v>
                </c:pt>
              </c:strCache>
            </c:strRef>
          </c:tx>
          <c:spPr>
            <a:ln w="28575" cap="rnd">
              <a:solidFill>
                <a:schemeClr val="accent4">
                  <a:lumMod val="60000"/>
                  <a:lumOff val="40000"/>
                </a:schemeClr>
              </a:solidFill>
              <a:round/>
            </a:ln>
            <a:effectLst/>
          </c:spPr>
          <c:marker>
            <c:symbol val="none"/>
          </c:marker>
          <c:cat>
            <c:numRef>
              <c:f>'Congreso SP'!$B$67:$B$82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'Congreso SP'!$I$67:$I$82</c:f>
              <c:numCache>
                <c:formatCode>0.00</c:formatCode>
                <c:ptCount val="16"/>
                <c:pt idx="0">
                  <c:v>13.795166</c:v>
                </c:pt>
                <c:pt idx="1">
                  <c:v>10.823472000000001</c:v>
                </c:pt>
                <c:pt idx="2">
                  <c:v>12.427236000000001</c:v>
                </c:pt>
                <c:pt idx="3">
                  <c:v>11.291392999999999</c:v>
                </c:pt>
                <c:pt idx="4">
                  <c:v>10.59834</c:v>
                </c:pt>
                <c:pt idx="5">
                  <c:v>10.153691999999999</c:v>
                </c:pt>
                <c:pt idx="6">
                  <c:v>10.192132000000001</c:v>
                </c:pt>
                <c:pt idx="7">
                  <c:v>9.7187777000000004</c:v>
                </c:pt>
                <c:pt idx="8">
                  <c:v>9.5282277999999998</c:v>
                </c:pt>
                <c:pt idx="9">
                  <c:v>9.0757074000000006</c:v>
                </c:pt>
                <c:pt idx="10">
                  <c:v>2.0940824</c:v>
                </c:pt>
                <c:pt idx="11">
                  <c:v>1.9589458</c:v>
                </c:pt>
                <c:pt idx="12">
                  <c:v>2.2600121</c:v>
                </c:pt>
                <c:pt idx="13">
                  <c:v>2.0421204999999998</c:v>
                </c:pt>
                <c:pt idx="14">
                  <c:v>1.7422066</c:v>
                </c:pt>
                <c:pt idx="15">
                  <c:v>1.6742798999999999</c:v>
                </c:pt>
              </c:numCache>
            </c:numRef>
          </c:val>
          <c:smooth val="0"/>
          <c:extLst>
            <c:ext xmlns:c16="http://schemas.microsoft.com/office/drawing/2014/chart" uri="{C3380CC4-5D6E-409C-BE32-E72D297353CC}">
              <c16:uniqueId val="{00000006-A6CC-C44F-86B9-208EE1277086}"/>
            </c:ext>
          </c:extLst>
        </c:ser>
        <c:ser>
          <c:idx val="8"/>
          <c:order val="7"/>
          <c:tx>
            <c:strRef>
              <c:f>'Congreso SP'!$J$66</c:f>
              <c:strCache>
                <c:ptCount val="1"/>
                <c:pt idx="0">
                  <c:v>CPN&gt;20</c:v>
                </c:pt>
              </c:strCache>
            </c:strRef>
          </c:tx>
          <c:spPr>
            <a:ln w="28575" cap="rnd">
              <a:solidFill>
                <a:schemeClr val="accent1">
                  <a:lumMod val="75000"/>
                </a:schemeClr>
              </a:solidFill>
              <a:round/>
            </a:ln>
            <a:effectLst/>
          </c:spPr>
          <c:marker>
            <c:symbol val="none"/>
          </c:marker>
          <c:cat>
            <c:numRef>
              <c:f>'Congreso SP'!$B$67:$B$82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'Congreso SP'!$J$67:$J$82</c:f>
              <c:numCache>
                <c:formatCode>0.00</c:formatCode>
                <c:ptCount val="16"/>
                <c:pt idx="0">
                  <c:v>0.69474100999999999</c:v>
                </c:pt>
                <c:pt idx="1">
                  <c:v>3.9816153000000001</c:v>
                </c:pt>
                <c:pt idx="2">
                  <c:v>24.392990000000001</c:v>
                </c:pt>
                <c:pt idx="3">
                  <c:v>21.345714999999998</c:v>
                </c:pt>
                <c:pt idx="4">
                  <c:v>21.007570000000001</c:v>
                </c:pt>
                <c:pt idx="5">
                  <c:v>20.570595000000001</c:v>
                </c:pt>
                <c:pt idx="6">
                  <c:v>20.266719999999999</c:v>
                </c:pt>
                <c:pt idx="7">
                  <c:v>19.799353</c:v>
                </c:pt>
                <c:pt idx="8">
                  <c:v>19.528760999999999</c:v>
                </c:pt>
                <c:pt idx="9">
                  <c:v>20.081679999999999</c:v>
                </c:pt>
                <c:pt idx="10">
                  <c:v>12.871840000000001</c:v>
                </c:pt>
                <c:pt idx="11">
                  <c:v>8.5060710999999998</c:v>
                </c:pt>
                <c:pt idx="12">
                  <c:v>8.3528480999999992</c:v>
                </c:pt>
                <c:pt idx="13">
                  <c:v>7.2631321</c:v>
                </c:pt>
                <c:pt idx="14">
                  <c:v>7.1943402000000001</c:v>
                </c:pt>
                <c:pt idx="15">
                  <c:v>4.0308862000000003</c:v>
                </c:pt>
              </c:numCache>
            </c:numRef>
          </c:val>
          <c:smooth val="0"/>
          <c:extLst>
            <c:ext xmlns:c16="http://schemas.microsoft.com/office/drawing/2014/chart" uri="{C3380CC4-5D6E-409C-BE32-E72D297353CC}">
              <c16:uniqueId val="{00000007-A6CC-C44F-86B9-208EE1277086}"/>
            </c:ext>
          </c:extLst>
        </c:ser>
        <c:dLbls>
          <c:showLegendKey val="0"/>
          <c:showVal val="0"/>
          <c:showCatName val="0"/>
          <c:showSerName val="0"/>
          <c:showPercent val="0"/>
          <c:showBubbleSize val="0"/>
        </c:dLbls>
        <c:smooth val="0"/>
        <c:axId val="764771087"/>
        <c:axId val="790499327"/>
      </c:lineChart>
      <c:catAx>
        <c:axId val="7647710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CL"/>
          </a:p>
        </c:txPr>
        <c:crossAx val="790499327"/>
        <c:crosses val="autoZero"/>
        <c:auto val="1"/>
        <c:lblAlgn val="ctr"/>
        <c:lblOffset val="100"/>
        <c:noMultiLvlLbl val="0"/>
      </c:catAx>
      <c:valAx>
        <c:axId val="79049932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CL"/>
          </a:p>
        </c:txPr>
        <c:crossAx val="764771087"/>
        <c:crosses val="autoZero"/>
        <c:crossBetween val="between"/>
      </c:valAx>
      <c:spPr>
        <a:noFill/>
        <a:ln>
          <a:noFill/>
        </a:ln>
        <a:effectLst/>
      </c:spPr>
    </c:plotArea>
    <c:legend>
      <c:legendPos val="b"/>
      <c:layout>
        <c:manualLayout>
          <c:xMode val="edge"/>
          <c:yMode val="edge"/>
          <c:x val="1.6230271512366216E-2"/>
          <c:y val="0.85389980197420678"/>
          <c:w val="0.98216754924743088"/>
          <c:h val="0.1461001980257931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C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C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57B213-63EF-0D44-A859-46601303EEE9}" type="datetimeFigureOut">
              <a:rPr lang="es-ES_tradnl" smtClean="0"/>
              <a:t>17/11/25</a:t>
            </a:fld>
            <a:endParaRPr lang="es-ES_trad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880EF4-FDF8-244A-BAE4-7C9AD351C22E}" type="slidenum">
              <a:rPr lang="es-ES_tradnl" smtClean="0"/>
              <a:t>‹#›</a:t>
            </a:fld>
            <a:endParaRPr lang="es-ES_tradnl"/>
          </a:p>
        </p:txBody>
      </p:sp>
    </p:spTree>
    <p:extLst>
      <p:ext uri="{BB962C8B-B14F-4D97-AF65-F5344CB8AC3E}">
        <p14:creationId xmlns:p14="http://schemas.microsoft.com/office/powerpoint/2010/main" val="1283451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C5880EF4-FDF8-244A-BAE4-7C9AD351C22E}" type="slidenum">
              <a:rPr lang="es-ES_tradnl" smtClean="0"/>
              <a:t>1</a:t>
            </a:fld>
            <a:endParaRPr lang="es-ES_tradnl"/>
          </a:p>
        </p:txBody>
      </p:sp>
    </p:spTree>
    <p:extLst>
      <p:ext uri="{BB962C8B-B14F-4D97-AF65-F5344CB8AC3E}">
        <p14:creationId xmlns:p14="http://schemas.microsoft.com/office/powerpoint/2010/main" val="1237191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El Registro de </a:t>
            </a:r>
            <a:r>
              <a:rPr lang="en-US" sz="1200" dirty="0" err="1"/>
              <a:t>Información</a:t>
            </a:r>
            <a:r>
              <a:rPr lang="en-US" sz="1200" dirty="0"/>
              <a:t> Social (RIS) es un Banco de Datos </a:t>
            </a:r>
            <a:r>
              <a:rPr lang="en-US" sz="1200" dirty="0" err="1"/>
              <a:t>creado</a:t>
            </a:r>
            <a:r>
              <a:rPr lang="en-US" sz="1200" dirty="0"/>
              <a:t> y </a:t>
            </a:r>
            <a:r>
              <a:rPr lang="en-US" sz="1200" dirty="0" err="1"/>
              <a:t>administrado</a:t>
            </a:r>
            <a:r>
              <a:rPr lang="en-US" sz="1200" dirty="0"/>
              <a:t> </a:t>
            </a:r>
            <a:r>
              <a:rPr lang="en-US" sz="1200" dirty="0" err="1"/>
              <a:t>por</a:t>
            </a:r>
            <a:r>
              <a:rPr lang="en-US" sz="1200" dirty="0"/>
              <a:t> </a:t>
            </a:r>
            <a:r>
              <a:rPr lang="en-US" sz="1200" dirty="0" err="1"/>
              <a:t>el</a:t>
            </a:r>
            <a:r>
              <a:rPr lang="en-US" sz="1200" dirty="0"/>
              <a:t> </a:t>
            </a:r>
            <a:r>
              <a:rPr lang="en-US" sz="1200" dirty="0" err="1"/>
              <a:t>Ministerio</a:t>
            </a:r>
            <a:r>
              <a:rPr lang="en-US" sz="1200" dirty="0"/>
              <a:t> de Desarrollo Social y Familia, es </a:t>
            </a:r>
            <a:r>
              <a:rPr lang="en-US" sz="1200" dirty="0" err="1"/>
              <a:t>una</a:t>
            </a:r>
            <a:r>
              <a:rPr lang="en-US" sz="1200" dirty="0"/>
              <a:t> </a:t>
            </a:r>
            <a:r>
              <a:rPr lang="en-US" sz="1200" dirty="0" err="1"/>
              <a:t>fuente</a:t>
            </a:r>
            <a:r>
              <a:rPr lang="en-US" sz="1200" dirty="0"/>
              <a:t> de </a:t>
            </a:r>
            <a:r>
              <a:rPr lang="en-US" sz="1200" dirty="0" err="1"/>
              <a:t>evidencia</a:t>
            </a:r>
            <a:r>
              <a:rPr lang="en-US" sz="1200" dirty="0"/>
              <a:t> de gran valor.</a:t>
            </a:r>
          </a:p>
          <a:p>
            <a:endParaRPr lang="es-ES_tradnl" dirty="0"/>
          </a:p>
        </p:txBody>
      </p:sp>
      <p:sp>
        <p:nvSpPr>
          <p:cNvPr id="4" name="Slide Number Placeholder 3"/>
          <p:cNvSpPr>
            <a:spLocks noGrp="1"/>
          </p:cNvSpPr>
          <p:nvPr>
            <p:ph type="sldNum" sz="quarter" idx="5"/>
          </p:nvPr>
        </p:nvSpPr>
        <p:spPr/>
        <p:txBody>
          <a:bodyPr/>
          <a:lstStyle/>
          <a:p>
            <a:fld id="{C5880EF4-FDF8-244A-BAE4-7C9AD351C22E}" type="slidenum">
              <a:rPr lang="es-ES_tradnl" smtClean="0"/>
              <a:t>11</a:t>
            </a:fld>
            <a:endParaRPr lang="es-ES_tradnl"/>
          </a:p>
        </p:txBody>
      </p:sp>
    </p:spTree>
    <p:extLst>
      <p:ext uri="{BB962C8B-B14F-4D97-AF65-F5344CB8AC3E}">
        <p14:creationId xmlns:p14="http://schemas.microsoft.com/office/powerpoint/2010/main" val="881106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B7DA2-88F9-381C-541E-33D0BB7B97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233F6D-EFC6-06BB-C1DC-3576E045EA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973070-87B5-60BB-745E-5BB0EEC0E33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El Registro de </a:t>
            </a:r>
            <a:r>
              <a:rPr lang="en-US" sz="1200" dirty="0" err="1"/>
              <a:t>Información</a:t>
            </a:r>
            <a:r>
              <a:rPr lang="en-US" sz="1200" dirty="0"/>
              <a:t> Social (RIS) es un Banco de Datos </a:t>
            </a:r>
            <a:r>
              <a:rPr lang="en-US" sz="1200" dirty="0" err="1"/>
              <a:t>creado</a:t>
            </a:r>
            <a:r>
              <a:rPr lang="en-US" sz="1200" dirty="0"/>
              <a:t> y </a:t>
            </a:r>
            <a:r>
              <a:rPr lang="en-US" sz="1200" dirty="0" err="1"/>
              <a:t>administrado</a:t>
            </a:r>
            <a:r>
              <a:rPr lang="en-US" sz="1200" dirty="0"/>
              <a:t> </a:t>
            </a:r>
            <a:r>
              <a:rPr lang="en-US" sz="1200" dirty="0" err="1"/>
              <a:t>por</a:t>
            </a:r>
            <a:r>
              <a:rPr lang="en-US" sz="1200" dirty="0"/>
              <a:t> </a:t>
            </a:r>
            <a:r>
              <a:rPr lang="en-US" sz="1200" dirty="0" err="1"/>
              <a:t>el</a:t>
            </a:r>
            <a:r>
              <a:rPr lang="en-US" sz="1200" dirty="0"/>
              <a:t> </a:t>
            </a:r>
            <a:r>
              <a:rPr lang="en-US" sz="1200" dirty="0" err="1"/>
              <a:t>Ministerio</a:t>
            </a:r>
            <a:r>
              <a:rPr lang="en-US" sz="1200" dirty="0"/>
              <a:t> de Desarrollo Social y Familia, es </a:t>
            </a:r>
            <a:r>
              <a:rPr lang="en-US" sz="1200" dirty="0" err="1"/>
              <a:t>una</a:t>
            </a:r>
            <a:r>
              <a:rPr lang="en-US" sz="1200" dirty="0"/>
              <a:t> </a:t>
            </a:r>
            <a:r>
              <a:rPr lang="en-US" sz="1200" dirty="0" err="1"/>
              <a:t>fuente</a:t>
            </a:r>
            <a:r>
              <a:rPr lang="en-US" sz="1200" dirty="0"/>
              <a:t> de </a:t>
            </a:r>
            <a:r>
              <a:rPr lang="en-US" sz="1200" dirty="0" err="1"/>
              <a:t>evidencia</a:t>
            </a:r>
            <a:r>
              <a:rPr lang="en-US" sz="1200" dirty="0"/>
              <a:t> de gran valor.</a:t>
            </a:r>
          </a:p>
          <a:p>
            <a:endParaRPr lang="es-ES_tradnl" dirty="0"/>
          </a:p>
        </p:txBody>
      </p:sp>
      <p:sp>
        <p:nvSpPr>
          <p:cNvPr id="4" name="Slide Number Placeholder 3">
            <a:extLst>
              <a:ext uri="{FF2B5EF4-FFF2-40B4-BE49-F238E27FC236}">
                <a16:creationId xmlns:a16="http://schemas.microsoft.com/office/drawing/2014/main" id="{764A5BB0-60B6-45CA-21E4-99562F940597}"/>
              </a:ext>
            </a:extLst>
          </p:cNvPr>
          <p:cNvSpPr>
            <a:spLocks noGrp="1"/>
          </p:cNvSpPr>
          <p:nvPr>
            <p:ph type="sldNum" sz="quarter" idx="5"/>
          </p:nvPr>
        </p:nvSpPr>
        <p:spPr/>
        <p:txBody>
          <a:bodyPr/>
          <a:lstStyle/>
          <a:p>
            <a:fld id="{C5880EF4-FDF8-244A-BAE4-7C9AD351C22E}" type="slidenum">
              <a:rPr lang="es-ES_tradnl" smtClean="0"/>
              <a:t>12</a:t>
            </a:fld>
            <a:endParaRPr lang="es-ES_tradnl"/>
          </a:p>
        </p:txBody>
      </p:sp>
    </p:spTree>
    <p:extLst>
      <p:ext uri="{BB962C8B-B14F-4D97-AF65-F5344CB8AC3E}">
        <p14:creationId xmlns:p14="http://schemas.microsoft.com/office/powerpoint/2010/main" val="1146264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C5880EF4-FDF8-244A-BAE4-7C9AD351C22E}" type="slidenum">
              <a:rPr lang="es-ES_tradnl" smtClean="0"/>
              <a:t>14</a:t>
            </a:fld>
            <a:endParaRPr lang="es-ES_tradnl"/>
          </a:p>
        </p:txBody>
      </p:sp>
    </p:spTree>
    <p:extLst>
      <p:ext uri="{BB962C8B-B14F-4D97-AF65-F5344CB8AC3E}">
        <p14:creationId xmlns:p14="http://schemas.microsoft.com/office/powerpoint/2010/main" val="603081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C5880EF4-FDF8-244A-BAE4-7C9AD351C22E}" type="slidenum">
              <a:rPr lang="es-ES_tradnl" smtClean="0"/>
              <a:t>2</a:t>
            </a:fld>
            <a:endParaRPr lang="es-ES_tradnl"/>
          </a:p>
        </p:txBody>
      </p:sp>
    </p:spTree>
    <p:extLst>
      <p:ext uri="{BB962C8B-B14F-4D97-AF65-F5344CB8AC3E}">
        <p14:creationId xmlns:p14="http://schemas.microsoft.com/office/powerpoint/2010/main" val="1206197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a:t>Se estimo la TMI que son las muertes infantiles, de menores de un año por mil nacidos vivos corregidos. </a:t>
            </a:r>
          </a:p>
          <a:p>
            <a:r>
              <a:rPr lang="es-ES_tradnl" dirty="0"/>
              <a:t>Desglosados por componente: </a:t>
            </a:r>
            <a:r>
              <a:rPr lang="es-ES_tradnl" dirty="0" err="1"/>
              <a:t>nenonatal</a:t>
            </a:r>
            <a:r>
              <a:rPr lang="es-ES_tradnl" dirty="0"/>
              <a:t> precoz, tardía y  </a:t>
            </a:r>
            <a:r>
              <a:rPr lang="es-ES_tradnl" dirty="0" err="1"/>
              <a:t>postneonatal</a:t>
            </a:r>
            <a:r>
              <a:rPr lang="es-ES_tradnl" dirty="0"/>
              <a:t>. </a:t>
            </a:r>
          </a:p>
          <a:p>
            <a:endParaRPr lang="es-ES_tradnl" dirty="0"/>
          </a:p>
        </p:txBody>
      </p:sp>
      <p:sp>
        <p:nvSpPr>
          <p:cNvPr id="4" name="Slide Number Placeholder 3"/>
          <p:cNvSpPr>
            <a:spLocks noGrp="1"/>
          </p:cNvSpPr>
          <p:nvPr>
            <p:ph type="sldNum" sz="quarter" idx="5"/>
          </p:nvPr>
        </p:nvSpPr>
        <p:spPr/>
        <p:txBody>
          <a:bodyPr/>
          <a:lstStyle/>
          <a:p>
            <a:fld id="{C5880EF4-FDF8-244A-BAE4-7C9AD351C22E}" type="slidenum">
              <a:rPr lang="es-ES_tradnl" smtClean="0"/>
              <a:t>4</a:t>
            </a:fld>
            <a:endParaRPr lang="es-ES_tradnl"/>
          </a:p>
        </p:txBody>
      </p:sp>
    </p:spTree>
    <p:extLst>
      <p:ext uri="{BB962C8B-B14F-4D97-AF65-F5344CB8AC3E}">
        <p14:creationId xmlns:p14="http://schemas.microsoft.com/office/powerpoint/2010/main" val="3279265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C5880EF4-FDF8-244A-BAE4-7C9AD351C22E}" type="slidenum">
              <a:rPr lang="es-ES_tradnl" smtClean="0"/>
              <a:t>5</a:t>
            </a:fld>
            <a:endParaRPr lang="es-ES_tradnl"/>
          </a:p>
        </p:txBody>
      </p:sp>
    </p:spTree>
    <p:extLst>
      <p:ext uri="{BB962C8B-B14F-4D97-AF65-F5344CB8AC3E}">
        <p14:creationId xmlns:p14="http://schemas.microsoft.com/office/powerpoint/2010/main" val="2912355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a:t>Se excluye 2007 del </a:t>
            </a:r>
            <a:r>
              <a:rPr lang="es-ES_tradnl" dirty="0" err="1"/>
              <a:t>analisis</a:t>
            </a:r>
            <a:r>
              <a:rPr lang="es-ES_tradnl" dirty="0"/>
              <a:t> por tener baja cobertura y sesgo al riesgo.</a:t>
            </a:r>
          </a:p>
        </p:txBody>
      </p:sp>
      <p:sp>
        <p:nvSpPr>
          <p:cNvPr id="4" name="Slide Number Placeholder 3"/>
          <p:cNvSpPr>
            <a:spLocks noGrp="1"/>
          </p:cNvSpPr>
          <p:nvPr>
            <p:ph type="sldNum" sz="quarter" idx="5"/>
          </p:nvPr>
        </p:nvSpPr>
        <p:spPr/>
        <p:txBody>
          <a:bodyPr/>
          <a:lstStyle/>
          <a:p>
            <a:fld id="{C5880EF4-FDF8-244A-BAE4-7C9AD351C22E}" type="slidenum">
              <a:rPr lang="es-ES_tradnl" smtClean="0"/>
              <a:t>6</a:t>
            </a:fld>
            <a:endParaRPr lang="es-ES_tradnl"/>
          </a:p>
        </p:txBody>
      </p:sp>
    </p:spTree>
    <p:extLst>
      <p:ext uri="{BB962C8B-B14F-4D97-AF65-F5344CB8AC3E}">
        <p14:creationId xmlns:p14="http://schemas.microsoft.com/office/powerpoint/2010/main" val="2440096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C5880EF4-FDF8-244A-BAE4-7C9AD351C22E}" type="slidenum">
              <a:rPr lang="es-ES_tradnl" smtClean="0"/>
              <a:t>7</a:t>
            </a:fld>
            <a:endParaRPr lang="es-ES_tradnl"/>
          </a:p>
        </p:txBody>
      </p:sp>
    </p:spTree>
    <p:extLst>
      <p:ext uri="{BB962C8B-B14F-4D97-AF65-F5344CB8AC3E}">
        <p14:creationId xmlns:p14="http://schemas.microsoft.com/office/powerpoint/2010/main" val="2316247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a:t>Otras variables como </a:t>
            </a:r>
            <a:r>
              <a:rPr lang="es-ES_tradnl" dirty="0" err="1"/>
              <a:t>Ncionalidad</a:t>
            </a:r>
            <a:r>
              <a:rPr lang="es-ES_tradnl" dirty="0"/>
              <a:t> no tienen </a:t>
            </a:r>
            <a:r>
              <a:rPr lang="es-ES_tradnl" dirty="0" err="1"/>
              <a:t>relacion</a:t>
            </a:r>
            <a:r>
              <a:rPr lang="es-ES_tradnl" dirty="0"/>
              <a:t> con la MI</a:t>
            </a:r>
          </a:p>
          <a:p>
            <a:r>
              <a:rPr lang="es-ES_tradnl" dirty="0"/>
              <a:t>Escolaridad tampoco </a:t>
            </a:r>
            <a:r>
              <a:rPr lang="es-ES_tradnl" dirty="0" err="1"/>
              <a:t>salio</a:t>
            </a:r>
            <a:r>
              <a:rPr lang="es-ES_tradnl" dirty="0"/>
              <a:t> significativa pero al desglosarlo por niveles educativos si </a:t>
            </a:r>
            <a:r>
              <a:rPr lang="es-ES_tradnl" dirty="0" err="1"/>
              <a:t>mnuestra</a:t>
            </a:r>
            <a:r>
              <a:rPr lang="es-ES_tradnl" dirty="0"/>
              <a:t> diferencias entre grupos</a:t>
            </a:r>
          </a:p>
        </p:txBody>
      </p:sp>
      <p:sp>
        <p:nvSpPr>
          <p:cNvPr id="4" name="Slide Number Placeholder 3"/>
          <p:cNvSpPr>
            <a:spLocks noGrp="1"/>
          </p:cNvSpPr>
          <p:nvPr>
            <p:ph type="sldNum" sz="quarter" idx="5"/>
          </p:nvPr>
        </p:nvSpPr>
        <p:spPr/>
        <p:txBody>
          <a:bodyPr/>
          <a:lstStyle/>
          <a:p>
            <a:fld id="{C5880EF4-FDF8-244A-BAE4-7C9AD351C22E}" type="slidenum">
              <a:rPr lang="es-ES_tradnl" smtClean="0"/>
              <a:t>8</a:t>
            </a:fld>
            <a:endParaRPr lang="es-ES_tradnl"/>
          </a:p>
        </p:txBody>
      </p:sp>
    </p:spTree>
    <p:extLst>
      <p:ext uri="{BB962C8B-B14F-4D97-AF65-F5344CB8AC3E}">
        <p14:creationId xmlns:p14="http://schemas.microsoft.com/office/powerpoint/2010/main" val="3766952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37DBB-D9AB-95A8-A606-5BD64C3ACC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586033-D334-0251-147E-06B8D58653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313A7B-1344-F305-5222-3D3F82E7CDCC}"/>
              </a:ext>
            </a:extLst>
          </p:cNvPr>
          <p:cNvSpPr>
            <a:spLocks noGrp="1"/>
          </p:cNvSpPr>
          <p:nvPr>
            <p:ph type="body" idx="1"/>
          </p:nvPr>
        </p:nvSpPr>
        <p:spPr/>
        <p:txBody>
          <a:bodyPr/>
          <a:lstStyle/>
          <a:p>
            <a:r>
              <a:rPr lang="es-ES_tradnl" dirty="0"/>
              <a:t>Otras variables como </a:t>
            </a:r>
            <a:r>
              <a:rPr lang="es-ES_tradnl" dirty="0" err="1"/>
              <a:t>Ncionalidad</a:t>
            </a:r>
            <a:r>
              <a:rPr lang="es-ES_tradnl" dirty="0"/>
              <a:t> no tienen </a:t>
            </a:r>
            <a:r>
              <a:rPr lang="es-ES_tradnl" dirty="0" err="1"/>
              <a:t>relacion</a:t>
            </a:r>
            <a:r>
              <a:rPr lang="es-ES_tradnl" dirty="0"/>
              <a:t> con la MI</a:t>
            </a:r>
          </a:p>
          <a:p>
            <a:r>
              <a:rPr lang="es-ES_tradnl" dirty="0"/>
              <a:t>Escolaridad tampoco </a:t>
            </a:r>
            <a:r>
              <a:rPr lang="es-ES_tradnl" dirty="0" err="1"/>
              <a:t>salio</a:t>
            </a:r>
            <a:r>
              <a:rPr lang="es-ES_tradnl" dirty="0"/>
              <a:t> significativa pero al desglosarlo por niveles educativos si </a:t>
            </a:r>
            <a:r>
              <a:rPr lang="es-ES_tradnl" dirty="0" err="1"/>
              <a:t>mnuestra</a:t>
            </a:r>
            <a:r>
              <a:rPr lang="es-ES_tradnl" dirty="0"/>
              <a:t> diferencias entre grupos</a:t>
            </a:r>
          </a:p>
        </p:txBody>
      </p:sp>
      <p:sp>
        <p:nvSpPr>
          <p:cNvPr id="4" name="Slide Number Placeholder 3">
            <a:extLst>
              <a:ext uri="{FF2B5EF4-FFF2-40B4-BE49-F238E27FC236}">
                <a16:creationId xmlns:a16="http://schemas.microsoft.com/office/drawing/2014/main" id="{2CFCB40E-0D03-C3CB-D9F8-6D3F7C8D70AF}"/>
              </a:ext>
            </a:extLst>
          </p:cNvPr>
          <p:cNvSpPr>
            <a:spLocks noGrp="1"/>
          </p:cNvSpPr>
          <p:nvPr>
            <p:ph type="sldNum" sz="quarter" idx="5"/>
          </p:nvPr>
        </p:nvSpPr>
        <p:spPr/>
        <p:txBody>
          <a:bodyPr/>
          <a:lstStyle/>
          <a:p>
            <a:fld id="{C5880EF4-FDF8-244A-BAE4-7C9AD351C22E}" type="slidenum">
              <a:rPr lang="es-ES_tradnl" smtClean="0"/>
              <a:t>9</a:t>
            </a:fld>
            <a:endParaRPr lang="es-ES_tradnl"/>
          </a:p>
        </p:txBody>
      </p:sp>
    </p:spTree>
    <p:extLst>
      <p:ext uri="{BB962C8B-B14F-4D97-AF65-F5344CB8AC3E}">
        <p14:creationId xmlns:p14="http://schemas.microsoft.com/office/powerpoint/2010/main" val="2160157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4025D-351D-DFFE-93A6-89BD5B50E5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B482AA-5755-EB48-9A7D-4397A32E62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E68237-0C6A-D59F-7D6E-3E8AA3B414C8}"/>
              </a:ext>
            </a:extLst>
          </p:cNvPr>
          <p:cNvSpPr>
            <a:spLocks noGrp="1"/>
          </p:cNvSpPr>
          <p:nvPr>
            <p:ph type="body" idx="1"/>
          </p:nvPr>
        </p:nvSpPr>
        <p:spPr/>
        <p:txBody>
          <a:bodyPr/>
          <a:lstStyle/>
          <a:p>
            <a:r>
              <a:rPr lang="es-ES_tradnl" dirty="0"/>
              <a:t>Al desglosar los grupos, de edad materna, los grupos extremos dan cuenta de mayor incidencia de mortalidad, siendo mas alta en las mayores de 35 años que en menores de 19 años. Considera que el PSA de CHCC </a:t>
            </a:r>
            <a:r>
              <a:rPr lang="es-ES_tradnl" dirty="0" err="1"/>
              <a:t>cunta</a:t>
            </a:r>
            <a:r>
              <a:rPr lang="es-ES_tradnl" dirty="0"/>
              <a:t> solo por adolescentes </a:t>
            </a:r>
            <a:r>
              <a:rPr lang="es-ES_tradnl" dirty="0" err="1"/>
              <a:t>menors</a:t>
            </a:r>
            <a:r>
              <a:rPr lang="es-ES_tradnl" dirty="0"/>
              <a:t> de 18 años, </a:t>
            </a:r>
            <a:r>
              <a:rPr lang="es-ES_tradnl" dirty="0" err="1"/>
              <a:t>aqui</a:t>
            </a:r>
            <a:r>
              <a:rPr lang="es-ES_tradnl" dirty="0"/>
              <a:t> </a:t>
            </a:r>
            <a:r>
              <a:rPr lang="es-ES_tradnl" dirty="0" err="1"/>
              <a:t>hiciemos</a:t>
            </a:r>
            <a:r>
              <a:rPr lang="es-ES_tradnl" dirty="0"/>
              <a:t> el </a:t>
            </a:r>
            <a:r>
              <a:rPr lang="es-ES_tradnl" dirty="0" err="1"/>
              <a:t>desgloce</a:t>
            </a:r>
            <a:r>
              <a:rPr lang="es-ES_tradnl" dirty="0"/>
              <a:t> usando valores de corte </a:t>
            </a:r>
            <a:r>
              <a:rPr lang="es-ES_tradnl" dirty="0" err="1"/>
              <a:t>segun</a:t>
            </a:r>
            <a:r>
              <a:rPr lang="es-ES_tradnl" dirty="0"/>
              <a:t> las </a:t>
            </a:r>
            <a:r>
              <a:rPr lang="es-ES_tradnl" dirty="0" err="1"/>
              <a:t>recoemndaciones</a:t>
            </a:r>
            <a:r>
              <a:rPr lang="es-ES_tradnl" dirty="0"/>
              <a:t> </a:t>
            </a:r>
            <a:r>
              <a:rPr lang="es-ES_tradnl" dirty="0" err="1"/>
              <a:t>minsal</a:t>
            </a:r>
            <a:r>
              <a:rPr lang="es-ES_tradnl" dirty="0"/>
              <a:t> menos 19= adolescente</a:t>
            </a:r>
          </a:p>
          <a:p>
            <a:r>
              <a:rPr lang="es-ES_tradnl" dirty="0"/>
              <a:t>La </a:t>
            </a:r>
            <a:r>
              <a:rPr lang="es-ES_tradnl" dirty="0" err="1"/>
              <a:t>educaicon</a:t>
            </a:r>
            <a:r>
              <a:rPr lang="es-ES_tradnl" dirty="0"/>
              <a:t> (el PSA solo mide menor 6 años de </a:t>
            </a:r>
            <a:r>
              <a:rPr lang="es-ES_tradnl" dirty="0" err="1"/>
              <a:t>educacion</a:t>
            </a:r>
            <a:r>
              <a:rPr lang="es-ES_tradnl" dirty="0"/>
              <a:t> y mayor 6 años), se nota un marcado gradiente del efecto, que indica que a menor educación, hay mayor riesgo.</a:t>
            </a:r>
          </a:p>
          <a:p>
            <a:endParaRPr lang="es-ES_tradnl" dirty="0"/>
          </a:p>
        </p:txBody>
      </p:sp>
      <p:sp>
        <p:nvSpPr>
          <p:cNvPr id="4" name="Slide Number Placeholder 3">
            <a:extLst>
              <a:ext uri="{FF2B5EF4-FFF2-40B4-BE49-F238E27FC236}">
                <a16:creationId xmlns:a16="http://schemas.microsoft.com/office/drawing/2014/main" id="{B7B8C568-B4AE-2798-4706-44B8B8AEF963}"/>
              </a:ext>
            </a:extLst>
          </p:cNvPr>
          <p:cNvSpPr>
            <a:spLocks noGrp="1"/>
          </p:cNvSpPr>
          <p:nvPr>
            <p:ph type="sldNum" sz="quarter" idx="5"/>
          </p:nvPr>
        </p:nvSpPr>
        <p:spPr/>
        <p:txBody>
          <a:bodyPr/>
          <a:lstStyle/>
          <a:p>
            <a:fld id="{C5880EF4-FDF8-244A-BAE4-7C9AD351C22E}" type="slidenum">
              <a:rPr lang="es-ES_tradnl" smtClean="0"/>
              <a:t>10</a:t>
            </a:fld>
            <a:endParaRPr lang="es-ES_tradnl"/>
          </a:p>
        </p:txBody>
      </p:sp>
    </p:spTree>
    <p:extLst>
      <p:ext uri="{BB962C8B-B14F-4D97-AF65-F5344CB8AC3E}">
        <p14:creationId xmlns:p14="http://schemas.microsoft.com/office/powerpoint/2010/main" val="2264923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2A1CF2-0F3E-F4A3-1C88-F85EE8E43E86}"/>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L"/>
          </a:p>
        </p:txBody>
      </p:sp>
      <p:sp>
        <p:nvSpPr>
          <p:cNvPr id="3" name="Subtítulo 2">
            <a:extLst>
              <a:ext uri="{FF2B5EF4-FFF2-40B4-BE49-F238E27FC236}">
                <a16:creationId xmlns:a16="http://schemas.microsoft.com/office/drawing/2014/main" id="{AC83687C-DC92-99CA-77C7-924AEE2100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L"/>
          </a:p>
        </p:txBody>
      </p:sp>
      <p:sp>
        <p:nvSpPr>
          <p:cNvPr id="4" name="Marcador de fecha 3">
            <a:extLst>
              <a:ext uri="{FF2B5EF4-FFF2-40B4-BE49-F238E27FC236}">
                <a16:creationId xmlns:a16="http://schemas.microsoft.com/office/drawing/2014/main" id="{B1B7740B-68F6-4336-89CC-0A756835AE71}"/>
              </a:ext>
            </a:extLst>
          </p:cNvPr>
          <p:cNvSpPr>
            <a:spLocks noGrp="1"/>
          </p:cNvSpPr>
          <p:nvPr>
            <p:ph type="dt" sz="half" idx="10"/>
          </p:nvPr>
        </p:nvSpPr>
        <p:spPr/>
        <p:txBody>
          <a:bodyPr/>
          <a:lstStyle/>
          <a:p>
            <a:fld id="{1AA9EA1B-127F-479D-A89A-91FBE2AF6D00}" type="datetimeFigureOut">
              <a:rPr lang="es-CL" smtClean="0"/>
              <a:t>17-11-25</a:t>
            </a:fld>
            <a:endParaRPr lang="es-CL"/>
          </a:p>
        </p:txBody>
      </p:sp>
      <p:sp>
        <p:nvSpPr>
          <p:cNvPr id="5" name="Marcador de pie de página 4">
            <a:extLst>
              <a:ext uri="{FF2B5EF4-FFF2-40B4-BE49-F238E27FC236}">
                <a16:creationId xmlns:a16="http://schemas.microsoft.com/office/drawing/2014/main" id="{D905A692-6432-766F-AF40-BCE8EF5D847B}"/>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8D2A611-8DCD-34F1-AFEB-07AB4B3B5655}"/>
              </a:ext>
            </a:extLst>
          </p:cNvPr>
          <p:cNvSpPr>
            <a:spLocks noGrp="1"/>
          </p:cNvSpPr>
          <p:nvPr>
            <p:ph type="sldNum" sz="quarter" idx="12"/>
          </p:nvPr>
        </p:nvSpPr>
        <p:spPr/>
        <p:txBody>
          <a:bodyPr/>
          <a:lstStyle/>
          <a:p>
            <a:fld id="{7F1CE694-1297-49F5-90E9-EB642E12B65F}" type="slidenum">
              <a:rPr lang="es-CL" smtClean="0"/>
              <a:t>‹#›</a:t>
            </a:fld>
            <a:endParaRPr lang="es-CL"/>
          </a:p>
        </p:txBody>
      </p:sp>
    </p:spTree>
    <p:extLst>
      <p:ext uri="{BB962C8B-B14F-4D97-AF65-F5344CB8AC3E}">
        <p14:creationId xmlns:p14="http://schemas.microsoft.com/office/powerpoint/2010/main" val="3970907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5D3BC7-1A25-B7A4-233F-D7229F7DE905}"/>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C1E9C280-8017-3DE6-778D-041A45555DFE}"/>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4B769F97-3761-7C70-1708-5DC6AEDE4E64}"/>
              </a:ext>
            </a:extLst>
          </p:cNvPr>
          <p:cNvSpPr>
            <a:spLocks noGrp="1"/>
          </p:cNvSpPr>
          <p:nvPr>
            <p:ph type="dt" sz="half" idx="10"/>
          </p:nvPr>
        </p:nvSpPr>
        <p:spPr/>
        <p:txBody>
          <a:bodyPr/>
          <a:lstStyle/>
          <a:p>
            <a:fld id="{1AA9EA1B-127F-479D-A89A-91FBE2AF6D00}" type="datetimeFigureOut">
              <a:rPr lang="es-CL" smtClean="0"/>
              <a:t>17-11-25</a:t>
            </a:fld>
            <a:endParaRPr lang="es-CL"/>
          </a:p>
        </p:txBody>
      </p:sp>
      <p:sp>
        <p:nvSpPr>
          <p:cNvPr id="5" name="Marcador de pie de página 4">
            <a:extLst>
              <a:ext uri="{FF2B5EF4-FFF2-40B4-BE49-F238E27FC236}">
                <a16:creationId xmlns:a16="http://schemas.microsoft.com/office/drawing/2014/main" id="{4FFE2C15-41D9-AFAF-3867-9B092F43BB46}"/>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C56853B-3924-DDC6-E04B-1F68B7796640}"/>
              </a:ext>
            </a:extLst>
          </p:cNvPr>
          <p:cNvSpPr>
            <a:spLocks noGrp="1"/>
          </p:cNvSpPr>
          <p:nvPr>
            <p:ph type="sldNum" sz="quarter" idx="12"/>
          </p:nvPr>
        </p:nvSpPr>
        <p:spPr/>
        <p:txBody>
          <a:bodyPr/>
          <a:lstStyle/>
          <a:p>
            <a:fld id="{7F1CE694-1297-49F5-90E9-EB642E12B65F}" type="slidenum">
              <a:rPr lang="es-CL" smtClean="0"/>
              <a:t>‹#›</a:t>
            </a:fld>
            <a:endParaRPr lang="es-CL"/>
          </a:p>
        </p:txBody>
      </p:sp>
    </p:spTree>
    <p:extLst>
      <p:ext uri="{BB962C8B-B14F-4D97-AF65-F5344CB8AC3E}">
        <p14:creationId xmlns:p14="http://schemas.microsoft.com/office/powerpoint/2010/main" val="1537655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89F4831-9901-0B4A-2506-90D536E01E91}"/>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3B3E4870-BB71-F4B3-D835-3E840891E2A0}"/>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135C5C10-F407-78D9-3891-98CDE3AD30A4}"/>
              </a:ext>
            </a:extLst>
          </p:cNvPr>
          <p:cNvSpPr>
            <a:spLocks noGrp="1"/>
          </p:cNvSpPr>
          <p:nvPr>
            <p:ph type="dt" sz="half" idx="10"/>
          </p:nvPr>
        </p:nvSpPr>
        <p:spPr/>
        <p:txBody>
          <a:bodyPr/>
          <a:lstStyle/>
          <a:p>
            <a:fld id="{1AA9EA1B-127F-479D-A89A-91FBE2AF6D00}" type="datetimeFigureOut">
              <a:rPr lang="es-CL" smtClean="0"/>
              <a:t>17-11-25</a:t>
            </a:fld>
            <a:endParaRPr lang="es-CL"/>
          </a:p>
        </p:txBody>
      </p:sp>
      <p:sp>
        <p:nvSpPr>
          <p:cNvPr id="5" name="Marcador de pie de página 4">
            <a:extLst>
              <a:ext uri="{FF2B5EF4-FFF2-40B4-BE49-F238E27FC236}">
                <a16:creationId xmlns:a16="http://schemas.microsoft.com/office/drawing/2014/main" id="{673A54BA-D177-50E3-E3D3-06D3C9F82D6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8C9FE9C7-651C-177C-4FE5-FBFC9319BF56}"/>
              </a:ext>
            </a:extLst>
          </p:cNvPr>
          <p:cNvSpPr>
            <a:spLocks noGrp="1"/>
          </p:cNvSpPr>
          <p:nvPr>
            <p:ph type="sldNum" sz="quarter" idx="12"/>
          </p:nvPr>
        </p:nvSpPr>
        <p:spPr/>
        <p:txBody>
          <a:bodyPr/>
          <a:lstStyle/>
          <a:p>
            <a:fld id="{7F1CE694-1297-49F5-90E9-EB642E12B65F}" type="slidenum">
              <a:rPr lang="es-CL" smtClean="0"/>
              <a:t>‹#›</a:t>
            </a:fld>
            <a:endParaRPr lang="es-CL"/>
          </a:p>
        </p:txBody>
      </p:sp>
    </p:spTree>
    <p:extLst>
      <p:ext uri="{BB962C8B-B14F-4D97-AF65-F5344CB8AC3E}">
        <p14:creationId xmlns:p14="http://schemas.microsoft.com/office/powerpoint/2010/main" val="503111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B89A43-85D2-B0C5-C56D-79CC9C526155}"/>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3386340B-7772-7DAF-C84A-A65512DD7A15}"/>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A25510DA-8F69-BD0C-9D64-24BACA56B9AF}"/>
              </a:ext>
            </a:extLst>
          </p:cNvPr>
          <p:cNvSpPr>
            <a:spLocks noGrp="1"/>
          </p:cNvSpPr>
          <p:nvPr>
            <p:ph type="dt" sz="half" idx="10"/>
          </p:nvPr>
        </p:nvSpPr>
        <p:spPr/>
        <p:txBody>
          <a:bodyPr/>
          <a:lstStyle/>
          <a:p>
            <a:fld id="{1AA9EA1B-127F-479D-A89A-91FBE2AF6D00}" type="datetimeFigureOut">
              <a:rPr lang="es-CL" smtClean="0"/>
              <a:t>17-11-25</a:t>
            </a:fld>
            <a:endParaRPr lang="es-CL"/>
          </a:p>
        </p:txBody>
      </p:sp>
      <p:sp>
        <p:nvSpPr>
          <p:cNvPr id="5" name="Marcador de pie de página 4">
            <a:extLst>
              <a:ext uri="{FF2B5EF4-FFF2-40B4-BE49-F238E27FC236}">
                <a16:creationId xmlns:a16="http://schemas.microsoft.com/office/drawing/2014/main" id="{BE789E4B-BC7B-DAE2-3E99-9E29CDE7123A}"/>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3371C3D7-6270-3932-0F09-35DFE91237DE}"/>
              </a:ext>
            </a:extLst>
          </p:cNvPr>
          <p:cNvSpPr>
            <a:spLocks noGrp="1"/>
          </p:cNvSpPr>
          <p:nvPr>
            <p:ph type="sldNum" sz="quarter" idx="12"/>
          </p:nvPr>
        </p:nvSpPr>
        <p:spPr/>
        <p:txBody>
          <a:bodyPr/>
          <a:lstStyle/>
          <a:p>
            <a:fld id="{7F1CE694-1297-49F5-90E9-EB642E12B65F}" type="slidenum">
              <a:rPr lang="es-CL" smtClean="0"/>
              <a:t>‹#›</a:t>
            </a:fld>
            <a:endParaRPr lang="es-CL"/>
          </a:p>
        </p:txBody>
      </p:sp>
    </p:spTree>
    <p:extLst>
      <p:ext uri="{BB962C8B-B14F-4D97-AF65-F5344CB8AC3E}">
        <p14:creationId xmlns:p14="http://schemas.microsoft.com/office/powerpoint/2010/main" val="373375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7384A8-B4EF-51FE-E506-751187B3ABC1}"/>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40371150-5A7F-6005-5FD9-E7D0425158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014FBE4D-E373-7B51-1FC6-FBFB5420E411}"/>
              </a:ext>
            </a:extLst>
          </p:cNvPr>
          <p:cNvSpPr>
            <a:spLocks noGrp="1"/>
          </p:cNvSpPr>
          <p:nvPr>
            <p:ph type="dt" sz="half" idx="10"/>
          </p:nvPr>
        </p:nvSpPr>
        <p:spPr/>
        <p:txBody>
          <a:bodyPr/>
          <a:lstStyle/>
          <a:p>
            <a:fld id="{1AA9EA1B-127F-479D-A89A-91FBE2AF6D00}" type="datetimeFigureOut">
              <a:rPr lang="es-CL" smtClean="0"/>
              <a:t>17-11-25</a:t>
            </a:fld>
            <a:endParaRPr lang="es-CL"/>
          </a:p>
        </p:txBody>
      </p:sp>
      <p:sp>
        <p:nvSpPr>
          <p:cNvPr id="5" name="Marcador de pie de página 4">
            <a:extLst>
              <a:ext uri="{FF2B5EF4-FFF2-40B4-BE49-F238E27FC236}">
                <a16:creationId xmlns:a16="http://schemas.microsoft.com/office/drawing/2014/main" id="{FD4E4779-76F9-0368-C1F2-702725D80EE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D21FECDD-0F8F-25BE-D97C-0111A147F9BD}"/>
              </a:ext>
            </a:extLst>
          </p:cNvPr>
          <p:cNvSpPr>
            <a:spLocks noGrp="1"/>
          </p:cNvSpPr>
          <p:nvPr>
            <p:ph type="sldNum" sz="quarter" idx="12"/>
          </p:nvPr>
        </p:nvSpPr>
        <p:spPr/>
        <p:txBody>
          <a:bodyPr/>
          <a:lstStyle/>
          <a:p>
            <a:fld id="{7F1CE694-1297-49F5-90E9-EB642E12B65F}" type="slidenum">
              <a:rPr lang="es-CL" smtClean="0"/>
              <a:t>‹#›</a:t>
            </a:fld>
            <a:endParaRPr lang="es-CL"/>
          </a:p>
        </p:txBody>
      </p:sp>
    </p:spTree>
    <p:extLst>
      <p:ext uri="{BB962C8B-B14F-4D97-AF65-F5344CB8AC3E}">
        <p14:creationId xmlns:p14="http://schemas.microsoft.com/office/powerpoint/2010/main" val="326791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EA0AB3-CDCA-AE7C-F5FE-FCC9D9AC8E30}"/>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AD756B90-DCE3-39DF-3E42-60287AC2A9BA}"/>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contenido 3">
            <a:extLst>
              <a:ext uri="{FF2B5EF4-FFF2-40B4-BE49-F238E27FC236}">
                <a16:creationId xmlns:a16="http://schemas.microsoft.com/office/drawing/2014/main" id="{9D8787F0-4974-8122-9220-A90DB9250106}"/>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fecha 4">
            <a:extLst>
              <a:ext uri="{FF2B5EF4-FFF2-40B4-BE49-F238E27FC236}">
                <a16:creationId xmlns:a16="http://schemas.microsoft.com/office/drawing/2014/main" id="{315AC255-936B-CAE1-28CF-B5521801DD48}"/>
              </a:ext>
            </a:extLst>
          </p:cNvPr>
          <p:cNvSpPr>
            <a:spLocks noGrp="1"/>
          </p:cNvSpPr>
          <p:nvPr>
            <p:ph type="dt" sz="half" idx="10"/>
          </p:nvPr>
        </p:nvSpPr>
        <p:spPr/>
        <p:txBody>
          <a:bodyPr/>
          <a:lstStyle/>
          <a:p>
            <a:fld id="{1AA9EA1B-127F-479D-A89A-91FBE2AF6D00}" type="datetimeFigureOut">
              <a:rPr lang="es-CL" smtClean="0"/>
              <a:t>17-11-25</a:t>
            </a:fld>
            <a:endParaRPr lang="es-CL"/>
          </a:p>
        </p:txBody>
      </p:sp>
      <p:sp>
        <p:nvSpPr>
          <p:cNvPr id="6" name="Marcador de pie de página 5">
            <a:extLst>
              <a:ext uri="{FF2B5EF4-FFF2-40B4-BE49-F238E27FC236}">
                <a16:creationId xmlns:a16="http://schemas.microsoft.com/office/drawing/2014/main" id="{878BDBE0-ED93-AFFE-25FB-1F36F3F4D119}"/>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E1C24A9E-7B84-8EAA-52CC-95FAA84B9463}"/>
              </a:ext>
            </a:extLst>
          </p:cNvPr>
          <p:cNvSpPr>
            <a:spLocks noGrp="1"/>
          </p:cNvSpPr>
          <p:nvPr>
            <p:ph type="sldNum" sz="quarter" idx="12"/>
          </p:nvPr>
        </p:nvSpPr>
        <p:spPr/>
        <p:txBody>
          <a:bodyPr/>
          <a:lstStyle/>
          <a:p>
            <a:fld id="{7F1CE694-1297-49F5-90E9-EB642E12B65F}" type="slidenum">
              <a:rPr lang="es-CL" smtClean="0"/>
              <a:t>‹#›</a:t>
            </a:fld>
            <a:endParaRPr lang="es-CL"/>
          </a:p>
        </p:txBody>
      </p:sp>
    </p:spTree>
    <p:extLst>
      <p:ext uri="{BB962C8B-B14F-4D97-AF65-F5344CB8AC3E}">
        <p14:creationId xmlns:p14="http://schemas.microsoft.com/office/powerpoint/2010/main" val="2367183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77660F-32ED-18ED-AD35-B840157D6138}"/>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918E3EEA-8476-9986-3375-9FCDFF722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28F921A4-BF86-DC08-61D6-0D850063A32F}"/>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texto 4">
            <a:extLst>
              <a:ext uri="{FF2B5EF4-FFF2-40B4-BE49-F238E27FC236}">
                <a16:creationId xmlns:a16="http://schemas.microsoft.com/office/drawing/2014/main" id="{3DE68BC4-AB0A-C854-720E-EE628F7321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910B495F-EDE3-5875-DC61-3E0EE771AE4E}"/>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7" name="Marcador de fecha 6">
            <a:extLst>
              <a:ext uri="{FF2B5EF4-FFF2-40B4-BE49-F238E27FC236}">
                <a16:creationId xmlns:a16="http://schemas.microsoft.com/office/drawing/2014/main" id="{B83DFB11-A66B-ADFA-6814-4B5599EBC07A}"/>
              </a:ext>
            </a:extLst>
          </p:cNvPr>
          <p:cNvSpPr>
            <a:spLocks noGrp="1"/>
          </p:cNvSpPr>
          <p:nvPr>
            <p:ph type="dt" sz="half" idx="10"/>
          </p:nvPr>
        </p:nvSpPr>
        <p:spPr/>
        <p:txBody>
          <a:bodyPr/>
          <a:lstStyle/>
          <a:p>
            <a:fld id="{1AA9EA1B-127F-479D-A89A-91FBE2AF6D00}" type="datetimeFigureOut">
              <a:rPr lang="es-CL" smtClean="0"/>
              <a:t>17-11-25</a:t>
            </a:fld>
            <a:endParaRPr lang="es-CL"/>
          </a:p>
        </p:txBody>
      </p:sp>
      <p:sp>
        <p:nvSpPr>
          <p:cNvPr id="8" name="Marcador de pie de página 7">
            <a:extLst>
              <a:ext uri="{FF2B5EF4-FFF2-40B4-BE49-F238E27FC236}">
                <a16:creationId xmlns:a16="http://schemas.microsoft.com/office/drawing/2014/main" id="{9A498FE1-98AC-4F7D-FB53-BAF7670E6181}"/>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4F78DF97-32CE-7536-02AD-A6C6D6E6C3A9}"/>
              </a:ext>
            </a:extLst>
          </p:cNvPr>
          <p:cNvSpPr>
            <a:spLocks noGrp="1"/>
          </p:cNvSpPr>
          <p:nvPr>
            <p:ph type="sldNum" sz="quarter" idx="12"/>
          </p:nvPr>
        </p:nvSpPr>
        <p:spPr/>
        <p:txBody>
          <a:bodyPr/>
          <a:lstStyle/>
          <a:p>
            <a:fld id="{7F1CE694-1297-49F5-90E9-EB642E12B65F}" type="slidenum">
              <a:rPr lang="es-CL" smtClean="0"/>
              <a:t>‹#›</a:t>
            </a:fld>
            <a:endParaRPr lang="es-CL"/>
          </a:p>
        </p:txBody>
      </p:sp>
    </p:spTree>
    <p:extLst>
      <p:ext uri="{BB962C8B-B14F-4D97-AF65-F5344CB8AC3E}">
        <p14:creationId xmlns:p14="http://schemas.microsoft.com/office/powerpoint/2010/main" val="3571178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B9B140-B97B-6423-9FF3-008481B105C0}"/>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fecha 2">
            <a:extLst>
              <a:ext uri="{FF2B5EF4-FFF2-40B4-BE49-F238E27FC236}">
                <a16:creationId xmlns:a16="http://schemas.microsoft.com/office/drawing/2014/main" id="{A713EF7D-814C-96AF-7B0E-84447740EBC4}"/>
              </a:ext>
            </a:extLst>
          </p:cNvPr>
          <p:cNvSpPr>
            <a:spLocks noGrp="1"/>
          </p:cNvSpPr>
          <p:nvPr>
            <p:ph type="dt" sz="half" idx="10"/>
          </p:nvPr>
        </p:nvSpPr>
        <p:spPr/>
        <p:txBody>
          <a:bodyPr/>
          <a:lstStyle/>
          <a:p>
            <a:fld id="{1AA9EA1B-127F-479D-A89A-91FBE2AF6D00}" type="datetimeFigureOut">
              <a:rPr lang="es-CL" smtClean="0"/>
              <a:t>17-11-25</a:t>
            </a:fld>
            <a:endParaRPr lang="es-CL"/>
          </a:p>
        </p:txBody>
      </p:sp>
      <p:sp>
        <p:nvSpPr>
          <p:cNvPr id="4" name="Marcador de pie de página 3">
            <a:extLst>
              <a:ext uri="{FF2B5EF4-FFF2-40B4-BE49-F238E27FC236}">
                <a16:creationId xmlns:a16="http://schemas.microsoft.com/office/drawing/2014/main" id="{61A388E1-1B82-3A14-E443-257896B661F0}"/>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607663E8-4EF5-8277-A547-735DC15FBF2D}"/>
              </a:ext>
            </a:extLst>
          </p:cNvPr>
          <p:cNvSpPr>
            <a:spLocks noGrp="1"/>
          </p:cNvSpPr>
          <p:nvPr>
            <p:ph type="sldNum" sz="quarter" idx="12"/>
          </p:nvPr>
        </p:nvSpPr>
        <p:spPr/>
        <p:txBody>
          <a:bodyPr/>
          <a:lstStyle/>
          <a:p>
            <a:fld id="{7F1CE694-1297-49F5-90E9-EB642E12B65F}" type="slidenum">
              <a:rPr lang="es-CL" smtClean="0"/>
              <a:t>‹#›</a:t>
            </a:fld>
            <a:endParaRPr lang="es-CL"/>
          </a:p>
        </p:txBody>
      </p:sp>
    </p:spTree>
    <p:extLst>
      <p:ext uri="{BB962C8B-B14F-4D97-AF65-F5344CB8AC3E}">
        <p14:creationId xmlns:p14="http://schemas.microsoft.com/office/powerpoint/2010/main" val="3216224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52DF380-0621-8B44-400A-B719A4E50BFA}"/>
              </a:ext>
            </a:extLst>
          </p:cNvPr>
          <p:cNvSpPr>
            <a:spLocks noGrp="1"/>
          </p:cNvSpPr>
          <p:nvPr>
            <p:ph type="dt" sz="half" idx="10"/>
          </p:nvPr>
        </p:nvSpPr>
        <p:spPr/>
        <p:txBody>
          <a:bodyPr/>
          <a:lstStyle/>
          <a:p>
            <a:fld id="{1AA9EA1B-127F-479D-A89A-91FBE2AF6D00}" type="datetimeFigureOut">
              <a:rPr lang="es-CL" smtClean="0"/>
              <a:t>17-11-25</a:t>
            </a:fld>
            <a:endParaRPr lang="es-CL"/>
          </a:p>
        </p:txBody>
      </p:sp>
      <p:sp>
        <p:nvSpPr>
          <p:cNvPr id="3" name="Marcador de pie de página 2">
            <a:extLst>
              <a:ext uri="{FF2B5EF4-FFF2-40B4-BE49-F238E27FC236}">
                <a16:creationId xmlns:a16="http://schemas.microsoft.com/office/drawing/2014/main" id="{520D4C29-3028-E959-849C-94F7C27392F8}"/>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97DBF3B3-1886-BE8D-9BB1-8FE91A7BE8D9}"/>
              </a:ext>
            </a:extLst>
          </p:cNvPr>
          <p:cNvSpPr>
            <a:spLocks noGrp="1"/>
          </p:cNvSpPr>
          <p:nvPr>
            <p:ph type="sldNum" sz="quarter" idx="12"/>
          </p:nvPr>
        </p:nvSpPr>
        <p:spPr/>
        <p:txBody>
          <a:bodyPr/>
          <a:lstStyle/>
          <a:p>
            <a:fld id="{7F1CE694-1297-49F5-90E9-EB642E12B65F}" type="slidenum">
              <a:rPr lang="es-CL" smtClean="0"/>
              <a:t>‹#›</a:t>
            </a:fld>
            <a:endParaRPr lang="es-CL"/>
          </a:p>
        </p:txBody>
      </p:sp>
    </p:spTree>
    <p:extLst>
      <p:ext uri="{BB962C8B-B14F-4D97-AF65-F5344CB8AC3E}">
        <p14:creationId xmlns:p14="http://schemas.microsoft.com/office/powerpoint/2010/main" val="1771797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CA219D-7370-B0AF-0352-A71343D5CA9F}"/>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20A16577-E15B-983E-DE87-E13805AAA7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texto 3">
            <a:extLst>
              <a:ext uri="{FF2B5EF4-FFF2-40B4-BE49-F238E27FC236}">
                <a16:creationId xmlns:a16="http://schemas.microsoft.com/office/drawing/2014/main" id="{86441E04-62C3-9E21-7A0C-84C14AEAB4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D909F7C9-369E-6810-CDE5-F4D0299B0056}"/>
              </a:ext>
            </a:extLst>
          </p:cNvPr>
          <p:cNvSpPr>
            <a:spLocks noGrp="1"/>
          </p:cNvSpPr>
          <p:nvPr>
            <p:ph type="dt" sz="half" idx="10"/>
          </p:nvPr>
        </p:nvSpPr>
        <p:spPr/>
        <p:txBody>
          <a:bodyPr/>
          <a:lstStyle/>
          <a:p>
            <a:fld id="{1AA9EA1B-127F-479D-A89A-91FBE2AF6D00}" type="datetimeFigureOut">
              <a:rPr lang="es-CL" smtClean="0"/>
              <a:t>17-11-25</a:t>
            </a:fld>
            <a:endParaRPr lang="es-CL"/>
          </a:p>
        </p:txBody>
      </p:sp>
      <p:sp>
        <p:nvSpPr>
          <p:cNvPr id="6" name="Marcador de pie de página 5">
            <a:extLst>
              <a:ext uri="{FF2B5EF4-FFF2-40B4-BE49-F238E27FC236}">
                <a16:creationId xmlns:a16="http://schemas.microsoft.com/office/drawing/2014/main" id="{707B672D-D301-43D7-EB22-F463E3585F06}"/>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76D3BD9-380B-1B2F-2E7F-51620A3EE97E}"/>
              </a:ext>
            </a:extLst>
          </p:cNvPr>
          <p:cNvSpPr>
            <a:spLocks noGrp="1"/>
          </p:cNvSpPr>
          <p:nvPr>
            <p:ph type="sldNum" sz="quarter" idx="12"/>
          </p:nvPr>
        </p:nvSpPr>
        <p:spPr/>
        <p:txBody>
          <a:bodyPr/>
          <a:lstStyle/>
          <a:p>
            <a:fld id="{7F1CE694-1297-49F5-90E9-EB642E12B65F}" type="slidenum">
              <a:rPr lang="es-CL" smtClean="0"/>
              <a:t>‹#›</a:t>
            </a:fld>
            <a:endParaRPr lang="es-CL"/>
          </a:p>
        </p:txBody>
      </p:sp>
    </p:spTree>
    <p:extLst>
      <p:ext uri="{BB962C8B-B14F-4D97-AF65-F5344CB8AC3E}">
        <p14:creationId xmlns:p14="http://schemas.microsoft.com/office/powerpoint/2010/main" val="3973131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012999-2BC0-0054-9D35-C4F2E3C2901E}"/>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posición de imagen 2">
            <a:extLst>
              <a:ext uri="{FF2B5EF4-FFF2-40B4-BE49-F238E27FC236}">
                <a16:creationId xmlns:a16="http://schemas.microsoft.com/office/drawing/2014/main" id="{419AC690-96E2-7D21-921F-847F83F19D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4BC84179-4C6C-BD57-CE73-9534EAC0B5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ADBB1090-3DB7-7609-8697-2A47478C32FD}"/>
              </a:ext>
            </a:extLst>
          </p:cNvPr>
          <p:cNvSpPr>
            <a:spLocks noGrp="1"/>
          </p:cNvSpPr>
          <p:nvPr>
            <p:ph type="dt" sz="half" idx="10"/>
          </p:nvPr>
        </p:nvSpPr>
        <p:spPr/>
        <p:txBody>
          <a:bodyPr/>
          <a:lstStyle/>
          <a:p>
            <a:fld id="{1AA9EA1B-127F-479D-A89A-91FBE2AF6D00}" type="datetimeFigureOut">
              <a:rPr lang="es-CL" smtClean="0"/>
              <a:t>17-11-25</a:t>
            </a:fld>
            <a:endParaRPr lang="es-CL"/>
          </a:p>
        </p:txBody>
      </p:sp>
      <p:sp>
        <p:nvSpPr>
          <p:cNvPr id="6" name="Marcador de pie de página 5">
            <a:extLst>
              <a:ext uri="{FF2B5EF4-FFF2-40B4-BE49-F238E27FC236}">
                <a16:creationId xmlns:a16="http://schemas.microsoft.com/office/drawing/2014/main" id="{067C26BF-AD8F-E4A0-6C19-8B3FC837E963}"/>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4935CCCF-839B-5692-C6E6-47A6A60B31D4}"/>
              </a:ext>
            </a:extLst>
          </p:cNvPr>
          <p:cNvSpPr>
            <a:spLocks noGrp="1"/>
          </p:cNvSpPr>
          <p:nvPr>
            <p:ph type="sldNum" sz="quarter" idx="12"/>
          </p:nvPr>
        </p:nvSpPr>
        <p:spPr/>
        <p:txBody>
          <a:bodyPr/>
          <a:lstStyle/>
          <a:p>
            <a:fld id="{7F1CE694-1297-49F5-90E9-EB642E12B65F}" type="slidenum">
              <a:rPr lang="es-CL" smtClean="0"/>
              <a:t>‹#›</a:t>
            </a:fld>
            <a:endParaRPr lang="es-CL"/>
          </a:p>
        </p:txBody>
      </p:sp>
    </p:spTree>
    <p:extLst>
      <p:ext uri="{BB962C8B-B14F-4D97-AF65-F5344CB8AC3E}">
        <p14:creationId xmlns:p14="http://schemas.microsoft.com/office/powerpoint/2010/main" val="1810488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B322CB5-AEDE-708E-9AC1-32D676CC98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AC20D034-28F3-2C94-28A7-D6CFBD3280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AB6C923F-2144-00CA-E238-D6DC309F69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A9EA1B-127F-479D-A89A-91FBE2AF6D00}" type="datetimeFigureOut">
              <a:rPr lang="es-CL" smtClean="0"/>
              <a:t>17-11-25</a:t>
            </a:fld>
            <a:endParaRPr lang="es-CL"/>
          </a:p>
        </p:txBody>
      </p:sp>
      <p:sp>
        <p:nvSpPr>
          <p:cNvPr id="5" name="Marcador de pie de página 4">
            <a:extLst>
              <a:ext uri="{FF2B5EF4-FFF2-40B4-BE49-F238E27FC236}">
                <a16:creationId xmlns:a16="http://schemas.microsoft.com/office/drawing/2014/main" id="{6263E26A-FBDD-E607-B00D-C15F2AFEBE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66D76B08-841F-C136-E4F7-F32563F86C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1CE694-1297-49F5-90E9-EB642E12B65F}" type="slidenum">
              <a:rPr lang="es-CL" smtClean="0"/>
              <a:t>‹#›</a:t>
            </a:fld>
            <a:endParaRPr lang="es-CL"/>
          </a:p>
        </p:txBody>
      </p:sp>
    </p:spTree>
    <p:extLst>
      <p:ext uri="{BB962C8B-B14F-4D97-AF65-F5344CB8AC3E}">
        <p14:creationId xmlns:p14="http://schemas.microsoft.com/office/powerpoint/2010/main" val="413634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microsoft.com/office/2007/relationships/hdphoto" Target="../media/hdphoto2.wdp"/><Relationship Id="rId5" Type="http://schemas.openxmlformats.org/officeDocument/2006/relationships/image" Target="../media/image3.emf"/><Relationship Id="rId10" Type="http://schemas.openxmlformats.org/officeDocument/2006/relationships/image" Target="../media/image7.png"/><Relationship Id="rId4" Type="http://schemas.openxmlformats.org/officeDocument/2006/relationships/image" Target="../media/image2.emf"/><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9.png"/><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o 20">
            <a:extLst>
              <a:ext uri="{FF2B5EF4-FFF2-40B4-BE49-F238E27FC236}">
                <a16:creationId xmlns:a16="http://schemas.microsoft.com/office/drawing/2014/main" id="{87F28A0D-177D-A018-9725-63932550FBFC}"/>
              </a:ext>
            </a:extLst>
          </p:cNvPr>
          <p:cNvGrpSpPr>
            <a:grpSpLocks noGrp="1" noUngrp="1" noRot="1" noMove="1" noResize="1"/>
          </p:cNvGrpSpPr>
          <p:nvPr/>
        </p:nvGrpSpPr>
        <p:grpSpPr>
          <a:xfrm>
            <a:off x="0" y="0"/>
            <a:ext cx="12192000" cy="6858000"/>
            <a:chOff x="0" y="0"/>
            <a:chExt cx="12192000" cy="6858000"/>
          </a:xfrm>
        </p:grpSpPr>
        <p:pic>
          <p:nvPicPr>
            <p:cNvPr id="20" name="Imagen 19">
              <a:extLst>
                <a:ext uri="{FF2B5EF4-FFF2-40B4-BE49-F238E27FC236}">
                  <a16:creationId xmlns:a16="http://schemas.microsoft.com/office/drawing/2014/main" id="{8F51C264-34FF-6DA5-2520-03DA579ECA0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ángulo 2">
              <a:extLst>
                <a:ext uri="{FF2B5EF4-FFF2-40B4-BE49-F238E27FC236}">
                  <a16:creationId xmlns:a16="http://schemas.microsoft.com/office/drawing/2014/main" id="{E0BFED5A-0A4B-1466-B260-09E468ED6B0A}"/>
                </a:ext>
              </a:extLst>
            </p:cNvPr>
            <p:cNvSpPr>
              <a:spLocks noGrp="1" noRot="1" noMove="1" noResize="1" noEditPoints="1" noAdjustHandles="1" noChangeArrowheads="1" noChangeShapeType="1"/>
            </p:cNvSpPr>
            <p:nvPr/>
          </p:nvSpPr>
          <p:spPr>
            <a:xfrm>
              <a:off x="11945510" y="2340864"/>
              <a:ext cx="246490" cy="4517136"/>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5" name="Rectángulo 4">
              <a:extLst>
                <a:ext uri="{FF2B5EF4-FFF2-40B4-BE49-F238E27FC236}">
                  <a16:creationId xmlns:a16="http://schemas.microsoft.com/office/drawing/2014/main" id="{46322E52-B3B6-21B4-71E5-C8D34FB24080}"/>
                </a:ext>
              </a:extLst>
            </p:cNvPr>
            <p:cNvSpPr>
              <a:spLocks noGrp="1" noRot="1" noMove="1" noResize="1" noEditPoints="1" noAdjustHandles="1" noChangeArrowheads="1" noChangeShapeType="1"/>
            </p:cNvSpPr>
            <p:nvPr/>
          </p:nvSpPr>
          <p:spPr>
            <a:xfrm>
              <a:off x="1438570" y="0"/>
              <a:ext cx="9034266" cy="1319793"/>
            </a:xfrm>
            <a:prstGeom prst="rect">
              <a:avLst/>
            </a:prstGeom>
            <a:solidFill>
              <a:srgbClr val="003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4" name="Grupo 13">
              <a:extLst>
                <a:ext uri="{FF2B5EF4-FFF2-40B4-BE49-F238E27FC236}">
                  <a16:creationId xmlns:a16="http://schemas.microsoft.com/office/drawing/2014/main" id="{49F24F20-FECD-7DDF-8481-88367D71C152}"/>
                </a:ext>
              </a:extLst>
            </p:cNvPr>
            <p:cNvGrpSpPr>
              <a:grpSpLocks noGrp="1" noUngrp="1" noRot="1" noMove="1" noResize="1"/>
            </p:cNvGrpSpPr>
            <p:nvPr/>
          </p:nvGrpSpPr>
          <p:grpSpPr>
            <a:xfrm>
              <a:off x="1884169" y="338074"/>
              <a:ext cx="2506171" cy="822278"/>
              <a:chOff x="1079889" y="319741"/>
              <a:chExt cx="3498810" cy="1107103"/>
            </a:xfrm>
          </p:grpSpPr>
          <p:pic>
            <p:nvPicPr>
              <p:cNvPr id="10" name="Imagen 9">
                <a:extLst>
                  <a:ext uri="{FF2B5EF4-FFF2-40B4-BE49-F238E27FC236}">
                    <a16:creationId xmlns:a16="http://schemas.microsoft.com/office/drawing/2014/main" id="{AFC628A2-E5B0-5080-F874-6A76B9101E50}"/>
                  </a:ext>
                </a:extLst>
              </p:cNvPr>
              <p:cNvPicPr>
                <a:picLocks noGrp="1" noRot="1" noChangeAspect="1" noMove="1" noResize="1" noEditPoints="1" noAdjustHandles="1" noChangeArrowheads="1" noChangeShapeType="1" noCrop="1"/>
              </p:cNvPicPr>
              <p:nvPr/>
            </p:nvPicPr>
            <p:blipFill>
              <a:blip r:embed="rId4"/>
              <a:stretch>
                <a:fillRect/>
              </a:stretch>
            </p:blipFill>
            <p:spPr>
              <a:xfrm>
                <a:off x="1079889" y="319741"/>
                <a:ext cx="2163825" cy="1008701"/>
              </a:xfrm>
              <a:prstGeom prst="rect">
                <a:avLst/>
              </a:prstGeom>
            </p:spPr>
          </p:pic>
          <p:pic>
            <p:nvPicPr>
              <p:cNvPr id="13" name="Imagen 12">
                <a:extLst>
                  <a:ext uri="{FF2B5EF4-FFF2-40B4-BE49-F238E27FC236}">
                    <a16:creationId xmlns:a16="http://schemas.microsoft.com/office/drawing/2014/main" id="{800B1120-E8AF-932E-79A1-5B250B388DA2}"/>
                  </a:ext>
                </a:extLst>
              </p:cNvPr>
              <p:cNvPicPr>
                <a:picLocks noGrp="1" noRot="1" noChangeAspect="1" noMove="1" noResize="1" noEditPoints="1" noAdjustHandles="1" noChangeArrowheads="1" noChangeShapeType="1" noCrop="1"/>
              </p:cNvPicPr>
              <p:nvPr/>
            </p:nvPicPr>
            <p:blipFill>
              <a:blip r:embed="rId5"/>
              <a:stretch>
                <a:fillRect/>
              </a:stretch>
            </p:blipFill>
            <p:spPr>
              <a:xfrm>
                <a:off x="3504831" y="442002"/>
                <a:ext cx="1073868" cy="984842"/>
              </a:xfrm>
              <a:prstGeom prst="rect">
                <a:avLst/>
              </a:prstGeom>
            </p:spPr>
          </p:pic>
        </p:grpSp>
        <p:grpSp>
          <p:nvGrpSpPr>
            <p:cNvPr id="12" name="Grupo 11">
              <a:extLst>
                <a:ext uri="{FF2B5EF4-FFF2-40B4-BE49-F238E27FC236}">
                  <a16:creationId xmlns:a16="http://schemas.microsoft.com/office/drawing/2014/main" id="{23BB32A2-F047-8DB4-2092-FAD14946E5B2}"/>
                </a:ext>
              </a:extLst>
            </p:cNvPr>
            <p:cNvGrpSpPr>
              <a:grpSpLocks noGrp="1" noUngrp="1" noRot="1" noMove="1" noResize="1"/>
            </p:cNvGrpSpPr>
            <p:nvPr/>
          </p:nvGrpSpPr>
          <p:grpSpPr>
            <a:xfrm>
              <a:off x="5616667" y="207469"/>
              <a:ext cx="4587947" cy="1112324"/>
              <a:chOff x="6363037" y="239638"/>
              <a:chExt cx="4934020" cy="1197748"/>
            </a:xfrm>
          </p:grpSpPr>
          <p:pic>
            <p:nvPicPr>
              <p:cNvPr id="6" name="Imagen 5">
                <a:extLst>
                  <a:ext uri="{FF2B5EF4-FFF2-40B4-BE49-F238E27FC236}">
                    <a16:creationId xmlns:a16="http://schemas.microsoft.com/office/drawing/2014/main" id="{B870137A-5404-F056-38B4-807B04723A05}"/>
                  </a:ext>
                </a:extLst>
              </p:cNvPr>
              <p:cNvPicPr>
                <a:picLocks noGrp="1" noRot="1" noChangeAspect="1" noMove="1" noResize="1" noEditPoints="1" noAdjustHandles="1" noChangeArrowheads="1" noChangeShapeType="1" noCrop="1"/>
              </p:cNvPicPr>
              <p:nvPr/>
            </p:nvPicPr>
            <p:blipFill>
              <a:blip r:embed="rId6"/>
              <a:srcRect r="64578"/>
              <a:stretch/>
            </p:blipFill>
            <p:spPr>
              <a:xfrm>
                <a:off x="10156193" y="239638"/>
                <a:ext cx="1140864" cy="1197748"/>
              </a:xfrm>
              <a:prstGeom prst="rect">
                <a:avLst/>
              </a:prstGeom>
            </p:spPr>
          </p:pic>
          <p:pic>
            <p:nvPicPr>
              <p:cNvPr id="11" name="Imagen 10">
                <a:extLst>
                  <a:ext uri="{FF2B5EF4-FFF2-40B4-BE49-F238E27FC236}">
                    <a16:creationId xmlns:a16="http://schemas.microsoft.com/office/drawing/2014/main" id="{6A4D803B-F4CD-DEA2-40A8-6AAA4BFA96E1}"/>
                  </a:ext>
                </a:extLst>
              </p:cNvPr>
              <p:cNvPicPr>
                <a:picLocks noGrp="1" noRot="1" noChangeAspect="1" noMove="1" noResize="1" noEditPoints="1" noAdjustHandles="1" noChangeArrowheads="1" noChangeShapeType="1" noCrop="1"/>
              </p:cNvPicPr>
              <p:nvPr/>
            </p:nvPicPr>
            <p:blipFill>
              <a:blip r:embed="rId7"/>
              <a:stretch>
                <a:fillRect/>
              </a:stretch>
            </p:blipFill>
            <p:spPr>
              <a:xfrm>
                <a:off x="6363037" y="489227"/>
                <a:ext cx="3783531" cy="660069"/>
              </a:xfrm>
              <a:prstGeom prst="rect">
                <a:avLst/>
              </a:prstGeom>
            </p:spPr>
          </p:pic>
        </p:grpSp>
      </p:grpSp>
      <p:sp>
        <p:nvSpPr>
          <p:cNvPr id="4" name="Rectángulo 7">
            <a:extLst>
              <a:ext uri="{FF2B5EF4-FFF2-40B4-BE49-F238E27FC236}">
                <a16:creationId xmlns:a16="http://schemas.microsoft.com/office/drawing/2014/main" id="{44E6F071-6C56-F17E-0EC5-28FAF8C9386F}"/>
              </a:ext>
            </a:extLst>
          </p:cNvPr>
          <p:cNvSpPr/>
          <p:nvPr/>
        </p:nvSpPr>
        <p:spPr>
          <a:xfrm>
            <a:off x="658715" y="1453874"/>
            <a:ext cx="10142481" cy="5159024"/>
          </a:xfrm>
          <a:prstGeom prst="rect">
            <a:avLst/>
          </a:prstGeom>
          <a:solidFill>
            <a:srgbClr val="010101">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Título 3">
            <a:extLst>
              <a:ext uri="{FF2B5EF4-FFF2-40B4-BE49-F238E27FC236}">
                <a16:creationId xmlns:a16="http://schemas.microsoft.com/office/drawing/2014/main" id="{9B14DF63-DB47-E0DB-8E18-7FE2A36620C9}"/>
              </a:ext>
            </a:extLst>
          </p:cNvPr>
          <p:cNvSpPr txBox="1">
            <a:spLocks/>
          </p:cNvSpPr>
          <p:nvPr/>
        </p:nvSpPr>
        <p:spPr>
          <a:xfrm>
            <a:off x="1002323" y="1775455"/>
            <a:ext cx="9635146" cy="210875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r>
              <a:rPr lang="en-US" sz="3200" b="1" dirty="0">
                <a:ln w="0"/>
                <a:solidFill>
                  <a:schemeClr val="bg1"/>
                </a:solidFill>
                <a:effectLst>
                  <a:outerShdw blurRad="38100" dist="19050" dir="2700000" algn="tl" rotWithShape="0">
                    <a:schemeClr val="dk1">
                      <a:alpha val="40000"/>
                    </a:schemeClr>
                  </a:outerShdw>
                </a:effectLst>
                <a:latin typeface="Daytona" panose="020B0604030500040204" pitchFamily="34" charset="0"/>
              </a:rPr>
              <a:t>VULNERABILIDAD PSICOSOCIAL PRENATAL Y MORTALIDAD INFANTIL: ESTUDIO DE COHORTE DEL PROGRAMA CHILE CRECE CONTIGO</a:t>
            </a:r>
            <a:r>
              <a:rPr lang="es-CL" sz="3200" b="1" dirty="0">
                <a:ln w="0"/>
                <a:solidFill>
                  <a:schemeClr val="bg1"/>
                </a:solidFill>
                <a:effectLst>
                  <a:outerShdw blurRad="38100" dist="19050" dir="2700000" algn="tl" rotWithShape="0">
                    <a:schemeClr val="dk1">
                      <a:alpha val="40000"/>
                    </a:schemeClr>
                  </a:outerShdw>
                </a:effectLst>
                <a:latin typeface="Daytona" panose="020B0604030500040204" pitchFamily="34" charset="0"/>
                <a:cs typeface="Arial" panose="020B0604020202020204" pitchFamily="34" charset="0"/>
              </a:rPr>
              <a:t> (</a:t>
            </a:r>
            <a:r>
              <a:rPr lang="en-US" sz="3200" b="1" dirty="0">
                <a:ln w="0"/>
                <a:solidFill>
                  <a:schemeClr val="bg1"/>
                </a:solidFill>
                <a:effectLst>
                  <a:outerShdw blurRad="38100" dist="19050" dir="2700000" algn="tl" rotWithShape="0">
                    <a:schemeClr val="dk1">
                      <a:alpha val="40000"/>
                    </a:schemeClr>
                  </a:outerShdw>
                </a:effectLst>
                <a:latin typeface="Daytona" panose="020B0604030500040204" pitchFamily="34" charset="0"/>
              </a:rPr>
              <a:t>ID 2073</a:t>
            </a:r>
            <a:r>
              <a:rPr lang="es-CL" sz="3200" b="1" dirty="0">
                <a:ln w="0"/>
                <a:solidFill>
                  <a:schemeClr val="bg1"/>
                </a:solidFill>
                <a:effectLst>
                  <a:outerShdw blurRad="38100" dist="19050" dir="2700000" algn="tl" rotWithShape="0">
                    <a:schemeClr val="dk1">
                      <a:alpha val="40000"/>
                    </a:schemeClr>
                  </a:outerShdw>
                </a:effectLst>
                <a:latin typeface="Daytona" panose="020B0604030500040204" pitchFamily="34" charset="0"/>
                <a:cs typeface="Arial" panose="020B0604020202020204" pitchFamily="34" charset="0"/>
              </a:rPr>
              <a:t>)</a:t>
            </a:r>
          </a:p>
        </p:txBody>
      </p:sp>
      <p:sp>
        <p:nvSpPr>
          <p:cNvPr id="9" name="Subtítulo 5">
            <a:extLst>
              <a:ext uri="{FF2B5EF4-FFF2-40B4-BE49-F238E27FC236}">
                <a16:creationId xmlns:a16="http://schemas.microsoft.com/office/drawing/2014/main" id="{5C036101-A0DB-CB97-5614-336F2F054A75}"/>
              </a:ext>
            </a:extLst>
          </p:cNvPr>
          <p:cNvSpPr txBox="1">
            <a:spLocks/>
          </p:cNvSpPr>
          <p:nvPr/>
        </p:nvSpPr>
        <p:spPr>
          <a:xfrm>
            <a:off x="1884169" y="3855471"/>
            <a:ext cx="8840900" cy="674590"/>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dirty="0">
                <a:ln w="0"/>
                <a:solidFill>
                  <a:schemeClr val="bg1"/>
                </a:solidFill>
                <a:effectLst>
                  <a:outerShdw blurRad="38100" dist="19050" dir="2700000" algn="tl" rotWithShape="0">
                    <a:schemeClr val="dk1">
                      <a:alpha val="40000"/>
                    </a:schemeClr>
                  </a:outerShdw>
                </a:effectLst>
              </a:rPr>
              <a:t>Villanueva P., Loreto</a:t>
            </a:r>
            <a:r>
              <a:rPr lang="en-US" baseline="30000" dirty="0">
                <a:ln w="0"/>
                <a:solidFill>
                  <a:schemeClr val="bg1"/>
                </a:solidFill>
                <a:effectLst>
                  <a:outerShdw blurRad="38100" dist="19050" dir="2700000" algn="tl" rotWithShape="0">
                    <a:schemeClr val="dk1">
                      <a:alpha val="40000"/>
                    </a:schemeClr>
                  </a:outerShdw>
                </a:effectLst>
              </a:rPr>
              <a:t>(1)</a:t>
            </a:r>
            <a:r>
              <a:rPr lang="en-US" dirty="0">
                <a:ln w="0"/>
                <a:solidFill>
                  <a:schemeClr val="bg1"/>
                </a:solidFill>
                <a:effectLst>
                  <a:outerShdw blurRad="38100" dist="19050" dir="2700000" algn="tl" rotWithShape="0">
                    <a:schemeClr val="dk1">
                      <a:alpha val="40000"/>
                    </a:schemeClr>
                  </a:outerShdw>
                </a:effectLst>
              </a:rPr>
              <a:t>, </a:t>
            </a:r>
            <a:r>
              <a:rPr lang="en-US" dirty="0" err="1">
                <a:ln w="0"/>
                <a:solidFill>
                  <a:schemeClr val="bg1"/>
                </a:solidFill>
                <a:effectLst>
                  <a:outerShdw blurRad="38100" dist="19050" dir="2700000" algn="tl" rotWithShape="0">
                    <a:schemeClr val="dk1">
                      <a:alpha val="40000"/>
                    </a:schemeClr>
                  </a:outerShdw>
                </a:effectLst>
              </a:rPr>
              <a:t>Carroza</a:t>
            </a:r>
            <a:r>
              <a:rPr lang="en-US" dirty="0">
                <a:ln w="0"/>
                <a:solidFill>
                  <a:schemeClr val="bg1"/>
                </a:solidFill>
                <a:effectLst>
                  <a:outerShdw blurRad="38100" dist="19050" dir="2700000" algn="tl" rotWithShape="0">
                    <a:schemeClr val="dk1">
                      <a:alpha val="40000"/>
                    </a:schemeClr>
                  </a:outerShdw>
                </a:effectLst>
              </a:rPr>
              <a:t> ., María-Begoña</a:t>
            </a:r>
            <a:r>
              <a:rPr lang="en-US" baseline="30000" dirty="0">
                <a:ln w="0"/>
                <a:solidFill>
                  <a:schemeClr val="bg1"/>
                </a:solidFill>
                <a:effectLst>
                  <a:outerShdw blurRad="38100" dist="19050" dir="2700000" algn="tl" rotWithShape="0">
                    <a:schemeClr val="dk1">
                      <a:alpha val="40000"/>
                    </a:schemeClr>
                  </a:outerShdw>
                </a:effectLst>
              </a:rPr>
              <a:t>(1)</a:t>
            </a:r>
            <a:r>
              <a:rPr lang="en-US" dirty="0">
                <a:ln w="0"/>
                <a:solidFill>
                  <a:schemeClr val="bg1"/>
                </a:solidFill>
                <a:effectLst>
                  <a:outerShdw blurRad="38100" dist="19050" dir="2700000" algn="tl" rotWithShape="0">
                    <a:schemeClr val="dk1">
                      <a:alpha val="40000"/>
                    </a:schemeClr>
                  </a:outerShdw>
                </a:effectLst>
              </a:rPr>
              <a:t>,Villegas R., Rodrigo</a:t>
            </a:r>
            <a:r>
              <a:rPr lang="en-US" baseline="30000" dirty="0">
                <a:ln w="0"/>
                <a:solidFill>
                  <a:schemeClr val="bg1"/>
                </a:solidFill>
                <a:effectLst>
                  <a:outerShdw blurRad="38100" dist="19050" dir="2700000" algn="tl" rotWithShape="0">
                    <a:schemeClr val="dk1">
                      <a:alpha val="40000"/>
                    </a:schemeClr>
                  </a:outerShdw>
                </a:effectLst>
              </a:rPr>
              <a:t>(2)</a:t>
            </a:r>
            <a:endParaRPr lang="es-CL" baseline="300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2" name="Subtítulo 5">
            <a:extLst>
              <a:ext uri="{FF2B5EF4-FFF2-40B4-BE49-F238E27FC236}">
                <a16:creationId xmlns:a16="http://schemas.microsoft.com/office/drawing/2014/main" id="{2D005A37-D643-88E8-A6DF-6C8B3C69963D}"/>
              </a:ext>
            </a:extLst>
          </p:cNvPr>
          <p:cNvSpPr txBox="1">
            <a:spLocks/>
          </p:cNvSpPr>
          <p:nvPr/>
        </p:nvSpPr>
        <p:spPr>
          <a:xfrm>
            <a:off x="2216258" y="4279668"/>
            <a:ext cx="8414750" cy="9728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L"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1.Departamento de Promoción de la Salud de la Mujer y el Recién Nacido</a:t>
            </a:r>
          </a:p>
          <a:p>
            <a:pPr algn="r"/>
            <a:r>
              <a:rPr lang="es-CL"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2.Programa de Bioestadística, Escuela de Salud Pública</a:t>
            </a:r>
          </a:p>
          <a:p>
            <a:pPr algn="r"/>
            <a:r>
              <a:rPr lang="es-CL"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Universidad de Chile</a:t>
            </a:r>
          </a:p>
        </p:txBody>
      </p:sp>
      <p:pic>
        <p:nvPicPr>
          <p:cNvPr id="1028" name="Picture 4" descr="Medicina - Facultad de Medicina - Universidad de Chile">
            <a:extLst>
              <a:ext uri="{FF2B5EF4-FFF2-40B4-BE49-F238E27FC236}">
                <a16:creationId xmlns:a16="http://schemas.microsoft.com/office/drawing/2014/main" id="{3A74FA62-1A44-E879-455A-015231D0D0E8}"/>
              </a:ext>
            </a:extLst>
          </p:cNvPr>
          <p:cNvPicPr>
            <a:picLocks noChangeAspect="1" noChangeArrowheads="1"/>
          </p:cNvPicPr>
          <p:nvPr/>
        </p:nvPicPr>
        <p:blipFill>
          <a:blip r:embed="rId8">
            <a:biLevel thresh="25000"/>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254923" y="5712025"/>
            <a:ext cx="2090262" cy="9660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6FC9D0B-2D6E-3810-2CF4-527A83A1CECB}"/>
              </a:ext>
            </a:extLst>
          </p:cNvPr>
          <p:cNvPicPr>
            <a:picLocks noChangeAspect="1" noChangeArrowheads="1"/>
          </p:cNvPicPr>
          <p:nvPr/>
        </p:nvPicPr>
        <p:blipFill>
          <a:blip r:embed="rId10">
            <a:biLevel thresh="25000"/>
            <a:extLst>
              <a:ext uri="{BEBA8EAE-BF5A-486C-A8C5-ECC9F3942E4B}">
                <a14:imgProps xmlns:a14="http://schemas.microsoft.com/office/drawing/2010/main">
                  <a14:imgLayer r:embed="rId11">
                    <a14:imgEffect>
                      <a14:artisticLineDrawing/>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146495" y="5580007"/>
            <a:ext cx="3196395" cy="1125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638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1513A-6518-5130-4536-0BD6092BE243}"/>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DE30E479-D071-EB7A-F444-7D4844E9C495}"/>
              </a:ext>
            </a:extLst>
          </p:cNvPr>
          <p:cNvSpPr txBox="1">
            <a:spLocks/>
          </p:cNvSpPr>
          <p:nvPr/>
        </p:nvSpPr>
        <p:spPr>
          <a:xfrm>
            <a:off x="119063" y="2959388"/>
            <a:ext cx="31086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dirty="0">
                <a:solidFill>
                  <a:schemeClr val="bg1"/>
                </a:solidFill>
                <a:latin typeface="Century Gothic" panose="020B0502020202020204" pitchFamily="34" charset="0"/>
              </a:rPr>
              <a:t>Resultados</a:t>
            </a:r>
          </a:p>
        </p:txBody>
      </p:sp>
      <p:pic>
        <p:nvPicPr>
          <p:cNvPr id="2" name="Imagen 1">
            <a:extLst>
              <a:ext uri="{FF2B5EF4-FFF2-40B4-BE49-F238E27FC236}">
                <a16:creationId xmlns:a16="http://schemas.microsoft.com/office/drawing/2014/main" id="{363A554F-1680-F43F-504C-CB335CBC5C49}"/>
              </a:ext>
            </a:extLst>
          </p:cNvPr>
          <p:cNvPicPr>
            <a:picLocks noChangeAspect="1"/>
          </p:cNvPicPr>
          <p:nvPr/>
        </p:nvPicPr>
        <p:blipFill>
          <a:blip r:embed="rId3">
            <a:extLst>
              <a:ext uri="{28A0092B-C50C-407E-A947-70E740481C1C}">
                <a14:useLocalDpi xmlns:a14="http://schemas.microsoft.com/office/drawing/2010/main" val="0"/>
              </a:ext>
            </a:extLst>
          </a:blip>
          <a:srcRect l="9747" r="38303"/>
          <a:stretch/>
        </p:blipFill>
        <p:spPr>
          <a:xfrm>
            <a:off x="0" y="0"/>
            <a:ext cx="4880907" cy="6858000"/>
          </a:xfrm>
          <a:prstGeom prst="rect">
            <a:avLst/>
          </a:prstGeom>
        </p:spPr>
      </p:pic>
      <p:sp>
        <p:nvSpPr>
          <p:cNvPr id="6" name="Rectángulo 5">
            <a:extLst>
              <a:ext uri="{FF2B5EF4-FFF2-40B4-BE49-F238E27FC236}">
                <a16:creationId xmlns:a16="http://schemas.microsoft.com/office/drawing/2014/main" id="{39D23386-0BF0-7D53-05E3-6B78BB63F0D0}"/>
              </a:ext>
            </a:extLst>
          </p:cNvPr>
          <p:cNvSpPr/>
          <p:nvPr/>
        </p:nvSpPr>
        <p:spPr>
          <a:xfrm rot="5400000">
            <a:off x="-624843" y="1576066"/>
            <a:ext cx="6146852" cy="4417017"/>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4" name="Rectángulo 3">
            <a:extLst>
              <a:ext uri="{FF2B5EF4-FFF2-40B4-BE49-F238E27FC236}">
                <a16:creationId xmlns:a16="http://schemas.microsoft.com/office/drawing/2014/main" id="{DD1B88CB-C998-D1FC-CCC4-CC8D75C0A001}"/>
              </a:ext>
            </a:extLst>
          </p:cNvPr>
          <p:cNvSpPr/>
          <p:nvPr/>
        </p:nvSpPr>
        <p:spPr>
          <a:xfrm>
            <a:off x="11945510" y="0"/>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graphicFrame>
        <p:nvGraphicFramePr>
          <p:cNvPr id="7" name="Content Placeholder 6">
            <a:extLst>
              <a:ext uri="{FF2B5EF4-FFF2-40B4-BE49-F238E27FC236}">
                <a16:creationId xmlns:a16="http://schemas.microsoft.com/office/drawing/2014/main" id="{EBB651BF-9A52-E855-8AB3-4D7F7A303F32}"/>
              </a:ext>
            </a:extLst>
          </p:cNvPr>
          <p:cNvGraphicFramePr>
            <a:graphicFrameLocks noGrp="1"/>
          </p:cNvGraphicFramePr>
          <p:nvPr>
            <p:ph idx="1"/>
            <p:extLst>
              <p:ext uri="{D42A27DB-BD31-4B8C-83A1-F6EECF244321}">
                <p14:modId xmlns:p14="http://schemas.microsoft.com/office/powerpoint/2010/main" val="1010722508"/>
              </p:ext>
            </p:extLst>
          </p:nvPr>
        </p:nvGraphicFramePr>
        <p:xfrm>
          <a:off x="5634693" y="711149"/>
          <a:ext cx="5699163" cy="1942110"/>
        </p:xfrm>
        <a:graphic>
          <a:graphicData uri="http://schemas.openxmlformats.org/drawingml/2006/table">
            <a:tbl>
              <a:tblPr>
                <a:tableStyleId>{F5AB1C69-6EDB-4FF4-983F-18BD219EF322}</a:tableStyleId>
              </a:tblPr>
              <a:tblGrid>
                <a:gridCol w="2206466">
                  <a:extLst>
                    <a:ext uri="{9D8B030D-6E8A-4147-A177-3AD203B41FA5}">
                      <a16:colId xmlns:a16="http://schemas.microsoft.com/office/drawing/2014/main" val="38649268"/>
                    </a:ext>
                  </a:extLst>
                </a:gridCol>
                <a:gridCol w="1077090">
                  <a:extLst>
                    <a:ext uri="{9D8B030D-6E8A-4147-A177-3AD203B41FA5}">
                      <a16:colId xmlns:a16="http://schemas.microsoft.com/office/drawing/2014/main" val="4047151718"/>
                    </a:ext>
                  </a:extLst>
                </a:gridCol>
                <a:gridCol w="909774">
                  <a:extLst>
                    <a:ext uri="{9D8B030D-6E8A-4147-A177-3AD203B41FA5}">
                      <a16:colId xmlns:a16="http://schemas.microsoft.com/office/drawing/2014/main" val="2484451161"/>
                    </a:ext>
                  </a:extLst>
                </a:gridCol>
                <a:gridCol w="1505833">
                  <a:extLst>
                    <a:ext uri="{9D8B030D-6E8A-4147-A177-3AD203B41FA5}">
                      <a16:colId xmlns:a16="http://schemas.microsoft.com/office/drawing/2014/main" val="3653496625"/>
                    </a:ext>
                  </a:extLst>
                </a:gridCol>
              </a:tblGrid>
              <a:tr h="388422">
                <a:tc>
                  <a:txBody>
                    <a:bodyPr/>
                    <a:lstStyle/>
                    <a:p>
                      <a:pPr algn="l" fontAlgn="b">
                        <a:buNone/>
                      </a:pPr>
                      <a:r>
                        <a:rPr lang="en-US" sz="1800" b="1" u="none" strike="noStrike" dirty="0">
                          <a:effectLst/>
                        </a:rPr>
                        <a:t>Edad Materna</a:t>
                      </a:r>
                      <a:endParaRPr lang="en-US" sz="1800" b="1" i="0" u="none" strike="noStrike" dirty="0">
                        <a:solidFill>
                          <a:srgbClr val="000000"/>
                        </a:solidFill>
                        <a:effectLst/>
                        <a:latin typeface="Arial" panose="020B0604020202020204" pitchFamily="34" charset="0"/>
                      </a:endParaRPr>
                    </a:p>
                  </a:txBody>
                  <a:tcPr marL="0" marR="0" marT="0" marB="0" anchor="ctr"/>
                </a:tc>
                <a:tc gridSpan="2">
                  <a:txBody>
                    <a:bodyPr/>
                    <a:lstStyle/>
                    <a:p>
                      <a:pPr algn="ctr" fontAlgn="b">
                        <a:buNone/>
                      </a:pPr>
                      <a:r>
                        <a:rPr lang="en-US" sz="1800" u="none" strike="noStrike" dirty="0" err="1">
                          <a:effectLst/>
                        </a:rPr>
                        <a:t>Mortalidad</a:t>
                      </a:r>
                      <a:r>
                        <a:rPr lang="en-US" sz="1800" u="none" strike="noStrike" dirty="0">
                          <a:effectLst/>
                        </a:rPr>
                        <a:t> </a:t>
                      </a:r>
                      <a:r>
                        <a:rPr lang="en-US" sz="1800" u="none" strike="noStrike" dirty="0" err="1">
                          <a:effectLst/>
                        </a:rPr>
                        <a:t>infantil</a:t>
                      </a:r>
                      <a:endParaRPr lang="en-US" sz="1800" b="0" i="0" u="none" strike="noStrike" dirty="0">
                        <a:solidFill>
                          <a:srgbClr val="000000"/>
                        </a:solidFill>
                        <a:effectLst/>
                        <a:latin typeface="Arial" panose="020B0604020202020204" pitchFamily="34" charset="0"/>
                      </a:endParaRPr>
                    </a:p>
                  </a:txBody>
                  <a:tcPr marL="0" marR="0" marT="0" marB="0" anchor="ctr"/>
                </a:tc>
                <a:tc hMerge="1">
                  <a:txBody>
                    <a:bodyPr/>
                    <a:lstStyle/>
                    <a:p>
                      <a:endParaRPr lang="es-ES_tradnl"/>
                    </a:p>
                  </a:txBody>
                  <a:tcPr/>
                </a:tc>
                <a:tc>
                  <a:txBody>
                    <a:bodyPr/>
                    <a:lstStyle/>
                    <a:p>
                      <a:pPr algn="ctr" fontAlgn="b">
                        <a:buNone/>
                      </a:pPr>
                      <a:endParaRPr lang="en-CL" sz="18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835445127"/>
                  </a:ext>
                </a:extLst>
              </a:tr>
              <a:tr h="388422">
                <a:tc>
                  <a:txBody>
                    <a:bodyPr/>
                    <a:lstStyle/>
                    <a:p>
                      <a:pPr algn="l" fontAlgn="b">
                        <a:buNone/>
                      </a:pPr>
                      <a:endParaRPr lang="en-CL" sz="18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b">
                        <a:buNone/>
                      </a:pPr>
                      <a:r>
                        <a:rPr lang="en-CL" sz="1800" u="none" strike="noStrike" dirty="0">
                          <a:effectLst/>
                        </a:rPr>
                        <a:t>0</a:t>
                      </a:r>
                      <a:endParaRPr lang="en-CL" sz="18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b">
                        <a:buNone/>
                      </a:pPr>
                      <a:r>
                        <a:rPr lang="en-CL" sz="1800" u="none" strike="noStrike">
                          <a:effectLst/>
                        </a:rPr>
                        <a:t>1</a:t>
                      </a:r>
                      <a:endParaRPr lang="en-CL" sz="1800" b="0" i="0" u="none" strike="noStrike">
                        <a:solidFill>
                          <a:srgbClr val="000000"/>
                        </a:solidFill>
                        <a:effectLst/>
                        <a:latin typeface="Arial" panose="020B0604020202020204" pitchFamily="34" charset="0"/>
                      </a:endParaRPr>
                    </a:p>
                  </a:txBody>
                  <a:tcPr marL="0" marR="0" marT="0" marB="0" anchor="ctr"/>
                </a:tc>
                <a:tc>
                  <a:txBody>
                    <a:bodyPr/>
                    <a:lstStyle/>
                    <a:p>
                      <a:pPr algn="ctr" fontAlgn="b">
                        <a:buNone/>
                      </a:pPr>
                      <a:r>
                        <a:rPr lang="en-US" sz="1800" u="none" strike="noStrike" dirty="0" err="1">
                          <a:effectLst/>
                        </a:rPr>
                        <a:t>pearson</a:t>
                      </a:r>
                      <a:r>
                        <a:rPr lang="en-US" sz="1800" u="none" strike="noStrike" dirty="0">
                          <a:effectLst/>
                        </a:rPr>
                        <a:t> chi2</a:t>
                      </a:r>
                      <a:endParaRPr lang="en-US" sz="180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605314651"/>
                  </a:ext>
                </a:extLst>
              </a:tr>
              <a:tr h="388422">
                <a:tc>
                  <a:txBody>
                    <a:bodyPr/>
                    <a:lstStyle/>
                    <a:p>
                      <a:pPr algn="l" fontAlgn="b">
                        <a:buNone/>
                      </a:pPr>
                      <a:r>
                        <a:rPr lang="en-US" sz="1800" u="none" strike="noStrike" dirty="0">
                          <a:effectLst/>
                        </a:rPr>
                        <a:t>19-35 </a:t>
                      </a:r>
                      <a:r>
                        <a:rPr lang="en-US" sz="1800" u="none" strike="noStrike" dirty="0" err="1">
                          <a:effectLst/>
                        </a:rPr>
                        <a:t>años</a:t>
                      </a:r>
                      <a:endParaRPr lang="en-US" sz="18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b">
                        <a:buNone/>
                      </a:pPr>
                      <a:r>
                        <a:rPr lang="en-CL" sz="1800" u="none" strike="noStrike" dirty="0">
                          <a:effectLst/>
                        </a:rPr>
                        <a:t>99.3</a:t>
                      </a:r>
                      <a:endParaRPr lang="en-CL" sz="18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b">
                        <a:buNone/>
                      </a:pPr>
                      <a:r>
                        <a:rPr lang="en-CL" sz="1800" u="none" strike="noStrike">
                          <a:effectLst/>
                        </a:rPr>
                        <a:t>0.67</a:t>
                      </a:r>
                      <a:endParaRPr lang="en-CL" sz="1800" b="0" i="0" u="none" strike="noStrike">
                        <a:solidFill>
                          <a:srgbClr val="000000"/>
                        </a:solidFill>
                        <a:effectLst/>
                        <a:latin typeface="Arial" panose="020B0604020202020204" pitchFamily="34" charset="0"/>
                      </a:endParaRPr>
                    </a:p>
                  </a:txBody>
                  <a:tcPr marL="0" marR="0" marT="0" marB="0" anchor="ctr"/>
                </a:tc>
                <a:tc>
                  <a:txBody>
                    <a:bodyPr/>
                    <a:lstStyle/>
                    <a:p>
                      <a:pPr algn="ctr" fontAlgn="b">
                        <a:buNone/>
                      </a:pPr>
                      <a:r>
                        <a:rPr lang="en-CL" sz="1800" u="none" strike="noStrike" dirty="0">
                          <a:effectLst/>
                        </a:rPr>
                        <a:t>333.34***</a:t>
                      </a:r>
                      <a:endParaRPr lang="en-CL" sz="180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206890844"/>
                  </a:ext>
                </a:extLst>
              </a:tr>
              <a:tr h="388422">
                <a:tc>
                  <a:txBody>
                    <a:bodyPr/>
                    <a:lstStyle/>
                    <a:p>
                      <a:pPr algn="l" fontAlgn="b">
                        <a:buNone/>
                      </a:pPr>
                      <a:r>
                        <a:rPr lang="en-CL" sz="1800" u="none" strike="noStrike" dirty="0">
                          <a:effectLst/>
                        </a:rPr>
                        <a:t>&lt;19</a:t>
                      </a:r>
                      <a:endParaRPr lang="en-CL" sz="18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b">
                        <a:buNone/>
                      </a:pPr>
                      <a:r>
                        <a:rPr lang="en-CL" sz="1800" u="none" strike="noStrike" dirty="0">
                          <a:effectLst/>
                        </a:rPr>
                        <a:t>99.1</a:t>
                      </a:r>
                      <a:endParaRPr lang="en-CL" sz="18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b">
                        <a:buNone/>
                      </a:pPr>
                      <a:r>
                        <a:rPr lang="en-CL" sz="1800" u="none" strike="noStrike" dirty="0">
                          <a:effectLst/>
                        </a:rPr>
                        <a:t>0.90</a:t>
                      </a:r>
                      <a:endParaRPr lang="en-CL" sz="18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b">
                        <a:buNone/>
                      </a:pPr>
                      <a:endParaRPr lang="en-CL" sz="180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888285321"/>
                  </a:ext>
                </a:extLst>
              </a:tr>
              <a:tr h="388422">
                <a:tc>
                  <a:txBody>
                    <a:bodyPr/>
                    <a:lstStyle/>
                    <a:p>
                      <a:pPr algn="l" fontAlgn="b">
                        <a:buNone/>
                      </a:pPr>
                      <a:r>
                        <a:rPr lang="en-CL" sz="1800" u="none" strike="noStrike" dirty="0">
                          <a:effectLst/>
                        </a:rPr>
                        <a:t>&gt;35</a:t>
                      </a:r>
                      <a:endParaRPr lang="en-CL" sz="18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b">
                        <a:buNone/>
                      </a:pPr>
                      <a:r>
                        <a:rPr lang="en-CL" sz="1800" u="none" strike="noStrike">
                          <a:effectLst/>
                        </a:rPr>
                        <a:t>99.1</a:t>
                      </a:r>
                      <a:endParaRPr lang="en-CL" sz="1800" b="0" i="0" u="none" strike="noStrike">
                        <a:solidFill>
                          <a:srgbClr val="000000"/>
                        </a:solidFill>
                        <a:effectLst/>
                        <a:latin typeface="Arial" panose="020B0604020202020204" pitchFamily="34" charset="0"/>
                      </a:endParaRPr>
                    </a:p>
                  </a:txBody>
                  <a:tcPr marL="0" marR="0" marT="0" marB="0" anchor="ctr"/>
                </a:tc>
                <a:tc>
                  <a:txBody>
                    <a:bodyPr/>
                    <a:lstStyle/>
                    <a:p>
                      <a:pPr algn="ctr" fontAlgn="b">
                        <a:buNone/>
                      </a:pPr>
                      <a:r>
                        <a:rPr lang="en-CL" sz="1800" u="none" strike="noStrike" dirty="0">
                          <a:effectLst/>
                        </a:rPr>
                        <a:t>0.94</a:t>
                      </a:r>
                      <a:endParaRPr lang="en-CL" sz="18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b">
                        <a:buNone/>
                      </a:pPr>
                      <a:endParaRPr lang="en-CL" sz="180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620690904"/>
                  </a:ext>
                </a:extLst>
              </a:tr>
            </a:tbl>
          </a:graphicData>
        </a:graphic>
      </p:graphicFrame>
      <p:sp>
        <p:nvSpPr>
          <p:cNvPr id="5" name="Título 6">
            <a:extLst>
              <a:ext uri="{FF2B5EF4-FFF2-40B4-BE49-F238E27FC236}">
                <a16:creationId xmlns:a16="http://schemas.microsoft.com/office/drawing/2014/main" id="{C8AE3614-D1A4-9749-5CAA-8F89BD67FA1A}"/>
              </a:ext>
            </a:extLst>
          </p:cNvPr>
          <p:cNvSpPr txBox="1">
            <a:spLocks/>
          </p:cNvSpPr>
          <p:nvPr/>
        </p:nvSpPr>
        <p:spPr>
          <a:xfrm>
            <a:off x="611651" y="711148"/>
            <a:ext cx="3657602" cy="9909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b="1" dirty="0">
                <a:solidFill>
                  <a:srgbClr val="003C58"/>
                </a:solidFill>
                <a:latin typeface="Arial" panose="020B0604020202020204" pitchFamily="34" charset="0"/>
                <a:cs typeface="Arial" panose="020B0604020202020204" pitchFamily="34" charset="0"/>
              </a:rPr>
              <a:t>Resultados</a:t>
            </a:r>
          </a:p>
        </p:txBody>
      </p:sp>
      <p:graphicFrame>
        <p:nvGraphicFramePr>
          <p:cNvPr id="9" name="Table 8">
            <a:extLst>
              <a:ext uri="{FF2B5EF4-FFF2-40B4-BE49-F238E27FC236}">
                <a16:creationId xmlns:a16="http://schemas.microsoft.com/office/drawing/2014/main" id="{5940D25A-2BFE-8190-8E00-2C93DE02BE25}"/>
              </a:ext>
            </a:extLst>
          </p:cNvPr>
          <p:cNvGraphicFramePr>
            <a:graphicFrameLocks noGrp="1"/>
          </p:cNvGraphicFramePr>
          <p:nvPr>
            <p:extLst>
              <p:ext uri="{D42A27DB-BD31-4B8C-83A1-F6EECF244321}">
                <p14:modId xmlns:p14="http://schemas.microsoft.com/office/powerpoint/2010/main" val="3774156274"/>
              </p:ext>
            </p:extLst>
          </p:nvPr>
        </p:nvGraphicFramePr>
        <p:xfrm>
          <a:off x="5628993" y="3124173"/>
          <a:ext cx="5868242" cy="3022680"/>
        </p:xfrm>
        <a:graphic>
          <a:graphicData uri="http://schemas.openxmlformats.org/drawingml/2006/table">
            <a:tbl>
              <a:tblPr>
                <a:tableStyleId>{00A15C55-8517-42AA-B614-E9B94910E393}</a:tableStyleId>
              </a:tblPr>
              <a:tblGrid>
                <a:gridCol w="2271925">
                  <a:extLst>
                    <a:ext uri="{9D8B030D-6E8A-4147-A177-3AD203B41FA5}">
                      <a16:colId xmlns:a16="http://schemas.microsoft.com/office/drawing/2014/main" val="824305444"/>
                    </a:ext>
                  </a:extLst>
                </a:gridCol>
                <a:gridCol w="1109044">
                  <a:extLst>
                    <a:ext uri="{9D8B030D-6E8A-4147-A177-3AD203B41FA5}">
                      <a16:colId xmlns:a16="http://schemas.microsoft.com/office/drawing/2014/main" val="419930194"/>
                    </a:ext>
                  </a:extLst>
                </a:gridCol>
                <a:gridCol w="936765">
                  <a:extLst>
                    <a:ext uri="{9D8B030D-6E8A-4147-A177-3AD203B41FA5}">
                      <a16:colId xmlns:a16="http://schemas.microsoft.com/office/drawing/2014/main" val="1930048165"/>
                    </a:ext>
                  </a:extLst>
                </a:gridCol>
                <a:gridCol w="1550508">
                  <a:extLst>
                    <a:ext uri="{9D8B030D-6E8A-4147-A177-3AD203B41FA5}">
                      <a16:colId xmlns:a16="http://schemas.microsoft.com/office/drawing/2014/main" val="2820426395"/>
                    </a:ext>
                  </a:extLst>
                </a:gridCol>
              </a:tblGrid>
              <a:tr h="377835">
                <a:tc>
                  <a:txBody>
                    <a:bodyPr/>
                    <a:lstStyle/>
                    <a:p>
                      <a:pPr algn="l" fontAlgn="b">
                        <a:buNone/>
                      </a:pPr>
                      <a:r>
                        <a:rPr lang="en-US" sz="1800" b="1" u="none" strike="noStrike" dirty="0" err="1">
                          <a:effectLst/>
                          <a:latin typeface="+mn-lt"/>
                        </a:rPr>
                        <a:t>Educación</a:t>
                      </a:r>
                      <a:r>
                        <a:rPr lang="en-US" sz="1800" b="1" u="none" strike="noStrike" dirty="0">
                          <a:effectLst/>
                          <a:latin typeface="+mn-lt"/>
                        </a:rPr>
                        <a:t> Materna</a:t>
                      </a:r>
                      <a:endParaRPr lang="en-US" sz="1800" b="1" i="0" u="none" strike="noStrike" dirty="0">
                        <a:solidFill>
                          <a:srgbClr val="000000"/>
                        </a:solidFill>
                        <a:effectLst/>
                        <a:latin typeface="+mn-lt"/>
                      </a:endParaRPr>
                    </a:p>
                  </a:txBody>
                  <a:tcPr marL="0" marR="0" marT="0" marB="0" anchor="b"/>
                </a:tc>
                <a:tc gridSpan="2">
                  <a:txBody>
                    <a:bodyPr/>
                    <a:lstStyle/>
                    <a:p>
                      <a:pPr algn="ctr" fontAlgn="b">
                        <a:buNone/>
                      </a:pPr>
                      <a:r>
                        <a:rPr lang="en-US" sz="1800" u="none" strike="noStrike">
                          <a:effectLst/>
                          <a:latin typeface="+mn-lt"/>
                        </a:rPr>
                        <a:t>Mortalidad infantil</a:t>
                      </a:r>
                      <a:endParaRPr lang="en-US" sz="1800" b="0" i="0" u="none" strike="noStrike">
                        <a:solidFill>
                          <a:srgbClr val="000000"/>
                        </a:solidFill>
                        <a:effectLst/>
                        <a:latin typeface="+mn-lt"/>
                      </a:endParaRPr>
                    </a:p>
                  </a:txBody>
                  <a:tcPr marL="0" marR="0" marT="0" marB="0" anchor="b"/>
                </a:tc>
                <a:tc hMerge="1">
                  <a:txBody>
                    <a:bodyPr/>
                    <a:lstStyle/>
                    <a:p>
                      <a:endParaRPr lang="es-ES_tradnl"/>
                    </a:p>
                  </a:txBody>
                  <a:tcPr/>
                </a:tc>
                <a:tc>
                  <a:txBody>
                    <a:bodyPr/>
                    <a:lstStyle/>
                    <a:p>
                      <a:pPr algn="ctr" fontAlgn="b">
                        <a:buNone/>
                      </a:pPr>
                      <a:endParaRPr lang="en-CL" sz="1800" b="0" i="0" u="none" strike="noStrike">
                        <a:solidFill>
                          <a:srgbClr val="000000"/>
                        </a:solidFill>
                        <a:effectLst/>
                        <a:latin typeface="+mn-lt"/>
                      </a:endParaRPr>
                    </a:p>
                  </a:txBody>
                  <a:tcPr marL="0" marR="0" marT="0" marB="0" anchor="b"/>
                </a:tc>
                <a:extLst>
                  <a:ext uri="{0D108BD9-81ED-4DB2-BD59-A6C34878D82A}">
                    <a16:rowId xmlns:a16="http://schemas.microsoft.com/office/drawing/2014/main" val="1240365475"/>
                  </a:ext>
                </a:extLst>
              </a:tr>
              <a:tr h="377835">
                <a:tc>
                  <a:txBody>
                    <a:bodyPr/>
                    <a:lstStyle/>
                    <a:p>
                      <a:pPr algn="l" fontAlgn="b">
                        <a:buNone/>
                      </a:pPr>
                      <a:endParaRPr lang="en-CL" sz="1800" b="0" i="0" u="none" strike="noStrike" dirty="0">
                        <a:solidFill>
                          <a:srgbClr val="000000"/>
                        </a:solidFill>
                        <a:effectLst/>
                        <a:latin typeface="+mn-lt"/>
                      </a:endParaRPr>
                    </a:p>
                  </a:txBody>
                  <a:tcPr marL="0" marR="0" marT="0" marB="0" anchor="b"/>
                </a:tc>
                <a:tc>
                  <a:txBody>
                    <a:bodyPr/>
                    <a:lstStyle/>
                    <a:p>
                      <a:pPr algn="ctr" fontAlgn="b">
                        <a:buNone/>
                      </a:pPr>
                      <a:r>
                        <a:rPr lang="en-CL" sz="1800" u="none" strike="noStrike">
                          <a:effectLst/>
                          <a:latin typeface="+mn-lt"/>
                        </a:rPr>
                        <a:t>0</a:t>
                      </a:r>
                      <a:endParaRPr lang="en-CL" sz="1800" b="0" i="0" u="none" strike="noStrike">
                        <a:solidFill>
                          <a:srgbClr val="000000"/>
                        </a:solidFill>
                        <a:effectLst/>
                        <a:latin typeface="+mn-lt"/>
                      </a:endParaRPr>
                    </a:p>
                  </a:txBody>
                  <a:tcPr marL="0" marR="0" marT="0" marB="0" anchor="b"/>
                </a:tc>
                <a:tc>
                  <a:txBody>
                    <a:bodyPr/>
                    <a:lstStyle/>
                    <a:p>
                      <a:pPr algn="ctr" fontAlgn="b">
                        <a:buNone/>
                      </a:pPr>
                      <a:r>
                        <a:rPr lang="en-CL" sz="1800" u="none" strike="noStrike">
                          <a:effectLst/>
                          <a:latin typeface="+mn-lt"/>
                        </a:rPr>
                        <a:t>1</a:t>
                      </a:r>
                      <a:endParaRPr lang="en-CL" sz="1800" b="0" i="0" u="none" strike="noStrike">
                        <a:solidFill>
                          <a:srgbClr val="000000"/>
                        </a:solidFill>
                        <a:effectLst/>
                        <a:latin typeface="+mn-lt"/>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err="1">
                          <a:effectLst/>
                          <a:latin typeface="+mn-lt"/>
                        </a:rPr>
                        <a:t>pearson</a:t>
                      </a:r>
                      <a:r>
                        <a:rPr lang="en-US" sz="1800" u="none" strike="noStrike" dirty="0">
                          <a:effectLst/>
                          <a:latin typeface="+mn-lt"/>
                        </a:rPr>
                        <a:t> chi2</a:t>
                      </a:r>
                      <a:endParaRPr lang="en-US" sz="18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2422835608"/>
                  </a:ext>
                </a:extLst>
              </a:tr>
              <a:tr h="377835">
                <a:tc>
                  <a:txBody>
                    <a:bodyPr/>
                    <a:lstStyle/>
                    <a:p>
                      <a:pPr algn="l" fontAlgn="b">
                        <a:buNone/>
                      </a:pPr>
                      <a:r>
                        <a:rPr lang="en-US" sz="1800" u="none" strike="noStrike" dirty="0" err="1">
                          <a:effectLst/>
                          <a:latin typeface="+mn-lt"/>
                        </a:rPr>
                        <a:t>Ed.superior</a:t>
                      </a:r>
                      <a:endParaRPr lang="en-US" sz="1800" b="0" i="0" u="none" strike="noStrike" dirty="0">
                        <a:solidFill>
                          <a:srgbClr val="000000"/>
                        </a:solidFill>
                        <a:effectLst/>
                        <a:latin typeface="+mn-lt"/>
                      </a:endParaRPr>
                    </a:p>
                  </a:txBody>
                  <a:tcPr marL="0" marR="0" marT="0" marB="0" anchor="b"/>
                </a:tc>
                <a:tc>
                  <a:txBody>
                    <a:bodyPr/>
                    <a:lstStyle/>
                    <a:p>
                      <a:pPr algn="ctr" fontAlgn="b">
                        <a:buNone/>
                      </a:pPr>
                      <a:r>
                        <a:rPr lang="en-CL" sz="1800" u="none" strike="noStrike">
                          <a:effectLst/>
                          <a:latin typeface="+mn-lt"/>
                        </a:rPr>
                        <a:t>99.38</a:t>
                      </a:r>
                      <a:endParaRPr lang="en-CL" sz="1800" b="0" i="0" u="none" strike="noStrike">
                        <a:solidFill>
                          <a:srgbClr val="000000"/>
                        </a:solidFill>
                        <a:effectLst/>
                        <a:latin typeface="+mn-lt"/>
                      </a:endParaRPr>
                    </a:p>
                  </a:txBody>
                  <a:tcPr marL="0" marR="0" marT="0" marB="0" anchor="b"/>
                </a:tc>
                <a:tc>
                  <a:txBody>
                    <a:bodyPr/>
                    <a:lstStyle/>
                    <a:p>
                      <a:pPr algn="ctr" fontAlgn="b">
                        <a:buNone/>
                      </a:pPr>
                      <a:r>
                        <a:rPr lang="en-CL" sz="1800" u="none" strike="noStrike">
                          <a:effectLst/>
                          <a:latin typeface="+mn-lt"/>
                        </a:rPr>
                        <a:t>0.62</a:t>
                      </a:r>
                      <a:endParaRPr lang="en-CL" sz="1800" b="0" i="0" u="none" strike="noStrike">
                        <a:solidFill>
                          <a:srgbClr val="000000"/>
                        </a:solidFill>
                        <a:effectLst/>
                        <a:latin typeface="+mn-lt"/>
                      </a:endParaRPr>
                    </a:p>
                  </a:txBody>
                  <a:tcPr marL="0" marR="0" marT="0" marB="0" anchor="b"/>
                </a:tc>
                <a:tc>
                  <a:txBody>
                    <a:bodyPr/>
                    <a:lstStyle/>
                    <a:p>
                      <a:pPr algn="ctr" fontAlgn="b">
                        <a:buNone/>
                      </a:pPr>
                      <a:r>
                        <a:rPr lang="en-CL" sz="1800" u="none" strike="noStrike">
                          <a:effectLst/>
                          <a:latin typeface="+mn-lt"/>
                        </a:rPr>
                        <a:t>220.2***</a:t>
                      </a:r>
                      <a:endParaRPr lang="en-CL" sz="1800" b="0" i="0" u="none" strike="noStrike">
                        <a:solidFill>
                          <a:srgbClr val="000000"/>
                        </a:solidFill>
                        <a:effectLst/>
                        <a:latin typeface="+mn-lt"/>
                      </a:endParaRPr>
                    </a:p>
                  </a:txBody>
                  <a:tcPr marL="0" marR="0" marT="0" marB="0" anchor="b"/>
                </a:tc>
                <a:extLst>
                  <a:ext uri="{0D108BD9-81ED-4DB2-BD59-A6C34878D82A}">
                    <a16:rowId xmlns:a16="http://schemas.microsoft.com/office/drawing/2014/main" val="115773547"/>
                  </a:ext>
                </a:extLst>
              </a:tr>
              <a:tr h="377835">
                <a:tc>
                  <a:txBody>
                    <a:bodyPr/>
                    <a:lstStyle/>
                    <a:p>
                      <a:pPr algn="l" fontAlgn="b">
                        <a:buNone/>
                      </a:pPr>
                      <a:r>
                        <a:rPr lang="en-US" sz="1800" u="none" strike="noStrike" dirty="0" err="1">
                          <a:effectLst/>
                          <a:latin typeface="+mn-lt"/>
                        </a:rPr>
                        <a:t>Ed.media.Com</a:t>
                      </a:r>
                      <a:endParaRPr lang="en-US" sz="1800" b="0" i="0" u="none" strike="noStrike" dirty="0">
                        <a:solidFill>
                          <a:srgbClr val="000000"/>
                        </a:solidFill>
                        <a:effectLst/>
                        <a:latin typeface="+mn-lt"/>
                      </a:endParaRPr>
                    </a:p>
                  </a:txBody>
                  <a:tcPr marL="0" marR="0" marT="0" marB="0" anchor="b"/>
                </a:tc>
                <a:tc>
                  <a:txBody>
                    <a:bodyPr/>
                    <a:lstStyle/>
                    <a:p>
                      <a:pPr algn="ctr" fontAlgn="b">
                        <a:buNone/>
                      </a:pPr>
                      <a:r>
                        <a:rPr lang="en-CL" sz="1800" u="none" strike="noStrike" dirty="0">
                          <a:effectLst/>
                          <a:latin typeface="+mn-lt"/>
                        </a:rPr>
                        <a:t>99.3</a:t>
                      </a:r>
                      <a:endParaRPr lang="en-CL" sz="1800" b="0" i="0" u="none" strike="noStrike" dirty="0">
                        <a:solidFill>
                          <a:srgbClr val="000000"/>
                        </a:solidFill>
                        <a:effectLst/>
                        <a:latin typeface="+mn-lt"/>
                      </a:endParaRPr>
                    </a:p>
                  </a:txBody>
                  <a:tcPr marL="0" marR="0" marT="0" marB="0" anchor="b"/>
                </a:tc>
                <a:tc>
                  <a:txBody>
                    <a:bodyPr/>
                    <a:lstStyle/>
                    <a:p>
                      <a:pPr algn="ctr" fontAlgn="b">
                        <a:buNone/>
                      </a:pPr>
                      <a:r>
                        <a:rPr lang="en-CL" sz="1800" u="none" strike="noStrike">
                          <a:effectLst/>
                          <a:latin typeface="+mn-lt"/>
                        </a:rPr>
                        <a:t>0.7</a:t>
                      </a:r>
                      <a:endParaRPr lang="en-CL" sz="1800" b="0" i="0" u="none" strike="noStrike">
                        <a:solidFill>
                          <a:srgbClr val="000000"/>
                        </a:solidFill>
                        <a:effectLst/>
                        <a:latin typeface="+mn-lt"/>
                      </a:endParaRPr>
                    </a:p>
                  </a:txBody>
                  <a:tcPr marL="0" marR="0" marT="0" marB="0" anchor="b"/>
                </a:tc>
                <a:tc>
                  <a:txBody>
                    <a:bodyPr/>
                    <a:lstStyle/>
                    <a:p>
                      <a:pPr algn="ctr" fontAlgn="b">
                        <a:buNone/>
                      </a:pPr>
                      <a:endParaRPr lang="en-CL" sz="1800" b="0" i="0" u="none" strike="noStrike">
                        <a:solidFill>
                          <a:srgbClr val="000000"/>
                        </a:solidFill>
                        <a:effectLst/>
                        <a:latin typeface="+mn-lt"/>
                      </a:endParaRPr>
                    </a:p>
                  </a:txBody>
                  <a:tcPr marL="0" marR="0" marT="0" marB="0" anchor="b"/>
                </a:tc>
                <a:extLst>
                  <a:ext uri="{0D108BD9-81ED-4DB2-BD59-A6C34878D82A}">
                    <a16:rowId xmlns:a16="http://schemas.microsoft.com/office/drawing/2014/main" val="1668712405"/>
                  </a:ext>
                </a:extLst>
              </a:tr>
              <a:tr h="377835">
                <a:tc>
                  <a:txBody>
                    <a:bodyPr/>
                    <a:lstStyle/>
                    <a:p>
                      <a:pPr algn="l" fontAlgn="b">
                        <a:buNone/>
                      </a:pPr>
                      <a:r>
                        <a:rPr lang="en-US" sz="1800" u="none" strike="noStrike" dirty="0" err="1">
                          <a:effectLst/>
                          <a:latin typeface="+mn-lt"/>
                        </a:rPr>
                        <a:t>Ed.Med.Incom</a:t>
                      </a:r>
                      <a:endParaRPr lang="en-US" sz="1800" b="0" i="0" u="none" strike="noStrike" dirty="0">
                        <a:solidFill>
                          <a:srgbClr val="000000"/>
                        </a:solidFill>
                        <a:effectLst/>
                        <a:latin typeface="+mn-lt"/>
                      </a:endParaRPr>
                    </a:p>
                  </a:txBody>
                  <a:tcPr marL="0" marR="0" marT="0" marB="0" anchor="b"/>
                </a:tc>
                <a:tc>
                  <a:txBody>
                    <a:bodyPr/>
                    <a:lstStyle/>
                    <a:p>
                      <a:pPr algn="ctr" fontAlgn="b">
                        <a:buNone/>
                      </a:pPr>
                      <a:r>
                        <a:rPr lang="en-CL" sz="1800" u="none" strike="noStrike">
                          <a:effectLst/>
                          <a:latin typeface="+mn-lt"/>
                        </a:rPr>
                        <a:t>99.27</a:t>
                      </a:r>
                      <a:endParaRPr lang="en-CL" sz="1800" b="0" i="0" u="none" strike="noStrike">
                        <a:solidFill>
                          <a:srgbClr val="000000"/>
                        </a:solidFill>
                        <a:effectLst/>
                        <a:latin typeface="+mn-lt"/>
                      </a:endParaRPr>
                    </a:p>
                  </a:txBody>
                  <a:tcPr marL="0" marR="0" marT="0" marB="0" anchor="b"/>
                </a:tc>
                <a:tc>
                  <a:txBody>
                    <a:bodyPr/>
                    <a:lstStyle/>
                    <a:p>
                      <a:pPr algn="ctr" fontAlgn="b">
                        <a:buNone/>
                      </a:pPr>
                      <a:r>
                        <a:rPr lang="en-CL" sz="1800" u="none" strike="noStrike">
                          <a:effectLst/>
                          <a:latin typeface="+mn-lt"/>
                        </a:rPr>
                        <a:t>0.73</a:t>
                      </a:r>
                      <a:endParaRPr lang="en-CL" sz="1800" b="0" i="0" u="none" strike="noStrike">
                        <a:solidFill>
                          <a:srgbClr val="000000"/>
                        </a:solidFill>
                        <a:effectLst/>
                        <a:latin typeface="+mn-lt"/>
                      </a:endParaRPr>
                    </a:p>
                  </a:txBody>
                  <a:tcPr marL="0" marR="0" marT="0" marB="0" anchor="b"/>
                </a:tc>
                <a:tc>
                  <a:txBody>
                    <a:bodyPr/>
                    <a:lstStyle/>
                    <a:p>
                      <a:pPr algn="ctr" fontAlgn="b">
                        <a:buNone/>
                      </a:pPr>
                      <a:endParaRPr lang="en-CL" sz="1800" b="0" i="0" u="none" strike="noStrike">
                        <a:solidFill>
                          <a:srgbClr val="000000"/>
                        </a:solidFill>
                        <a:effectLst/>
                        <a:latin typeface="+mn-lt"/>
                      </a:endParaRPr>
                    </a:p>
                  </a:txBody>
                  <a:tcPr marL="0" marR="0" marT="0" marB="0" anchor="b"/>
                </a:tc>
                <a:extLst>
                  <a:ext uri="{0D108BD9-81ED-4DB2-BD59-A6C34878D82A}">
                    <a16:rowId xmlns:a16="http://schemas.microsoft.com/office/drawing/2014/main" val="3193799695"/>
                  </a:ext>
                </a:extLst>
              </a:tr>
              <a:tr h="377835">
                <a:tc>
                  <a:txBody>
                    <a:bodyPr/>
                    <a:lstStyle/>
                    <a:p>
                      <a:pPr algn="l" fontAlgn="b">
                        <a:buNone/>
                      </a:pPr>
                      <a:r>
                        <a:rPr lang="en-US" sz="1800" u="none" strike="noStrike" dirty="0" err="1">
                          <a:effectLst/>
                          <a:latin typeface="+mn-lt"/>
                        </a:rPr>
                        <a:t>Ed.basica.Com</a:t>
                      </a:r>
                      <a:endParaRPr lang="en-US" sz="1800" b="0" i="0" u="none" strike="noStrike" dirty="0">
                        <a:solidFill>
                          <a:srgbClr val="000000"/>
                        </a:solidFill>
                        <a:effectLst/>
                        <a:latin typeface="+mn-lt"/>
                      </a:endParaRPr>
                    </a:p>
                  </a:txBody>
                  <a:tcPr marL="0" marR="0" marT="0" marB="0" anchor="b"/>
                </a:tc>
                <a:tc>
                  <a:txBody>
                    <a:bodyPr/>
                    <a:lstStyle/>
                    <a:p>
                      <a:pPr algn="ctr" fontAlgn="b">
                        <a:buNone/>
                      </a:pPr>
                      <a:r>
                        <a:rPr lang="en-CL" sz="1800" u="none" strike="noStrike" dirty="0">
                          <a:effectLst/>
                          <a:latin typeface="+mn-lt"/>
                        </a:rPr>
                        <a:t>99.14</a:t>
                      </a:r>
                      <a:endParaRPr lang="en-CL" sz="1800" b="0" i="0" u="none" strike="noStrike" dirty="0">
                        <a:solidFill>
                          <a:srgbClr val="000000"/>
                        </a:solidFill>
                        <a:effectLst/>
                        <a:latin typeface="+mn-lt"/>
                      </a:endParaRPr>
                    </a:p>
                  </a:txBody>
                  <a:tcPr marL="0" marR="0" marT="0" marB="0" anchor="b"/>
                </a:tc>
                <a:tc>
                  <a:txBody>
                    <a:bodyPr/>
                    <a:lstStyle/>
                    <a:p>
                      <a:pPr algn="ctr" fontAlgn="b">
                        <a:buNone/>
                      </a:pPr>
                      <a:r>
                        <a:rPr lang="en-CL" sz="1800" u="none" strike="noStrike">
                          <a:effectLst/>
                          <a:latin typeface="+mn-lt"/>
                        </a:rPr>
                        <a:t>0.86</a:t>
                      </a:r>
                      <a:endParaRPr lang="en-CL" sz="1800" b="0" i="0" u="none" strike="noStrike">
                        <a:solidFill>
                          <a:srgbClr val="000000"/>
                        </a:solidFill>
                        <a:effectLst/>
                        <a:latin typeface="+mn-lt"/>
                      </a:endParaRPr>
                    </a:p>
                  </a:txBody>
                  <a:tcPr marL="0" marR="0" marT="0" marB="0" anchor="b"/>
                </a:tc>
                <a:tc>
                  <a:txBody>
                    <a:bodyPr/>
                    <a:lstStyle/>
                    <a:p>
                      <a:pPr algn="ctr" fontAlgn="b">
                        <a:buNone/>
                      </a:pPr>
                      <a:endParaRPr lang="en-CL" sz="1800" b="0" i="0" u="none" strike="noStrike">
                        <a:solidFill>
                          <a:srgbClr val="000000"/>
                        </a:solidFill>
                        <a:effectLst/>
                        <a:latin typeface="+mn-lt"/>
                      </a:endParaRPr>
                    </a:p>
                  </a:txBody>
                  <a:tcPr marL="0" marR="0" marT="0" marB="0" anchor="b"/>
                </a:tc>
                <a:extLst>
                  <a:ext uri="{0D108BD9-81ED-4DB2-BD59-A6C34878D82A}">
                    <a16:rowId xmlns:a16="http://schemas.microsoft.com/office/drawing/2014/main" val="3435879254"/>
                  </a:ext>
                </a:extLst>
              </a:tr>
              <a:tr h="377835">
                <a:tc>
                  <a:txBody>
                    <a:bodyPr/>
                    <a:lstStyle/>
                    <a:p>
                      <a:pPr algn="l" fontAlgn="b">
                        <a:buNone/>
                      </a:pPr>
                      <a:r>
                        <a:rPr lang="en-US" sz="1800" u="none" strike="noStrike" dirty="0" err="1">
                          <a:effectLst/>
                          <a:latin typeface="+mn-lt"/>
                        </a:rPr>
                        <a:t>d.Basica.Incom</a:t>
                      </a:r>
                      <a:endParaRPr lang="en-US" sz="1800" b="0" i="0" u="none" strike="noStrike" dirty="0">
                        <a:solidFill>
                          <a:srgbClr val="000000"/>
                        </a:solidFill>
                        <a:effectLst/>
                        <a:latin typeface="+mn-lt"/>
                      </a:endParaRPr>
                    </a:p>
                  </a:txBody>
                  <a:tcPr marL="0" marR="0" marT="0" marB="0" anchor="b"/>
                </a:tc>
                <a:tc>
                  <a:txBody>
                    <a:bodyPr/>
                    <a:lstStyle/>
                    <a:p>
                      <a:pPr algn="ctr" fontAlgn="b">
                        <a:buNone/>
                      </a:pPr>
                      <a:r>
                        <a:rPr lang="en-CL" sz="1800" u="none" strike="noStrike">
                          <a:effectLst/>
                          <a:latin typeface="+mn-lt"/>
                        </a:rPr>
                        <a:t>99.02</a:t>
                      </a:r>
                      <a:endParaRPr lang="en-CL" sz="1800" b="0" i="0" u="none" strike="noStrike">
                        <a:solidFill>
                          <a:srgbClr val="000000"/>
                        </a:solidFill>
                        <a:effectLst/>
                        <a:latin typeface="+mn-lt"/>
                      </a:endParaRPr>
                    </a:p>
                  </a:txBody>
                  <a:tcPr marL="0" marR="0" marT="0" marB="0" anchor="b"/>
                </a:tc>
                <a:tc>
                  <a:txBody>
                    <a:bodyPr/>
                    <a:lstStyle/>
                    <a:p>
                      <a:pPr algn="ctr" fontAlgn="b">
                        <a:buNone/>
                      </a:pPr>
                      <a:r>
                        <a:rPr lang="en-CL" sz="1800" u="none" strike="noStrike">
                          <a:effectLst/>
                          <a:latin typeface="+mn-lt"/>
                        </a:rPr>
                        <a:t>0.98</a:t>
                      </a:r>
                      <a:endParaRPr lang="en-CL" sz="1800" b="0" i="0" u="none" strike="noStrike">
                        <a:solidFill>
                          <a:srgbClr val="000000"/>
                        </a:solidFill>
                        <a:effectLst/>
                        <a:latin typeface="+mn-lt"/>
                      </a:endParaRPr>
                    </a:p>
                  </a:txBody>
                  <a:tcPr marL="0" marR="0" marT="0" marB="0" anchor="b"/>
                </a:tc>
                <a:tc>
                  <a:txBody>
                    <a:bodyPr/>
                    <a:lstStyle/>
                    <a:p>
                      <a:pPr algn="ctr" fontAlgn="b">
                        <a:buNone/>
                      </a:pPr>
                      <a:endParaRPr lang="en-CL" sz="1800" b="0" i="0" u="none" strike="noStrike">
                        <a:solidFill>
                          <a:srgbClr val="000000"/>
                        </a:solidFill>
                        <a:effectLst/>
                        <a:latin typeface="+mn-lt"/>
                      </a:endParaRPr>
                    </a:p>
                  </a:txBody>
                  <a:tcPr marL="0" marR="0" marT="0" marB="0" anchor="b"/>
                </a:tc>
                <a:extLst>
                  <a:ext uri="{0D108BD9-81ED-4DB2-BD59-A6C34878D82A}">
                    <a16:rowId xmlns:a16="http://schemas.microsoft.com/office/drawing/2014/main" val="3740339012"/>
                  </a:ext>
                </a:extLst>
              </a:tr>
              <a:tr h="377835">
                <a:tc>
                  <a:txBody>
                    <a:bodyPr/>
                    <a:lstStyle/>
                    <a:p>
                      <a:pPr algn="l" fontAlgn="b">
                        <a:buNone/>
                      </a:pPr>
                      <a:r>
                        <a:rPr lang="en-US" sz="1800" u="none" strike="noStrike" dirty="0" err="1">
                          <a:effectLst/>
                          <a:latin typeface="+mn-lt"/>
                        </a:rPr>
                        <a:t>Sin.Ed</a:t>
                      </a:r>
                      <a:endParaRPr lang="en-US" sz="1800" b="0" i="0" u="none" strike="noStrike" dirty="0">
                        <a:solidFill>
                          <a:srgbClr val="000000"/>
                        </a:solidFill>
                        <a:effectLst/>
                        <a:latin typeface="+mn-lt"/>
                      </a:endParaRPr>
                    </a:p>
                  </a:txBody>
                  <a:tcPr marL="0" marR="0" marT="0" marB="0" anchor="b"/>
                </a:tc>
                <a:tc>
                  <a:txBody>
                    <a:bodyPr/>
                    <a:lstStyle/>
                    <a:p>
                      <a:pPr algn="ctr" fontAlgn="b">
                        <a:buNone/>
                      </a:pPr>
                      <a:r>
                        <a:rPr lang="en-CL" sz="1800" u="none" strike="noStrike">
                          <a:effectLst/>
                          <a:latin typeface="+mn-lt"/>
                        </a:rPr>
                        <a:t>99.29</a:t>
                      </a:r>
                      <a:endParaRPr lang="en-CL" sz="1800" b="0" i="0" u="none" strike="noStrike">
                        <a:solidFill>
                          <a:srgbClr val="000000"/>
                        </a:solidFill>
                        <a:effectLst/>
                        <a:latin typeface="+mn-lt"/>
                      </a:endParaRPr>
                    </a:p>
                  </a:txBody>
                  <a:tcPr marL="0" marR="0" marT="0" marB="0" anchor="b"/>
                </a:tc>
                <a:tc>
                  <a:txBody>
                    <a:bodyPr/>
                    <a:lstStyle/>
                    <a:p>
                      <a:pPr algn="ctr" fontAlgn="b">
                        <a:buNone/>
                      </a:pPr>
                      <a:r>
                        <a:rPr lang="en-CL" sz="1800" u="none" strike="noStrike">
                          <a:effectLst/>
                          <a:latin typeface="+mn-lt"/>
                        </a:rPr>
                        <a:t>0.71</a:t>
                      </a:r>
                      <a:endParaRPr lang="en-CL" sz="1800" b="0" i="0" u="none" strike="noStrike">
                        <a:solidFill>
                          <a:srgbClr val="000000"/>
                        </a:solidFill>
                        <a:effectLst/>
                        <a:latin typeface="+mn-lt"/>
                      </a:endParaRPr>
                    </a:p>
                  </a:txBody>
                  <a:tcPr marL="0" marR="0" marT="0" marB="0" anchor="b"/>
                </a:tc>
                <a:tc>
                  <a:txBody>
                    <a:bodyPr/>
                    <a:lstStyle/>
                    <a:p>
                      <a:pPr algn="ctr" fontAlgn="b">
                        <a:buNone/>
                      </a:pPr>
                      <a:endParaRPr lang="en-CL" sz="18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3067860212"/>
                  </a:ext>
                </a:extLst>
              </a:tr>
            </a:tbl>
          </a:graphicData>
        </a:graphic>
      </p:graphicFrame>
      <p:sp>
        <p:nvSpPr>
          <p:cNvPr id="11" name="TextBox 10">
            <a:extLst>
              <a:ext uri="{FF2B5EF4-FFF2-40B4-BE49-F238E27FC236}">
                <a16:creationId xmlns:a16="http://schemas.microsoft.com/office/drawing/2014/main" id="{E392E6E2-C3F0-6CBE-66FB-7D458B53479B}"/>
              </a:ext>
            </a:extLst>
          </p:cNvPr>
          <p:cNvSpPr txBox="1"/>
          <p:nvPr/>
        </p:nvSpPr>
        <p:spPr>
          <a:xfrm>
            <a:off x="752657" y="1865150"/>
            <a:ext cx="3516596" cy="1938992"/>
          </a:xfrm>
          <a:prstGeom prst="rect">
            <a:avLst/>
          </a:prstGeom>
          <a:noFill/>
        </p:spPr>
        <p:txBody>
          <a:bodyPr wrap="square" rtlCol="0">
            <a:spAutoFit/>
          </a:bodyPr>
          <a:lstStyle/>
          <a:p>
            <a:r>
              <a:rPr lang="es-ES_tradnl" sz="2000" dirty="0"/>
              <a:t>Gradiente del efecto de la  edad materna y la educación materna  por grupos, en relación con la Mortalidad Infantil.</a:t>
            </a:r>
          </a:p>
          <a:p>
            <a:endParaRPr lang="es-ES_tradnl" sz="2000" dirty="0"/>
          </a:p>
        </p:txBody>
      </p:sp>
    </p:spTree>
    <p:extLst>
      <p:ext uri="{BB962C8B-B14F-4D97-AF65-F5344CB8AC3E}">
        <p14:creationId xmlns:p14="http://schemas.microsoft.com/office/powerpoint/2010/main" val="1123635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01AEA8C8-5334-ABB2-996B-DEAD2EEDE3A3}"/>
              </a:ext>
            </a:extLst>
          </p:cNvPr>
          <p:cNvPicPr>
            <a:picLocks noGrp="1" noRot="1" noChangeAspect="1" noMove="1" noResize="1" noEditPoints="1" noAdjustHandles="1" noChangeArrowheads="1" noChangeShapeType="1" noCrop="1"/>
          </p:cNvPicPr>
          <p:nvPr/>
        </p:nvPicPr>
        <p:blipFill>
          <a:blip r:embed="rId3">
            <a:alphaModFix/>
            <a:extLst>
              <a:ext uri="{28A0092B-C50C-407E-A947-70E740481C1C}">
                <a14:useLocalDpi xmlns:a14="http://schemas.microsoft.com/office/drawing/2010/main" val="0"/>
              </a:ext>
            </a:extLst>
          </a:blip>
          <a:srcRect l="20688"/>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3A7FFA41-60A5-6E51-5767-EBDE71711982}"/>
              </a:ext>
            </a:extLst>
          </p:cNvPr>
          <p:cNvSpPr>
            <a:spLocks noGrp="1"/>
          </p:cNvSpPr>
          <p:nvPr>
            <p:ph type="title"/>
          </p:nvPr>
        </p:nvSpPr>
        <p:spPr>
          <a:xfrm>
            <a:off x="7531610" y="365125"/>
            <a:ext cx="3822189" cy="991402"/>
          </a:xfrm>
        </p:spPr>
        <p:txBody>
          <a:bodyPr>
            <a:normAutofit/>
          </a:bodyPr>
          <a:lstStyle/>
          <a:p>
            <a:pPr algn="r"/>
            <a:r>
              <a:rPr lang="es-CL" sz="4000" b="1" dirty="0">
                <a:solidFill>
                  <a:srgbClr val="003C58"/>
                </a:solidFill>
                <a:effectLst/>
                <a:latin typeface="Arial" panose="020B0604020202020204" pitchFamily="34" charset="0"/>
                <a:cs typeface="Arial" panose="020B0604020202020204" pitchFamily="34" charset="0"/>
              </a:rPr>
              <a:t>Conclusión</a:t>
            </a:r>
            <a:endParaRPr lang="es-CL" sz="4000" b="1" dirty="0">
              <a:solidFill>
                <a:srgbClr val="003C58"/>
              </a:solidFill>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741429CA-67ED-8F95-167B-2C2CC79392D1}"/>
              </a:ext>
            </a:extLst>
          </p:cNvPr>
          <p:cNvSpPr/>
          <p:nvPr/>
        </p:nvSpPr>
        <p:spPr>
          <a:xfrm>
            <a:off x="1317357" y="1527349"/>
            <a:ext cx="10479472" cy="5330651"/>
          </a:xfrm>
          <a:prstGeom prst="rect">
            <a:avLst/>
          </a:prstGeom>
          <a:solidFill>
            <a:srgbClr val="FFFFFF">
              <a:alpha val="8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Marcador de contenido 5">
            <a:extLst>
              <a:ext uri="{FF2B5EF4-FFF2-40B4-BE49-F238E27FC236}">
                <a16:creationId xmlns:a16="http://schemas.microsoft.com/office/drawing/2014/main" id="{3734FF41-EB5B-2A1D-611B-7172DB769727}"/>
              </a:ext>
            </a:extLst>
          </p:cNvPr>
          <p:cNvSpPr>
            <a:spLocks noGrp="1"/>
          </p:cNvSpPr>
          <p:nvPr>
            <p:ph idx="1"/>
          </p:nvPr>
        </p:nvSpPr>
        <p:spPr>
          <a:xfrm>
            <a:off x="1828800" y="1721642"/>
            <a:ext cx="9525000" cy="4771233"/>
          </a:xfrm>
        </p:spPr>
        <p:txBody>
          <a:bodyPr>
            <a:normAutofit/>
          </a:bodyPr>
          <a:lstStyle/>
          <a:p>
            <a:pPr marL="0" indent="0">
              <a:lnSpc>
                <a:spcPct val="120000"/>
              </a:lnSpc>
              <a:buNone/>
            </a:pPr>
            <a:r>
              <a:rPr lang="en-US" sz="2000" dirty="0"/>
              <a:t>CHCC es </a:t>
            </a:r>
            <a:r>
              <a:rPr lang="en-US" sz="2000" dirty="0" err="1"/>
              <a:t>una</a:t>
            </a:r>
            <a:r>
              <a:rPr lang="en-US" sz="2000" dirty="0"/>
              <a:t> </a:t>
            </a:r>
            <a:r>
              <a:rPr lang="en-US" sz="2000" dirty="0" err="1"/>
              <a:t>política</a:t>
            </a:r>
            <a:r>
              <a:rPr lang="en-US" sz="2000" dirty="0"/>
              <a:t> </a:t>
            </a:r>
            <a:r>
              <a:rPr lang="en-US" sz="2000" dirty="0" err="1"/>
              <a:t>integrada</a:t>
            </a:r>
            <a:r>
              <a:rPr lang="en-US" sz="2000" dirty="0"/>
              <a:t> </a:t>
            </a:r>
            <a:r>
              <a:rPr lang="en-US" sz="2000" dirty="0" err="1"/>
              <a:t>que</a:t>
            </a:r>
            <a:r>
              <a:rPr lang="en-US" sz="2000" dirty="0"/>
              <a:t> </a:t>
            </a:r>
            <a:r>
              <a:rPr lang="en-US" sz="2000" dirty="0" err="1"/>
              <a:t>aborda</a:t>
            </a:r>
            <a:r>
              <a:rPr lang="en-US" sz="2000" dirty="0"/>
              <a:t> </a:t>
            </a:r>
            <a:r>
              <a:rPr lang="en-US" sz="2000" dirty="0" err="1"/>
              <a:t>los</a:t>
            </a:r>
            <a:r>
              <a:rPr lang="en-US" sz="2000" dirty="0"/>
              <a:t> </a:t>
            </a:r>
            <a:r>
              <a:rPr lang="en-US" sz="2000" dirty="0" err="1"/>
              <a:t>determinantes</a:t>
            </a:r>
            <a:r>
              <a:rPr lang="en-US" sz="2000" dirty="0"/>
              <a:t> </a:t>
            </a:r>
            <a:r>
              <a:rPr lang="en-US" sz="2000" dirty="0" err="1"/>
              <a:t>sociales</a:t>
            </a:r>
            <a:r>
              <a:rPr lang="en-US" sz="2000" dirty="0"/>
              <a:t> de la </a:t>
            </a:r>
            <a:r>
              <a:rPr lang="en-US" sz="2000" dirty="0" err="1"/>
              <a:t>salud</a:t>
            </a:r>
            <a:r>
              <a:rPr lang="en-US" sz="2000" dirty="0"/>
              <a:t> </a:t>
            </a:r>
            <a:r>
              <a:rPr lang="en-US" sz="2000" dirty="0" err="1"/>
              <a:t>desde</a:t>
            </a:r>
            <a:r>
              <a:rPr lang="en-US" sz="2000" dirty="0"/>
              <a:t> la </a:t>
            </a:r>
            <a:r>
              <a:rPr lang="en-US" sz="2000" dirty="0" err="1"/>
              <a:t>gestación</a:t>
            </a:r>
            <a:r>
              <a:rPr lang="en-US" sz="2000" dirty="0"/>
              <a:t>, </a:t>
            </a:r>
            <a:r>
              <a:rPr lang="en-US" sz="2000" dirty="0" err="1"/>
              <a:t>priorizando</a:t>
            </a:r>
            <a:r>
              <a:rPr lang="en-US" sz="2000" dirty="0"/>
              <a:t> </a:t>
            </a:r>
            <a:r>
              <a:rPr lang="en-US" sz="2000" dirty="0" err="1"/>
              <a:t>estrategias</a:t>
            </a:r>
            <a:r>
              <a:rPr lang="en-US" sz="2000" dirty="0"/>
              <a:t> </a:t>
            </a:r>
            <a:r>
              <a:rPr lang="en-US" sz="2000" dirty="0" err="1"/>
              <a:t>preventivas</a:t>
            </a:r>
            <a:r>
              <a:rPr lang="en-US" sz="2000" dirty="0"/>
              <a:t> y de </a:t>
            </a:r>
            <a:r>
              <a:rPr lang="en-US" sz="2000" dirty="0" err="1"/>
              <a:t>acompañamiento</a:t>
            </a:r>
            <a:r>
              <a:rPr lang="en-US" sz="2000" dirty="0"/>
              <a:t> </a:t>
            </a:r>
            <a:r>
              <a:rPr lang="en-US" sz="2000" dirty="0" err="1"/>
              <a:t>oportuno</a:t>
            </a:r>
            <a:r>
              <a:rPr lang="en-US" sz="2000" dirty="0"/>
              <a:t> para las </a:t>
            </a:r>
            <a:r>
              <a:rPr lang="en-US" sz="2000" dirty="0" err="1"/>
              <a:t>gestantes</a:t>
            </a:r>
            <a:r>
              <a:rPr lang="en-US" sz="2000" dirty="0"/>
              <a:t> </a:t>
            </a:r>
            <a:r>
              <a:rPr lang="en-US" sz="2000" dirty="0" err="1"/>
              <a:t>en</a:t>
            </a:r>
            <a:r>
              <a:rPr lang="en-US" sz="2000" dirty="0"/>
              <a:t> mayor </a:t>
            </a:r>
            <a:r>
              <a:rPr lang="en-US" sz="2000" dirty="0" err="1"/>
              <a:t>riesgo</a:t>
            </a:r>
            <a:r>
              <a:rPr lang="en-US" sz="2000" dirty="0"/>
              <a:t>, con </a:t>
            </a:r>
            <a:r>
              <a:rPr lang="en-US" sz="2000" dirty="0" err="1"/>
              <a:t>el</a:t>
            </a:r>
            <a:r>
              <a:rPr lang="en-US" sz="2000" dirty="0"/>
              <a:t> fin de </a:t>
            </a:r>
            <a:r>
              <a:rPr lang="en-US" sz="2000" dirty="0" err="1"/>
              <a:t>garantizar</a:t>
            </a:r>
            <a:r>
              <a:rPr lang="en-US" sz="2000" dirty="0"/>
              <a:t> </a:t>
            </a:r>
            <a:r>
              <a:rPr lang="en-US" sz="2000" dirty="0" err="1"/>
              <a:t>infancias</a:t>
            </a:r>
            <a:r>
              <a:rPr lang="en-US" sz="2000" dirty="0"/>
              <a:t> con </a:t>
            </a:r>
            <a:r>
              <a:rPr lang="en-US" sz="2000" dirty="0" err="1"/>
              <a:t>mejores</a:t>
            </a:r>
            <a:r>
              <a:rPr lang="en-US" sz="2000" dirty="0"/>
              <a:t> </a:t>
            </a:r>
            <a:r>
              <a:rPr lang="en-US" sz="2000" dirty="0" err="1"/>
              <a:t>oportunidades</a:t>
            </a:r>
            <a:r>
              <a:rPr lang="en-US" sz="2000" dirty="0"/>
              <a:t> de </a:t>
            </a:r>
            <a:r>
              <a:rPr lang="en-US" sz="2000" dirty="0" err="1"/>
              <a:t>desarrollo</a:t>
            </a:r>
            <a:r>
              <a:rPr lang="en-US" sz="2000" dirty="0"/>
              <a:t> integral. </a:t>
            </a:r>
          </a:p>
          <a:p>
            <a:pPr marL="0" indent="0">
              <a:lnSpc>
                <a:spcPct val="120000"/>
              </a:lnSpc>
              <a:buNone/>
            </a:pPr>
            <a:r>
              <a:rPr lang="en-US" sz="2000" dirty="0"/>
              <a:t>Sus </a:t>
            </a:r>
            <a:r>
              <a:rPr lang="en-US" sz="2000" dirty="0" err="1"/>
              <a:t>datos</a:t>
            </a:r>
            <a:r>
              <a:rPr lang="en-US" sz="2000" dirty="0"/>
              <a:t> </a:t>
            </a:r>
            <a:r>
              <a:rPr lang="en-US" sz="2000" dirty="0" err="1"/>
              <a:t>constituyen</a:t>
            </a:r>
            <a:r>
              <a:rPr lang="en-US" sz="2000" dirty="0"/>
              <a:t> </a:t>
            </a:r>
            <a:r>
              <a:rPr lang="en-US" sz="2000" dirty="0" err="1"/>
              <a:t>una</a:t>
            </a:r>
            <a:r>
              <a:rPr lang="en-US" sz="2000" dirty="0"/>
              <a:t> </a:t>
            </a:r>
            <a:r>
              <a:rPr lang="en-US" sz="2000" dirty="0" err="1"/>
              <a:t>cohorte</a:t>
            </a:r>
            <a:r>
              <a:rPr lang="en-US" sz="2000" dirty="0"/>
              <a:t> </a:t>
            </a:r>
            <a:r>
              <a:rPr lang="en-US" sz="2000" dirty="0" err="1"/>
              <a:t>que</a:t>
            </a:r>
            <a:r>
              <a:rPr lang="en-US" sz="2000" dirty="0"/>
              <a:t> </a:t>
            </a:r>
            <a:r>
              <a:rPr lang="en-US" sz="2000" dirty="0" err="1"/>
              <a:t>permite</a:t>
            </a:r>
            <a:r>
              <a:rPr lang="en-US" sz="2000" dirty="0"/>
              <a:t> </a:t>
            </a:r>
            <a:r>
              <a:rPr lang="en-US" sz="2000" dirty="0" err="1"/>
              <a:t>evaluar</a:t>
            </a:r>
            <a:r>
              <a:rPr lang="en-US" sz="2000" dirty="0"/>
              <a:t> </a:t>
            </a:r>
            <a:r>
              <a:rPr lang="en-US" sz="2000" dirty="0" err="1"/>
              <a:t>el</a:t>
            </a:r>
            <a:r>
              <a:rPr lang="en-US" sz="2000" dirty="0"/>
              <a:t> </a:t>
            </a:r>
            <a:r>
              <a:rPr lang="en-US" sz="2000" dirty="0" err="1"/>
              <a:t>efecto</a:t>
            </a:r>
            <a:r>
              <a:rPr lang="en-US" sz="2000" dirty="0"/>
              <a:t> de la </a:t>
            </a:r>
            <a:r>
              <a:rPr lang="en-US" sz="2000" dirty="0" err="1"/>
              <a:t>vulnerabilidad</a:t>
            </a:r>
            <a:r>
              <a:rPr lang="en-US" sz="2000" dirty="0"/>
              <a:t> </a:t>
            </a:r>
            <a:r>
              <a:rPr lang="en-US" sz="2000" dirty="0" err="1"/>
              <a:t>psicosocial</a:t>
            </a:r>
            <a:r>
              <a:rPr lang="en-US" sz="2000" dirty="0"/>
              <a:t> prenatal, y </a:t>
            </a:r>
            <a:r>
              <a:rPr lang="en-US" sz="2000" dirty="0" err="1"/>
              <a:t>el</a:t>
            </a:r>
            <a:r>
              <a:rPr lang="en-US" sz="2000" dirty="0"/>
              <a:t> </a:t>
            </a:r>
            <a:r>
              <a:rPr lang="en-US" sz="2000" dirty="0" err="1"/>
              <a:t>efecto</a:t>
            </a:r>
            <a:r>
              <a:rPr lang="en-US" sz="2000" dirty="0"/>
              <a:t> </a:t>
            </a:r>
            <a:r>
              <a:rPr lang="en-US" sz="2000" dirty="0" err="1"/>
              <a:t>en</a:t>
            </a:r>
            <a:r>
              <a:rPr lang="en-US" sz="2000" dirty="0"/>
              <a:t> la </a:t>
            </a:r>
            <a:r>
              <a:rPr lang="en-US" sz="2000" dirty="0" err="1"/>
              <a:t>salud</a:t>
            </a:r>
            <a:r>
              <a:rPr lang="en-US" sz="2000" dirty="0"/>
              <a:t> de </a:t>
            </a:r>
            <a:r>
              <a:rPr lang="en-US" sz="2000" dirty="0" err="1"/>
              <a:t>los</a:t>
            </a:r>
            <a:r>
              <a:rPr lang="en-US" sz="2000" dirty="0"/>
              <a:t> </a:t>
            </a:r>
            <a:r>
              <a:rPr lang="en-US" sz="2000" dirty="0" err="1"/>
              <a:t>niños</a:t>
            </a:r>
            <a:r>
              <a:rPr lang="en-US" sz="2000" dirty="0"/>
              <a:t> y </a:t>
            </a:r>
            <a:r>
              <a:rPr lang="en-US" sz="2000" dirty="0" err="1"/>
              <a:t>niñas</a:t>
            </a:r>
            <a:r>
              <a:rPr lang="en-US" sz="2000" dirty="0"/>
              <a:t> </a:t>
            </a:r>
            <a:r>
              <a:rPr lang="en-US" sz="2000" dirty="0" err="1"/>
              <a:t>en</a:t>
            </a:r>
            <a:r>
              <a:rPr lang="en-US" sz="2000" dirty="0"/>
              <a:t> Chile.</a:t>
            </a:r>
          </a:p>
          <a:p>
            <a:pPr marL="0" indent="0">
              <a:lnSpc>
                <a:spcPct val="120000"/>
              </a:lnSpc>
              <a:buNone/>
            </a:pPr>
            <a:r>
              <a:rPr lang="en-US" sz="2000" dirty="0"/>
              <a:t>Se </a:t>
            </a:r>
            <a:r>
              <a:rPr lang="en-US" sz="2000" dirty="0" err="1"/>
              <a:t>evidenció</a:t>
            </a:r>
            <a:r>
              <a:rPr lang="en-US" sz="2000" dirty="0"/>
              <a:t> un </a:t>
            </a:r>
            <a:r>
              <a:rPr lang="en-US" sz="2000" dirty="0" err="1"/>
              <a:t>avance</a:t>
            </a:r>
            <a:r>
              <a:rPr lang="en-US" sz="2000" dirty="0"/>
              <a:t> </a:t>
            </a:r>
            <a:r>
              <a:rPr lang="en-US" sz="2000" dirty="0" err="1"/>
              <a:t>en</a:t>
            </a:r>
            <a:r>
              <a:rPr lang="en-US" sz="2000" dirty="0"/>
              <a:t> la </a:t>
            </a:r>
            <a:r>
              <a:rPr lang="en-US" sz="2000" dirty="0" err="1"/>
              <a:t>reducción</a:t>
            </a:r>
            <a:r>
              <a:rPr lang="en-US" sz="2000" dirty="0"/>
              <a:t> de </a:t>
            </a:r>
            <a:r>
              <a:rPr lang="en-US" sz="2000" dirty="0" err="1"/>
              <a:t>los</a:t>
            </a:r>
            <a:r>
              <a:rPr lang="en-US" sz="2000" dirty="0"/>
              <a:t> EPSA </a:t>
            </a:r>
            <a:r>
              <a:rPr lang="en-US" sz="2000" dirty="0" err="1"/>
              <a:t>en</a:t>
            </a:r>
            <a:r>
              <a:rPr lang="en-US" sz="2000" dirty="0"/>
              <a:t> </a:t>
            </a:r>
            <a:r>
              <a:rPr lang="en-US" sz="2000" dirty="0" err="1"/>
              <a:t>gestantes</a:t>
            </a:r>
            <a:r>
              <a:rPr lang="en-US" sz="2000" dirty="0"/>
              <a:t> </a:t>
            </a:r>
            <a:r>
              <a:rPr lang="en-US" sz="2000" dirty="0" err="1"/>
              <a:t>en</a:t>
            </a:r>
            <a:r>
              <a:rPr lang="en-US" sz="2000" dirty="0"/>
              <a:t> </a:t>
            </a:r>
            <a:r>
              <a:rPr lang="en-US" sz="2000" dirty="0" err="1"/>
              <a:t>los</a:t>
            </a:r>
            <a:r>
              <a:rPr lang="en-US" sz="2000" dirty="0"/>
              <a:t> </a:t>
            </a:r>
            <a:r>
              <a:rPr lang="en-US" sz="2000" dirty="0" err="1"/>
              <a:t>últimos</a:t>
            </a:r>
            <a:r>
              <a:rPr lang="en-US" sz="2000" dirty="0"/>
              <a:t> 15 </a:t>
            </a:r>
            <a:r>
              <a:rPr lang="en-US" sz="2000" dirty="0" err="1"/>
              <a:t>años</a:t>
            </a:r>
            <a:r>
              <a:rPr lang="en-US" sz="2000" dirty="0"/>
              <a:t>, </a:t>
            </a:r>
            <a:r>
              <a:rPr lang="en-US" sz="2000" dirty="0" err="1"/>
              <a:t>atribuibles</a:t>
            </a:r>
            <a:r>
              <a:rPr lang="en-US" sz="2000" dirty="0"/>
              <a:t> a las </a:t>
            </a:r>
            <a:r>
              <a:rPr lang="en-US" sz="2000" dirty="0" err="1"/>
              <a:t>intervenciones</a:t>
            </a:r>
            <a:r>
              <a:rPr lang="en-US" sz="2000" dirty="0"/>
              <a:t> de CHCC.</a:t>
            </a:r>
          </a:p>
          <a:p>
            <a:pPr marL="0" indent="0">
              <a:lnSpc>
                <a:spcPct val="120000"/>
              </a:lnSpc>
              <a:buNone/>
            </a:pPr>
            <a:r>
              <a:rPr lang="en-US" sz="2000" dirty="0"/>
              <a:t>Este </a:t>
            </a:r>
            <a:r>
              <a:rPr lang="en-US" sz="2000" dirty="0" err="1"/>
              <a:t>estudio</a:t>
            </a:r>
            <a:r>
              <a:rPr lang="en-US" sz="2000" dirty="0"/>
              <a:t> </a:t>
            </a:r>
            <a:r>
              <a:rPr lang="en-US" sz="2000" dirty="0" err="1"/>
              <a:t>confirma</a:t>
            </a:r>
            <a:r>
              <a:rPr lang="en-US" sz="2000" dirty="0"/>
              <a:t> </a:t>
            </a:r>
            <a:r>
              <a:rPr lang="en-US" sz="2000" dirty="0" err="1"/>
              <a:t>una</a:t>
            </a:r>
            <a:r>
              <a:rPr lang="en-US" sz="2000" dirty="0"/>
              <a:t> </a:t>
            </a:r>
            <a:r>
              <a:rPr lang="en-US" sz="2000" dirty="0" err="1"/>
              <a:t>asociación</a:t>
            </a:r>
            <a:r>
              <a:rPr lang="en-US" sz="2000" dirty="0"/>
              <a:t> </a:t>
            </a:r>
            <a:r>
              <a:rPr lang="en-US" sz="2000" dirty="0" err="1"/>
              <a:t>significativa</a:t>
            </a:r>
            <a:r>
              <a:rPr lang="en-US" sz="2000" dirty="0"/>
              <a:t> entre ambos </a:t>
            </a:r>
            <a:r>
              <a:rPr lang="en-US" sz="2000" dirty="0" err="1"/>
              <a:t>fenómenos</a:t>
            </a:r>
            <a:r>
              <a:rPr lang="en-US" sz="2000" dirty="0"/>
              <a:t>, con </a:t>
            </a:r>
            <a:r>
              <a:rPr lang="en-US" sz="2000" dirty="0" err="1"/>
              <a:t>énfasis</a:t>
            </a:r>
            <a:r>
              <a:rPr lang="en-US" sz="2000" dirty="0"/>
              <a:t> </a:t>
            </a:r>
            <a:r>
              <a:rPr lang="en-US" sz="2000" dirty="0" err="1"/>
              <a:t>en</a:t>
            </a:r>
            <a:r>
              <a:rPr lang="en-US" sz="2000" dirty="0"/>
              <a:t> </a:t>
            </a:r>
            <a:r>
              <a:rPr lang="en-US" sz="2000" dirty="0" err="1"/>
              <a:t>el</a:t>
            </a:r>
            <a:r>
              <a:rPr lang="en-US" sz="2000" dirty="0"/>
              <a:t> peso </a:t>
            </a:r>
            <a:r>
              <a:rPr lang="en-US" sz="2000" dirty="0" err="1"/>
              <a:t>específico</a:t>
            </a:r>
            <a:r>
              <a:rPr lang="en-US" sz="2000" dirty="0"/>
              <a:t> de </a:t>
            </a:r>
            <a:r>
              <a:rPr lang="en-US" sz="2000" dirty="0" err="1"/>
              <a:t>cada</a:t>
            </a:r>
            <a:r>
              <a:rPr lang="en-US" sz="2000" dirty="0"/>
              <a:t> factor y </a:t>
            </a:r>
            <a:r>
              <a:rPr lang="en-US" sz="2000" dirty="0" err="1"/>
              <a:t>el</a:t>
            </a:r>
            <a:r>
              <a:rPr lang="en-US" sz="2000" dirty="0"/>
              <a:t> </a:t>
            </a:r>
            <a:r>
              <a:rPr lang="en-US" sz="2000" dirty="0" err="1"/>
              <a:t>gradiente</a:t>
            </a:r>
            <a:r>
              <a:rPr lang="en-US" sz="2000" dirty="0"/>
              <a:t> de </a:t>
            </a:r>
            <a:r>
              <a:rPr lang="en-US" sz="2000" dirty="0" err="1"/>
              <a:t>exposición</a:t>
            </a:r>
            <a:r>
              <a:rPr lang="en-US" sz="2000" dirty="0"/>
              <a:t>. Aun </a:t>
            </a:r>
            <a:r>
              <a:rPr lang="en-US" sz="2000" dirty="0" err="1"/>
              <a:t>persisten</a:t>
            </a:r>
            <a:r>
              <a:rPr lang="en-US" sz="2000" dirty="0"/>
              <a:t> </a:t>
            </a:r>
            <a:r>
              <a:rPr lang="en-US" sz="2000" dirty="0" err="1"/>
              <a:t>brechas</a:t>
            </a:r>
            <a:r>
              <a:rPr lang="en-US" sz="2000" dirty="0"/>
              <a:t> entre </a:t>
            </a:r>
            <a:r>
              <a:rPr lang="en-US" sz="2000" dirty="0" err="1"/>
              <a:t>grupos</a:t>
            </a:r>
            <a:r>
              <a:rPr lang="en-US" sz="2000" dirty="0"/>
              <a:t> </a:t>
            </a:r>
            <a:r>
              <a:rPr lang="en-US" sz="2000" dirty="0" err="1"/>
              <a:t>sociales</a:t>
            </a:r>
            <a:r>
              <a:rPr lang="en-US" sz="2000" dirty="0"/>
              <a:t> </a:t>
            </a:r>
            <a:r>
              <a:rPr lang="en-US" sz="2000" dirty="0" err="1"/>
              <a:t>eventualmente</a:t>
            </a:r>
            <a:r>
              <a:rPr lang="en-US" sz="2000" dirty="0"/>
              <a:t> </a:t>
            </a:r>
            <a:r>
              <a:rPr lang="en-US" sz="2000" dirty="0" err="1"/>
              <a:t>prevenibles</a:t>
            </a:r>
            <a:r>
              <a:rPr lang="en-US" sz="2000" dirty="0"/>
              <a:t>.</a:t>
            </a:r>
          </a:p>
        </p:txBody>
      </p:sp>
      <p:sp>
        <p:nvSpPr>
          <p:cNvPr id="3" name="Rectángulo 2">
            <a:extLst>
              <a:ext uri="{FF2B5EF4-FFF2-40B4-BE49-F238E27FC236}">
                <a16:creationId xmlns:a16="http://schemas.microsoft.com/office/drawing/2014/main" id="{EDF8EA7F-02D4-A20C-3762-DD60DA0990D2}"/>
              </a:ext>
            </a:extLst>
          </p:cNvPr>
          <p:cNvSpPr/>
          <p:nvPr/>
        </p:nvSpPr>
        <p:spPr>
          <a:xfrm>
            <a:off x="11943984" y="1527349"/>
            <a:ext cx="246490" cy="4762919"/>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099691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D02673-5244-CBF4-ABE8-A99A40E95DF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9AD64E2-1851-8D84-2271-B85B25DF47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F007E49D-F52D-C480-50B3-505AE73FE2D3}"/>
              </a:ext>
            </a:extLst>
          </p:cNvPr>
          <p:cNvPicPr>
            <a:picLocks noGrp="1" noRot="1" noChangeAspect="1" noMove="1" noResize="1" noEditPoints="1" noAdjustHandles="1" noChangeArrowheads="1" noChangeShapeType="1" noCrop="1"/>
          </p:cNvPicPr>
          <p:nvPr/>
        </p:nvPicPr>
        <p:blipFill>
          <a:blip r:embed="rId3">
            <a:alphaModFix/>
            <a:extLst>
              <a:ext uri="{28A0092B-C50C-407E-A947-70E740481C1C}">
                <a14:useLocalDpi xmlns:a14="http://schemas.microsoft.com/office/drawing/2010/main" val="0"/>
              </a:ext>
            </a:extLst>
          </a:blip>
          <a:srcRect l="20688"/>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FE57E9AA-881C-240A-BA38-770FEA3E4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97675954-8668-F40D-31DD-B46A3C8985F0}"/>
              </a:ext>
            </a:extLst>
          </p:cNvPr>
          <p:cNvSpPr>
            <a:spLocks noGrp="1"/>
          </p:cNvSpPr>
          <p:nvPr>
            <p:ph type="title"/>
          </p:nvPr>
        </p:nvSpPr>
        <p:spPr>
          <a:xfrm>
            <a:off x="7531610" y="365125"/>
            <a:ext cx="3822189" cy="991402"/>
          </a:xfrm>
        </p:spPr>
        <p:txBody>
          <a:bodyPr>
            <a:normAutofit/>
          </a:bodyPr>
          <a:lstStyle/>
          <a:p>
            <a:pPr algn="r"/>
            <a:r>
              <a:rPr lang="es-CL" sz="4000" b="1" dirty="0">
                <a:solidFill>
                  <a:srgbClr val="003C58"/>
                </a:solidFill>
                <a:effectLst/>
                <a:latin typeface="Arial" panose="020B0604020202020204" pitchFamily="34" charset="0"/>
                <a:cs typeface="Arial" panose="020B0604020202020204" pitchFamily="34" charset="0"/>
              </a:rPr>
              <a:t>Conclusión</a:t>
            </a:r>
            <a:endParaRPr lang="es-CL" sz="4000" b="1" dirty="0">
              <a:solidFill>
                <a:srgbClr val="003C58"/>
              </a:solidFill>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4D60D42D-08E2-A5DB-6887-6B954961BBF0}"/>
              </a:ext>
            </a:extLst>
          </p:cNvPr>
          <p:cNvSpPr/>
          <p:nvPr/>
        </p:nvSpPr>
        <p:spPr>
          <a:xfrm>
            <a:off x="1317357" y="1527349"/>
            <a:ext cx="10479472" cy="5330651"/>
          </a:xfrm>
          <a:prstGeom prst="rect">
            <a:avLst/>
          </a:prstGeom>
          <a:solidFill>
            <a:srgbClr val="FFFFFF">
              <a:alpha val="8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Marcador de contenido 5">
            <a:extLst>
              <a:ext uri="{FF2B5EF4-FFF2-40B4-BE49-F238E27FC236}">
                <a16:creationId xmlns:a16="http://schemas.microsoft.com/office/drawing/2014/main" id="{5B047064-86FE-84B5-6ACD-AD7CAD68721E}"/>
              </a:ext>
            </a:extLst>
          </p:cNvPr>
          <p:cNvSpPr>
            <a:spLocks noGrp="1"/>
          </p:cNvSpPr>
          <p:nvPr>
            <p:ph idx="1"/>
          </p:nvPr>
        </p:nvSpPr>
        <p:spPr>
          <a:xfrm>
            <a:off x="1828800" y="1721642"/>
            <a:ext cx="9525000" cy="4771233"/>
          </a:xfrm>
        </p:spPr>
        <p:txBody>
          <a:bodyPr>
            <a:normAutofit/>
          </a:bodyPr>
          <a:lstStyle/>
          <a:p>
            <a:pPr marL="0" indent="0">
              <a:lnSpc>
                <a:spcPct val="120000"/>
              </a:lnSpc>
              <a:buNone/>
            </a:pPr>
            <a:r>
              <a:rPr lang="en-US" sz="2000" dirty="0" err="1"/>
              <a:t>Estos</a:t>
            </a:r>
            <a:r>
              <a:rPr lang="en-US" sz="2000" dirty="0"/>
              <a:t> </a:t>
            </a:r>
            <a:r>
              <a:rPr lang="en-US" sz="2000" dirty="0" err="1"/>
              <a:t>hallazgos</a:t>
            </a:r>
            <a:r>
              <a:rPr lang="en-US" sz="2000" dirty="0"/>
              <a:t> </a:t>
            </a:r>
            <a:r>
              <a:rPr lang="en-US" sz="2000" dirty="0" err="1"/>
              <a:t>subrayan</a:t>
            </a:r>
            <a:r>
              <a:rPr lang="en-US" sz="2000" dirty="0"/>
              <a:t> la </a:t>
            </a:r>
            <a:r>
              <a:rPr lang="en-US" sz="2000" dirty="0" err="1"/>
              <a:t>necesidad</a:t>
            </a:r>
            <a:r>
              <a:rPr lang="en-US" sz="2000" dirty="0"/>
              <a:t> </a:t>
            </a:r>
            <a:r>
              <a:rPr lang="en-US" sz="2000" dirty="0" err="1"/>
              <a:t>urgente</a:t>
            </a:r>
            <a:r>
              <a:rPr lang="en-US" sz="2000" dirty="0"/>
              <a:t> de </a:t>
            </a:r>
            <a:r>
              <a:rPr lang="en-US" sz="2000" dirty="0" err="1"/>
              <a:t>mantener</a:t>
            </a:r>
            <a:r>
              <a:rPr lang="en-US" sz="2000" dirty="0"/>
              <a:t> la </a:t>
            </a:r>
            <a:r>
              <a:rPr lang="en-US" sz="2000" dirty="0" err="1"/>
              <a:t>vigilancia</a:t>
            </a:r>
            <a:r>
              <a:rPr lang="en-US" sz="2000" dirty="0"/>
              <a:t> </a:t>
            </a:r>
            <a:r>
              <a:rPr lang="en-US" sz="2000" dirty="0" err="1"/>
              <a:t>epidemiológica</a:t>
            </a:r>
            <a:r>
              <a:rPr lang="en-US" sz="2000" dirty="0"/>
              <a:t> de </a:t>
            </a:r>
            <a:r>
              <a:rPr lang="en-US" sz="2000" dirty="0" err="1"/>
              <a:t>factores</a:t>
            </a:r>
            <a:r>
              <a:rPr lang="en-US" sz="2000" dirty="0"/>
              <a:t> </a:t>
            </a:r>
            <a:r>
              <a:rPr lang="en-US" sz="2000" dirty="0" err="1"/>
              <a:t>psicosociales</a:t>
            </a:r>
            <a:r>
              <a:rPr lang="en-US" sz="2000" dirty="0"/>
              <a:t> </a:t>
            </a:r>
            <a:r>
              <a:rPr lang="en-US" sz="2000" dirty="0" err="1"/>
              <a:t>que</a:t>
            </a:r>
            <a:r>
              <a:rPr lang="en-US" sz="2000" dirty="0"/>
              <a:t> </a:t>
            </a:r>
            <a:r>
              <a:rPr lang="en-US" sz="2000" dirty="0" err="1"/>
              <a:t>permitan</a:t>
            </a:r>
            <a:r>
              <a:rPr lang="en-US" sz="2000" dirty="0"/>
              <a:t> </a:t>
            </a:r>
            <a:r>
              <a:rPr lang="en-US" sz="2000" dirty="0" err="1"/>
              <a:t>evaluar</a:t>
            </a:r>
            <a:r>
              <a:rPr lang="en-US" sz="2000" dirty="0"/>
              <a:t> </a:t>
            </a:r>
            <a:r>
              <a:rPr lang="en-US" sz="2000" dirty="0" err="1"/>
              <a:t>el</a:t>
            </a:r>
            <a:r>
              <a:rPr lang="en-US" sz="2000" dirty="0"/>
              <a:t> </a:t>
            </a:r>
            <a:r>
              <a:rPr lang="en-US" sz="2000" dirty="0" err="1"/>
              <a:t>impacto</a:t>
            </a:r>
            <a:r>
              <a:rPr lang="en-US" sz="2000" dirty="0"/>
              <a:t> de las </a:t>
            </a:r>
            <a:r>
              <a:rPr lang="en-US" sz="2000" dirty="0" err="1"/>
              <a:t>politicas</a:t>
            </a:r>
            <a:r>
              <a:rPr lang="en-US" sz="2000" dirty="0"/>
              <a:t> </a:t>
            </a:r>
            <a:r>
              <a:rPr lang="en-US" sz="2000" dirty="0" err="1"/>
              <a:t>públicas</a:t>
            </a:r>
            <a:r>
              <a:rPr lang="en-US" sz="2000" dirty="0"/>
              <a:t> al largo </a:t>
            </a:r>
            <a:r>
              <a:rPr lang="en-US" sz="2000" dirty="0" err="1"/>
              <a:t>plazo</a:t>
            </a:r>
            <a:r>
              <a:rPr lang="en-US" sz="2000" dirty="0"/>
              <a:t>.</a:t>
            </a:r>
          </a:p>
          <a:p>
            <a:pPr marL="0" indent="0">
              <a:lnSpc>
                <a:spcPct val="120000"/>
              </a:lnSpc>
              <a:buNone/>
            </a:pPr>
            <a:r>
              <a:rPr lang="en-US" sz="2000" dirty="0" err="1"/>
              <a:t>Agradecimientos</a:t>
            </a:r>
            <a:r>
              <a:rPr lang="en-US" sz="2000" dirty="0"/>
              <a:t> al </a:t>
            </a:r>
            <a:r>
              <a:rPr lang="en-US" sz="2000" dirty="0" err="1"/>
              <a:t>Ministerio</a:t>
            </a:r>
            <a:r>
              <a:rPr lang="en-US" sz="2000" dirty="0"/>
              <a:t> de Desarrollo Social y Familia, </a:t>
            </a:r>
            <a:r>
              <a:rPr lang="en-US" sz="2000" dirty="0" err="1"/>
              <a:t>firma</a:t>
            </a:r>
            <a:r>
              <a:rPr lang="en-US" sz="2000" dirty="0"/>
              <a:t> </a:t>
            </a:r>
            <a:r>
              <a:rPr lang="en-US" sz="2000" dirty="0" err="1"/>
              <a:t>convenio</a:t>
            </a:r>
            <a:r>
              <a:rPr lang="en-US" sz="2000" dirty="0"/>
              <a:t> con la Universidad de Chile, </a:t>
            </a:r>
            <a:r>
              <a:rPr lang="en-US" sz="2000" dirty="0" err="1"/>
              <a:t>resolución</a:t>
            </a:r>
            <a:r>
              <a:rPr lang="en-US" sz="2000" dirty="0"/>
              <a:t> </a:t>
            </a:r>
            <a:r>
              <a:rPr lang="en-US" sz="2000" dirty="0" err="1"/>
              <a:t>excenta</a:t>
            </a:r>
            <a:r>
              <a:rPr lang="en-US" sz="2000" dirty="0"/>
              <a:t> 078 de </a:t>
            </a:r>
            <a:r>
              <a:rPr lang="en-US" sz="2000" dirty="0" err="1"/>
              <a:t>acceso</a:t>
            </a:r>
            <a:r>
              <a:rPr lang="en-US" sz="2000" dirty="0"/>
              <a:t> al Registro de </a:t>
            </a:r>
            <a:r>
              <a:rPr lang="en-US" sz="2000" dirty="0" err="1"/>
              <a:t>Información</a:t>
            </a:r>
            <a:r>
              <a:rPr lang="en-US" sz="2000" dirty="0"/>
              <a:t> Social.</a:t>
            </a:r>
            <a:endParaRPr lang="en-US" sz="1600" dirty="0"/>
          </a:p>
        </p:txBody>
      </p:sp>
      <p:sp>
        <p:nvSpPr>
          <p:cNvPr id="3" name="Rectángulo 2">
            <a:extLst>
              <a:ext uri="{FF2B5EF4-FFF2-40B4-BE49-F238E27FC236}">
                <a16:creationId xmlns:a16="http://schemas.microsoft.com/office/drawing/2014/main" id="{C739A7FD-B040-3DD8-9E62-D03100DB76CB}"/>
              </a:ext>
            </a:extLst>
          </p:cNvPr>
          <p:cNvSpPr/>
          <p:nvPr/>
        </p:nvSpPr>
        <p:spPr>
          <a:xfrm>
            <a:off x="11943984" y="1527349"/>
            <a:ext cx="246490" cy="4762919"/>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363514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28D2B1E-D81A-4484-FA28-1772704FA33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ángulo 7">
            <a:extLst>
              <a:ext uri="{FF2B5EF4-FFF2-40B4-BE49-F238E27FC236}">
                <a16:creationId xmlns:a16="http://schemas.microsoft.com/office/drawing/2014/main" id="{E58AEEE6-C2AB-BF78-7975-CD51848EC6BE}"/>
              </a:ext>
            </a:extLst>
          </p:cNvPr>
          <p:cNvSpPr/>
          <p:nvPr/>
        </p:nvSpPr>
        <p:spPr>
          <a:xfrm>
            <a:off x="838198" y="1951944"/>
            <a:ext cx="10429570" cy="4338325"/>
          </a:xfrm>
          <a:prstGeom prst="rect">
            <a:avLst/>
          </a:prstGeom>
          <a:solidFill>
            <a:srgbClr val="FDFDF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C702AF4E-8E91-F51F-EEDB-22302900B914}"/>
              </a:ext>
            </a:extLst>
          </p:cNvPr>
          <p:cNvSpPr>
            <a:spLocks noGrp="1"/>
          </p:cNvSpPr>
          <p:nvPr>
            <p:ph type="title"/>
          </p:nvPr>
        </p:nvSpPr>
        <p:spPr>
          <a:xfrm>
            <a:off x="838199" y="626382"/>
            <a:ext cx="3537858" cy="1325563"/>
          </a:xfrm>
        </p:spPr>
        <p:txBody>
          <a:bodyPr/>
          <a:lstStyle/>
          <a:p>
            <a:r>
              <a:rPr lang="es-CL" b="1" dirty="0">
                <a:solidFill>
                  <a:schemeClr val="bg1"/>
                </a:solidFill>
                <a:effectLst/>
                <a:latin typeface="Arial" panose="020B0604020202020204" pitchFamily="34" charset="0"/>
                <a:cs typeface="Arial" panose="020B0604020202020204" pitchFamily="34" charset="0"/>
              </a:rPr>
              <a:t>Referencias</a:t>
            </a:r>
            <a:endParaRPr lang="es-CL" b="1" dirty="0">
              <a:solidFill>
                <a:schemeClr val="bg1"/>
              </a:solidFill>
              <a:latin typeface="Arial" panose="020B0604020202020204" pitchFamily="34" charset="0"/>
              <a:cs typeface="Arial" panose="020B0604020202020204" pitchFamily="34" charset="0"/>
            </a:endParaRPr>
          </a:p>
        </p:txBody>
      </p:sp>
      <p:sp>
        <p:nvSpPr>
          <p:cNvPr id="4" name="Marcador de contenido 3">
            <a:extLst>
              <a:ext uri="{FF2B5EF4-FFF2-40B4-BE49-F238E27FC236}">
                <a16:creationId xmlns:a16="http://schemas.microsoft.com/office/drawing/2014/main" id="{18D26994-CF63-52B1-84B7-690D928ADDE5}"/>
              </a:ext>
            </a:extLst>
          </p:cNvPr>
          <p:cNvSpPr>
            <a:spLocks noGrp="1"/>
          </p:cNvSpPr>
          <p:nvPr>
            <p:ph idx="1"/>
          </p:nvPr>
        </p:nvSpPr>
        <p:spPr>
          <a:xfrm>
            <a:off x="1007392" y="2353457"/>
            <a:ext cx="10260376" cy="3828326"/>
          </a:xfrm>
        </p:spPr>
        <p:txBody>
          <a:bodyPr>
            <a:noAutofit/>
          </a:bodyPr>
          <a:lstStyle/>
          <a:p>
            <a:r>
              <a:rPr lang="en-US" sz="1600" dirty="0"/>
              <a:t>Aguilera X, Delgado I, Icaza G, </a:t>
            </a:r>
            <a:r>
              <a:rPr lang="en-US" sz="1600" dirty="0" err="1"/>
              <a:t>Apablaza</a:t>
            </a:r>
            <a:r>
              <a:rPr lang="en-US" sz="1600" dirty="0"/>
              <a:t> M, Villanueva L, Castillo-Laborde C. Under five and infant mortality in Chile (1990–2016): Trends, disparities, and causes of death. </a:t>
            </a:r>
            <a:r>
              <a:rPr lang="en-US" sz="1600" dirty="0" err="1"/>
              <a:t>PLoS</a:t>
            </a:r>
            <a:r>
              <a:rPr lang="en-US" sz="1600" dirty="0"/>
              <a:t> One. 2020;15(9):e0239974.</a:t>
            </a:r>
          </a:p>
          <a:p>
            <a:r>
              <a:rPr lang="en-US" sz="1600" dirty="0" err="1"/>
              <a:t>Atalah</a:t>
            </a:r>
            <a:r>
              <a:rPr lang="en-US" sz="1600" dirty="0"/>
              <a:t> S Eduardo, Cordero V Miguel, Guerra Z María Elizabeth, Quezada L Susana, Carrasco F Ximena, Romo M Marcela. </a:t>
            </a:r>
            <a:r>
              <a:rPr lang="en-US" sz="1600" dirty="0" err="1"/>
              <a:t>Monitoreo</a:t>
            </a:r>
            <a:r>
              <a:rPr lang="en-US" sz="1600" dirty="0"/>
              <a:t> de </a:t>
            </a:r>
            <a:r>
              <a:rPr lang="en-US" sz="1600" dirty="0" err="1"/>
              <a:t>los</a:t>
            </a:r>
            <a:r>
              <a:rPr lang="en-US" sz="1600" dirty="0"/>
              <a:t> </a:t>
            </a:r>
            <a:r>
              <a:rPr lang="en-US" sz="1600" dirty="0" err="1"/>
              <a:t>indicadores</a:t>
            </a:r>
            <a:r>
              <a:rPr lang="en-US" sz="1600" dirty="0"/>
              <a:t> del </a:t>
            </a:r>
            <a:r>
              <a:rPr lang="en-US" sz="1600" dirty="0" err="1"/>
              <a:t>Programa</a:t>
            </a:r>
            <a:r>
              <a:rPr lang="en-US" sz="1600" dirty="0"/>
              <a:t> "Chile </a:t>
            </a:r>
            <a:r>
              <a:rPr lang="en-US" sz="1600" dirty="0" err="1"/>
              <a:t>Crece</a:t>
            </a:r>
            <a:r>
              <a:rPr lang="en-US" sz="1600" dirty="0"/>
              <a:t> Contigo" 2008-2011. Rev. </a:t>
            </a:r>
            <a:r>
              <a:rPr lang="en-US" sz="1600" dirty="0" err="1"/>
              <a:t>chil</a:t>
            </a:r>
            <a:r>
              <a:rPr lang="en-US" sz="1600" dirty="0"/>
              <a:t>. </a:t>
            </a:r>
            <a:r>
              <a:rPr lang="en-US" sz="1600" dirty="0" err="1"/>
              <a:t>pediatr</a:t>
            </a:r>
            <a:r>
              <a:rPr lang="en-US" sz="1600" dirty="0"/>
              <a:t>.  [Internet]. 2014  Oct [</a:t>
            </a:r>
            <a:r>
              <a:rPr lang="en-US" sz="1600" dirty="0" err="1"/>
              <a:t>citado</a:t>
            </a:r>
            <a:r>
              <a:rPr lang="en-US" sz="1600" dirty="0"/>
              <a:t>  2025  Nov  16] ;  85( 5 ): 569-577. Disponible </a:t>
            </a:r>
            <a:r>
              <a:rPr lang="en-US" sz="1600" dirty="0" err="1"/>
              <a:t>en</a:t>
            </a:r>
            <a:r>
              <a:rPr lang="en-US" sz="1600" dirty="0"/>
              <a:t>: http://</a:t>
            </a:r>
            <a:r>
              <a:rPr lang="en-US" sz="1600" dirty="0" err="1"/>
              <a:t>www.scielo.cl</a:t>
            </a:r>
            <a:r>
              <a:rPr lang="en-US" sz="1600" dirty="0"/>
              <a:t>/</a:t>
            </a:r>
            <a:r>
              <a:rPr lang="en-US" sz="1600" dirty="0" err="1"/>
              <a:t>scielo.php?script</a:t>
            </a:r>
            <a:r>
              <a:rPr lang="en-US" sz="1600" dirty="0"/>
              <a:t>=</a:t>
            </a:r>
            <a:r>
              <a:rPr lang="en-US" sz="1600" dirty="0" err="1"/>
              <a:t>sci_arttext&amp;pid</a:t>
            </a:r>
            <a:r>
              <a:rPr lang="en-US" sz="1600" dirty="0"/>
              <a:t>=S0370-41062014000500007&amp;lng=es.  http://</a:t>
            </a:r>
            <a:r>
              <a:rPr lang="en-US" sz="1600" dirty="0" err="1"/>
              <a:t>dx.doi.org</a:t>
            </a:r>
            <a:r>
              <a:rPr lang="en-US" sz="1600" dirty="0"/>
              <a:t>/10.4067/S0370-41062014000500007.</a:t>
            </a:r>
          </a:p>
          <a:p>
            <a:r>
              <a:rPr lang="en-US" sz="1600" dirty="0" err="1"/>
              <a:t>Ministerio</a:t>
            </a:r>
            <a:r>
              <a:rPr lang="en-US" sz="1600" dirty="0"/>
              <a:t> de Desarrollo Social y Familia. Chile </a:t>
            </a:r>
            <a:r>
              <a:rPr lang="en-US" sz="1600" dirty="0" err="1"/>
              <a:t>Crece</a:t>
            </a:r>
            <a:r>
              <a:rPr lang="en-US" sz="1600" dirty="0"/>
              <a:t> Más (ex Chile </a:t>
            </a:r>
            <a:r>
              <a:rPr lang="en-US" sz="1600" dirty="0" err="1"/>
              <a:t>Crece</a:t>
            </a:r>
            <a:r>
              <a:rPr lang="en-US" sz="1600" dirty="0"/>
              <a:t> Contigo): </a:t>
            </a:r>
            <a:r>
              <a:rPr lang="en-US" sz="1600" dirty="0" err="1"/>
              <a:t>componentes</a:t>
            </a:r>
            <a:r>
              <a:rPr lang="en-US" sz="1600" dirty="0"/>
              <a:t>, </a:t>
            </a:r>
            <a:r>
              <a:rPr lang="en-US" sz="1600" dirty="0" err="1"/>
              <a:t>prestaciones</a:t>
            </a:r>
            <a:r>
              <a:rPr lang="en-US" sz="1600" dirty="0"/>
              <a:t> y </a:t>
            </a:r>
            <a:r>
              <a:rPr lang="en-US" sz="1600" dirty="0" err="1"/>
              <a:t>marco</a:t>
            </a:r>
            <a:r>
              <a:rPr lang="en-US" sz="1600" dirty="0"/>
              <a:t> legal. Santiago de Chile; 2025. </a:t>
            </a:r>
            <a:r>
              <a:rPr lang="en-US" sz="1600" dirty="0" err="1"/>
              <a:t>Documento</a:t>
            </a:r>
            <a:r>
              <a:rPr lang="en-US" sz="1600" dirty="0"/>
              <a:t> </a:t>
            </a:r>
            <a:r>
              <a:rPr lang="en-US" sz="1600" dirty="0" err="1"/>
              <a:t>informativo</a:t>
            </a:r>
            <a:r>
              <a:rPr lang="en-US" sz="1600" dirty="0"/>
              <a:t>.</a:t>
            </a:r>
          </a:p>
          <a:p>
            <a:r>
              <a:rPr lang="en-US" sz="1600" dirty="0"/>
              <a:t>WHO; UNICEF; UNFPA; World Bank; UN IGME. Improving maternal and newborn health and survival and reducing stillbirths: progress towards 2025 targets [Internet]. Geneva: WHO; 2023 [</a:t>
            </a:r>
            <a:r>
              <a:rPr lang="en-US" sz="1600" dirty="0" err="1"/>
              <a:t>citado</a:t>
            </a:r>
            <a:r>
              <a:rPr lang="en-US" sz="1600" dirty="0"/>
              <a:t> 2025 ago 25]. Disponible </a:t>
            </a:r>
            <a:r>
              <a:rPr lang="en-US" sz="1600" dirty="0" err="1"/>
              <a:t>en</a:t>
            </a:r>
            <a:r>
              <a:rPr lang="en-US" sz="1600" dirty="0"/>
              <a:t>: https://</a:t>
            </a:r>
            <a:r>
              <a:rPr lang="en-US" sz="1600" dirty="0" err="1"/>
              <a:t>iris.who.int</a:t>
            </a:r>
            <a:r>
              <a:rPr lang="en-US" sz="1600" dirty="0"/>
              <a:t>/bitstream/handle/10665/367617/9789240073678-eng.pdf Iris</a:t>
            </a:r>
          </a:p>
          <a:p>
            <a:r>
              <a:rPr lang="en-US" sz="1600" dirty="0"/>
              <a:t>Calderón Canales Felipe. </a:t>
            </a:r>
            <a:r>
              <a:rPr lang="en-US" sz="1600" dirty="0" err="1"/>
              <a:t>Subsistema</a:t>
            </a:r>
            <a:r>
              <a:rPr lang="en-US" sz="1600" dirty="0"/>
              <a:t> “Chile </a:t>
            </a:r>
            <a:r>
              <a:rPr lang="en-US" sz="1600" dirty="0" err="1"/>
              <a:t>crece</a:t>
            </a:r>
            <a:r>
              <a:rPr lang="en-US" sz="1600" dirty="0"/>
              <a:t> </a:t>
            </a:r>
            <a:r>
              <a:rPr lang="en-US" sz="1600" dirty="0" err="1"/>
              <a:t>contigo</a:t>
            </a:r>
            <a:r>
              <a:rPr lang="en-US" sz="1600" dirty="0"/>
              <a:t>”, antes y </a:t>
            </a:r>
            <a:r>
              <a:rPr lang="en-US" sz="1600" dirty="0" err="1"/>
              <a:t>durante</a:t>
            </a:r>
            <a:r>
              <a:rPr lang="en-US" sz="1600" dirty="0"/>
              <a:t> la pandemia COVID-19. Rev Cub Sal </a:t>
            </a:r>
            <a:r>
              <a:rPr lang="en-US" sz="1600" dirty="0" err="1"/>
              <a:t>Públ</a:t>
            </a:r>
            <a:r>
              <a:rPr lang="en-US" sz="1600" dirty="0"/>
              <a:t>  [Internet]. 2022  </a:t>
            </a:r>
            <a:r>
              <a:rPr lang="en-US" sz="1600" dirty="0" err="1"/>
              <a:t>Dic</a:t>
            </a:r>
            <a:r>
              <a:rPr lang="en-US" sz="1600" dirty="0"/>
              <a:t> [</a:t>
            </a:r>
            <a:r>
              <a:rPr lang="en-US" sz="1600" dirty="0" err="1"/>
              <a:t>citado</a:t>
            </a:r>
            <a:r>
              <a:rPr lang="en-US" sz="1600" dirty="0"/>
              <a:t>  2025  Nov  16] ;  48( 4 ): . Disponible </a:t>
            </a:r>
            <a:r>
              <a:rPr lang="en-US" sz="1600" dirty="0" err="1"/>
              <a:t>en</a:t>
            </a:r>
            <a:r>
              <a:rPr lang="en-US" sz="1600" dirty="0"/>
              <a:t> </a:t>
            </a:r>
            <a:r>
              <a:rPr lang="en-US" sz="1600" dirty="0" err="1"/>
              <a:t>en</a:t>
            </a:r>
            <a:r>
              <a:rPr lang="en-US" sz="1600" dirty="0"/>
              <a:t>: http://</a:t>
            </a:r>
            <a:r>
              <a:rPr lang="en-US" sz="1600" dirty="0" err="1"/>
              <a:t>scielo.sld.cu</a:t>
            </a:r>
            <a:r>
              <a:rPr lang="en-US" sz="1600" dirty="0"/>
              <a:t>/</a:t>
            </a:r>
            <a:r>
              <a:rPr lang="en-US" sz="1600" dirty="0" err="1"/>
              <a:t>scielo.php?script</a:t>
            </a:r>
            <a:r>
              <a:rPr lang="en-US" sz="1600" dirty="0"/>
              <a:t>=</a:t>
            </a:r>
            <a:r>
              <a:rPr lang="en-US" sz="1600" dirty="0" err="1"/>
              <a:t>sci_arttext&amp;pid</a:t>
            </a:r>
            <a:r>
              <a:rPr lang="en-US" sz="1600" dirty="0"/>
              <a:t>=S0864-34662022000400016&amp;lng=es.  </a:t>
            </a:r>
            <a:r>
              <a:rPr lang="en-US" sz="1600" dirty="0" err="1"/>
              <a:t>Epub</a:t>
            </a:r>
            <a:r>
              <a:rPr lang="en-US" sz="1600" dirty="0"/>
              <a:t> 01-Dic-2022.</a:t>
            </a:r>
            <a:endParaRPr lang="es-CL" sz="1600" dirty="0"/>
          </a:p>
        </p:txBody>
      </p:sp>
      <p:sp>
        <p:nvSpPr>
          <p:cNvPr id="3" name="Rectángulo 2">
            <a:extLst>
              <a:ext uri="{FF2B5EF4-FFF2-40B4-BE49-F238E27FC236}">
                <a16:creationId xmlns:a16="http://schemas.microsoft.com/office/drawing/2014/main" id="{3357DB04-3E73-B7C0-D0F3-120EAFBEF1C5}"/>
              </a:ext>
            </a:extLst>
          </p:cNvPr>
          <p:cNvSpPr/>
          <p:nvPr/>
        </p:nvSpPr>
        <p:spPr>
          <a:xfrm>
            <a:off x="11945510" y="2059913"/>
            <a:ext cx="246490" cy="4230356"/>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036592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B299639F-21E6-6C68-4255-3508216A48A9}"/>
              </a:ext>
            </a:extLst>
          </p:cNvPr>
          <p:cNvPicPr/>
          <p:nvPr/>
        </p:nvPicPr>
        <p:blipFill>
          <a:blip r:embed="rId3">
            <a:extLst>
              <a:ext uri="{28A0092B-C50C-407E-A947-70E740481C1C}">
                <a14:useLocalDpi xmlns:a14="http://schemas.microsoft.com/office/drawing/2010/main" val="0"/>
              </a:ext>
            </a:extLst>
          </a:blip>
          <a:srcRect t="27361"/>
          <a:stretch/>
        </p:blipFill>
        <p:spPr>
          <a:xfrm>
            <a:off x="1506326" y="-3"/>
            <a:ext cx="8744579" cy="3572933"/>
          </a:xfrm>
          <a:prstGeom prst="rect">
            <a:avLst/>
          </a:prstGeom>
        </p:spPr>
      </p:pic>
      <p:pic>
        <p:nvPicPr>
          <p:cNvPr id="7" name="Marcador de contenido 6">
            <a:extLst>
              <a:ext uri="{FF2B5EF4-FFF2-40B4-BE49-F238E27FC236}">
                <a16:creationId xmlns:a16="http://schemas.microsoft.com/office/drawing/2014/main" id="{5838A512-AE12-57FF-8D34-CDD3AF85BA86}"/>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1284792" y="3882169"/>
            <a:ext cx="9361159" cy="2975831"/>
          </a:xfrm>
        </p:spPr>
      </p:pic>
      <p:sp>
        <p:nvSpPr>
          <p:cNvPr id="17" name="Rectángulo 16">
            <a:extLst>
              <a:ext uri="{FF2B5EF4-FFF2-40B4-BE49-F238E27FC236}">
                <a16:creationId xmlns:a16="http://schemas.microsoft.com/office/drawing/2014/main" id="{70D9DFCB-B7C7-0ED0-915A-9A5829B91A17}"/>
              </a:ext>
            </a:extLst>
          </p:cNvPr>
          <p:cNvSpPr/>
          <p:nvPr/>
        </p:nvSpPr>
        <p:spPr>
          <a:xfrm>
            <a:off x="10250905" y="0"/>
            <a:ext cx="1941094" cy="3572933"/>
          </a:xfrm>
          <a:prstGeom prst="rect">
            <a:avLst/>
          </a:prstGeom>
          <a:solidFill>
            <a:srgbClr val="003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1" name="Grupo 10">
            <a:extLst>
              <a:ext uri="{FF2B5EF4-FFF2-40B4-BE49-F238E27FC236}">
                <a16:creationId xmlns:a16="http://schemas.microsoft.com/office/drawing/2014/main" id="{118D5AA1-CDC1-7D36-A634-AAF831510AD4}"/>
              </a:ext>
            </a:extLst>
          </p:cNvPr>
          <p:cNvGrpSpPr/>
          <p:nvPr/>
        </p:nvGrpSpPr>
        <p:grpSpPr>
          <a:xfrm>
            <a:off x="4555997" y="2090057"/>
            <a:ext cx="7086437" cy="1463623"/>
            <a:chOff x="5505274" y="239638"/>
            <a:chExt cx="5791783" cy="1197748"/>
          </a:xfrm>
        </p:grpSpPr>
        <p:pic>
          <p:nvPicPr>
            <p:cNvPr id="12" name="Imagen 11">
              <a:extLst>
                <a:ext uri="{FF2B5EF4-FFF2-40B4-BE49-F238E27FC236}">
                  <a16:creationId xmlns:a16="http://schemas.microsoft.com/office/drawing/2014/main" id="{C3EB62E4-3290-B8B7-47ED-1278D0C7E8B1}"/>
                </a:ext>
              </a:extLst>
            </p:cNvPr>
            <p:cNvPicPr>
              <a:picLocks noChangeAspect="1"/>
            </p:cNvPicPr>
            <p:nvPr/>
          </p:nvPicPr>
          <p:blipFill>
            <a:blip r:embed="rId5"/>
            <a:srcRect r="64578"/>
            <a:stretch/>
          </p:blipFill>
          <p:spPr>
            <a:xfrm>
              <a:off x="10156193" y="239638"/>
              <a:ext cx="1140864" cy="1197748"/>
            </a:xfrm>
            <a:prstGeom prst="rect">
              <a:avLst/>
            </a:prstGeom>
          </p:spPr>
        </p:pic>
        <p:pic>
          <p:nvPicPr>
            <p:cNvPr id="13" name="Imagen 12">
              <a:extLst>
                <a:ext uri="{FF2B5EF4-FFF2-40B4-BE49-F238E27FC236}">
                  <a16:creationId xmlns:a16="http://schemas.microsoft.com/office/drawing/2014/main" id="{1774E513-9E46-916B-E2BD-22117A2FB2B0}"/>
                </a:ext>
              </a:extLst>
            </p:cNvPr>
            <p:cNvPicPr>
              <a:picLocks noChangeAspect="1"/>
            </p:cNvPicPr>
            <p:nvPr/>
          </p:nvPicPr>
          <p:blipFill>
            <a:blip r:embed="rId6"/>
            <a:stretch>
              <a:fillRect/>
            </a:stretch>
          </p:blipFill>
          <p:spPr>
            <a:xfrm>
              <a:off x="5505274" y="443736"/>
              <a:ext cx="4450386" cy="776408"/>
            </a:xfrm>
            <a:prstGeom prst="rect">
              <a:avLst/>
            </a:prstGeom>
          </p:spPr>
        </p:pic>
      </p:grpSp>
      <p:sp>
        <p:nvSpPr>
          <p:cNvPr id="2" name="Rectángulo 1">
            <a:extLst>
              <a:ext uri="{FF2B5EF4-FFF2-40B4-BE49-F238E27FC236}">
                <a16:creationId xmlns:a16="http://schemas.microsoft.com/office/drawing/2014/main" id="{941B9570-0E93-9280-B609-6C6AE24DF3A7}"/>
              </a:ext>
            </a:extLst>
          </p:cNvPr>
          <p:cNvSpPr/>
          <p:nvPr/>
        </p:nvSpPr>
        <p:spPr>
          <a:xfrm>
            <a:off x="1415420" y="0"/>
            <a:ext cx="90906" cy="3572930"/>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563167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FC3D870-3FFE-8AFC-4E46-41BBE006585E}"/>
              </a:ext>
            </a:extLst>
          </p:cNvPr>
          <p:cNvSpPr>
            <a:spLocks noGrp="1"/>
          </p:cNvSpPr>
          <p:nvPr>
            <p:ph idx="1"/>
          </p:nvPr>
        </p:nvSpPr>
        <p:spPr>
          <a:xfrm>
            <a:off x="565747" y="1572956"/>
            <a:ext cx="6178985" cy="4587500"/>
          </a:xfrm>
        </p:spPr>
        <p:txBody>
          <a:bodyPr>
            <a:noAutofit/>
          </a:bodyPr>
          <a:lstStyle/>
          <a:p>
            <a:pPr marL="0" indent="0">
              <a:buNone/>
            </a:pPr>
            <a:r>
              <a:rPr lang="en-US" sz="2400" dirty="0"/>
              <a:t>Chile ha </a:t>
            </a:r>
            <a:r>
              <a:rPr lang="en-US" sz="2400" dirty="0" err="1"/>
              <a:t>logrado</a:t>
            </a:r>
            <a:r>
              <a:rPr lang="en-US" sz="2400" dirty="0"/>
              <a:t> </a:t>
            </a:r>
            <a:r>
              <a:rPr lang="en-US" sz="2400" dirty="0" err="1"/>
              <a:t>una</a:t>
            </a:r>
            <a:r>
              <a:rPr lang="en-US" sz="2400" dirty="0"/>
              <a:t> de las </a:t>
            </a:r>
            <a:r>
              <a:rPr lang="en-US" sz="2400" dirty="0" err="1"/>
              <a:t>reducciones</a:t>
            </a:r>
            <a:r>
              <a:rPr lang="en-US" sz="2400" dirty="0"/>
              <a:t> </a:t>
            </a:r>
            <a:r>
              <a:rPr lang="en-US" sz="2400" dirty="0" err="1"/>
              <a:t>más</a:t>
            </a:r>
            <a:r>
              <a:rPr lang="en-US" sz="2400" dirty="0"/>
              <a:t> </a:t>
            </a:r>
            <a:r>
              <a:rPr lang="en-US" sz="2400" dirty="0" err="1"/>
              <a:t>pronunciadas</a:t>
            </a:r>
            <a:r>
              <a:rPr lang="en-US" sz="2400" dirty="0"/>
              <a:t> </a:t>
            </a:r>
            <a:r>
              <a:rPr lang="en-US" sz="2400" dirty="0" err="1"/>
              <a:t>en</a:t>
            </a:r>
            <a:r>
              <a:rPr lang="en-US" sz="2400" dirty="0"/>
              <a:t> </a:t>
            </a:r>
            <a:r>
              <a:rPr lang="en-US" sz="2400" dirty="0" err="1"/>
              <a:t>mortalidad</a:t>
            </a:r>
            <a:r>
              <a:rPr lang="en-US" sz="2400" dirty="0"/>
              <a:t> </a:t>
            </a:r>
            <a:r>
              <a:rPr lang="en-US" sz="2400" dirty="0" err="1"/>
              <a:t>infantil</a:t>
            </a:r>
            <a:r>
              <a:rPr lang="en-US" sz="2400" dirty="0"/>
              <a:t> </a:t>
            </a:r>
            <a:r>
              <a:rPr lang="en-US" sz="2400" dirty="0" err="1"/>
              <a:t>en</a:t>
            </a:r>
            <a:r>
              <a:rPr lang="en-US" sz="2400" dirty="0"/>
              <a:t> América Latina; sin embargo, </a:t>
            </a:r>
            <a:r>
              <a:rPr lang="en-US" sz="2400" dirty="0" err="1"/>
              <a:t>persisten</a:t>
            </a:r>
            <a:r>
              <a:rPr lang="en-US" sz="2400" dirty="0"/>
              <a:t> </a:t>
            </a:r>
            <a:r>
              <a:rPr lang="en-US" sz="2400" dirty="0" err="1"/>
              <a:t>desigualdades</a:t>
            </a:r>
            <a:r>
              <a:rPr lang="en-US" sz="2400" dirty="0"/>
              <a:t> </a:t>
            </a:r>
            <a:r>
              <a:rPr lang="en-US" sz="2400" dirty="0" err="1"/>
              <a:t>relevantes</a:t>
            </a:r>
            <a:r>
              <a:rPr lang="en-US" sz="2400" dirty="0"/>
              <a:t>. </a:t>
            </a:r>
          </a:p>
          <a:p>
            <a:pPr marL="0" indent="0">
              <a:buNone/>
            </a:pPr>
            <a:r>
              <a:rPr lang="en-US" sz="2400" dirty="0"/>
              <a:t>La </a:t>
            </a:r>
            <a:r>
              <a:rPr lang="en-US" sz="2400" dirty="0" err="1"/>
              <a:t>mortalidad</a:t>
            </a:r>
            <a:r>
              <a:rPr lang="en-US" sz="2400" dirty="0"/>
              <a:t> </a:t>
            </a:r>
            <a:r>
              <a:rPr lang="en-US" sz="2400" dirty="0" err="1"/>
              <a:t>infantil</a:t>
            </a:r>
            <a:r>
              <a:rPr lang="en-US" sz="2400" dirty="0"/>
              <a:t> es un </a:t>
            </a:r>
            <a:r>
              <a:rPr lang="en-US" sz="2400" dirty="0" err="1"/>
              <a:t>indicador</a:t>
            </a:r>
            <a:r>
              <a:rPr lang="en-US" sz="2400" dirty="0"/>
              <a:t> </a:t>
            </a:r>
            <a:r>
              <a:rPr lang="en-US" sz="2400" dirty="0" err="1"/>
              <a:t>centinela</a:t>
            </a:r>
            <a:r>
              <a:rPr lang="en-US" sz="2400" dirty="0"/>
              <a:t> de </a:t>
            </a:r>
            <a:r>
              <a:rPr lang="en-US" sz="2400" dirty="0" err="1"/>
              <a:t>equidad</a:t>
            </a:r>
            <a:r>
              <a:rPr lang="en-US" sz="2400" dirty="0"/>
              <a:t> </a:t>
            </a:r>
            <a:r>
              <a:rPr lang="en-US" sz="2400" dirty="0" err="1"/>
              <a:t>en</a:t>
            </a:r>
            <a:r>
              <a:rPr lang="en-US" sz="2400" dirty="0"/>
              <a:t> </a:t>
            </a:r>
            <a:r>
              <a:rPr lang="en-US" sz="2400" dirty="0" err="1"/>
              <a:t>salud</a:t>
            </a:r>
            <a:r>
              <a:rPr lang="en-US" sz="2400" dirty="0"/>
              <a:t> y </a:t>
            </a:r>
            <a:r>
              <a:rPr lang="en-US" sz="2400" dirty="0" err="1"/>
              <a:t>desempeño</a:t>
            </a:r>
            <a:r>
              <a:rPr lang="en-US" sz="2400" dirty="0"/>
              <a:t> de </a:t>
            </a:r>
            <a:r>
              <a:rPr lang="en-US" sz="2400" dirty="0" err="1"/>
              <a:t>los</a:t>
            </a:r>
            <a:r>
              <a:rPr lang="en-US" sz="2400" dirty="0"/>
              <a:t> </a:t>
            </a:r>
            <a:r>
              <a:rPr lang="en-US" sz="2400" dirty="0" err="1"/>
              <a:t>sistemas</a:t>
            </a:r>
            <a:r>
              <a:rPr lang="en-US" sz="2400" dirty="0"/>
              <a:t> </a:t>
            </a:r>
            <a:r>
              <a:rPr lang="en-US" sz="2400" dirty="0" err="1"/>
              <a:t>sanitarios</a:t>
            </a:r>
            <a:endParaRPr lang="en-US" sz="2400" dirty="0"/>
          </a:p>
          <a:p>
            <a:pPr marL="0" indent="0">
              <a:buNone/>
            </a:pPr>
            <a:r>
              <a:rPr lang="en-US" sz="2400" dirty="0"/>
              <a:t>Se ha </a:t>
            </a:r>
            <a:r>
              <a:rPr lang="en-US" sz="2400" dirty="0" err="1"/>
              <a:t>evidenciado</a:t>
            </a:r>
            <a:r>
              <a:rPr lang="en-US" sz="2400" dirty="0"/>
              <a:t> </a:t>
            </a:r>
            <a:r>
              <a:rPr lang="en-US" sz="2400" dirty="0" err="1"/>
              <a:t>el</a:t>
            </a:r>
            <a:r>
              <a:rPr lang="en-US" sz="2400" dirty="0"/>
              <a:t> </a:t>
            </a:r>
            <a:r>
              <a:rPr lang="en-US" sz="2400" dirty="0" err="1"/>
              <a:t>efecto</a:t>
            </a:r>
            <a:r>
              <a:rPr lang="en-US" sz="2400" dirty="0"/>
              <a:t> de </a:t>
            </a:r>
            <a:r>
              <a:rPr lang="en-US" sz="2400" dirty="0" err="1"/>
              <a:t>los</a:t>
            </a:r>
            <a:r>
              <a:rPr lang="en-US" sz="2400" dirty="0"/>
              <a:t> </a:t>
            </a:r>
            <a:r>
              <a:rPr lang="en-US" sz="2400" dirty="0" err="1"/>
              <a:t>determinantes</a:t>
            </a:r>
            <a:r>
              <a:rPr lang="en-US" sz="2400" dirty="0"/>
              <a:t> </a:t>
            </a:r>
            <a:r>
              <a:rPr lang="en-US" sz="2400" dirty="0" err="1"/>
              <a:t>psicosociales</a:t>
            </a:r>
            <a:r>
              <a:rPr lang="en-US" sz="2400" dirty="0"/>
              <a:t> de la </a:t>
            </a:r>
            <a:r>
              <a:rPr lang="en-US" sz="2400" dirty="0" err="1"/>
              <a:t>salud</a:t>
            </a:r>
            <a:r>
              <a:rPr lang="en-US" sz="2400" dirty="0"/>
              <a:t>, </a:t>
            </a:r>
            <a:r>
              <a:rPr lang="en-US" sz="2400" dirty="0" err="1"/>
              <a:t>pero</a:t>
            </a:r>
            <a:r>
              <a:rPr lang="en-US" sz="2400" dirty="0"/>
              <a:t> no se </a:t>
            </a:r>
            <a:r>
              <a:rPr lang="en-US" sz="2400" dirty="0" err="1"/>
              <a:t>conoce</a:t>
            </a:r>
            <a:r>
              <a:rPr lang="en-US" sz="2400" dirty="0"/>
              <a:t> </a:t>
            </a:r>
            <a:r>
              <a:rPr lang="en-US" sz="2400" dirty="0" err="1"/>
              <a:t>el</a:t>
            </a:r>
            <a:r>
              <a:rPr lang="en-US" sz="2400" dirty="0"/>
              <a:t> peso </a:t>
            </a:r>
            <a:r>
              <a:rPr lang="en-US" sz="2400" dirty="0" err="1"/>
              <a:t>en</a:t>
            </a:r>
            <a:r>
              <a:rPr lang="en-US" sz="2400" dirty="0"/>
              <a:t> la MI </a:t>
            </a:r>
            <a:r>
              <a:rPr lang="en-US" sz="2400" dirty="0" err="1"/>
              <a:t>ni</a:t>
            </a:r>
            <a:r>
              <a:rPr lang="en-US" sz="2400" dirty="0"/>
              <a:t> </a:t>
            </a:r>
            <a:r>
              <a:rPr lang="en-US" sz="2400" dirty="0" err="1"/>
              <a:t>cómo</a:t>
            </a:r>
            <a:r>
              <a:rPr lang="en-US" sz="2400" dirty="0"/>
              <a:t> ha </a:t>
            </a:r>
            <a:r>
              <a:rPr lang="en-US" sz="2400" dirty="0" err="1"/>
              <a:t>cambiado</a:t>
            </a:r>
            <a:r>
              <a:rPr lang="en-US" sz="2400" dirty="0"/>
              <a:t> </a:t>
            </a:r>
            <a:r>
              <a:rPr lang="en-US" sz="2400" dirty="0" err="1"/>
              <a:t>en</a:t>
            </a:r>
            <a:r>
              <a:rPr lang="en-US" sz="2400" dirty="0"/>
              <a:t> </a:t>
            </a:r>
            <a:r>
              <a:rPr lang="en-US" sz="2400" dirty="0" err="1"/>
              <a:t>el</a:t>
            </a:r>
            <a:r>
              <a:rPr lang="en-US" sz="2400" dirty="0"/>
              <a:t> </a:t>
            </a:r>
            <a:r>
              <a:rPr lang="en-US" sz="2400" dirty="0" err="1"/>
              <a:t>tiempo</a:t>
            </a:r>
            <a:r>
              <a:rPr lang="en-US" sz="2400" dirty="0"/>
              <a:t>.</a:t>
            </a:r>
          </a:p>
        </p:txBody>
      </p:sp>
      <p:pic>
        <p:nvPicPr>
          <p:cNvPr id="5" name="Imagen 4">
            <a:extLst>
              <a:ext uri="{FF2B5EF4-FFF2-40B4-BE49-F238E27FC236}">
                <a16:creationId xmlns:a16="http://schemas.microsoft.com/office/drawing/2014/main" id="{05C1FB5A-D3D7-EFA1-F74B-3FA06AC29BB0}"/>
              </a:ext>
            </a:extLst>
          </p:cNvPr>
          <p:cNvPicPr>
            <a:picLocks noChangeAspect="1"/>
          </p:cNvPicPr>
          <p:nvPr/>
        </p:nvPicPr>
        <p:blipFill>
          <a:blip r:embed="rId3">
            <a:extLst>
              <a:ext uri="{28A0092B-C50C-407E-A947-70E740481C1C}">
                <a14:useLocalDpi xmlns:a14="http://schemas.microsoft.com/office/drawing/2010/main" val="0"/>
              </a:ext>
            </a:extLst>
          </a:blip>
          <a:srcRect l="9747" r="38303"/>
          <a:stretch/>
        </p:blipFill>
        <p:spPr>
          <a:xfrm>
            <a:off x="7311093" y="309966"/>
            <a:ext cx="4880907" cy="6548031"/>
          </a:xfrm>
          <a:prstGeom prst="rect">
            <a:avLst/>
          </a:prstGeom>
        </p:spPr>
      </p:pic>
      <p:sp>
        <p:nvSpPr>
          <p:cNvPr id="6" name="Título 6">
            <a:extLst>
              <a:ext uri="{FF2B5EF4-FFF2-40B4-BE49-F238E27FC236}">
                <a16:creationId xmlns:a16="http://schemas.microsoft.com/office/drawing/2014/main" id="{0D10D580-29D0-5645-A811-1720212D9509}"/>
              </a:ext>
            </a:extLst>
          </p:cNvPr>
          <p:cNvSpPr txBox="1">
            <a:spLocks/>
          </p:cNvSpPr>
          <p:nvPr/>
        </p:nvSpPr>
        <p:spPr>
          <a:xfrm>
            <a:off x="565747" y="581979"/>
            <a:ext cx="3657602" cy="990977"/>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b="1" dirty="0">
                <a:solidFill>
                  <a:srgbClr val="003C58"/>
                </a:solidFill>
                <a:latin typeface="Arial" panose="020B0604020202020204" pitchFamily="34" charset="0"/>
                <a:cs typeface="Arial" panose="020B0604020202020204" pitchFamily="34" charset="0"/>
              </a:rPr>
              <a:t>Introducción</a:t>
            </a:r>
          </a:p>
        </p:txBody>
      </p:sp>
      <p:sp>
        <p:nvSpPr>
          <p:cNvPr id="7" name="Rectángulo 6">
            <a:extLst>
              <a:ext uri="{FF2B5EF4-FFF2-40B4-BE49-F238E27FC236}">
                <a16:creationId xmlns:a16="http://schemas.microsoft.com/office/drawing/2014/main" id="{1F1B4357-9575-9CE3-3588-E5A0C06A8669}"/>
              </a:ext>
            </a:extLst>
          </p:cNvPr>
          <p:cNvSpPr/>
          <p:nvPr/>
        </p:nvSpPr>
        <p:spPr>
          <a:xfrm>
            <a:off x="7798601" y="1077467"/>
            <a:ext cx="4067750" cy="5168685"/>
          </a:xfrm>
          <a:prstGeom prst="rect">
            <a:avLst/>
          </a:prstGeom>
          <a:solidFill>
            <a:srgbClr val="FFFFFF">
              <a:alpha val="76078"/>
            </a:srgb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3200" b="1" dirty="0">
                <a:solidFill>
                  <a:schemeClr val="tx1"/>
                </a:solidFill>
              </a:rPr>
              <a:t>OBJETIVO</a:t>
            </a:r>
          </a:p>
          <a:p>
            <a:r>
              <a:rPr lang="en-US" sz="2000" dirty="0" err="1">
                <a:solidFill>
                  <a:schemeClr val="tx1"/>
                </a:solidFill>
              </a:rPr>
              <a:t>Evaluar</a:t>
            </a:r>
            <a:r>
              <a:rPr lang="en-US" sz="2000" dirty="0">
                <a:solidFill>
                  <a:schemeClr val="tx1"/>
                </a:solidFill>
              </a:rPr>
              <a:t> la </a:t>
            </a:r>
            <a:r>
              <a:rPr lang="en-US" sz="2000" dirty="0" err="1">
                <a:solidFill>
                  <a:schemeClr val="tx1"/>
                </a:solidFill>
              </a:rPr>
              <a:t>asociación</a:t>
            </a:r>
            <a:r>
              <a:rPr lang="en-US" sz="2000" dirty="0">
                <a:solidFill>
                  <a:schemeClr val="tx1"/>
                </a:solidFill>
              </a:rPr>
              <a:t> entre </a:t>
            </a:r>
            <a:r>
              <a:rPr lang="en-US" sz="2000" dirty="0" err="1">
                <a:solidFill>
                  <a:schemeClr val="tx1"/>
                </a:solidFill>
              </a:rPr>
              <a:t>factores</a:t>
            </a:r>
            <a:r>
              <a:rPr lang="en-US" sz="2000" dirty="0">
                <a:solidFill>
                  <a:schemeClr val="tx1"/>
                </a:solidFill>
              </a:rPr>
              <a:t> de </a:t>
            </a:r>
            <a:r>
              <a:rPr lang="en-US" sz="2000" dirty="0" err="1">
                <a:solidFill>
                  <a:schemeClr val="tx1"/>
                </a:solidFill>
              </a:rPr>
              <a:t>vulnerabilidad</a:t>
            </a:r>
            <a:r>
              <a:rPr lang="en-US" sz="2000" dirty="0">
                <a:solidFill>
                  <a:schemeClr val="tx1"/>
                </a:solidFill>
              </a:rPr>
              <a:t> </a:t>
            </a:r>
            <a:r>
              <a:rPr lang="en-US" sz="2000" dirty="0" err="1">
                <a:solidFill>
                  <a:schemeClr val="tx1"/>
                </a:solidFill>
              </a:rPr>
              <a:t>psicosocial</a:t>
            </a:r>
            <a:r>
              <a:rPr lang="en-US" sz="2000" dirty="0">
                <a:solidFill>
                  <a:schemeClr val="tx1"/>
                </a:solidFill>
              </a:rPr>
              <a:t> prenatal (EPSA) y </a:t>
            </a:r>
            <a:r>
              <a:rPr lang="en-US" sz="2000" dirty="0" err="1">
                <a:solidFill>
                  <a:schemeClr val="tx1"/>
                </a:solidFill>
              </a:rPr>
              <a:t>mortalidad</a:t>
            </a:r>
            <a:r>
              <a:rPr lang="en-US" sz="2000" dirty="0">
                <a:solidFill>
                  <a:schemeClr val="tx1"/>
                </a:solidFill>
              </a:rPr>
              <a:t> </a:t>
            </a:r>
            <a:r>
              <a:rPr lang="en-US" sz="2000" dirty="0" err="1">
                <a:solidFill>
                  <a:schemeClr val="tx1"/>
                </a:solidFill>
              </a:rPr>
              <a:t>infantil</a:t>
            </a:r>
            <a:r>
              <a:rPr lang="en-US" sz="2000" dirty="0">
                <a:solidFill>
                  <a:schemeClr val="tx1"/>
                </a:solidFill>
              </a:rPr>
              <a:t> </a:t>
            </a:r>
            <a:r>
              <a:rPr lang="en-US" sz="2000" dirty="0" err="1">
                <a:solidFill>
                  <a:schemeClr val="tx1"/>
                </a:solidFill>
              </a:rPr>
              <a:t>en</a:t>
            </a:r>
            <a:r>
              <a:rPr lang="en-US" sz="2000" dirty="0">
                <a:solidFill>
                  <a:schemeClr val="tx1"/>
                </a:solidFill>
              </a:rPr>
              <a:t> las </a:t>
            </a:r>
            <a:r>
              <a:rPr lang="en-US" sz="2000" dirty="0" err="1">
                <a:solidFill>
                  <a:schemeClr val="tx1"/>
                </a:solidFill>
              </a:rPr>
              <a:t>gestaciones</a:t>
            </a:r>
            <a:r>
              <a:rPr lang="en-US" sz="2000" dirty="0">
                <a:solidFill>
                  <a:schemeClr val="tx1"/>
                </a:solidFill>
              </a:rPr>
              <a:t> </a:t>
            </a:r>
            <a:r>
              <a:rPr lang="en-US" sz="2000" dirty="0" err="1">
                <a:solidFill>
                  <a:schemeClr val="tx1"/>
                </a:solidFill>
              </a:rPr>
              <a:t>inscritas</a:t>
            </a:r>
            <a:r>
              <a:rPr lang="en-US" sz="2000" dirty="0">
                <a:solidFill>
                  <a:schemeClr val="tx1"/>
                </a:solidFill>
              </a:rPr>
              <a:t> </a:t>
            </a:r>
            <a:r>
              <a:rPr lang="en-US" sz="2000" dirty="0" err="1">
                <a:solidFill>
                  <a:schemeClr val="tx1"/>
                </a:solidFill>
              </a:rPr>
              <a:t>en</a:t>
            </a:r>
            <a:r>
              <a:rPr lang="en-US" sz="2000" dirty="0">
                <a:solidFill>
                  <a:schemeClr val="tx1"/>
                </a:solidFill>
              </a:rPr>
              <a:t> </a:t>
            </a:r>
            <a:r>
              <a:rPr lang="en-US" sz="2000" dirty="0" err="1">
                <a:solidFill>
                  <a:schemeClr val="tx1"/>
                </a:solidFill>
              </a:rPr>
              <a:t>ChCC</a:t>
            </a:r>
            <a:r>
              <a:rPr lang="en-US" sz="2000" dirty="0">
                <a:solidFill>
                  <a:schemeClr val="tx1"/>
                </a:solidFill>
              </a:rPr>
              <a:t> </a:t>
            </a:r>
            <a:r>
              <a:rPr lang="en-US" sz="2000" dirty="0" err="1">
                <a:solidFill>
                  <a:schemeClr val="tx1"/>
                </a:solidFill>
              </a:rPr>
              <a:t>en</a:t>
            </a:r>
            <a:r>
              <a:rPr lang="en-US" sz="2000" dirty="0">
                <a:solidFill>
                  <a:schemeClr val="tx1"/>
                </a:solidFill>
              </a:rPr>
              <a:t> </a:t>
            </a:r>
            <a:r>
              <a:rPr lang="en-US" sz="2000" dirty="0" err="1">
                <a:solidFill>
                  <a:schemeClr val="tx1"/>
                </a:solidFill>
              </a:rPr>
              <a:t>su</a:t>
            </a:r>
            <a:r>
              <a:rPr lang="en-US" sz="2000" dirty="0">
                <a:solidFill>
                  <a:schemeClr val="tx1"/>
                </a:solidFill>
              </a:rPr>
              <a:t> primer control prenatal entre 2009-2022</a:t>
            </a:r>
            <a:endParaRPr lang="es-CL" sz="2000" dirty="0">
              <a:solidFill>
                <a:schemeClr val="tx1"/>
              </a:solidFill>
            </a:endParaRPr>
          </a:p>
        </p:txBody>
      </p:sp>
      <p:sp>
        <p:nvSpPr>
          <p:cNvPr id="2" name="Rectángulo 1">
            <a:extLst>
              <a:ext uri="{FF2B5EF4-FFF2-40B4-BE49-F238E27FC236}">
                <a16:creationId xmlns:a16="http://schemas.microsoft.com/office/drawing/2014/main" id="{DBF70A3F-3355-D4C8-3FC3-0B962CEF00E6}"/>
              </a:ext>
            </a:extLst>
          </p:cNvPr>
          <p:cNvSpPr/>
          <p:nvPr/>
        </p:nvSpPr>
        <p:spPr>
          <a:xfrm>
            <a:off x="0" y="1572958"/>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431481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742A01-19FE-CF59-918D-B59FE0DCC5C4}"/>
              </a:ext>
            </a:extLst>
          </p:cNvPr>
          <p:cNvSpPr txBox="1">
            <a:spLocks/>
          </p:cNvSpPr>
          <p:nvPr/>
        </p:nvSpPr>
        <p:spPr>
          <a:xfrm>
            <a:off x="170064" y="2766218"/>
            <a:ext cx="2881604" cy="1325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a:solidFill>
                  <a:schemeClr val="bg1"/>
                </a:solidFill>
                <a:latin typeface="Century Gothic" panose="020B0502020202020204" pitchFamily="34" charset="0"/>
              </a:rPr>
              <a:t>Materiales</a:t>
            </a:r>
            <a:br>
              <a:rPr lang="es-CL">
                <a:solidFill>
                  <a:schemeClr val="bg1"/>
                </a:solidFill>
                <a:latin typeface="Century Gothic" panose="020B0502020202020204" pitchFamily="34" charset="0"/>
              </a:rPr>
            </a:br>
            <a:r>
              <a:rPr lang="es-CL">
                <a:solidFill>
                  <a:schemeClr val="bg1"/>
                </a:solidFill>
                <a:latin typeface="Century Gothic" panose="020B0502020202020204" pitchFamily="34" charset="0"/>
              </a:rPr>
              <a:t>y</a:t>
            </a:r>
            <a:br>
              <a:rPr lang="es-CL">
                <a:solidFill>
                  <a:schemeClr val="bg1"/>
                </a:solidFill>
                <a:latin typeface="Century Gothic" panose="020B0502020202020204" pitchFamily="34" charset="0"/>
              </a:rPr>
            </a:br>
            <a:r>
              <a:rPr lang="es-CL">
                <a:solidFill>
                  <a:schemeClr val="bg1"/>
                </a:solidFill>
                <a:latin typeface="Century Gothic" panose="020B0502020202020204" pitchFamily="34" charset="0"/>
              </a:rPr>
              <a:t>Métodos</a:t>
            </a:r>
            <a:endParaRPr lang="es-CL" dirty="0">
              <a:solidFill>
                <a:schemeClr val="bg1"/>
              </a:solidFill>
              <a:latin typeface="Century Gothic" panose="020B0502020202020204" pitchFamily="34" charset="0"/>
            </a:endParaRPr>
          </a:p>
        </p:txBody>
      </p:sp>
      <p:pic>
        <p:nvPicPr>
          <p:cNvPr id="3" name="Imagen 2">
            <a:extLst>
              <a:ext uri="{FF2B5EF4-FFF2-40B4-BE49-F238E27FC236}">
                <a16:creationId xmlns:a16="http://schemas.microsoft.com/office/drawing/2014/main" id="{75A5D804-DFA4-3EF3-A203-48FEE2A3AA1B}"/>
              </a:ext>
            </a:extLst>
          </p:cNvPr>
          <p:cNvPicPr>
            <a:picLocks noChangeAspect="1"/>
          </p:cNvPicPr>
          <p:nvPr/>
        </p:nvPicPr>
        <p:blipFill>
          <a:blip r:embed="rId2">
            <a:extLst>
              <a:ext uri="{28A0092B-C50C-407E-A947-70E740481C1C}">
                <a14:useLocalDpi xmlns:a14="http://schemas.microsoft.com/office/drawing/2010/main" val="0"/>
              </a:ext>
            </a:extLst>
          </a:blip>
          <a:srcRect l="37842" r="15583"/>
          <a:stretch/>
        </p:blipFill>
        <p:spPr>
          <a:xfrm>
            <a:off x="0" y="1598929"/>
            <a:ext cx="4376057" cy="5285038"/>
          </a:xfrm>
          <a:prstGeom prst="rect">
            <a:avLst/>
          </a:prstGeom>
        </p:spPr>
      </p:pic>
      <p:sp>
        <p:nvSpPr>
          <p:cNvPr id="5" name="Rectángulo 4">
            <a:extLst>
              <a:ext uri="{FF2B5EF4-FFF2-40B4-BE49-F238E27FC236}">
                <a16:creationId xmlns:a16="http://schemas.microsoft.com/office/drawing/2014/main" id="{7864E9EC-7A9B-48FE-9963-6CC4AAC9C95D}"/>
              </a:ext>
            </a:extLst>
          </p:cNvPr>
          <p:cNvSpPr/>
          <p:nvPr/>
        </p:nvSpPr>
        <p:spPr>
          <a:xfrm>
            <a:off x="490888" y="2502567"/>
            <a:ext cx="3885169" cy="3445845"/>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Título 6">
            <a:extLst>
              <a:ext uri="{FF2B5EF4-FFF2-40B4-BE49-F238E27FC236}">
                <a16:creationId xmlns:a16="http://schemas.microsoft.com/office/drawing/2014/main" id="{195AD30B-4C78-67FC-2B94-33D52ED9A480}"/>
              </a:ext>
            </a:extLst>
          </p:cNvPr>
          <p:cNvSpPr>
            <a:spLocks noGrp="1"/>
          </p:cNvSpPr>
          <p:nvPr>
            <p:ph type="title"/>
          </p:nvPr>
        </p:nvSpPr>
        <p:spPr>
          <a:xfrm>
            <a:off x="1401465" y="3233995"/>
            <a:ext cx="2881604" cy="1325563"/>
          </a:xfrm>
        </p:spPr>
        <p:txBody>
          <a:bodyPr>
            <a:normAutofit fontScale="90000"/>
          </a:bodyPr>
          <a:lstStyle/>
          <a:p>
            <a:pPr algn="r"/>
            <a:r>
              <a:rPr lang="es-CL" b="1" dirty="0">
                <a:solidFill>
                  <a:srgbClr val="003C58"/>
                </a:solidFill>
                <a:latin typeface="Arial" panose="020B0604020202020204" pitchFamily="34" charset="0"/>
                <a:cs typeface="Arial" panose="020B0604020202020204" pitchFamily="34" charset="0"/>
              </a:rPr>
              <a:t>Materiales </a:t>
            </a:r>
            <a:br>
              <a:rPr lang="es-CL" b="1" dirty="0">
                <a:solidFill>
                  <a:srgbClr val="003C58"/>
                </a:solidFill>
                <a:latin typeface="Arial" panose="020B0604020202020204" pitchFamily="34" charset="0"/>
                <a:cs typeface="Arial" panose="020B0604020202020204" pitchFamily="34" charset="0"/>
              </a:rPr>
            </a:br>
            <a:r>
              <a:rPr lang="es-CL" b="1" dirty="0">
                <a:solidFill>
                  <a:srgbClr val="003C58"/>
                </a:solidFill>
                <a:latin typeface="Arial" panose="020B0604020202020204" pitchFamily="34" charset="0"/>
                <a:cs typeface="Arial" panose="020B0604020202020204" pitchFamily="34" charset="0"/>
              </a:rPr>
              <a:t>y métodos</a:t>
            </a:r>
          </a:p>
        </p:txBody>
      </p:sp>
      <p:sp>
        <p:nvSpPr>
          <p:cNvPr id="4" name="Rectángulo 3">
            <a:extLst>
              <a:ext uri="{FF2B5EF4-FFF2-40B4-BE49-F238E27FC236}">
                <a16:creationId xmlns:a16="http://schemas.microsoft.com/office/drawing/2014/main" id="{A6C87462-FC36-BBB2-F219-984B532B17DF}"/>
              </a:ext>
            </a:extLst>
          </p:cNvPr>
          <p:cNvSpPr/>
          <p:nvPr/>
        </p:nvSpPr>
        <p:spPr>
          <a:xfrm>
            <a:off x="11945510" y="1572958"/>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6" name="Shape 2" title="Drawing">
            <a:extLst>
              <a:ext uri="{FF2B5EF4-FFF2-40B4-BE49-F238E27FC236}">
                <a16:creationId xmlns:a16="http://schemas.microsoft.com/office/drawing/2014/main" id="{D2AC9FCC-7FAA-491B-16E2-72E84ADC4E22}"/>
              </a:ext>
            </a:extLst>
          </p:cNvPr>
          <p:cNvGrpSpPr/>
          <p:nvPr/>
        </p:nvGrpSpPr>
        <p:grpSpPr>
          <a:xfrm>
            <a:off x="4696881" y="4091780"/>
            <a:ext cx="6656918" cy="1732235"/>
            <a:chOff x="0" y="299375"/>
            <a:chExt cx="4820100" cy="1740900"/>
          </a:xfrm>
        </p:grpSpPr>
        <p:sp>
          <p:nvSpPr>
            <p:cNvPr id="8" name="Shape 3">
              <a:extLst>
                <a:ext uri="{FF2B5EF4-FFF2-40B4-BE49-F238E27FC236}">
                  <a16:creationId xmlns:a16="http://schemas.microsoft.com/office/drawing/2014/main" id="{C5B7EACF-7806-EA88-B523-94FCE47914A8}"/>
                </a:ext>
              </a:extLst>
            </p:cNvPr>
            <p:cNvSpPr/>
            <p:nvPr/>
          </p:nvSpPr>
          <p:spPr>
            <a:xfrm>
              <a:off x="0" y="299375"/>
              <a:ext cx="1746000" cy="1740900"/>
            </a:xfrm>
            <a:prstGeom prst="roundRect">
              <a:avLst>
                <a:gd name="adj" fmla="val 16667"/>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0" indent="0" algn="ctr" rtl="0">
                <a:spcBef>
                  <a:spcPts val="0"/>
                </a:spcBef>
                <a:spcAft>
                  <a:spcPts val="0"/>
                </a:spcAft>
                <a:buNone/>
              </a:pPr>
              <a:r>
                <a:rPr lang="en-US" sz="2000" dirty="0" err="1"/>
                <a:t>Gestantes</a:t>
              </a:r>
              <a:r>
                <a:rPr lang="en-US" sz="2000" dirty="0"/>
                <a:t> </a:t>
              </a:r>
              <a:r>
                <a:rPr lang="en-US" sz="2000" dirty="0" err="1"/>
                <a:t>ingresadas</a:t>
              </a:r>
              <a:r>
                <a:rPr lang="en-US" sz="2000" dirty="0"/>
                <a:t> al CHCC</a:t>
              </a:r>
              <a:endParaRPr sz="2000" dirty="0"/>
            </a:p>
            <a:p>
              <a:pPr marL="0" lvl="0" indent="0" algn="ctr" rtl="0">
                <a:spcBef>
                  <a:spcPts val="0"/>
                </a:spcBef>
                <a:spcAft>
                  <a:spcPts val="0"/>
                </a:spcAft>
                <a:buNone/>
              </a:pPr>
              <a:r>
                <a:rPr lang="en-US" sz="2000" dirty="0"/>
                <a:t>(primer control)</a:t>
              </a:r>
              <a:endParaRPr sz="2000" dirty="0"/>
            </a:p>
          </p:txBody>
        </p:sp>
        <p:sp>
          <p:nvSpPr>
            <p:cNvPr id="9" name="Shape 4">
              <a:extLst>
                <a:ext uri="{FF2B5EF4-FFF2-40B4-BE49-F238E27FC236}">
                  <a16:creationId xmlns:a16="http://schemas.microsoft.com/office/drawing/2014/main" id="{7A667844-4102-2BCA-7CD8-64C68C10043C}"/>
                </a:ext>
              </a:extLst>
            </p:cNvPr>
            <p:cNvSpPr/>
            <p:nvPr/>
          </p:nvSpPr>
          <p:spPr>
            <a:xfrm>
              <a:off x="2799900" y="616475"/>
              <a:ext cx="2020200" cy="1106700"/>
            </a:xfrm>
            <a:prstGeom prst="roundRect">
              <a:avLst>
                <a:gd name="adj" fmla="val 16667"/>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0" indent="0" algn="ctr" rtl="0">
                <a:spcBef>
                  <a:spcPts val="0"/>
                </a:spcBef>
                <a:spcAft>
                  <a:spcPts val="0"/>
                </a:spcAft>
                <a:buNone/>
              </a:pPr>
              <a:r>
                <a:rPr lang="en-US" sz="2000" dirty="0" err="1"/>
                <a:t>Defunción</a:t>
              </a:r>
              <a:r>
                <a:rPr lang="en-US" sz="2000" dirty="0"/>
                <a:t> </a:t>
              </a:r>
              <a:r>
                <a:rPr lang="en-US" sz="2000" dirty="0" err="1"/>
                <a:t>hijo</a:t>
              </a:r>
              <a:r>
                <a:rPr lang="en-US" sz="2000" dirty="0"/>
                <a:t> &lt;1 </a:t>
              </a:r>
              <a:r>
                <a:rPr lang="en-US" sz="2000" dirty="0" err="1"/>
                <a:t>año</a:t>
              </a:r>
              <a:endParaRPr sz="2000" dirty="0"/>
            </a:p>
            <a:p>
              <a:pPr marL="0" lvl="0" indent="0" algn="ctr" rtl="0">
                <a:spcBef>
                  <a:spcPts val="0"/>
                </a:spcBef>
                <a:spcAft>
                  <a:spcPts val="0"/>
                </a:spcAft>
                <a:buNone/>
              </a:pPr>
              <a:r>
                <a:rPr lang="en-US" sz="2000" dirty="0"/>
                <a:t>Registro Civil (RC)</a:t>
              </a:r>
              <a:endParaRPr sz="2000" dirty="0"/>
            </a:p>
          </p:txBody>
        </p:sp>
        <p:sp>
          <p:nvSpPr>
            <p:cNvPr id="11" name="Shape 5">
              <a:extLst>
                <a:ext uri="{FF2B5EF4-FFF2-40B4-BE49-F238E27FC236}">
                  <a16:creationId xmlns:a16="http://schemas.microsoft.com/office/drawing/2014/main" id="{C2F00CCA-221F-A9C5-947A-F48A500DFF1B}"/>
                </a:ext>
              </a:extLst>
            </p:cNvPr>
            <p:cNvSpPr/>
            <p:nvPr/>
          </p:nvSpPr>
          <p:spPr>
            <a:xfrm>
              <a:off x="1789800" y="867900"/>
              <a:ext cx="778500" cy="365400"/>
            </a:xfrm>
            <a:prstGeom prst="rightArrow">
              <a:avLst>
                <a:gd name="adj1" fmla="val 50000"/>
                <a:gd name="adj2" fmla="val 50000"/>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0" indent="0" algn="ctr" rtl="0">
                <a:spcBef>
                  <a:spcPts val="0"/>
                </a:spcBef>
                <a:spcAft>
                  <a:spcPts val="0"/>
                </a:spcAft>
                <a:buNone/>
              </a:pPr>
              <a:endParaRPr sz="2000"/>
            </a:p>
          </p:txBody>
        </p:sp>
      </p:grpSp>
      <p:sp>
        <p:nvSpPr>
          <p:cNvPr id="13" name="TextBox 12">
            <a:extLst>
              <a:ext uri="{FF2B5EF4-FFF2-40B4-BE49-F238E27FC236}">
                <a16:creationId xmlns:a16="http://schemas.microsoft.com/office/drawing/2014/main" id="{5DC4A9C1-76CD-6066-5B1F-A13847AF9AD9}"/>
              </a:ext>
            </a:extLst>
          </p:cNvPr>
          <p:cNvSpPr txBox="1"/>
          <p:nvPr/>
        </p:nvSpPr>
        <p:spPr>
          <a:xfrm>
            <a:off x="4967768" y="5872868"/>
            <a:ext cx="6098582" cy="923330"/>
          </a:xfrm>
          <a:prstGeom prst="rect">
            <a:avLst/>
          </a:prstGeom>
          <a:noFill/>
        </p:spPr>
        <p:txBody>
          <a:bodyPr wrap="square">
            <a:spAutoFit/>
          </a:bodyPr>
          <a:lstStyle/>
          <a:p>
            <a:pPr marL="0" indent="0">
              <a:buNone/>
            </a:pPr>
            <a:r>
              <a:rPr lang="en-US" sz="1800" dirty="0">
                <a:solidFill>
                  <a:srgbClr val="FF0000"/>
                </a:solidFill>
              </a:rPr>
              <a:t>Aprobado </a:t>
            </a:r>
            <a:r>
              <a:rPr lang="en-US" sz="1800" dirty="0" err="1">
                <a:solidFill>
                  <a:srgbClr val="FF0000"/>
                </a:solidFill>
              </a:rPr>
              <a:t>por</a:t>
            </a:r>
            <a:r>
              <a:rPr lang="en-US" sz="1800" dirty="0">
                <a:solidFill>
                  <a:srgbClr val="FF0000"/>
                </a:solidFill>
              </a:rPr>
              <a:t> </a:t>
            </a:r>
            <a:r>
              <a:rPr lang="en-US" sz="1800" dirty="0" err="1">
                <a:solidFill>
                  <a:srgbClr val="FF0000"/>
                </a:solidFill>
              </a:rPr>
              <a:t>Comité</a:t>
            </a:r>
            <a:r>
              <a:rPr lang="en-US" sz="1800" dirty="0">
                <a:solidFill>
                  <a:srgbClr val="FF0000"/>
                </a:solidFill>
              </a:rPr>
              <a:t> de </a:t>
            </a:r>
            <a:r>
              <a:rPr lang="en-US" sz="1800" dirty="0" err="1">
                <a:solidFill>
                  <a:srgbClr val="FF0000"/>
                </a:solidFill>
              </a:rPr>
              <a:t>Ética</a:t>
            </a:r>
            <a:r>
              <a:rPr lang="en-US" sz="1800" dirty="0">
                <a:solidFill>
                  <a:srgbClr val="FF0000"/>
                </a:solidFill>
              </a:rPr>
              <a:t> FM-</a:t>
            </a:r>
            <a:r>
              <a:rPr lang="en-US" sz="1800" dirty="0" err="1">
                <a:solidFill>
                  <a:srgbClr val="FF0000"/>
                </a:solidFill>
              </a:rPr>
              <a:t>UChile</a:t>
            </a:r>
            <a:r>
              <a:rPr lang="en-US" sz="1800" dirty="0">
                <a:solidFill>
                  <a:srgbClr val="FF0000"/>
                </a:solidFill>
              </a:rPr>
              <a:t> #2023-014</a:t>
            </a:r>
          </a:p>
          <a:p>
            <a:pPr marL="0" indent="0">
              <a:buNone/>
            </a:pPr>
            <a:r>
              <a:rPr lang="en-US" sz="1800" dirty="0">
                <a:solidFill>
                  <a:srgbClr val="FF0000"/>
                </a:solidFill>
              </a:rPr>
              <a:t>Proyecto RIS del </a:t>
            </a:r>
            <a:r>
              <a:rPr lang="en-US" sz="1800" dirty="0" err="1">
                <a:solidFill>
                  <a:srgbClr val="FF0000"/>
                </a:solidFill>
              </a:rPr>
              <a:t>Ministerio</a:t>
            </a:r>
            <a:r>
              <a:rPr lang="en-US" sz="1800" dirty="0">
                <a:solidFill>
                  <a:srgbClr val="FF0000"/>
                </a:solidFill>
              </a:rPr>
              <a:t> de Desarrollo Social </a:t>
            </a:r>
            <a:r>
              <a:rPr lang="en-US" sz="1800" dirty="0" err="1">
                <a:solidFill>
                  <a:srgbClr val="FF0000"/>
                </a:solidFill>
              </a:rPr>
              <a:t>adjundicado</a:t>
            </a:r>
            <a:r>
              <a:rPr lang="en-US" sz="1800" dirty="0">
                <a:solidFill>
                  <a:srgbClr val="FF0000"/>
                </a:solidFill>
              </a:rPr>
              <a:t> 2022; </a:t>
            </a:r>
            <a:r>
              <a:rPr lang="en-US" sz="1800" dirty="0" err="1">
                <a:solidFill>
                  <a:srgbClr val="FF0000"/>
                </a:solidFill>
              </a:rPr>
              <a:t>ejecutado</a:t>
            </a:r>
            <a:r>
              <a:rPr lang="en-US" sz="1800" dirty="0">
                <a:solidFill>
                  <a:srgbClr val="FF0000"/>
                </a:solidFill>
              </a:rPr>
              <a:t>  2024-2025.</a:t>
            </a:r>
          </a:p>
        </p:txBody>
      </p:sp>
      <p:pic>
        <p:nvPicPr>
          <p:cNvPr id="5122" name="Picture 2" descr="Chile Crece Contigo - I. Municipalidad de Papudo">
            <a:extLst>
              <a:ext uri="{FF2B5EF4-FFF2-40B4-BE49-F238E27FC236}">
                <a16:creationId xmlns:a16="http://schemas.microsoft.com/office/drawing/2014/main" id="{26CA82B9-AC40-BEA0-B0EA-DA865D66481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170669" y="-252062"/>
            <a:ext cx="2754629" cy="2754629"/>
          </a:xfrm>
          <a:prstGeom prst="rect">
            <a:avLst/>
          </a:prstGeom>
          <a:noFill/>
          <a:extLst>
            <a:ext uri="{909E8E84-426E-40DD-AFC4-6F175D3DCCD1}">
              <a14:hiddenFill xmlns:a14="http://schemas.microsoft.com/office/drawing/2010/main">
                <a:solidFill>
                  <a:srgbClr val="FFFFFF"/>
                </a:solidFill>
              </a14:hiddenFill>
            </a:ext>
          </a:extLst>
        </p:spPr>
      </p:pic>
      <p:sp>
        <p:nvSpPr>
          <p:cNvPr id="10" name="Marcador de contenido 9">
            <a:extLst>
              <a:ext uri="{FF2B5EF4-FFF2-40B4-BE49-F238E27FC236}">
                <a16:creationId xmlns:a16="http://schemas.microsoft.com/office/drawing/2014/main" id="{F0EAB83D-D6E2-A3EB-01A7-88912E7A5B7F}"/>
              </a:ext>
            </a:extLst>
          </p:cNvPr>
          <p:cNvSpPr>
            <a:spLocks noGrp="1"/>
          </p:cNvSpPr>
          <p:nvPr>
            <p:ph idx="1"/>
          </p:nvPr>
        </p:nvSpPr>
        <p:spPr>
          <a:xfrm>
            <a:off x="4947556" y="1798820"/>
            <a:ext cx="6406243" cy="4074047"/>
          </a:xfrm>
        </p:spPr>
        <p:txBody>
          <a:bodyPr>
            <a:normAutofit/>
          </a:bodyPr>
          <a:lstStyle/>
          <a:p>
            <a:pPr marL="0" indent="0">
              <a:buNone/>
            </a:pPr>
            <a:r>
              <a:rPr lang="en-US" sz="2400" dirty="0" err="1"/>
              <a:t>Diseño</a:t>
            </a:r>
            <a:r>
              <a:rPr lang="en-US" sz="2400" dirty="0"/>
              <a:t> de </a:t>
            </a:r>
            <a:r>
              <a:rPr lang="en-US" sz="2400" dirty="0" err="1"/>
              <a:t>estudio</a:t>
            </a:r>
            <a:r>
              <a:rPr lang="en-US" sz="2400" dirty="0"/>
              <a:t>: </a:t>
            </a:r>
            <a:r>
              <a:rPr lang="en-US" sz="2400" dirty="0" err="1"/>
              <a:t>cohorte</a:t>
            </a:r>
            <a:r>
              <a:rPr lang="en-US" sz="2400" dirty="0"/>
              <a:t> </a:t>
            </a:r>
            <a:r>
              <a:rPr lang="en-US" sz="2400" dirty="0" err="1"/>
              <a:t>retrospectiva</a:t>
            </a:r>
            <a:r>
              <a:rPr lang="en-US" sz="2400" dirty="0"/>
              <a:t> de base </a:t>
            </a:r>
            <a:r>
              <a:rPr lang="en-US" sz="2400" dirty="0" err="1"/>
              <a:t>poblacional</a:t>
            </a:r>
            <a:r>
              <a:rPr lang="en-US" sz="2400" dirty="0"/>
              <a:t>.</a:t>
            </a:r>
          </a:p>
          <a:p>
            <a:pPr marL="0" indent="0">
              <a:buNone/>
            </a:pPr>
            <a:r>
              <a:rPr lang="en-US" sz="2400" dirty="0" err="1"/>
              <a:t>Vincularon</a:t>
            </a:r>
            <a:r>
              <a:rPr lang="en-US" sz="2400" dirty="0"/>
              <a:t> </a:t>
            </a:r>
            <a:r>
              <a:rPr lang="en-US" sz="2400" dirty="0" err="1"/>
              <a:t>registros</a:t>
            </a:r>
            <a:r>
              <a:rPr lang="en-US" sz="2400" dirty="0"/>
              <a:t> </a:t>
            </a:r>
            <a:r>
              <a:rPr lang="en-US" sz="2400" dirty="0" err="1"/>
              <a:t>nacionales</a:t>
            </a:r>
            <a:r>
              <a:rPr lang="en-US" sz="2400" dirty="0"/>
              <a:t>:</a:t>
            </a:r>
          </a:p>
          <a:p>
            <a:r>
              <a:rPr lang="en-US" sz="2400" dirty="0" err="1"/>
              <a:t>ChCC-gestantes</a:t>
            </a:r>
            <a:endParaRPr lang="en-US" sz="2400" dirty="0"/>
          </a:p>
          <a:p>
            <a:r>
              <a:rPr lang="en-US" sz="2400" dirty="0" err="1"/>
              <a:t>defunciones</a:t>
            </a:r>
            <a:r>
              <a:rPr lang="en-US" sz="2400" dirty="0"/>
              <a:t> del Registro Civil</a:t>
            </a:r>
          </a:p>
        </p:txBody>
      </p:sp>
    </p:spTree>
    <p:extLst>
      <p:ext uri="{BB962C8B-B14F-4D97-AF65-F5344CB8AC3E}">
        <p14:creationId xmlns:p14="http://schemas.microsoft.com/office/powerpoint/2010/main" val="55385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F9267-30B9-B242-5131-C471AD776AF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C8DD8F0-0C83-ABC0-06F8-074237BD1B90}"/>
              </a:ext>
            </a:extLst>
          </p:cNvPr>
          <p:cNvSpPr txBox="1">
            <a:spLocks/>
          </p:cNvSpPr>
          <p:nvPr/>
        </p:nvSpPr>
        <p:spPr>
          <a:xfrm>
            <a:off x="170064" y="2766218"/>
            <a:ext cx="2881604" cy="1325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a:solidFill>
                  <a:schemeClr val="bg1"/>
                </a:solidFill>
                <a:latin typeface="Century Gothic" panose="020B0502020202020204" pitchFamily="34" charset="0"/>
              </a:rPr>
              <a:t>Materiales</a:t>
            </a:r>
            <a:br>
              <a:rPr lang="es-CL">
                <a:solidFill>
                  <a:schemeClr val="bg1"/>
                </a:solidFill>
                <a:latin typeface="Century Gothic" panose="020B0502020202020204" pitchFamily="34" charset="0"/>
              </a:rPr>
            </a:br>
            <a:r>
              <a:rPr lang="es-CL">
                <a:solidFill>
                  <a:schemeClr val="bg1"/>
                </a:solidFill>
                <a:latin typeface="Century Gothic" panose="020B0502020202020204" pitchFamily="34" charset="0"/>
              </a:rPr>
              <a:t>y</a:t>
            </a:r>
            <a:br>
              <a:rPr lang="es-CL">
                <a:solidFill>
                  <a:schemeClr val="bg1"/>
                </a:solidFill>
                <a:latin typeface="Century Gothic" panose="020B0502020202020204" pitchFamily="34" charset="0"/>
              </a:rPr>
            </a:br>
            <a:r>
              <a:rPr lang="es-CL">
                <a:solidFill>
                  <a:schemeClr val="bg1"/>
                </a:solidFill>
                <a:latin typeface="Century Gothic" panose="020B0502020202020204" pitchFamily="34" charset="0"/>
              </a:rPr>
              <a:t>Métodos</a:t>
            </a:r>
            <a:endParaRPr lang="es-CL" dirty="0">
              <a:solidFill>
                <a:schemeClr val="bg1"/>
              </a:solidFill>
              <a:latin typeface="Century Gothic" panose="020B0502020202020204" pitchFamily="34" charset="0"/>
            </a:endParaRPr>
          </a:p>
        </p:txBody>
      </p:sp>
      <p:pic>
        <p:nvPicPr>
          <p:cNvPr id="3" name="Imagen 2">
            <a:extLst>
              <a:ext uri="{FF2B5EF4-FFF2-40B4-BE49-F238E27FC236}">
                <a16:creationId xmlns:a16="http://schemas.microsoft.com/office/drawing/2014/main" id="{55E37183-A4DF-14C4-78A7-32F11459764A}"/>
              </a:ext>
            </a:extLst>
          </p:cNvPr>
          <p:cNvPicPr>
            <a:picLocks noChangeAspect="1"/>
          </p:cNvPicPr>
          <p:nvPr/>
        </p:nvPicPr>
        <p:blipFill>
          <a:blip r:embed="rId3">
            <a:extLst>
              <a:ext uri="{28A0092B-C50C-407E-A947-70E740481C1C}">
                <a14:useLocalDpi xmlns:a14="http://schemas.microsoft.com/office/drawing/2010/main" val="0"/>
              </a:ext>
            </a:extLst>
          </a:blip>
          <a:srcRect l="37842" r="15583"/>
          <a:stretch/>
        </p:blipFill>
        <p:spPr>
          <a:xfrm>
            <a:off x="0" y="1598929"/>
            <a:ext cx="4376057" cy="5285038"/>
          </a:xfrm>
          <a:prstGeom prst="rect">
            <a:avLst/>
          </a:prstGeom>
        </p:spPr>
      </p:pic>
      <p:sp>
        <p:nvSpPr>
          <p:cNvPr id="5" name="Rectángulo 4">
            <a:extLst>
              <a:ext uri="{FF2B5EF4-FFF2-40B4-BE49-F238E27FC236}">
                <a16:creationId xmlns:a16="http://schemas.microsoft.com/office/drawing/2014/main" id="{2C4E8563-A59F-E333-8940-6F3ABAD596D0}"/>
              </a:ext>
            </a:extLst>
          </p:cNvPr>
          <p:cNvSpPr/>
          <p:nvPr/>
        </p:nvSpPr>
        <p:spPr>
          <a:xfrm>
            <a:off x="490888" y="2502567"/>
            <a:ext cx="3885169" cy="3445845"/>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Título 6">
            <a:extLst>
              <a:ext uri="{FF2B5EF4-FFF2-40B4-BE49-F238E27FC236}">
                <a16:creationId xmlns:a16="http://schemas.microsoft.com/office/drawing/2014/main" id="{59129AA8-8483-0EAA-8985-20F2725FC9AE}"/>
              </a:ext>
            </a:extLst>
          </p:cNvPr>
          <p:cNvSpPr>
            <a:spLocks noGrp="1"/>
          </p:cNvSpPr>
          <p:nvPr>
            <p:ph type="title"/>
          </p:nvPr>
        </p:nvSpPr>
        <p:spPr>
          <a:xfrm>
            <a:off x="1416963" y="3233995"/>
            <a:ext cx="2881604" cy="1325563"/>
          </a:xfrm>
        </p:spPr>
        <p:txBody>
          <a:bodyPr>
            <a:normAutofit fontScale="90000"/>
          </a:bodyPr>
          <a:lstStyle/>
          <a:p>
            <a:pPr algn="r"/>
            <a:r>
              <a:rPr lang="es-CL" b="1" dirty="0">
                <a:solidFill>
                  <a:srgbClr val="003C58"/>
                </a:solidFill>
                <a:latin typeface="Arial" panose="020B0604020202020204" pitchFamily="34" charset="0"/>
                <a:cs typeface="Arial" panose="020B0604020202020204" pitchFamily="34" charset="0"/>
              </a:rPr>
              <a:t>Materiales </a:t>
            </a:r>
            <a:br>
              <a:rPr lang="es-CL" b="1" dirty="0">
                <a:solidFill>
                  <a:srgbClr val="003C58"/>
                </a:solidFill>
                <a:latin typeface="Arial" panose="020B0604020202020204" pitchFamily="34" charset="0"/>
                <a:cs typeface="Arial" panose="020B0604020202020204" pitchFamily="34" charset="0"/>
              </a:rPr>
            </a:br>
            <a:r>
              <a:rPr lang="es-CL" b="1" dirty="0">
                <a:solidFill>
                  <a:srgbClr val="003C58"/>
                </a:solidFill>
                <a:latin typeface="Arial" panose="020B0604020202020204" pitchFamily="34" charset="0"/>
                <a:cs typeface="Arial" panose="020B0604020202020204" pitchFamily="34" charset="0"/>
              </a:rPr>
              <a:t>y métodos</a:t>
            </a:r>
          </a:p>
        </p:txBody>
      </p:sp>
      <p:sp>
        <p:nvSpPr>
          <p:cNvPr id="4" name="Rectángulo 3">
            <a:extLst>
              <a:ext uri="{FF2B5EF4-FFF2-40B4-BE49-F238E27FC236}">
                <a16:creationId xmlns:a16="http://schemas.microsoft.com/office/drawing/2014/main" id="{50A8FDB0-BBD3-1FDE-BE99-66143C2B14BC}"/>
              </a:ext>
            </a:extLst>
          </p:cNvPr>
          <p:cNvSpPr/>
          <p:nvPr/>
        </p:nvSpPr>
        <p:spPr>
          <a:xfrm>
            <a:off x="11945510" y="1572958"/>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TextBox 19">
            <a:extLst>
              <a:ext uri="{FF2B5EF4-FFF2-40B4-BE49-F238E27FC236}">
                <a16:creationId xmlns:a16="http://schemas.microsoft.com/office/drawing/2014/main" id="{344F5453-E524-D5F2-8864-5025D44A9EE8}"/>
              </a:ext>
            </a:extLst>
          </p:cNvPr>
          <p:cNvSpPr txBox="1"/>
          <p:nvPr/>
        </p:nvSpPr>
        <p:spPr>
          <a:xfrm>
            <a:off x="4622547" y="1265286"/>
            <a:ext cx="7399389" cy="5262979"/>
          </a:xfrm>
          <a:prstGeom prst="rect">
            <a:avLst/>
          </a:prstGeom>
          <a:noFill/>
        </p:spPr>
        <p:txBody>
          <a:bodyPr wrap="square">
            <a:spAutoFit/>
          </a:bodyPr>
          <a:lstStyle/>
          <a:p>
            <a:pPr marL="0" indent="0">
              <a:buNone/>
            </a:pPr>
            <a:r>
              <a:rPr lang="en-US" sz="2400" b="1" dirty="0"/>
              <a:t>La variable </a:t>
            </a:r>
            <a:r>
              <a:rPr lang="en-US" sz="2400" b="1" dirty="0" err="1"/>
              <a:t>dependiente</a:t>
            </a:r>
            <a:r>
              <a:rPr lang="en-US" sz="2400" b="1" dirty="0"/>
              <a:t>: </a:t>
            </a:r>
            <a:r>
              <a:rPr lang="en-US" sz="2400" dirty="0"/>
              <a:t>Tasa de </a:t>
            </a:r>
            <a:r>
              <a:rPr lang="en-US" sz="2400" dirty="0" err="1"/>
              <a:t>mortalidad</a:t>
            </a:r>
            <a:r>
              <a:rPr lang="en-US" sz="2400" dirty="0"/>
              <a:t> </a:t>
            </a:r>
            <a:r>
              <a:rPr lang="en-US" sz="2400" dirty="0" err="1"/>
              <a:t>infantil</a:t>
            </a:r>
            <a:r>
              <a:rPr lang="en-US" sz="2400" dirty="0"/>
              <a:t> (TMI)</a:t>
            </a:r>
          </a:p>
          <a:p>
            <a:pPr marL="0" indent="0">
              <a:buNone/>
            </a:pPr>
            <a:endParaRPr lang="en-US" sz="2400" b="1" dirty="0"/>
          </a:p>
          <a:p>
            <a:pPr marL="0" indent="0">
              <a:buNone/>
            </a:pPr>
            <a:r>
              <a:rPr lang="en-US" sz="2400" b="1" dirty="0"/>
              <a:t>Variables </a:t>
            </a:r>
            <a:r>
              <a:rPr lang="en-US" sz="2400" b="1" dirty="0" err="1"/>
              <a:t>independientes</a:t>
            </a:r>
            <a:r>
              <a:rPr lang="en-US" sz="2400" b="1" dirty="0"/>
              <a:t>: </a:t>
            </a:r>
            <a:r>
              <a:rPr lang="en-US" sz="2400" dirty="0" err="1"/>
              <a:t>Exposición</a:t>
            </a:r>
            <a:r>
              <a:rPr lang="en-US" sz="2400" dirty="0"/>
              <a:t>: </a:t>
            </a:r>
            <a:r>
              <a:rPr lang="en-US" sz="2400" dirty="0" err="1"/>
              <a:t>EpSA</a:t>
            </a:r>
            <a:r>
              <a:rPr lang="en-US" sz="2400" dirty="0"/>
              <a:t> </a:t>
            </a:r>
          </a:p>
          <a:p>
            <a:pPr lvl="1">
              <a:buFontTx/>
              <a:buChar char="-"/>
            </a:pPr>
            <a:r>
              <a:rPr lang="en-US" sz="2400" dirty="0"/>
              <a:t>Baja </a:t>
            </a:r>
            <a:r>
              <a:rPr lang="en-US" sz="2400" dirty="0" err="1"/>
              <a:t>escolaridad</a:t>
            </a:r>
            <a:r>
              <a:rPr lang="en-US" sz="2400" dirty="0"/>
              <a:t> </a:t>
            </a:r>
            <a:r>
              <a:rPr lang="en-US" sz="2400" dirty="0" err="1"/>
              <a:t>materna</a:t>
            </a:r>
            <a:endParaRPr lang="en-US" sz="2400" dirty="0"/>
          </a:p>
          <a:p>
            <a:pPr lvl="1">
              <a:buFontTx/>
              <a:buChar char="-"/>
            </a:pPr>
            <a:r>
              <a:rPr lang="en-US" sz="2400" dirty="0" err="1"/>
              <a:t>Embarazo</a:t>
            </a:r>
            <a:r>
              <a:rPr lang="en-US" sz="2400" dirty="0"/>
              <a:t> </a:t>
            </a:r>
            <a:r>
              <a:rPr lang="en-US" sz="2400" dirty="0" err="1"/>
              <a:t>adolescente</a:t>
            </a:r>
            <a:endParaRPr lang="en-US" sz="2400" dirty="0"/>
          </a:p>
          <a:p>
            <a:pPr lvl="1">
              <a:buFontTx/>
              <a:buChar char="-"/>
            </a:pPr>
            <a:r>
              <a:rPr lang="en-US" sz="2400" dirty="0"/>
              <a:t>Primer control prenatal </a:t>
            </a:r>
            <a:r>
              <a:rPr lang="en-US" sz="2400" dirty="0" err="1"/>
              <a:t>tardío</a:t>
            </a:r>
            <a:endParaRPr lang="en-US" sz="2400" dirty="0"/>
          </a:p>
          <a:p>
            <a:pPr lvl="1">
              <a:buFontTx/>
              <a:buChar char="-"/>
            </a:pPr>
            <a:r>
              <a:rPr lang="en-US" sz="2400" dirty="0" err="1"/>
              <a:t>Consumo</a:t>
            </a:r>
            <a:r>
              <a:rPr lang="en-US" sz="2400" dirty="0"/>
              <a:t> de alcohol/</a:t>
            </a:r>
            <a:r>
              <a:rPr lang="en-US" sz="2400" dirty="0" err="1"/>
              <a:t>drogas</a:t>
            </a:r>
            <a:endParaRPr lang="en-US" sz="2400" dirty="0"/>
          </a:p>
          <a:p>
            <a:pPr lvl="1">
              <a:buFontTx/>
              <a:buChar char="-"/>
            </a:pPr>
            <a:r>
              <a:rPr lang="en-US" sz="2400" dirty="0" err="1"/>
              <a:t>Síntomas</a:t>
            </a:r>
            <a:r>
              <a:rPr lang="en-US" sz="2400" dirty="0"/>
              <a:t> </a:t>
            </a:r>
            <a:r>
              <a:rPr lang="en-US" sz="2400" dirty="0" err="1"/>
              <a:t>depresivos</a:t>
            </a:r>
            <a:endParaRPr lang="en-US" sz="2400" dirty="0"/>
          </a:p>
          <a:p>
            <a:pPr lvl="1">
              <a:buFontTx/>
              <a:buChar char="-"/>
            </a:pPr>
            <a:r>
              <a:rPr lang="en-US" sz="2400" dirty="0" err="1"/>
              <a:t>Apoyo</a:t>
            </a:r>
            <a:r>
              <a:rPr lang="en-US" sz="2400" dirty="0"/>
              <a:t> social </a:t>
            </a:r>
            <a:r>
              <a:rPr lang="en-US" sz="2400" dirty="0" err="1"/>
              <a:t>insuficiente</a:t>
            </a:r>
            <a:endParaRPr lang="en-US" sz="2400" dirty="0"/>
          </a:p>
          <a:p>
            <a:pPr lvl="1">
              <a:buFontTx/>
              <a:buChar char="-"/>
            </a:pPr>
            <a:r>
              <a:rPr lang="en-US" sz="2400" dirty="0"/>
              <a:t>Violencia de </a:t>
            </a:r>
            <a:r>
              <a:rPr lang="en-US" sz="2400" dirty="0" err="1"/>
              <a:t>género</a:t>
            </a:r>
            <a:endParaRPr lang="en-US" sz="2400" dirty="0"/>
          </a:p>
          <a:p>
            <a:pPr lvl="1">
              <a:buFontTx/>
              <a:buChar char="-"/>
            </a:pPr>
            <a:r>
              <a:rPr lang="en-US" sz="2400" dirty="0"/>
              <a:t>Bajos </a:t>
            </a:r>
            <a:r>
              <a:rPr lang="en-US" sz="2400" dirty="0" err="1"/>
              <a:t>ingresos</a:t>
            </a:r>
            <a:r>
              <a:rPr lang="en-US" sz="2400" dirty="0"/>
              <a:t>. </a:t>
            </a:r>
          </a:p>
          <a:p>
            <a:pPr marL="0" indent="0">
              <a:buNone/>
            </a:pPr>
            <a:endParaRPr lang="en-US" sz="2400" dirty="0"/>
          </a:p>
          <a:p>
            <a:pPr marL="0" indent="0">
              <a:buNone/>
            </a:pPr>
            <a:r>
              <a:rPr lang="en-US" sz="2400" dirty="0" err="1"/>
              <a:t>Estimación</a:t>
            </a:r>
            <a:r>
              <a:rPr lang="en-US" sz="2400" dirty="0"/>
              <a:t> de </a:t>
            </a:r>
            <a:r>
              <a:rPr lang="en-US" sz="2400" dirty="0" err="1"/>
              <a:t>RRa</a:t>
            </a:r>
            <a:r>
              <a:rPr lang="en-US" sz="2400" dirty="0"/>
              <a:t>: chi-</a:t>
            </a:r>
            <a:r>
              <a:rPr lang="en-US" sz="2400" dirty="0" err="1"/>
              <a:t>cuadrado</a:t>
            </a:r>
            <a:r>
              <a:rPr lang="en-US" sz="2400" dirty="0"/>
              <a:t> y </a:t>
            </a:r>
            <a:r>
              <a:rPr lang="en-US" sz="2400" dirty="0" err="1"/>
              <a:t>modelos</a:t>
            </a:r>
            <a:r>
              <a:rPr lang="en-US" sz="2400" dirty="0"/>
              <a:t> de </a:t>
            </a:r>
            <a:r>
              <a:rPr lang="en-US" sz="2400" dirty="0" err="1"/>
              <a:t>regresión</a:t>
            </a:r>
            <a:r>
              <a:rPr lang="en-US" sz="2400" dirty="0"/>
              <a:t> binomial </a:t>
            </a:r>
            <a:r>
              <a:rPr lang="en-US" sz="2400" dirty="0" err="1"/>
              <a:t>negativa</a:t>
            </a:r>
            <a:r>
              <a:rPr lang="en-US" sz="2400" dirty="0"/>
              <a:t>, </a:t>
            </a:r>
            <a:r>
              <a:rPr lang="en-US" sz="2400" dirty="0" err="1"/>
              <a:t>intervalos</a:t>
            </a:r>
            <a:r>
              <a:rPr lang="en-US" sz="2400" dirty="0"/>
              <a:t> de </a:t>
            </a:r>
            <a:r>
              <a:rPr lang="en-US" sz="2400" dirty="0" err="1"/>
              <a:t>confianza</a:t>
            </a:r>
            <a:r>
              <a:rPr lang="en-US" sz="2400" dirty="0"/>
              <a:t> del 95%.</a:t>
            </a:r>
          </a:p>
        </p:txBody>
      </p:sp>
    </p:spTree>
    <p:extLst>
      <p:ext uri="{BB962C8B-B14F-4D97-AF65-F5344CB8AC3E}">
        <p14:creationId xmlns:p14="http://schemas.microsoft.com/office/powerpoint/2010/main" val="2431965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B75B00E9-D1C1-1190-8658-280FCA161C00}"/>
              </a:ext>
            </a:extLst>
          </p:cNvPr>
          <p:cNvSpPr txBox="1">
            <a:spLocks/>
          </p:cNvSpPr>
          <p:nvPr/>
        </p:nvSpPr>
        <p:spPr>
          <a:xfrm>
            <a:off x="119063" y="2959388"/>
            <a:ext cx="31086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dirty="0">
                <a:solidFill>
                  <a:schemeClr val="bg1"/>
                </a:solidFill>
                <a:latin typeface="Century Gothic" panose="020B0502020202020204" pitchFamily="34" charset="0"/>
              </a:rPr>
              <a:t>Resultados</a:t>
            </a:r>
          </a:p>
        </p:txBody>
      </p:sp>
      <p:pic>
        <p:nvPicPr>
          <p:cNvPr id="2" name="Imagen 1">
            <a:extLst>
              <a:ext uri="{FF2B5EF4-FFF2-40B4-BE49-F238E27FC236}">
                <a16:creationId xmlns:a16="http://schemas.microsoft.com/office/drawing/2014/main" id="{A69C3DA3-85ED-A16C-44D6-796E40A43599}"/>
              </a:ext>
            </a:extLst>
          </p:cNvPr>
          <p:cNvPicPr>
            <a:picLocks noChangeAspect="1"/>
          </p:cNvPicPr>
          <p:nvPr/>
        </p:nvPicPr>
        <p:blipFill>
          <a:blip r:embed="rId3">
            <a:extLst>
              <a:ext uri="{28A0092B-C50C-407E-A947-70E740481C1C}">
                <a14:useLocalDpi xmlns:a14="http://schemas.microsoft.com/office/drawing/2010/main" val="0"/>
              </a:ext>
            </a:extLst>
          </a:blip>
          <a:srcRect l="9747" r="38303"/>
          <a:stretch/>
        </p:blipFill>
        <p:spPr>
          <a:xfrm>
            <a:off x="0" y="0"/>
            <a:ext cx="4880907" cy="6858000"/>
          </a:xfrm>
          <a:prstGeom prst="rect">
            <a:avLst/>
          </a:prstGeom>
        </p:spPr>
      </p:pic>
      <p:sp>
        <p:nvSpPr>
          <p:cNvPr id="6" name="Rectángulo 5">
            <a:extLst>
              <a:ext uri="{FF2B5EF4-FFF2-40B4-BE49-F238E27FC236}">
                <a16:creationId xmlns:a16="http://schemas.microsoft.com/office/drawing/2014/main" id="{58446EA4-F2D8-68D0-C628-2CABCCC0A220}"/>
              </a:ext>
            </a:extLst>
          </p:cNvPr>
          <p:cNvSpPr/>
          <p:nvPr/>
        </p:nvSpPr>
        <p:spPr>
          <a:xfrm rot="5400000">
            <a:off x="-756076" y="1526847"/>
            <a:ext cx="6393051" cy="4269255"/>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Rectángulo 3">
            <a:extLst>
              <a:ext uri="{FF2B5EF4-FFF2-40B4-BE49-F238E27FC236}">
                <a16:creationId xmlns:a16="http://schemas.microsoft.com/office/drawing/2014/main" id="{F5286E89-9BDE-948C-7CE7-DB280A69DB6D}"/>
              </a:ext>
            </a:extLst>
          </p:cNvPr>
          <p:cNvSpPr/>
          <p:nvPr/>
        </p:nvSpPr>
        <p:spPr>
          <a:xfrm>
            <a:off x="11945510" y="0"/>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Marcador de contenido 9">
            <a:extLst>
              <a:ext uri="{FF2B5EF4-FFF2-40B4-BE49-F238E27FC236}">
                <a16:creationId xmlns:a16="http://schemas.microsoft.com/office/drawing/2014/main" id="{F0EAB83D-D6E2-A3EB-01A7-88912E7A5B7F}"/>
              </a:ext>
            </a:extLst>
          </p:cNvPr>
          <p:cNvSpPr>
            <a:spLocks noGrp="1"/>
          </p:cNvSpPr>
          <p:nvPr>
            <p:ph idx="1"/>
          </p:nvPr>
        </p:nvSpPr>
        <p:spPr>
          <a:xfrm>
            <a:off x="375052" y="1966822"/>
            <a:ext cx="4130794" cy="3310693"/>
          </a:xfrm>
        </p:spPr>
        <p:txBody>
          <a:bodyPr>
            <a:normAutofit/>
          </a:bodyPr>
          <a:lstStyle/>
          <a:p>
            <a:pPr marL="0" indent="0">
              <a:buNone/>
            </a:pPr>
            <a:r>
              <a:rPr lang="en-US" sz="2000" b="1" dirty="0" err="1"/>
              <a:t>Muestra</a:t>
            </a:r>
            <a:r>
              <a:rPr lang="en-US" sz="2000" b="1" dirty="0"/>
              <a:t>: </a:t>
            </a:r>
          </a:p>
          <a:p>
            <a:pPr marL="0" indent="0">
              <a:buNone/>
            </a:pPr>
            <a:r>
              <a:rPr lang="en-US" sz="2000" dirty="0" err="1"/>
              <a:t>Ingresaron</a:t>
            </a:r>
            <a:r>
              <a:rPr lang="en-US" sz="2000" dirty="0"/>
              <a:t> 2.419752 </a:t>
            </a:r>
            <a:r>
              <a:rPr lang="en-US" sz="2000" dirty="0" err="1"/>
              <a:t>gestantes</a:t>
            </a:r>
            <a:r>
              <a:rPr lang="en-US" sz="2000" dirty="0"/>
              <a:t> al CHCC entre 2007-2023.</a:t>
            </a:r>
          </a:p>
          <a:p>
            <a:pPr marL="0" indent="0">
              <a:buNone/>
            </a:pPr>
            <a:r>
              <a:rPr lang="en-US" sz="2000" dirty="0"/>
              <a:t>Se </a:t>
            </a:r>
            <a:r>
              <a:rPr lang="en-US" sz="2000" dirty="0" err="1"/>
              <a:t>lograron</a:t>
            </a:r>
            <a:r>
              <a:rPr lang="en-US" sz="2000" dirty="0"/>
              <a:t> </a:t>
            </a:r>
            <a:r>
              <a:rPr lang="en-US" sz="2000" dirty="0" err="1"/>
              <a:t>vincular</a:t>
            </a:r>
            <a:r>
              <a:rPr lang="en-US" sz="2000" dirty="0"/>
              <a:t> 2.120.191 </a:t>
            </a:r>
            <a:r>
              <a:rPr lang="en-US" sz="2000" dirty="0" err="1"/>
              <a:t>binomios</a:t>
            </a:r>
            <a:r>
              <a:rPr lang="en-US" sz="2000" dirty="0"/>
              <a:t> </a:t>
            </a:r>
            <a:r>
              <a:rPr lang="en-US" sz="2000" dirty="0" err="1"/>
              <a:t>Gestante-hijo</a:t>
            </a:r>
            <a:r>
              <a:rPr lang="en-US" sz="2000" dirty="0"/>
              <a:t>(a) </a:t>
            </a:r>
            <a:r>
              <a:rPr lang="en-US" sz="2000" dirty="0" err="1"/>
              <a:t>en</a:t>
            </a:r>
            <a:r>
              <a:rPr lang="en-US" sz="2000" dirty="0"/>
              <a:t> CHCC.</a:t>
            </a:r>
          </a:p>
          <a:p>
            <a:pPr marL="0" indent="0">
              <a:buNone/>
            </a:pPr>
            <a:r>
              <a:rPr lang="en-US" sz="2000" dirty="0" err="1"/>
              <a:t>Cobertura</a:t>
            </a:r>
            <a:r>
              <a:rPr lang="en-US" sz="2000" dirty="0"/>
              <a:t> 68% del total de </a:t>
            </a:r>
            <a:r>
              <a:rPr lang="en-US" sz="2000" dirty="0" err="1"/>
              <a:t>nacimientos</a:t>
            </a:r>
            <a:r>
              <a:rPr lang="en-US" sz="2000" dirty="0"/>
              <a:t> </a:t>
            </a:r>
            <a:r>
              <a:rPr lang="en-US" sz="2000" dirty="0" err="1"/>
              <a:t>en</a:t>
            </a:r>
            <a:r>
              <a:rPr lang="en-US" sz="2000" dirty="0"/>
              <a:t> </a:t>
            </a:r>
            <a:r>
              <a:rPr lang="en-US" sz="2000" dirty="0" err="1"/>
              <a:t>el</a:t>
            </a:r>
            <a:r>
              <a:rPr lang="en-US" sz="2000" dirty="0"/>
              <a:t> </a:t>
            </a:r>
            <a:r>
              <a:rPr lang="en-US" sz="2000" dirty="0" err="1"/>
              <a:t>país</a:t>
            </a:r>
            <a:r>
              <a:rPr lang="en-US" sz="2000" dirty="0"/>
              <a:t> entre 2009-2022. </a:t>
            </a:r>
          </a:p>
        </p:txBody>
      </p:sp>
      <p:graphicFrame>
        <p:nvGraphicFramePr>
          <p:cNvPr id="8" name="Chart 7">
            <a:extLst>
              <a:ext uri="{FF2B5EF4-FFF2-40B4-BE49-F238E27FC236}">
                <a16:creationId xmlns:a16="http://schemas.microsoft.com/office/drawing/2014/main" id="{4D115456-A9E2-F7FA-F03B-3A4AF8DBE97C}"/>
              </a:ext>
            </a:extLst>
          </p:cNvPr>
          <p:cNvGraphicFramePr>
            <a:graphicFrameLocks/>
          </p:cNvGraphicFramePr>
          <p:nvPr>
            <p:extLst>
              <p:ext uri="{D42A27DB-BD31-4B8C-83A1-F6EECF244321}">
                <p14:modId xmlns:p14="http://schemas.microsoft.com/office/powerpoint/2010/main" val="1265493111"/>
              </p:ext>
            </p:extLst>
          </p:nvPr>
        </p:nvGraphicFramePr>
        <p:xfrm>
          <a:off x="4999970" y="681806"/>
          <a:ext cx="6747745" cy="5285042"/>
        </p:xfrm>
        <a:graphic>
          <a:graphicData uri="http://schemas.openxmlformats.org/drawingml/2006/chart">
            <c:chart xmlns:c="http://schemas.openxmlformats.org/drawingml/2006/chart" xmlns:r="http://schemas.openxmlformats.org/officeDocument/2006/relationships" r:id="rId4"/>
          </a:graphicData>
        </a:graphic>
      </p:graphicFrame>
      <p:sp>
        <p:nvSpPr>
          <p:cNvPr id="5" name="Título 6">
            <a:extLst>
              <a:ext uri="{FF2B5EF4-FFF2-40B4-BE49-F238E27FC236}">
                <a16:creationId xmlns:a16="http://schemas.microsoft.com/office/drawing/2014/main" id="{BD635213-A22F-FA03-0770-12B641E2FD8E}"/>
              </a:ext>
            </a:extLst>
          </p:cNvPr>
          <p:cNvSpPr txBox="1">
            <a:spLocks/>
          </p:cNvSpPr>
          <p:nvPr/>
        </p:nvSpPr>
        <p:spPr>
          <a:xfrm>
            <a:off x="611648" y="573318"/>
            <a:ext cx="3657602" cy="9909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b="1" dirty="0">
                <a:solidFill>
                  <a:srgbClr val="003C58"/>
                </a:solidFill>
                <a:latin typeface="Arial" panose="020B0604020202020204" pitchFamily="34" charset="0"/>
                <a:cs typeface="Arial" panose="020B0604020202020204" pitchFamily="34" charset="0"/>
              </a:rPr>
              <a:t>Resultados</a:t>
            </a:r>
          </a:p>
        </p:txBody>
      </p:sp>
    </p:spTree>
    <p:extLst>
      <p:ext uri="{BB962C8B-B14F-4D97-AF65-F5344CB8AC3E}">
        <p14:creationId xmlns:p14="http://schemas.microsoft.com/office/powerpoint/2010/main" val="2054411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794E6-C26B-1AB0-6FEB-04970678DB9F}"/>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DC9D9D60-2802-FF49-F224-27EEDEADB4DE}"/>
              </a:ext>
            </a:extLst>
          </p:cNvPr>
          <p:cNvSpPr txBox="1">
            <a:spLocks/>
          </p:cNvSpPr>
          <p:nvPr/>
        </p:nvSpPr>
        <p:spPr>
          <a:xfrm>
            <a:off x="119063" y="2959388"/>
            <a:ext cx="31086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dirty="0">
                <a:solidFill>
                  <a:schemeClr val="bg1"/>
                </a:solidFill>
                <a:latin typeface="Century Gothic" panose="020B0502020202020204" pitchFamily="34" charset="0"/>
              </a:rPr>
              <a:t>Resultados</a:t>
            </a:r>
          </a:p>
        </p:txBody>
      </p:sp>
      <p:pic>
        <p:nvPicPr>
          <p:cNvPr id="2" name="Imagen 1">
            <a:extLst>
              <a:ext uri="{FF2B5EF4-FFF2-40B4-BE49-F238E27FC236}">
                <a16:creationId xmlns:a16="http://schemas.microsoft.com/office/drawing/2014/main" id="{0282EEF0-A5AF-3FA0-86C3-A1D97FF9C551}"/>
              </a:ext>
            </a:extLst>
          </p:cNvPr>
          <p:cNvPicPr>
            <a:picLocks noChangeAspect="1"/>
          </p:cNvPicPr>
          <p:nvPr/>
        </p:nvPicPr>
        <p:blipFill>
          <a:blip r:embed="rId3">
            <a:extLst>
              <a:ext uri="{28A0092B-C50C-407E-A947-70E740481C1C}">
                <a14:useLocalDpi xmlns:a14="http://schemas.microsoft.com/office/drawing/2010/main" val="0"/>
              </a:ext>
            </a:extLst>
          </a:blip>
          <a:srcRect l="9747" r="38303"/>
          <a:stretch/>
        </p:blipFill>
        <p:spPr>
          <a:xfrm>
            <a:off x="0" y="0"/>
            <a:ext cx="4880907" cy="6858000"/>
          </a:xfrm>
          <a:prstGeom prst="rect">
            <a:avLst/>
          </a:prstGeom>
        </p:spPr>
      </p:pic>
      <p:sp>
        <p:nvSpPr>
          <p:cNvPr id="6" name="Rectángulo 5">
            <a:extLst>
              <a:ext uri="{FF2B5EF4-FFF2-40B4-BE49-F238E27FC236}">
                <a16:creationId xmlns:a16="http://schemas.microsoft.com/office/drawing/2014/main" id="{A7348BA6-911F-67B2-FD88-4B30D35DCFE2}"/>
              </a:ext>
            </a:extLst>
          </p:cNvPr>
          <p:cNvSpPr/>
          <p:nvPr/>
        </p:nvSpPr>
        <p:spPr>
          <a:xfrm rot="5400000">
            <a:off x="-757044" y="1497965"/>
            <a:ext cx="6424047" cy="4296023"/>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Rectángulo 3">
            <a:extLst>
              <a:ext uri="{FF2B5EF4-FFF2-40B4-BE49-F238E27FC236}">
                <a16:creationId xmlns:a16="http://schemas.microsoft.com/office/drawing/2014/main" id="{EF4621F8-5BC6-6DF2-FBED-D098FEAD90D0}"/>
              </a:ext>
            </a:extLst>
          </p:cNvPr>
          <p:cNvSpPr/>
          <p:nvPr/>
        </p:nvSpPr>
        <p:spPr>
          <a:xfrm>
            <a:off x="11945510" y="0"/>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Marcador de contenido 9">
            <a:extLst>
              <a:ext uri="{FF2B5EF4-FFF2-40B4-BE49-F238E27FC236}">
                <a16:creationId xmlns:a16="http://schemas.microsoft.com/office/drawing/2014/main" id="{E7F23BCA-4EBB-5058-4862-4F8FDFF3D0E2}"/>
              </a:ext>
            </a:extLst>
          </p:cNvPr>
          <p:cNvSpPr>
            <a:spLocks noGrp="1"/>
          </p:cNvSpPr>
          <p:nvPr>
            <p:ph idx="1"/>
          </p:nvPr>
        </p:nvSpPr>
        <p:spPr>
          <a:xfrm>
            <a:off x="371959" y="1797802"/>
            <a:ext cx="4107051" cy="3882817"/>
          </a:xfrm>
        </p:spPr>
        <p:txBody>
          <a:bodyPr>
            <a:noAutofit/>
          </a:bodyPr>
          <a:lstStyle/>
          <a:p>
            <a:pPr marL="0" indent="0">
              <a:buNone/>
            </a:pPr>
            <a:r>
              <a:rPr lang="en-US" sz="2000" dirty="0"/>
              <a:t>Se </a:t>
            </a:r>
            <a:r>
              <a:rPr lang="en-US" sz="2000" dirty="0" err="1"/>
              <a:t>identificaron</a:t>
            </a:r>
            <a:r>
              <a:rPr lang="en-US" sz="2000" dirty="0"/>
              <a:t> 21.619 </a:t>
            </a:r>
            <a:r>
              <a:rPr lang="en-US" sz="2000" dirty="0" err="1"/>
              <a:t>defunciones</a:t>
            </a:r>
            <a:r>
              <a:rPr lang="en-US" sz="2000" dirty="0"/>
              <a:t> </a:t>
            </a:r>
            <a:r>
              <a:rPr lang="en-US" sz="2000" dirty="0" err="1"/>
              <a:t>asociadas</a:t>
            </a:r>
            <a:r>
              <a:rPr lang="en-US" sz="2000" dirty="0"/>
              <a:t> a </a:t>
            </a:r>
            <a:r>
              <a:rPr lang="en-US" sz="2000" dirty="0" err="1"/>
              <a:t>hijos</a:t>
            </a:r>
            <a:r>
              <a:rPr lang="en-US" sz="2000" dirty="0"/>
              <a:t> de madres </a:t>
            </a:r>
            <a:r>
              <a:rPr lang="en-US" sz="2000" dirty="0" err="1"/>
              <a:t>ingresadas</a:t>
            </a:r>
            <a:r>
              <a:rPr lang="en-US" sz="2000" dirty="0"/>
              <a:t> al CHCC. De las </a:t>
            </a:r>
            <a:r>
              <a:rPr lang="en-US" sz="2000" dirty="0" err="1"/>
              <a:t>cuales</a:t>
            </a:r>
            <a:r>
              <a:rPr lang="en-US" sz="2000" dirty="0"/>
              <a:t> son </a:t>
            </a:r>
            <a:r>
              <a:rPr lang="en-US" sz="2000" dirty="0" err="1"/>
              <a:t>defunciones</a:t>
            </a:r>
            <a:r>
              <a:rPr lang="en-US" sz="2000" dirty="0"/>
              <a:t> </a:t>
            </a:r>
            <a:r>
              <a:rPr lang="en-US" sz="2000" dirty="0" err="1"/>
              <a:t>menores</a:t>
            </a:r>
            <a:r>
              <a:rPr lang="en-US" sz="2000" dirty="0"/>
              <a:t> de un </a:t>
            </a:r>
            <a:r>
              <a:rPr lang="en-US" sz="2000" dirty="0" err="1"/>
              <a:t>año</a:t>
            </a:r>
            <a:r>
              <a:rPr lang="en-US" sz="2000" dirty="0"/>
              <a:t>: </a:t>
            </a:r>
            <a:r>
              <a:rPr lang="en-US" sz="2000" b="1" dirty="0"/>
              <a:t>16.156.</a:t>
            </a:r>
          </a:p>
          <a:p>
            <a:pPr marL="0" indent="0">
              <a:buNone/>
            </a:pPr>
            <a:r>
              <a:rPr lang="en-US" sz="2000" dirty="0"/>
              <a:t>La TMI se </a:t>
            </a:r>
            <a:r>
              <a:rPr lang="en-US" sz="2000" dirty="0" err="1"/>
              <a:t>redujo</a:t>
            </a:r>
            <a:r>
              <a:rPr lang="en-US" sz="2000" dirty="0"/>
              <a:t> de 10,25 a 6,2 </a:t>
            </a:r>
            <a:r>
              <a:rPr lang="en-US" sz="2000" dirty="0" err="1"/>
              <a:t>muertes</a:t>
            </a:r>
            <a:r>
              <a:rPr lang="en-US" sz="2000" dirty="0"/>
              <a:t> </a:t>
            </a:r>
            <a:r>
              <a:rPr lang="en-US" sz="2000" dirty="0" err="1"/>
              <a:t>por</a:t>
            </a:r>
            <a:r>
              <a:rPr lang="en-US" sz="2000" dirty="0"/>
              <a:t> </a:t>
            </a:r>
            <a:r>
              <a:rPr lang="en-US" sz="2000" dirty="0" err="1"/>
              <a:t>cada</a:t>
            </a:r>
            <a:r>
              <a:rPr lang="en-US" sz="2000" dirty="0"/>
              <a:t> 1000 NVC </a:t>
            </a:r>
            <a:r>
              <a:rPr lang="en-US" sz="2000" dirty="0" err="1"/>
              <a:t>en</a:t>
            </a:r>
            <a:r>
              <a:rPr lang="en-US" sz="2000" dirty="0"/>
              <a:t> </a:t>
            </a:r>
            <a:r>
              <a:rPr lang="en-US" sz="2000" dirty="0" err="1"/>
              <a:t>el</a:t>
            </a:r>
            <a:r>
              <a:rPr lang="en-US" sz="2000" dirty="0"/>
              <a:t> </a:t>
            </a:r>
            <a:r>
              <a:rPr lang="en-US" sz="2000" dirty="0" err="1"/>
              <a:t>período</a:t>
            </a:r>
            <a:r>
              <a:rPr lang="en-US" sz="2000" dirty="0"/>
              <a:t> </a:t>
            </a:r>
            <a:r>
              <a:rPr lang="en-US" sz="2000" dirty="0" err="1"/>
              <a:t>estudiado</a:t>
            </a:r>
            <a:r>
              <a:rPr lang="en-US" sz="2000" dirty="0"/>
              <a:t>.</a:t>
            </a:r>
          </a:p>
          <a:p>
            <a:pPr marL="0" indent="0">
              <a:buNone/>
            </a:pPr>
            <a:r>
              <a:rPr lang="en-US" sz="2000" dirty="0" err="1"/>
              <a:t>el</a:t>
            </a:r>
            <a:r>
              <a:rPr lang="en-US" sz="2000" dirty="0"/>
              <a:t> 55,4% </a:t>
            </a:r>
            <a:r>
              <a:rPr lang="en-US" sz="2000" dirty="0" err="1"/>
              <a:t>ocurrieron</a:t>
            </a:r>
            <a:r>
              <a:rPr lang="en-US" sz="2000" dirty="0"/>
              <a:t> </a:t>
            </a:r>
            <a:r>
              <a:rPr lang="en-US" sz="2000" dirty="0" err="1"/>
              <a:t>en</a:t>
            </a:r>
            <a:r>
              <a:rPr lang="en-US" sz="2000" dirty="0"/>
              <a:t> </a:t>
            </a:r>
            <a:r>
              <a:rPr lang="en-US" sz="2000" dirty="0" err="1"/>
              <a:t>los</a:t>
            </a:r>
            <a:r>
              <a:rPr lang="en-US" sz="2000" dirty="0"/>
              <a:t> </a:t>
            </a:r>
            <a:r>
              <a:rPr lang="en-US" sz="2000" dirty="0" err="1"/>
              <a:t>primeros</a:t>
            </a:r>
            <a:r>
              <a:rPr lang="en-US" sz="2000" dirty="0"/>
              <a:t> 7 días de </a:t>
            </a:r>
            <a:r>
              <a:rPr lang="en-US" sz="2000" dirty="0" err="1"/>
              <a:t>vida</a:t>
            </a:r>
            <a:r>
              <a:rPr lang="en-US" sz="2000" dirty="0"/>
              <a:t>. </a:t>
            </a:r>
          </a:p>
          <a:p>
            <a:pPr marL="0" indent="0">
              <a:buNone/>
            </a:pPr>
            <a:endParaRPr lang="es-CL" sz="2000" dirty="0">
              <a:solidFill>
                <a:srgbClr val="003C58"/>
              </a:solidFill>
              <a:latin typeface="Arial" panose="020B0604020202020204" pitchFamily="34" charset="0"/>
              <a:cs typeface="Arial" panose="020B0604020202020204" pitchFamily="34" charset="0"/>
            </a:endParaRPr>
          </a:p>
        </p:txBody>
      </p:sp>
      <p:graphicFrame>
        <p:nvGraphicFramePr>
          <p:cNvPr id="12" name="Chart 11" title="Chart">
            <a:extLst>
              <a:ext uri="{FF2B5EF4-FFF2-40B4-BE49-F238E27FC236}">
                <a16:creationId xmlns:a16="http://schemas.microsoft.com/office/drawing/2014/main" id="{00000000-0008-0000-0500-000006000000}"/>
              </a:ext>
            </a:extLst>
          </p:cNvPr>
          <p:cNvGraphicFramePr>
            <a:graphicFrameLocks/>
          </p:cNvGraphicFramePr>
          <p:nvPr>
            <p:extLst>
              <p:ext uri="{D42A27DB-BD31-4B8C-83A1-F6EECF244321}">
                <p14:modId xmlns:p14="http://schemas.microsoft.com/office/powerpoint/2010/main" val="3212502180"/>
              </p:ext>
            </p:extLst>
          </p:nvPr>
        </p:nvGraphicFramePr>
        <p:xfrm>
          <a:off x="4999971" y="697268"/>
          <a:ext cx="6658740" cy="5017732"/>
        </p:xfrm>
        <a:graphic>
          <a:graphicData uri="http://schemas.openxmlformats.org/drawingml/2006/chart">
            <c:chart xmlns:c="http://schemas.openxmlformats.org/drawingml/2006/chart" xmlns:r="http://schemas.openxmlformats.org/officeDocument/2006/relationships" r:id="rId4"/>
          </a:graphicData>
        </a:graphic>
      </p:graphicFrame>
      <p:sp>
        <p:nvSpPr>
          <p:cNvPr id="13" name="Título 6">
            <a:extLst>
              <a:ext uri="{FF2B5EF4-FFF2-40B4-BE49-F238E27FC236}">
                <a16:creationId xmlns:a16="http://schemas.microsoft.com/office/drawing/2014/main" id="{EC099D98-2A8E-F12E-8951-EFBA8079CD7E}"/>
              </a:ext>
            </a:extLst>
          </p:cNvPr>
          <p:cNvSpPr txBox="1">
            <a:spLocks/>
          </p:cNvSpPr>
          <p:nvPr/>
        </p:nvSpPr>
        <p:spPr>
          <a:xfrm>
            <a:off x="595281" y="510751"/>
            <a:ext cx="3657602" cy="9909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b="1" dirty="0">
                <a:solidFill>
                  <a:srgbClr val="003C58"/>
                </a:solidFill>
                <a:latin typeface="Arial" panose="020B0604020202020204" pitchFamily="34" charset="0"/>
                <a:cs typeface="Arial" panose="020B0604020202020204" pitchFamily="34" charset="0"/>
              </a:rPr>
              <a:t>Resultados</a:t>
            </a:r>
          </a:p>
        </p:txBody>
      </p:sp>
      <p:pic>
        <p:nvPicPr>
          <p:cNvPr id="16" name="Picture 2" descr="Chile Crece Contigo - I. Municipalidad de Papudo">
            <a:extLst>
              <a:ext uri="{FF2B5EF4-FFF2-40B4-BE49-F238E27FC236}">
                <a16:creationId xmlns:a16="http://schemas.microsoft.com/office/drawing/2014/main" id="{FE81BF87-3ED8-4E7F-35FA-0950FB00B95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170669" y="-252062"/>
            <a:ext cx="2754629" cy="2754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765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ECE9D-2204-837D-A057-BA32B4449154}"/>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3894A92C-FF45-E968-8919-50B486F17A59}"/>
              </a:ext>
            </a:extLst>
          </p:cNvPr>
          <p:cNvSpPr txBox="1">
            <a:spLocks/>
          </p:cNvSpPr>
          <p:nvPr/>
        </p:nvSpPr>
        <p:spPr>
          <a:xfrm>
            <a:off x="119063" y="2959388"/>
            <a:ext cx="31086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dirty="0">
                <a:solidFill>
                  <a:schemeClr val="bg1"/>
                </a:solidFill>
                <a:latin typeface="Century Gothic" panose="020B0502020202020204" pitchFamily="34" charset="0"/>
              </a:rPr>
              <a:t>Resultados</a:t>
            </a:r>
          </a:p>
        </p:txBody>
      </p:sp>
      <p:pic>
        <p:nvPicPr>
          <p:cNvPr id="2" name="Imagen 1">
            <a:extLst>
              <a:ext uri="{FF2B5EF4-FFF2-40B4-BE49-F238E27FC236}">
                <a16:creationId xmlns:a16="http://schemas.microsoft.com/office/drawing/2014/main" id="{5D625ECC-4D0E-F983-DE86-E8E410B227E0}"/>
              </a:ext>
            </a:extLst>
          </p:cNvPr>
          <p:cNvPicPr>
            <a:picLocks noChangeAspect="1"/>
          </p:cNvPicPr>
          <p:nvPr/>
        </p:nvPicPr>
        <p:blipFill>
          <a:blip r:embed="rId3">
            <a:extLst>
              <a:ext uri="{28A0092B-C50C-407E-A947-70E740481C1C}">
                <a14:useLocalDpi xmlns:a14="http://schemas.microsoft.com/office/drawing/2010/main" val="0"/>
              </a:ext>
            </a:extLst>
          </a:blip>
          <a:srcRect l="9747" r="38303"/>
          <a:stretch/>
        </p:blipFill>
        <p:spPr>
          <a:xfrm>
            <a:off x="0" y="4"/>
            <a:ext cx="4880907" cy="6710762"/>
          </a:xfrm>
          <a:prstGeom prst="rect">
            <a:avLst/>
          </a:prstGeom>
        </p:spPr>
      </p:pic>
      <p:sp>
        <p:nvSpPr>
          <p:cNvPr id="6" name="Rectángulo 5">
            <a:extLst>
              <a:ext uri="{FF2B5EF4-FFF2-40B4-BE49-F238E27FC236}">
                <a16:creationId xmlns:a16="http://schemas.microsoft.com/office/drawing/2014/main" id="{33AD9830-85F6-AB81-29FB-B2C6E6700BA9}"/>
              </a:ext>
            </a:extLst>
          </p:cNvPr>
          <p:cNvSpPr/>
          <p:nvPr/>
        </p:nvSpPr>
        <p:spPr>
          <a:xfrm rot="5400000">
            <a:off x="-593862" y="1472338"/>
            <a:ext cx="5982346" cy="4277533"/>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Rectángulo 3">
            <a:extLst>
              <a:ext uri="{FF2B5EF4-FFF2-40B4-BE49-F238E27FC236}">
                <a16:creationId xmlns:a16="http://schemas.microsoft.com/office/drawing/2014/main" id="{AFF3E0CD-81FC-3C23-3B54-20C9C1BA7129}"/>
              </a:ext>
            </a:extLst>
          </p:cNvPr>
          <p:cNvSpPr/>
          <p:nvPr/>
        </p:nvSpPr>
        <p:spPr>
          <a:xfrm>
            <a:off x="11945510" y="0"/>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Marcador de contenido 9">
            <a:extLst>
              <a:ext uri="{FF2B5EF4-FFF2-40B4-BE49-F238E27FC236}">
                <a16:creationId xmlns:a16="http://schemas.microsoft.com/office/drawing/2014/main" id="{71014F87-4881-41ED-0B6F-7C295F014AE0}"/>
              </a:ext>
            </a:extLst>
          </p:cNvPr>
          <p:cNvSpPr>
            <a:spLocks noGrp="1"/>
          </p:cNvSpPr>
          <p:nvPr>
            <p:ph idx="1"/>
          </p:nvPr>
        </p:nvSpPr>
        <p:spPr>
          <a:xfrm>
            <a:off x="430075" y="1946013"/>
            <a:ext cx="3281081" cy="2817991"/>
          </a:xfrm>
        </p:spPr>
        <p:txBody>
          <a:bodyPr>
            <a:normAutofit/>
          </a:bodyPr>
          <a:lstStyle/>
          <a:p>
            <a:pPr marL="0" indent="0">
              <a:buNone/>
            </a:pPr>
            <a:r>
              <a:rPr lang="en-US" sz="2000" dirty="0"/>
              <a:t>la mayor </a:t>
            </a:r>
            <a:r>
              <a:rPr lang="en-US" sz="2000" dirty="0" err="1"/>
              <a:t>reducción</a:t>
            </a:r>
            <a:r>
              <a:rPr lang="en-US" sz="2000" dirty="0"/>
              <a:t> (53%) se </a:t>
            </a:r>
            <a:r>
              <a:rPr lang="en-US" sz="2000" dirty="0" err="1"/>
              <a:t>observó</a:t>
            </a:r>
            <a:r>
              <a:rPr lang="en-US" sz="2000" dirty="0"/>
              <a:t> </a:t>
            </a:r>
            <a:r>
              <a:rPr lang="en-US" sz="2000" dirty="0" err="1"/>
              <a:t>en</a:t>
            </a:r>
            <a:r>
              <a:rPr lang="en-US" sz="2000" dirty="0"/>
              <a:t> </a:t>
            </a:r>
            <a:r>
              <a:rPr lang="en-US" sz="2000" dirty="0" err="1"/>
              <a:t>el</a:t>
            </a:r>
            <a:r>
              <a:rPr lang="en-US" sz="2000" dirty="0"/>
              <a:t> </a:t>
            </a:r>
            <a:r>
              <a:rPr lang="en-US" sz="2000" dirty="0" err="1"/>
              <a:t>período</a:t>
            </a:r>
            <a:r>
              <a:rPr lang="en-US" sz="2000" dirty="0"/>
              <a:t>  </a:t>
            </a:r>
            <a:r>
              <a:rPr lang="en-US" sz="2000" dirty="0" err="1"/>
              <a:t>posneonatal</a:t>
            </a:r>
            <a:r>
              <a:rPr lang="en-US" sz="2000" dirty="0"/>
              <a:t> y un 26% </a:t>
            </a:r>
            <a:r>
              <a:rPr lang="en-US" sz="2000" dirty="0" err="1"/>
              <a:t>en</a:t>
            </a:r>
            <a:r>
              <a:rPr lang="en-US" sz="2000" dirty="0"/>
              <a:t> </a:t>
            </a:r>
            <a:r>
              <a:rPr lang="en-US" sz="2000" dirty="0" err="1"/>
              <a:t>el</a:t>
            </a:r>
            <a:r>
              <a:rPr lang="en-US" sz="2000" dirty="0"/>
              <a:t> neonatal </a:t>
            </a:r>
            <a:r>
              <a:rPr lang="en-US" sz="2000" dirty="0" err="1"/>
              <a:t>tardío</a:t>
            </a:r>
            <a:r>
              <a:rPr lang="en-US" sz="2000" dirty="0"/>
              <a:t>. </a:t>
            </a:r>
          </a:p>
          <a:p>
            <a:pPr marL="0" indent="0">
              <a:buNone/>
            </a:pPr>
            <a:r>
              <a:rPr lang="en-US" sz="2000" dirty="0"/>
              <a:t>Las </a:t>
            </a:r>
            <a:r>
              <a:rPr lang="en-US" sz="2000" dirty="0" err="1"/>
              <a:t>muertes</a:t>
            </a:r>
            <a:r>
              <a:rPr lang="en-US" sz="2000" dirty="0"/>
              <a:t> neonatal </a:t>
            </a:r>
            <a:r>
              <a:rPr lang="en-US" sz="2000" dirty="0" err="1"/>
              <a:t>precoces</a:t>
            </a:r>
            <a:r>
              <a:rPr lang="en-US" sz="2000" dirty="0"/>
              <a:t> </a:t>
            </a:r>
            <a:r>
              <a:rPr lang="en-US" sz="2000" dirty="0" err="1"/>
              <a:t>incrementan</a:t>
            </a:r>
            <a:r>
              <a:rPr lang="en-US" sz="2000" dirty="0"/>
              <a:t> </a:t>
            </a:r>
            <a:r>
              <a:rPr lang="en-US" sz="2000" dirty="0" err="1"/>
              <a:t>porcentualmente</a:t>
            </a:r>
            <a:r>
              <a:rPr lang="en-US" sz="2000" dirty="0"/>
              <a:t> </a:t>
            </a:r>
            <a:r>
              <a:rPr lang="en-US" sz="2000" dirty="0" err="1"/>
              <a:t>en</a:t>
            </a:r>
            <a:r>
              <a:rPr lang="en-US" sz="2000" dirty="0"/>
              <a:t> la </a:t>
            </a:r>
            <a:r>
              <a:rPr lang="en-US" sz="2000" dirty="0" err="1"/>
              <a:t>serie</a:t>
            </a:r>
            <a:r>
              <a:rPr lang="en-US" sz="2000" dirty="0"/>
              <a:t> de </a:t>
            </a:r>
            <a:r>
              <a:rPr lang="en-US" sz="2000" dirty="0" err="1"/>
              <a:t>tiempo</a:t>
            </a:r>
            <a:r>
              <a:rPr lang="en-US" sz="2000" dirty="0"/>
              <a:t>.</a:t>
            </a:r>
          </a:p>
        </p:txBody>
      </p:sp>
      <p:sp>
        <p:nvSpPr>
          <p:cNvPr id="5" name="Título 6">
            <a:extLst>
              <a:ext uri="{FF2B5EF4-FFF2-40B4-BE49-F238E27FC236}">
                <a16:creationId xmlns:a16="http://schemas.microsoft.com/office/drawing/2014/main" id="{B7C221AD-D270-0954-7EC2-FC6B7F2E9C9F}"/>
              </a:ext>
            </a:extLst>
          </p:cNvPr>
          <p:cNvSpPr txBox="1">
            <a:spLocks/>
          </p:cNvSpPr>
          <p:nvPr/>
        </p:nvSpPr>
        <p:spPr>
          <a:xfrm>
            <a:off x="241814" y="905331"/>
            <a:ext cx="3657602" cy="9909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b="1" dirty="0">
                <a:solidFill>
                  <a:srgbClr val="003C58"/>
                </a:solidFill>
                <a:latin typeface="Arial" panose="020B0604020202020204" pitchFamily="34" charset="0"/>
                <a:cs typeface="Arial" panose="020B0604020202020204" pitchFamily="34" charset="0"/>
              </a:rPr>
              <a:t>Resultados</a:t>
            </a:r>
          </a:p>
        </p:txBody>
      </p:sp>
      <p:graphicFrame>
        <p:nvGraphicFramePr>
          <p:cNvPr id="9" name="Chart 8" title="Gráfico">
            <a:extLst>
              <a:ext uri="{FF2B5EF4-FFF2-40B4-BE49-F238E27FC236}">
                <a16:creationId xmlns:a16="http://schemas.microsoft.com/office/drawing/2014/main" id="{00000000-0008-0000-0500-000005000000}"/>
              </a:ext>
            </a:extLst>
          </p:cNvPr>
          <p:cNvGraphicFramePr>
            <a:graphicFrameLocks/>
          </p:cNvGraphicFramePr>
          <p:nvPr>
            <p:extLst>
              <p:ext uri="{D42A27DB-BD31-4B8C-83A1-F6EECF244321}">
                <p14:modId xmlns:p14="http://schemas.microsoft.com/office/powerpoint/2010/main" val="2593669342"/>
              </p:ext>
            </p:extLst>
          </p:nvPr>
        </p:nvGraphicFramePr>
        <p:xfrm>
          <a:off x="4999970" y="619932"/>
          <a:ext cx="6864621" cy="56711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81723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716D4-B61A-8504-D4D3-11654D0F1949}"/>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778D52C9-C3F5-8428-A9B1-D021CA725163}"/>
              </a:ext>
            </a:extLst>
          </p:cNvPr>
          <p:cNvSpPr txBox="1">
            <a:spLocks/>
          </p:cNvSpPr>
          <p:nvPr/>
        </p:nvSpPr>
        <p:spPr>
          <a:xfrm>
            <a:off x="119063" y="2959388"/>
            <a:ext cx="31086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dirty="0">
                <a:solidFill>
                  <a:schemeClr val="bg1"/>
                </a:solidFill>
                <a:latin typeface="Century Gothic" panose="020B0502020202020204" pitchFamily="34" charset="0"/>
              </a:rPr>
              <a:t>Resultados</a:t>
            </a:r>
          </a:p>
        </p:txBody>
      </p:sp>
      <p:pic>
        <p:nvPicPr>
          <p:cNvPr id="2" name="Imagen 1">
            <a:extLst>
              <a:ext uri="{FF2B5EF4-FFF2-40B4-BE49-F238E27FC236}">
                <a16:creationId xmlns:a16="http://schemas.microsoft.com/office/drawing/2014/main" id="{6F7C4846-AA4D-0AAC-30EF-2F0018D38274}"/>
              </a:ext>
            </a:extLst>
          </p:cNvPr>
          <p:cNvPicPr>
            <a:picLocks noChangeAspect="1"/>
          </p:cNvPicPr>
          <p:nvPr/>
        </p:nvPicPr>
        <p:blipFill>
          <a:blip r:embed="rId3">
            <a:extLst>
              <a:ext uri="{28A0092B-C50C-407E-A947-70E740481C1C}">
                <a14:useLocalDpi xmlns:a14="http://schemas.microsoft.com/office/drawing/2010/main" val="0"/>
              </a:ext>
            </a:extLst>
          </a:blip>
          <a:srcRect l="9747" r="38303"/>
          <a:stretch/>
        </p:blipFill>
        <p:spPr>
          <a:xfrm>
            <a:off x="0" y="0"/>
            <a:ext cx="4880907" cy="6858000"/>
          </a:xfrm>
          <a:prstGeom prst="rect">
            <a:avLst/>
          </a:prstGeom>
        </p:spPr>
      </p:pic>
      <p:sp>
        <p:nvSpPr>
          <p:cNvPr id="6" name="Rectángulo 5">
            <a:extLst>
              <a:ext uri="{FF2B5EF4-FFF2-40B4-BE49-F238E27FC236}">
                <a16:creationId xmlns:a16="http://schemas.microsoft.com/office/drawing/2014/main" id="{1856F19F-BC9E-EFB9-87EF-8F02E02652F2}"/>
              </a:ext>
            </a:extLst>
          </p:cNvPr>
          <p:cNvSpPr/>
          <p:nvPr/>
        </p:nvSpPr>
        <p:spPr>
          <a:xfrm rot="5400000">
            <a:off x="-624843" y="1576066"/>
            <a:ext cx="6146852" cy="4417017"/>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Rectángulo 3">
            <a:extLst>
              <a:ext uri="{FF2B5EF4-FFF2-40B4-BE49-F238E27FC236}">
                <a16:creationId xmlns:a16="http://schemas.microsoft.com/office/drawing/2014/main" id="{BF95D70B-82A2-EF7C-7D77-51630E036F88}"/>
              </a:ext>
            </a:extLst>
          </p:cNvPr>
          <p:cNvSpPr/>
          <p:nvPr/>
        </p:nvSpPr>
        <p:spPr>
          <a:xfrm>
            <a:off x="11945510" y="0"/>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Marcador de contenido 9">
            <a:extLst>
              <a:ext uri="{FF2B5EF4-FFF2-40B4-BE49-F238E27FC236}">
                <a16:creationId xmlns:a16="http://schemas.microsoft.com/office/drawing/2014/main" id="{AC13B6F0-01BE-EE7B-7B64-1323A66FE4FD}"/>
              </a:ext>
            </a:extLst>
          </p:cNvPr>
          <p:cNvSpPr>
            <a:spLocks noGrp="1"/>
          </p:cNvSpPr>
          <p:nvPr>
            <p:ph idx="1"/>
          </p:nvPr>
        </p:nvSpPr>
        <p:spPr>
          <a:xfrm>
            <a:off x="541507" y="1782716"/>
            <a:ext cx="3860941" cy="4583802"/>
          </a:xfrm>
        </p:spPr>
        <p:txBody>
          <a:bodyPr>
            <a:normAutofit/>
          </a:bodyPr>
          <a:lstStyle/>
          <a:p>
            <a:pPr marL="0" indent="0">
              <a:buNone/>
            </a:pPr>
            <a:r>
              <a:rPr lang="en-US" sz="2000" dirty="0"/>
              <a:t>En </a:t>
            </a:r>
            <a:r>
              <a:rPr lang="en-US" sz="2000" dirty="0" err="1"/>
              <a:t>cuanto</a:t>
            </a:r>
            <a:r>
              <a:rPr lang="en-US" sz="2000" dirty="0"/>
              <a:t> al </a:t>
            </a:r>
            <a:r>
              <a:rPr lang="en-US" sz="2000" dirty="0" err="1"/>
              <a:t>efecto</a:t>
            </a:r>
            <a:r>
              <a:rPr lang="en-US" sz="2000" dirty="0"/>
              <a:t> de la </a:t>
            </a:r>
            <a:r>
              <a:rPr lang="en-US" sz="2000" dirty="0" err="1"/>
              <a:t>vulnerabilidad</a:t>
            </a:r>
            <a:r>
              <a:rPr lang="en-US" sz="2000" dirty="0"/>
              <a:t> </a:t>
            </a:r>
            <a:r>
              <a:rPr lang="en-US" sz="2000" dirty="0" err="1"/>
              <a:t>psicosocial</a:t>
            </a:r>
            <a:r>
              <a:rPr lang="en-US" sz="2000" dirty="0"/>
              <a:t> prenatal, </a:t>
            </a:r>
            <a:r>
              <a:rPr lang="en-US" sz="2000" dirty="0" err="1"/>
              <a:t>el</a:t>
            </a:r>
            <a:r>
              <a:rPr lang="en-US" sz="2000" dirty="0"/>
              <a:t> </a:t>
            </a:r>
            <a:r>
              <a:rPr lang="en-US" sz="2000" dirty="0" err="1"/>
              <a:t>riesgo</a:t>
            </a:r>
            <a:r>
              <a:rPr lang="en-US" sz="2000" dirty="0"/>
              <a:t> de </a:t>
            </a:r>
            <a:r>
              <a:rPr lang="en-US" sz="2000" dirty="0" err="1"/>
              <a:t>mortalidad</a:t>
            </a:r>
            <a:r>
              <a:rPr lang="en-US" sz="2000" dirty="0"/>
              <a:t> </a:t>
            </a:r>
            <a:r>
              <a:rPr lang="en-US" sz="2000" dirty="0" err="1"/>
              <a:t>infantil</a:t>
            </a:r>
            <a:r>
              <a:rPr lang="en-US" sz="2000" dirty="0"/>
              <a:t> </a:t>
            </a:r>
            <a:r>
              <a:rPr lang="en-US" sz="2000" dirty="0" err="1"/>
              <a:t>fue</a:t>
            </a:r>
            <a:r>
              <a:rPr lang="en-US" sz="2000" dirty="0"/>
              <a:t> mayor </a:t>
            </a:r>
            <a:r>
              <a:rPr lang="en-US" sz="2000" dirty="0" err="1"/>
              <a:t>en</a:t>
            </a:r>
            <a:r>
              <a:rPr lang="en-US" sz="2000" dirty="0"/>
              <a:t> </a:t>
            </a:r>
            <a:r>
              <a:rPr lang="en-US" sz="2000" dirty="0" err="1"/>
              <a:t>gestantes</a:t>
            </a:r>
            <a:r>
              <a:rPr lang="en-US" sz="2000" dirty="0"/>
              <a:t> </a:t>
            </a:r>
            <a:r>
              <a:rPr lang="en-US" sz="2000" dirty="0" err="1"/>
              <a:t>que</a:t>
            </a:r>
            <a:r>
              <a:rPr lang="en-US" sz="2000" dirty="0"/>
              <a:t> </a:t>
            </a:r>
            <a:r>
              <a:rPr lang="en-US" sz="2000" dirty="0" err="1"/>
              <a:t>reportaron</a:t>
            </a:r>
            <a:r>
              <a:rPr lang="en-US" sz="2000" dirty="0"/>
              <a:t> </a:t>
            </a:r>
          </a:p>
          <a:p>
            <a:r>
              <a:rPr lang="en-US" sz="2000" dirty="0" err="1"/>
              <a:t>consumo</a:t>
            </a:r>
            <a:r>
              <a:rPr lang="en-US" sz="2000" dirty="0"/>
              <a:t> de </a:t>
            </a:r>
            <a:r>
              <a:rPr lang="en-US" sz="2000" dirty="0" err="1"/>
              <a:t>sustancias</a:t>
            </a:r>
            <a:r>
              <a:rPr lang="en-US" sz="2000" dirty="0"/>
              <a:t> (</a:t>
            </a:r>
            <a:r>
              <a:rPr lang="en-US" sz="2000" dirty="0" err="1"/>
              <a:t>RRa</a:t>
            </a:r>
            <a:r>
              <a:rPr lang="en-US" sz="2000" dirty="0"/>
              <a:t> 1,20; IC95%:1,12-1,29)</a:t>
            </a:r>
          </a:p>
          <a:p>
            <a:r>
              <a:rPr lang="en-US" sz="2000" dirty="0" err="1"/>
              <a:t>síntomas</a:t>
            </a:r>
            <a:r>
              <a:rPr lang="en-US" sz="2000" dirty="0"/>
              <a:t> </a:t>
            </a:r>
            <a:r>
              <a:rPr lang="en-US" sz="2000" dirty="0" err="1"/>
              <a:t>depresivos</a:t>
            </a:r>
            <a:r>
              <a:rPr lang="en-US" sz="2000" dirty="0"/>
              <a:t> (</a:t>
            </a:r>
            <a:r>
              <a:rPr lang="en-US" sz="2000" dirty="0" err="1"/>
              <a:t>RRa</a:t>
            </a:r>
            <a:r>
              <a:rPr lang="en-US" sz="2000" dirty="0"/>
              <a:t> 1,29; IC95%: 1,07-1,19)</a:t>
            </a:r>
          </a:p>
          <a:p>
            <a:r>
              <a:rPr lang="en-US" sz="2000" dirty="0"/>
              <a:t>madre </a:t>
            </a:r>
            <a:r>
              <a:rPr lang="en-US" sz="2000" dirty="0" err="1"/>
              <a:t>adolescente</a:t>
            </a:r>
            <a:r>
              <a:rPr lang="en-US" sz="2000" dirty="0"/>
              <a:t> (</a:t>
            </a:r>
            <a:r>
              <a:rPr lang="en-US" sz="2000" dirty="0" err="1"/>
              <a:t>RRa</a:t>
            </a:r>
            <a:r>
              <a:rPr lang="en-US" sz="2000" dirty="0"/>
              <a:t> 1,15; IC95%: 1,08-1,22)</a:t>
            </a:r>
          </a:p>
          <a:p>
            <a:r>
              <a:rPr lang="en-US" sz="2000" dirty="0" err="1"/>
              <a:t>inicio</a:t>
            </a:r>
            <a:r>
              <a:rPr lang="en-US" sz="2000" dirty="0"/>
              <a:t> </a:t>
            </a:r>
            <a:r>
              <a:rPr lang="en-US" sz="2000" dirty="0" err="1"/>
              <a:t>tardío</a:t>
            </a:r>
            <a:r>
              <a:rPr lang="en-US" sz="2000" dirty="0"/>
              <a:t> del control prenatal (</a:t>
            </a:r>
            <a:r>
              <a:rPr lang="en-US" sz="2000" dirty="0" err="1"/>
              <a:t>RRa</a:t>
            </a:r>
            <a:r>
              <a:rPr lang="en-US" sz="2000" dirty="0"/>
              <a:t> 1,06; IC95%:1,01-1,11).</a:t>
            </a:r>
          </a:p>
          <a:p>
            <a:pPr marL="0" indent="0">
              <a:buNone/>
            </a:pPr>
            <a:r>
              <a:rPr lang="en-US" sz="2000" dirty="0">
                <a:cs typeface="Arial" panose="020B0604020202020204" pitchFamily="34" charset="0"/>
              </a:rPr>
              <a:t>Es </a:t>
            </a:r>
            <a:r>
              <a:rPr lang="en-US" sz="2000" dirty="0" err="1">
                <a:cs typeface="Arial" panose="020B0604020202020204" pitchFamily="34" charset="0"/>
              </a:rPr>
              <a:t>aún</a:t>
            </a:r>
            <a:r>
              <a:rPr lang="en-US" sz="2000" dirty="0">
                <a:cs typeface="Arial" panose="020B0604020202020204" pitchFamily="34" charset="0"/>
              </a:rPr>
              <a:t> mas </a:t>
            </a:r>
            <a:r>
              <a:rPr lang="en-US" sz="2000" dirty="0" err="1">
                <a:cs typeface="Arial" panose="020B0604020202020204" pitchFamily="34" charset="0"/>
              </a:rPr>
              <a:t>evidente</a:t>
            </a:r>
            <a:r>
              <a:rPr lang="en-US" sz="2000" dirty="0">
                <a:cs typeface="Arial" panose="020B0604020202020204" pitchFamily="34" charset="0"/>
              </a:rPr>
              <a:t> </a:t>
            </a:r>
            <a:r>
              <a:rPr lang="en-US" sz="2000" dirty="0" err="1">
                <a:cs typeface="Arial" panose="020B0604020202020204" pitchFamily="34" charset="0"/>
              </a:rPr>
              <a:t>en</a:t>
            </a:r>
            <a:r>
              <a:rPr lang="en-US" sz="2000" dirty="0">
                <a:cs typeface="Arial" panose="020B0604020202020204" pitchFamily="34" charset="0"/>
              </a:rPr>
              <a:t> </a:t>
            </a:r>
            <a:r>
              <a:rPr lang="en-US" sz="2000" dirty="0" err="1">
                <a:cs typeface="Arial" panose="020B0604020202020204" pitchFamily="34" charset="0"/>
              </a:rPr>
              <a:t>defunciones</a:t>
            </a:r>
            <a:r>
              <a:rPr lang="en-US" sz="2000" dirty="0">
                <a:cs typeface="Arial" panose="020B0604020202020204" pitchFamily="34" charset="0"/>
              </a:rPr>
              <a:t> </a:t>
            </a:r>
            <a:r>
              <a:rPr lang="en-US" sz="2000" dirty="0" err="1">
                <a:cs typeface="Arial" panose="020B0604020202020204" pitchFamily="34" charset="0"/>
              </a:rPr>
              <a:t>postneonatales</a:t>
            </a:r>
            <a:endParaRPr lang="es-CL" sz="2000" dirty="0">
              <a:cs typeface="Arial" panose="020B0604020202020204" pitchFamily="34" charset="0"/>
            </a:endParaRPr>
          </a:p>
        </p:txBody>
      </p:sp>
      <p:sp>
        <p:nvSpPr>
          <p:cNvPr id="5" name="Título 6">
            <a:extLst>
              <a:ext uri="{FF2B5EF4-FFF2-40B4-BE49-F238E27FC236}">
                <a16:creationId xmlns:a16="http://schemas.microsoft.com/office/drawing/2014/main" id="{01E71A6B-5888-920C-FF47-98F43B5D01A6}"/>
              </a:ext>
            </a:extLst>
          </p:cNvPr>
          <p:cNvSpPr txBox="1">
            <a:spLocks/>
          </p:cNvSpPr>
          <p:nvPr/>
        </p:nvSpPr>
        <p:spPr>
          <a:xfrm>
            <a:off x="611651" y="711148"/>
            <a:ext cx="3657602" cy="9909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b="1" dirty="0">
                <a:solidFill>
                  <a:srgbClr val="003C58"/>
                </a:solidFill>
                <a:latin typeface="Arial" panose="020B0604020202020204" pitchFamily="34" charset="0"/>
                <a:cs typeface="Arial" panose="020B0604020202020204" pitchFamily="34" charset="0"/>
              </a:rPr>
              <a:t>Resultados</a:t>
            </a:r>
          </a:p>
        </p:txBody>
      </p:sp>
      <p:graphicFrame>
        <p:nvGraphicFramePr>
          <p:cNvPr id="9" name="Chart 8">
            <a:extLst>
              <a:ext uri="{FF2B5EF4-FFF2-40B4-BE49-F238E27FC236}">
                <a16:creationId xmlns:a16="http://schemas.microsoft.com/office/drawing/2014/main" id="{925DC5CD-28ED-24E0-E79B-AE53D6459C90}"/>
              </a:ext>
            </a:extLst>
          </p:cNvPr>
          <p:cNvGraphicFramePr>
            <a:graphicFrameLocks/>
          </p:cNvGraphicFramePr>
          <p:nvPr>
            <p:extLst>
              <p:ext uri="{D42A27DB-BD31-4B8C-83A1-F6EECF244321}">
                <p14:modId xmlns:p14="http://schemas.microsoft.com/office/powerpoint/2010/main" val="1667908250"/>
              </p:ext>
            </p:extLst>
          </p:nvPr>
        </p:nvGraphicFramePr>
        <p:xfrm>
          <a:off x="5028669" y="161924"/>
          <a:ext cx="7385050" cy="66960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80783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1C9E9-8A9D-B6EC-75CD-6CB87A326B15}"/>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7B4A9717-9896-5366-61D7-B496917D56A1}"/>
              </a:ext>
            </a:extLst>
          </p:cNvPr>
          <p:cNvSpPr txBox="1">
            <a:spLocks/>
          </p:cNvSpPr>
          <p:nvPr/>
        </p:nvSpPr>
        <p:spPr>
          <a:xfrm>
            <a:off x="119063" y="2959388"/>
            <a:ext cx="31086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dirty="0">
                <a:solidFill>
                  <a:schemeClr val="bg1"/>
                </a:solidFill>
                <a:latin typeface="Century Gothic" panose="020B0502020202020204" pitchFamily="34" charset="0"/>
              </a:rPr>
              <a:t>Resultados</a:t>
            </a:r>
          </a:p>
        </p:txBody>
      </p:sp>
      <p:pic>
        <p:nvPicPr>
          <p:cNvPr id="2" name="Imagen 1">
            <a:extLst>
              <a:ext uri="{FF2B5EF4-FFF2-40B4-BE49-F238E27FC236}">
                <a16:creationId xmlns:a16="http://schemas.microsoft.com/office/drawing/2014/main" id="{0016E39C-92F4-E330-CDEA-613F88295936}"/>
              </a:ext>
            </a:extLst>
          </p:cNvPr>
          <p:cNvPicPr>
            <a:picLocks noChangeAspect="1"/>
          </p:cNvPicPr>
          <p:nvPr/>
        </p:nvPicPr>
        <p:blipFill>
          <a:blip r:embed="rId3">
            <a:extLst>
              <a:ext uri="{28A0092B-C50C-407E-A947-70E740481C1C}">
                <a14:useLocalDpi xmlns:a14="http://schemas.microsoft.com/office/drawing/2010/main" val="0"/>
              </a:ext>
            </a:extLst>
          </a:blip>
          <a:srcRect l="9747" r="38303"/>
          <a:stretch/>
        </p:blipFill>
        <p:spPr>
          <a:xfrm>
            <a:off x="0" y="0"/>
            <a:ext cx="4880907" cy="6858000"/>
          </a:xfrm>
          <a:prstGeom prst="rect">
            <a:avLst/>
          </a:prstGeom>
        </p:spPr>
      </p:pic>
      <p:sp>
        <p:nvSpPr>
          <p:cNvPr id="6" name="Rectángulo 5">
            <a:extLst>
              <a:ext uri="{FF2B5EF4-FFF2-40B4-BE49-F238E27FC236}">
                <a16:creationId xmlns:a16="http://schemas.microsoft.com/office/drawing/2014/main" id="{8EB4B751-7F92-0001-049D-311549B28555}"/>
              </a:ext>
            </a:extLst>
          </p:cNvPr>
          <p:cNvSpPr/>
          <p:nvPr/>
        </p:nvSpPr>
        <p:spPr>
          <a:xfrm rot="5400000">
            <a:off x="-624843" y="1576066"/>
            <a:ext cx="6146852" cy="4417017"/>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Rectángulo 3">
            <a:extLst>
              <a:ext uri="{FF2B5EF4-FFF2-40B4-BE49-F238E27FC236}">
                <a16:creationId xmlns:a16="http://schemas.microsoft.com/office/drawing/2014/main" id="{2EEB7C00-1E06-7AE1-C456-5D10C65CF810}"/>
              </a:ext>
            </a:extLst>
          </p:cNvPr>
          <p:cNvSpPr/>
          <p:nvPr/>
        </p:nvSpPr>
        <p:spPr>
          <a:xfrm>
            <a:off x="11945510" y="0"/>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Marcador de contenido 9">
            <a:extLst>
              <a:ext uri="{FF2B5EF4-FFF2-40B4-BE49-F238E27FC236}">
                <a16:creationId xmlns:a16="http://schemas.microsoft.com/office/drawing/2014/main" id="{924035B8-81E7-016F-DAF2-3CE64555B830}"/>
              </a:ext>
            </a:extLst>
          </p:cNvPr>
          <p:cNvSpPr>
            <a:spLocks noGrp="1"/>
          </p:cNvSpPr>
          <p:nvPr>
            <p:ph idx="1"/>
          </p:nvPr>
        </p:nvSpPr>
        <p:spPr>
          <a:xfrm>
            <a:off x="541507" y="1782716"/>
            <a:ext cx="3860941" cy="4583802"/>
          </a:xfrm>
        </p:spPr>
        <p:txBody>
          <a:bodyPr>
            <a:normAutofit/>
          </a:bodyPr>
          <a:lstStyle/>
          <a:p>
            <a:pPr marL="0" indent="0">
              <a:buNone/>
            </a:pPr>
            <a:r>
              <a:rPr lang="es-CL" sz="2000" dirty="0">
                <a:cs typeface="Arial" panose="020B0604020202020204" pitchFamily="34" charset="0"/>
              </a:rPr>
              <a:t>Se en los primeros dos años un ascenso de la prevalencia de riesgos, probablemente debido a un sesgo de registro.</a:t>
            </a:r>
          </a:p>
          <a:p>
            <a:pPr marL="0" indent="0">
              <a:buNone/>
            </a:pPr>
            <a:r>
              <a:rPr lang="es-CL" sz="2000" dirty="0">
                <a:cs typeface="Arial" panose="020B0604020202020204" pitchFamily="34" charset="0"/>
              </a:rPr>
              <a:t>Después un descenso general en cada uno de los 8 riesgos asociados.</a:t>
            </a:r>
          </a:p>
          <a:p>
            <a:pPr marL="0" indent="0">
              <a:buNone/>
            </a:pPr>
            <a:r>
              <a:rPr lang="es-CL" sz="2000" dirty="0">
                <a:cs typeface="Arial" panose="020B0604020202020204" pitchFamily="34" charset="0"/>
              </a:rPr>
              <a:t>Destaca la alta prevalencia de síntomas depresivos</a:t>
            </a:r>
          </a:p>
          <a:p>
            <a:pPr marL="0" indent="0">
              <a:buNone/>
            </a:pPr>
            <a:r>
              <a:rPr lang="es-CL" sz="2000" dirty="0">
                <a:cs typeface="Arial" panose="020B0604020202020204" pitchFamily="34" charset="0"/>
              </a:rPr>
              <a:t>Destaca el descenso abrupto en ingresos tardíos a CPN</a:t>
            </a:r>
          </a:p>
        </p:txBody>
      </p:sp>
      <p:sp>
        <p:nvSpPr>
          <p:cNvPr id="5" name="Título 6">
            <a:extLst>
              <a:ext uri="{FF2B5EF4-FFF2-40B4-BE49-F238E27FC236}">
                <a16:creationId xmlns:a16="http://schemas.microsoft.com/office/drawing/2014/main" id="{A47DE671-D47B-A5F2-1D2B-7E7C1AE0EC90}"/>
              </a:ext>
            </a:extLst>
          </p:cNvPr>
          <p:cNvSpPr txBox="1">
            <a:spLocks/>
          </p:cNvSpPr>
          <p:nvPr/>
        </p:nvSpPr>
        <p:spPr>
          <a:xfrm>
            <a:off x="611651" y="711148"/>
            <a:ext cx="3657602" cy="9909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b="1" dirty="0">
                <a:solidFill>
                  <a:srgbClr val="003C58"/>
                </a:solidFill>
                <a:latin typeface="Arial" panose="020B0604020202020204" pitchFamily="34" charset="0"/>
                <a:cs typeface="Arial" panose="020B0604020202020204" pitchFamily="34" charset="0"/>
              </a:rPr>
              <a:t>Resultados</a:t>
            </a:r>
          </a:p>
        </p:txBody>
      </p:sp>
      <p:graphicFrame>
        <p:nvGraphicFramePr>
          <p:cNvPr id="9" name="Chart 8">
            <a:extLst>
              <a:ext uri="{FF2B5EF4-FFF2-40B4-BE49-F238E27FC236}">
                <a16:creationId xmlns:a16="http://schemas.microsoft.com/office/drawing/2014/main" id="{CECC04FA-09A2-7907-CAC4-AE6F5B2A6AED}"/>
              </a:ext>
            </a:extLst>
          </p:cNvPr>
          <p:cNvGraphicFramePr>
            <a:graphicFrameLocks/>
          </p:cNvGraphicFramePr>
          <p:nvPr>
            <p:extLst>
              <p:ext uri="{D42A27DB-BD31-4B8C-83A1-F6EECF244321}">
                <p14:modId xmlns:p14="http://schemas.microsoft.com/office/powerpoint/2010/main" val="1310981830"/>
              </p:ext>
            </p:extLst>
          </p:nvPr>
        </p:nvGraphicFramePr>
        <p:xfrm>
          <a:off x="4999970" y="389744"/>
          <a:ext cx="6945540" cy="63408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7392891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1960</TotalTime>
  <Words>1534</Words>
  <Application>Microsoft Macintosh PowerPoint</Application>
  <PresentationFormat>Widescreen</PresentationFormat>
  <Paragraphs>151</Paragraphs>
  <Slides>14</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Aptos</vt:lpstr>
      <vt:lpstr>Arial</vt:lpstr>
      <vt:lpstr>Calibri</vt:lpstr>
      <vt:lpstr>Calibri Light</vt:lpstr>
      <vt:lpstr>Century Gothic</vt:lpstr>
      <vt:lpstr>Daytona</vt:lpstr>
      <vt:lpstr>Tema de Office</vt:lpstr>
      <vt:lpstr>PowerPoint Presentation</vt:lpstr>
      <vt:lpstr>PowerPoint Presentation</vt:lpstr>
      <vt:lpstr>Materiales  y métodos</vt:lpstr>
      <vt:lpstr>Materiales  y métodos</vt:lpstr>
      <vt:lpstr>PowerPoint Presentation</vt:lpstr>
      <vt:lpstr>PowerPoint Presentation</vt:lpstr>
      <vt:lpstr>PowerPoint Presentation</vt:lpstr>
      <vt:lpstr>PowerPoint Presentation</vt:lpstr>
      <vt:lpstr>PowerPoint Presentation</vt:lpstr>
      <vt:lpstr>PowerPoint Presentation</vt:lpstr>
      <vt:lpstr>Conclusión</vt:lpstr>
      <vt:lpstr>Conclusión</vt:lpstr>
      <vt:lpstr>Referencias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Matías Alejandro Salamanca Muñoz</dc:creator>
  <cp:lastModifiedBy>LORETO VILLANUEVA (loreto.villanueva)</cp:lastModifiedBy>
  <cp:revision>13</cp:revision>
  <dcterms:created xsi:type="dcterms:W3CDTF">2023-09-24T14:12:27Z</dcterms:created>
  <dcterms:modified xsi:type="dcterms:W3CDTF">2025-11-17T04:35:59Z</dcterms:modified>
</cp:coreProperties>
</file>