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3" r:id="rId2"/>
    <p:sldId id="268" r:id="rId3"/>
    <p:sldId id="296" r:id="rId4"/>
    <p:sldId id="297" r:id="rId5"/>
    <p:sldId id="295" r:id="rId6"/>
    <p:sldId id="266" r:id="rId7"/>
    <p:sldId id="298" r:id="rId8"/>
    <p:sldId id="299" r:id="rId9"/>
    <p:sldId id="300" r:id="rId10"/>
    <p:sldId id="260" r:id="rId11"/>
    <p:sldId id="261" r:id="rId12"/>
    <p:sldId id="262" r:id="rId13"/>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58"/>
    <a:srgbClr val="3783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0" autoAdjust="0"/>
    <p:restoredTop sz="73466"/>
  </p:normalViewPr>
  <p:slideViewPr>
    <p:cSldViewPr snapToGrid="0">
      <p:cViewPr varScale="1">
        <p:scale>
          <a:sx n="88" d="100"/>
          <a:sy n="88" d="100"/>
        </p:scale>
        <p:origin x="12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5A0F7-1984-7944-9CDE-2A77A8AEF6A7}" type="datetimeFigureOut">
              <a:rPr lang="es-CL" smtClean="0"/>
              <a:t>07-11-2025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94534-63E1-9C42-9E0B-5B5F139836BA}" type="slidenum">
              <a:rPr lang="es-CL" smtClean="0"/>
              <a:t>‹Nº›</a:t>
            </a:fld>
            <a:endParaRPr lang="es-CL"/>
          </a:p>
        </p:txBody>
      </p:sp>
    </p:spTree>
    <p:extLst>
      <p:ext uri="{BB962C8B-B14F-4D97-AF65-F5344CB8AC3E}">
        <p14:creationId xmlns:p14="http://schemas.microsoft.com/office/powerpoint/2010/main" val="1545025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75D94534-63E1-9C42-9E0B-5B5F139836BA}" type="slidenum">
              <a:rPr lang="es-CL" smtClean="0"/>
              <a:t>1</a:t>
            </a:fld>
            <a:endParaRPr lang="es-CL"/>
          </a:p>
        </p:txBody>
      </p:sp>
    </p:spTree>
    <p:extLst>
      <p:ext uri="{BB962C8B-B14F-4D97-AF65-F5344CB8AC3E}">
        <p14:creationId xmlns:p14="http://schemas.microsoft.com/office/powerpoint/2010/main" val="390603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75D94534-63E1-9C42-9E0B-5B5F139836BA}" type="slidenum">
              <a:rPr lang="es-CL" smtClean="0"/>
              <a:t>3</a:t>
            </a:fld>
            <a:endParaRPr lang="es-CL"/>
          </a:p>
        </p:txBody>
      </p:sp>
    </p:spTree>
    <p:extLst>
      <p:ext uri="{BB962C8B-B14F-4D97-AF65-F5344CB8AC3E}">
        <p14:creationId xmlns:p14="http://schemas.microsoft.com/office/powerpoint/2010/main" val="2836358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a:p>
            <a:endParaRPr lang="es-CL" dirty="0"/>
          </a:p>
        </p:txBody>
      </p:sp>
      <p:sp>
        <p:nvSpPr>
          <p:cNvPr id="4" name="Marcador de número de diapositiva 3"/>
          <p:cNvSpPr>
            <a:spLocks noGrp="1"/>
          </p:cNvSpPr>
          <p:nvPr>
            <p:ph type="sldNum" sz="quarter" idx="5"/>
          </p:nvPr>
        </p:nvSpPr>
        <p:spPr/>
        <p:txBody>
          <a:bodyPr/>
          <a:lstStyle/>
          <a:p>
            <a:fld id="{75D94534-63E1-9C42-9E0B-5B5F139836BA}" type="slidenum">
              <a:rPr lang="es-CL" smtClean="0"/>
              <a:t>4</a:t>
            </a:fld>
            <a:endParaRPr lang="es-CL"/>
          </a:p>
        </p:txBody>
      </p:sp>
    </p:spTree>
    <p:extLst>
      <p:ext uri="{BB962C8B-B14F-4D97-AF65-F5344CB8AC3E}">
        <p14:creationId xmlns:p14="http://schemas.microsoft.com/office/powerpoint/2010/main" val="859113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Tree>
    <p:extLst>
      <p:ext uri="{BB962C8B-B14F-4D97-AF65-F5344CB8AC3E}">
        <p14:creationId xmlns:p14="http://schemas.microsoft.com/office/powerpoint/2010/main" val="251097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buFont typeface="Arial" panose="020B0604020202020204" pitchFamily="34" charset="0"/>
              <a:buChar char="•"/>
            </a:pPr>
            <a:endParaRPr lang="es-CL" sz="1200" b="1" dirty="0"/>
          </a:p>
          <a:p>
            <a:endParaRPr lang="es-CL" dirty="0"/>
          </a:p>
        </p:txBody>
      </p:sp>
      <p:sp>
        <p:nvSpPr>
          <p:cNvPr id="4" name="Marcador de número de diapositiva 3"/>
          <p:cNvSpPr>
            <a:spLocks noGrp="1"/>
          </p:cNvSpPr>
          <p:nvPr>
            <p:ph type="sldNum" sz="quarter" idx="5"/>
          </p:nvPr>
        </p:nvSpPr>
        <p:spPr/>
        <p:txBody>
          <a:bodyPr/>
          <a:lstStyle/>
          <a:p>
            <a:fld id="{75D94534-63E1-9C42-9E0B-5B5F139836BA}" type="slidenum">
              <a:rPr lang="es-CL" smtClean="0"/>
              <a:t>6</a:t>
            </a:fld>
            <a:endParaRPr lang="es-CL"/>
          </a:p>
        </p:txBody>
      </p:sp>
    </p:spTree>
    <p:extLst>
      <p:ext uri="{BB962C8B-B14F-4D97-AF65-F5344CB8AC3E}">
        <p14:creationId xmlns:p14="http://schemas.microsoft.com/office/powerpoint/2010/main" val="2388494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75D94534-63E1-9C42-9E0B-5B5F139836BA}" type="slidenum">
              <a:rPr lang="es-CL" smtClean="0"/>
              <a:t>7</a:t>
            </a:fld>
            <a:endParaRPr lang="es-CL"/>
          </a:p>
        </p:txBody>
      </p:sp>
    </p:spTree>
    <p:extLst>
      <p:ext uri="{BB962C8B-B14F-4D97-AF65-F5344CB8AC3E}">
        <p14:creationId xmlns:p14="http://schemas.microsoft.com/office/powerpoint/2010/main" val="9397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75D94534-63E1-9C42-9E0B-5B5F139836BA}" type="slidenum">
              <a:rPr lang="es-CL" smtClean="0"/>
              <a:t>8</a:t>
            </a:fld>
            <a:endParaRPr lang="es-CL"/>
          </a:p>
        </p:txBody>
      </p:sp>
    </p:spTree>
    <p:extLst>
      <p:ext uri="{BB962C8B-B14F-4D97-AF65-F5344CB8AC3E}">
        <p14:creationId xmlns:p14="http://schemas.microsoft.com/office/powerpoint/2010/main" val="1573003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75D94534-63E1-9C42-9E0B-5B5F139836BA}" type="slidenum">
              <a:rPr lang="es-CL" smtClean="0"/>
              <a:t>9</a:t>
            </a:fld>
            <a:endParaRPr lang="es-CL"/>
          </a:p>
        </p:txBody>
      </p:sp>
    </p:spTree>
    <p:extLst>
      <p:ext uri="{BB962C8B-B14F-4D97-AF65-F5344CB8AC3E}">
        <p14:creationId xmlns:p14="http://schemas.microsoft.com/office/powerpoint/2010/main" val="1597429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CL" b="1" i="0" dirty="0">
                <a:effectLst/>
                <a:latin typeface="var(--font-fk-grotesk)"/>
              </a:rPr>
              <a:t>Conclusiones</a:t>
            </a:r>
          </a:p>
          <a:p>
            <a:pPr algn="l">
              <a:buFont typeface="Arial" panose="020B0604020202020204" pitchFamily="34" charset="0"/>
              <a:buChar char="•"/>
            </a:pPr>
            <a:r>
              <a:rPr lang="es-CL" b="0" i="0" dirty="0">
                <a:effectLst/>
                <a:latin typeface="fkGroteskNeue"/>
              </a:rPr>
              <a:t>Existe una brecha significativa en la comprensión y priorización del cambio climático a nivel institucional, lo que limita la integración de estrategias adaptativas en la salud pública.</a:t>
            </a:r>
            <a:r>
              <a:rPr lang="es-CL" b="0" i="0" dirty="0">
                <a:effectLst/>
                <a:latin typeface="var(--font-berkeley-mono)"/>
              </a:rPr>
              <a:t> </a:t>
            </a:r>
          </a:p>
          <a:p>
            <a:pPr algn="l">
              <a:buFont typeface="Arial" panose="020B0604020202020204" pitchFamily="34" charset="0"/>
              <a:buChar char="•"/>
            </a:pPr>
            <a:r>
              <a:rPr lang="es-CL" b="0" i="0" dirty="0">
                <a:effectLst/>
                <a:latin typeface="fkGroteskNeue"/>
              </a:rPr>
              <a:t>Las dinámicas de poder y la baja coordinación intersectorial dificultan la implementación efectiva de políticas, aunque las iniciativas locales </a:t>
            </a:r>
            <a:r>
              <a:rPr lang="es-CL" b="0" i="0" dirty="0" err="1">
                <a:effectLst/>
                <a:latin typeface="fkGroteskNeue"/>
              </a:rPr>
              <a:t>bottom</a:t>
            </a:r>
            <a:r>
              <a:rPr lang="es-CL" b="0" i="0" dirty="0">
                <a:effectLst/>
                <a:latin typeface="fkGroteskNeue"/>
              </a:rPr>
              <a:t>-up y el liderazgo territorial emergen como oportunidades relevantes.</a:t>
            </a:r>
            <a:r>
              <a:rPr lang="es-CL" b="0" i="0" dirty="0">
                <a:effectLst/>
                <a:latin typeface="var(--font-berkeley-mono)"/>
              </a:rPr>
              <a:t> </a:t>
            </a:r>
          </a:p>
          <a:p>
            <a:pPr algn="l">
              <a:buFont typeface="Arial" panose="020B0604020202020204" pitchFamily="34" charset="0"/>
              <a:buChar char="•"/>
            </a:pPr>
            <a:r>
              <a:rPr lang="es-CL" b="0" i="0" dirty="0">
                <a:effectLst/>
                <a:latin typeface="fkGroteskNeue"/>
              </a:rPr>
              <a:t>Los desafíos estructurales vinculados a recursos insuficientes, infraestructura inadecuada y planificaciones fragmentadas afectan la sostenibilidad de las respuestas adaptativas.</a:t>
            </a:r>
            <a:r>
              <a:rPr lang="es-CL" b="0" i="0" dirty="0">
                <a:effectLst/>
                <a:latin typeface="var(--font-berkeley-mono)"/>
              </a:rPr>
              <a:t> </a:t>
            </a:r>
          </a:p>
          <a:p>
            <a:pPr algn="l">
              <a:buFont typeface="Arial" panose="020B0604020202020204" pitchFamily="34" charset="0"/>
              <a:buChar char="•"/>
            </a:pPr>
            <a:r>
              <a:rPr lang="es-CL" b="0" i="0" dirty="0">
                <a:effectLst/>
                <a:latin typeface="fkGroteskNeue"/>
              </a:rPr>
              <a:t>La falta de capacitación específica en cambio climático en equipos técnicos y gestores constituye una barrera relevante para fortalecer capacidades institucionales.</a:t>
            </a:r>
            <a:r>
              <a:rPr lang="es-CL" b="0" i="0" dirty="0">
                <a:effectLst/>
                <a:latin typeface="var(--font-berkeley-mono)"/>
              </a:rPr>
              <a:t> </a:t>
            </a:r>
          </a:p>
          <a:p>
            <a:pPr algn="l">
              <a:buFont typeface="Arial" panose="020B0604020202020204" pitchFamily="34" charset="0"/>
              <a:buChar char="•"/>
            </a:pPr>
            <a:r>
              <a:rPr lang="es-CL" b="0" i="0" dirty="0">
                <a:effectLst/>
                <a:latin typeface="fkGroteskNeue"/>
              </a:rPr>
              <a:t>La justicia climática y la equidad territorial son claves para el diseño de políticas inclusivas, centradas en la participación activa de comunidades vulnerables y en el fortalecimiento del liderazgo institucional desde el sector salud.</a:t>
            </a:r>
          </a:p>
          <a:p>
            <a:endParaRPr lang="es-CL" dirty="0"/>
          </a:p>
        </p:txBody>
      </p:sp>
      <p:sp>
        <p:nvSpPr>
          <p:cNvPr id="4" name="Marcador de número de diapositiva 3"/>
          <p:cNvSpPr>
            <a:spLocks noGrp="1"/>
          </p:cNvSpPr>
          <p:nvPr>
            <p:ph type="sldNum" sz="quarter" idx="5"/>
          </p:nvPr>
        </p:nvSpPr>
        <p:spPr/>
        <p:txBody>
          <a:bodyPr/>
          <a:lstStyle/>
          <a:p>
            <a:fld id="{75D94534-63E1-9C42-9E0B-5B5F139836BA}" type="slidenum">
              <a:rPr lang="es-CL" smtClean="0"/>
              <a:t>10</a:t>
            </a:fld>
            <a:endParaRPr lang="es-CL"/>
          </a:p>
        </p:txBody>
      </p:sp>
    </p:spTree>
    <p:extLst>
      <p:ext uri="{BB962C8B-B14F-4D97-AF65-F5344CB8AC3E}">
        <p14:creationId xmlns:p14="http://schemas.microsoft.com/office/powerpoint/2010/main" val="3406019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2A1CF2-0F3E-F4A3-1C88-F85EE8E43E86}"/>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AC83687C-DC92-99CA-77C7-924AEE2100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B1B7740B-68F6-4336-89CC-0A756835AE71}"/>
              </a:ext>
            </a:extLst>
          </p:cNvPr>
          <p:cNvSpPr>
            <a:spLocks noGrp="1"/>
          </p:cNvSpPr>
          <p:nvPr>
            <p:ph type="dt" sz="half" idx="10"/>
          </p:nvPr>
        </p:nvSpPr>
        <p:spPr/>
        <p:txBody>
          <a:bodyPr/>
          <a:lstStyle/>
          <a:p>
            <a:fld id="{1AA9EA1B-127F-479D-A89A-91FBE2AF6D00}" type="datetimeFigureOut">
              <a:rPr lang="es-CL" smtClean="0"/>
              <a:t>07-11-2025</a:t>
            </a:fld>
            <a:endParaRPr lang="es-CL"/>
          </a:p>
        </p:txBody>
      </p:sp>
      <p:sp>
        <p:nvSpPr>
          <p:cNvPr id="5" name="Marcador de pie de página 4">
            <a:extLst>
              <a:ext uri="{FF2B5EF4-FFF2-40B4-BE49-F238E27FC236}">
                <a16:creationId xmlns:a16="http://schemas.microsoft.com/office/drawing/2014/main" id="{D905A692-6432-766F-AF40-BCE8EF5D847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8D2A611-8DCD-34F1-AFEB-07AB4B3B5655}"/>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0907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D3BC7-1A25-B7A4-233F-D7229F7DE90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C1E9C280-8017-3DE6-778D-041A45555DFE}"/>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4B769F97-3761-7C70-1708-5DC6AEDE4E64}"/>
              </a:ext>
            </a:extLst>
          </p:cNvPr>
          <p:cNvSpPr>
            <a:spLocks noGrp="1"/>
          </p:cNvSpPr>
          <p:nvPr>
            <p:ph type="dt" sz="half" idx="10"/>
          </p:nvPr>
        </p:nvSpPr>
        <p:spPr/>
        <p:txBody>
          <a:bodyPr/>
          <a:lstStyle/>
          <a:p>
            <a:fld id="{1AA9EA1B-127F-479D-A89A-91FBE2AF6D00}" type="datetimeFigureOut">
              <a:rPr lang="es-CL" smtClean="0"/>
              <a:t>07-11-2025</a:t>
            </a:fld>
            <a:endParaRPr lang="es-CL"/>
          </a:p>
        </p:txBody>
      </p:sp>
      <p:sp>
        <p:nvSpPr>
          <p:cNvPr id="5" name="Marcador de pie de página 4">
            <a:extLst>
              <a:ext uri="{FF2B5EF4-FFF2-40B4-BE49-F238E27FC236}">
                <a16:creationId xmlns:a16="http://schemas.microsoft.com/office/drawing/2014/main" id="{4FFE2C15-41D9-AFAF-3867-9B092F43BB4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C56853B-3924-DDC6-E04B-1F68B7796640}"/>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53765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89F4831-9901-0B4A-2506-90D536E01E9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3B3E4870-BB71-F4B3-D835-3E840891E2A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135C5C10-F407-78D9-3891-98CDE3AD30A4}"/>
              </a:ext>
            </a:extLst>
          </p:cNvPr>
          <p:cNvSpPr>
            <a:spLocks noGrp="1"/>
          </p:cNvSpPr>
          <p:nvPr>
            <p:ph type="dt" sz="half" idx="10"/>
          </p:nvPr>
        </p:nvSpPr>
        <p:spPr/>
        <p:txBody>
          <a:bodyPr/>
          <a:lstStyle/>
          <a:p>
            <a:fld id="{1AA9EA1B-127F-479D-A89A-91FBE2AF6D00}" type="datetimeFigureOut">
              <a:rPr lang="es-CL" smtClean="0"/>
              <a:t>07-11-2025</a:t>
            </a:fld>
            <a:endParaRPr lang="es-CL"/>
          </a:p>
        </p:txBody>
      </p:sp>
      <p:sp>
        <p:nvSpPr>
          <p:cNvPr id="5" name="Marcador de pie de página 4">
            <a:extLst>
              <a:ext uri="{FF2B5EF4-FFF2-40B4-BE49-F238E27FC236}">
                <a16:creationId xmlns:a16="http://schemas.microsoft.com/office/drawing/2014/main" id="{673A54BA-D177-50E3-E3D3-06D3C9F82D6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C9FE9C7-651C-177C-4FE5-FBFC9319BF56}"/>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503111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nterior - 1 columna">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029967" y="635433"/>
            <a:ext cx="9960800" cy="1041600"/>
          </a:xfrm>
          <a:prstGeom prst="rect">
            <a:avLst/>
          </a:prstGeom>
          <a:noFill/>
          <a:ln>
            <a:noFill/>
          </a:ln>
        </p:spPr>
        <p:txBody>
          <a:bodyPr lIns="91425" tIns="91425" rIns="91425" bIns="91425" anchor="t" anchorCtr="0"/>
          <a:lstStyle>
            <a:lvl1pPr lvl="0" rtl="0">
              <a:spcBef>
                <a:spcPts val="0"/>
              </a:spcBef>
              <a:buNone/>
              <a:defRPr sz="1900" b="1">
                <a:solidFill>
                  <a:srgbClr val="000078"/>
                </a:solidFill>
              </a:defRPr>
            </a:lvl1pPr>
            <a:lvl2pPr lvl="1" rtl="0">
              <a:spcBef>
                <a:spcPts val="0"/>
              </a:spcBef>
              <a:buNone/>
              <a:defRPr sz="3000"/>
            </a:lvl2pPr>
            <a:lvl3pPr lvl="2" rtl="0">
              <a:spcBef>
                <a:spcPts val="0"/>
              </a:spcBef>
              <a:buNone/>
              <a:defRPr sz="3000"/>
            </a:lvl3pPr>
            <a:lvl4pPr lvl="3" rtl="0">
              <a:spcBef>
                <a:spcPts val="0"/>
              </a:spcBef>
              <a:buNone/>
              <a:defRPr sz="3000"/>
            </a:lvl4pPr>
            <a:lvl5pPr lvl="4" rtl="0">
              <a:spcBef>
                <a:spcPts val="0"/>
              </a:spcBef>
              <a:buNone/>
              <a:defRPr sz="3000"/>
            </a:lvl5pPr>
            <a:lvl6pPr lvl="5" rtl="0">
              <a:spcBef>
                <a:spcPts val="0"/>
              </a:spcBef>
              <a:buNone/>
              <a:defRPr sz="3000"/>
            </a:lvl6pPr>
            <a:lvl7pPr lvl="6" rtl="0">
              <a:spcBef>
                <a:spcPts val="0"/>
              </a:spcBef>
              <a:buNone/>
              <a:defRPr sz="3000"/>
            </a:lvl7pPr>
            <a:lvl8pPr lvl="7" rtl="0">
              <a:spcBef>
                <a:spcPts val="0"/>
              </a:spcBef>
              <a:buNone/>
              <a:defRPr sz="3000"/>
            </a:lvl8pPr>
            <a:lvl9pPr lvl="8" rtl="0">
              <a:spcBef>
                <a:spcPts val="0"/>
              </a:spcBef>
              <a:buNone/>
              <a:defRPr sz="3000"/>
            </a:lvl9pPr>
          </a:lstStyle>
          <a:p>
            <a:r>
              <a:rPr lang="es-ES"/>
              <a:t>Haga clic para modificar el estilo de título del patrón</a:t>
            </a:r>
            <a:endParaRPr/>
          </a:p>
        </p:txBody>
      </p:sp>
      <p:sp>
        <p:nvSpPr>
          <p:cNvPr id="26" name="Shape 26"/>
          <p:cNvSpPr txBox="1">
            <a:spLocks noGrp="1"/>
          </p:cNvSpPr>
          <p:nvPr>
            <p:ph type="body" idx="1"/>
          </p:nvPr>
        </p:nvSpPr>
        <p:spPr>
          <a:xfrm>
            <a:off x="1029967" y="1352266"/>
            <a:ext cx="8391600" cy="3870000"/>
          </a:xfrm>
          <a:prstGeom prst="rect">
            <a:avLst/>
          </a:prstGeom>
          <a:noFill/>
          <a:ln>
            <a:noFill/>
          </a:ln>
        </p:spPr>
        <p:txBody>
          <a:bodyPr lIns="91425" tIns="91425" rIns="91425" bIns="91425" anchor="t" anchorCtr="0"/>
          <a:lstStyle>
            <a:lvl1pPr lvl="0" rtl="0">
              <a:lnSpc>
                <a:spcPct val="115000"/>
              </a:lnSpc>
              <a:spcBef>
                <a:spcPts val="0"/>
              </a:spcBef>
              <a:buClr>
                <a:srgbClr val="000078"/>
              </a:buClr>
              <a:defRPr>
                <a:solidFill>
                  <a:srgbClr val="000078"/>
                </a:solidFill>
              </a:defRPr>
            </a:lvl1pPr>
            <a:lvl2pPr lvl="1" rtl="0">
              <a:lnSpc>
                <a:spcPct val="115000"/>
              </a:lnSpc>
              <a:spcBef>
                <a:spcPts val="0"/>
              </a:spcBef>
              <a:buClr>
                <a:srgbClr val="000078"/>
              </a:buClr>
              <a:defRPr>
                <a:solidFill>
                  <a:srgbClr val="000078"/>
                </a:solidFill>
              </a:defRPr>
            </a:lvl2pPr>
            <a:lvl3pPr lvl="2" rtl="0">
              <a:lnSpc>
                <a:spcPct val="115000"/>
              </a:lnSpc>
              <a:spcBef>
                <a:spcPts val="0"/>
              </a:spcBef>
              <a:buClr>
                <a:srgbClr val="000078"/>
              </a:buClr>
              <a:defRPr>
                <a:solidFill>
                  <a:srgbClr val="000078"/>
                </a:solidFill>
              </a:defRPr>
            </a:lvl3pPr>
            <a:lvl4pPr lvl="3" rtl="0">
              <a:lnSpc>
                <a:spcPct val="115000"/>
              </a:lnSpc>
              <a:spcBef>
                <a:spcPts val="0"/>
              </a:spcBef>
              <a:buClr>
                <a:srgbClr val="000078"/>
              </a:buClr>
              <a:defRPr>
                <a:solidFill>
                  <a:srgbClr val="000078"/>
                </a:solidFill>
              </a:defRPr>
            </a:lvl4pPr>
            <a:lvl5pPr lvl="4" rtl="0">
              <a:lnSpc>
                <a:spcPct val="115000"/>
              </a:lnSpc>
              <a:spcBef>
                <a:spcPts val="0"/>
              </a:spcBef>
              <a:buClr>
                <a:srgbClr val="000078"/>
              </a:buClr>
              <a:defRPr>
                <a:solidFill>
                  <a:srgbClr val="000078"/>
                </a:solidFill>
              </a:defRPr>
            </a:lvl5pPr>
            <a:lvl6pPr lvl="5" rtl="0">
              <a:lnSpc>
                <a:spcPct val="115000"/>
              </a:lnSpc>
              <a:spcBef>
                <a:spcPts val="0"/>
              </a:spcBef>
              <a:buClr>
                <a:srgbClr val="000078"/>
              </a:buClr>
              <a:defRPr>
                <a:solidFill>
                  <a:srgbClr val="000078"/>
                </a:solidFill>
              </a:defRPr>
            </a:lvl6pPr>
            <a:lvl7pPr lvl="6" rtl="0">
              <a:lnSpc>
                <a:spcPct val="115000"/>
              </a:lnSpc>
              <a:spcBef>
                <a:spcPts val="0"/>
              </a:spcBef>
              <a:buClr>
                <a:srgbClr val="000078"/>
              </a:buClr>
              <a:defRPr>
                <a:solidFill>
                  <a:srgbClr val="000078"/>
                </a:solidFill>
              </a:defRPr>
            </a:lvl7pPr>
            <a:lvl8pPr lvl="7" rtl="0">
              <a:lnSpc>
                <a:spcPct val="115000"/>
              </a:lnSpc>
              <a:spcBef>
                <a:spcPts val="0"/>
              </a:spcBef>
              <a:buClr>
                <a:srgbClr val="000078"/>
              </a:buClr>
              <a:defRPr>
                <a:solidFill>
                  <a:srgbClr val="000078"/>
                </a:solidFill>
              </a:defRPr>
            </a:lvl8pPr>
            <a:lvl9pPr lvl="8" rtl="0">
              <a:lnSpc>
                <a:spcPct val="115000"/>
              </a:lnSpc>
              <a:spcBef>
                <a:spcPts val="0"/>
              </a:spcBef>
              <a:buClr>
                <a:srgbClr val="000078"/>
              </a:buClr>
              <a:defRPr>
                <a:solidFill>
                  <a:srgbClr val="000078"/>
                </a:solidFill>
              </a:defRPr>
            </a:lvl9pPr>
          </a:lstStyle>
          <a:p>
            <a:pPr lvl="0"/>
            <a:r>
              <a:rPr lang="es-ES"/>
              <a:t>Haga clic para modificar los estilos de texto del patrón</a:t>
            </a:r>
          </a:p>
        </p:txBody>
      </p:sp>
    </p:spTree>
    <p:extLst>
      <p:ext uri="{BB962C8B-B14F-4D97-AF65-F5344CB8AC3E}">
        <p14:creationId xmlns:p14="http://schemas.microsoft.com/office/powerpoint/2010/main" val="2012013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B89A43-85D2-B0C5-C56D-79CC9C52615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386340B-7772-7DAF-C84A-A65512DD7A15}"/>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25510DA-8F69-BD0C-9D64-24BACA56B9AF}"/>
              </a:ext>
            </a:extLst>
          </p:cNvPr>
          <p:cNvSpPr>
            <a:spLocks noGrp="1"/>
          </p:cNvSpPr>
          <p:nvPr>
            <p:ph type="dt" sz="half" idx="10"/>
          </p:nvPr>
        </p:nvSpPr>
        <p:spPr/>
        <p:txBody>
          <a:bodyPr/>
          <a:lstStyle/>
          <a:p>
            <a:fld id="{1AA9EA1B-127F-479D-A89A-91FBE2AF6D00}" type="datetimeFigureOut">
              <a:rPr lang="es-CL" smtClean="0"/>
              <a:t>07-11-2025</a:t>
            </a:fld>
            <a:endParaRPr lang="es-CL"/>
          </a:p>
        </p:txBody>
      </p:sp>
      <p:sp>
        <p:nvSpPr>
          <p:cNvPr id="5" name="Marcador de pie de página 4">
            <a:extLst>
              <a:ext uri="{FF2B5EF4-FFF2-40B4-BE49-F238E27FC236}">
                <a16:creationId xmlns:a16="http://schemas.microsoft.com/office/drawing/2014/main" id="{BE789E4B-BC7B-DAE2-3E99-9E29CDE7123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371C3D7-6270-3932-0F09-35DFE91237D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73375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7384A8-B4EF-51FE-E506-751187B3ABC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40371150-5A7F-6005-5FD9-E7D0425158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014FBE4D-E373-7B51-1FC6-FBFB5420E411}"/>
              </a:ext>
            </a:extLst>
          </p:cNvPr>
          <p:cNvSpPr>
            <a:spLocks noGrp="1"/>
          </p:cNvSpPr>
          <p:nvPr>
            <p:ph type="dt" sz="half" idx="10"/>
          </p:nvPr>
        </p:nvSpPr>
        <p:spPr/>
        <p:txBody>
          <a:bodyPr/>
          <a:lstStyle/>
          <a:p>
            <a:fld id="{1AA9EA1B-127F-479D-A89A-91FBE2AF6D00}" type="datetimeFigureOut">
              <a:rPr lang="es-CL" smtClean="0"/>
              <a:t>07-11-2025</a:t>
            </a:fld>
            <a:endParaRPr lang="es-CL"/>
          </a:p>
        </p:txBody>
      </p:sp>
      <p:sp>
        <p:nvSpPr>
          <p:cNvPr id="5" name="Marcador de pie de página 4">
            <a:extLst>
              <a:ext uri="{FF2B5EF4-FFF2-40B4-BE49-F238E27FC236}">
                <a16:creationId xmlns:a16="http://schemas.microsoft.com/office/drawing/2014/main" id="{FD4E4779-76F9-0368-C1F2-702725D80EE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21FECDD-0F8F-25BE-D97C-0111A147F9B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6791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EA0AB3-CDCA-AE7C-F5FE-FCC9D9AC8E3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AD756B90-DCE3-39DF-3E42-60287AC2A9B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9D8787F0-4974-8122-9220-A90DB925010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315AC255-936B-CAE1-28CF-B5521801DD48}"/>
              </a:ext>
            </a:extLst>
          </p:cNvPr>
          <p:cNvSpPr>
            <a:spLocks noGrp="1"/>
          </p:cNvSpPr>
          <p:nvPr>
            <p:ph type="dt" sz="half" idx="10"/>
          </p:nvPr>
        </p:nvSpPr>
        <p:spPr/>
        <p:txBody>
          <a:bodyPr/>
          <a:lstStyle/>
          <a:p>
            <a:fld id="{1AA9EA1B-127F-479D-A89A-91FBE2AF6D00}" type="datetimeFigureOut">
              <a:rPr lang="es-CL" smtClean="0"/>
              <a:t>07-11-2025</a:t>
            </a:fld>
            <a:endParaRPr lang="es-CL"/>
          </a:p>
        </p:txBody>
      </p:sp>
      <p:sp>
        <p:nvSpPr>
          <p:cNvPr id="6" name="Marcador de pie de página 5">
            <a:extLst>
              <a:ext uri="{FF2B5EF4-FFF2-40B4-BE49-F238E27FC236}">
                <a16:creationId xmlns:a16="http://schemas.microsoft.com/office/drawing/2014/main" id="{878BDBE0-ED93-AFFE-25FB-1F36F3F4D11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1C24A9E-7B84-8EAA-52CC-95FAA84B9463}"/>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236718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77660F-32ED-18ED-AD35-B840157D6138}"/>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918E3EEA-8476-9986-3375-9FCDFF722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28F921A4-BF86-DC08-61D6-0D850063A32F}"/>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3DE68BC4-AB0A-C854-720E-EE628F7321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910B495F-EDE3-5875-DC61-3E0EE771AE4E}"/>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B83DFB11-A66B-ADFA-6814-4B5599EBC07A}"/>
              </a:ext>
            </a:extLst>
          </p:cNvPr>
          <p:cNvSpPr>
            <a:spLocks noGrp="1"/>
          </p:cNvSpPr>
          <p:nvPr>
            <p:ph type="dt" sz="half" idx="10"/>
          </p:nvPr>
        </p:nvSpPr>
        <p:spPr/>
        <p:txBody>
          <a:bodyPr/>
          <a:lstStyle/>
          <a:p>
            <a:fld id="{1AA9EA1B-127F-479D-A89A-91FBE2AF6D00}" type="datetimeFigureOut">
              <a:rPr lang="es-CL" smtClean="0"/>
              <a:t>07-11-2025</a:t>
            </a:fld>
            <a:endParaRPr lang="es-CL"/>
          </a:p>
        </p:txBody>
      </p:sp>
      <p:sp>
        <p:nvSpPr>
          <p:cNvPr id="8" name="Marcador de pie de página 7">
            <a:extLst>
              <a:ext uri="{FF2B5EF4-FFF2-40B4-BE49-F238E27FC236}">
                <a16:creationId xmlns:a16="http://schemas.microsoft.com/office/drawing/2014/main" id="{9A498FE1-98AC-4F7D-FB53-BAF7670E6181}"/>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4F78DF97-32CE-7536-02AD-A6C6D6E6C3A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57117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B9B140-B97B-6423-9FF3-008481B105C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A713EF7D-814C-96AF-7B0E-84447740EBC4}"/>
              </a:ext>
            </a:extLst>
          </p:cNvPr>
          <p:cNvSpPr>
            <a:spLocks noGrp="1"/>
          </p:cNvSpPr>
          <p:nvPr>
            <p:ph type="dt" sz="half" idx="10"/>
          </p:nvPr>
        </p:nvSpPr>
        <p:spPr/>
        <p:txBody>
          <a:bodyPr/>
          <a:lstStyle/>
          <a:p>
            <a:fld id="{1AA9EA1B-127F-479D-A89A-91FBE2AF6D00}" type="datetimeFigureOut">
              <a:rPr lang="es-CL" smtClean="0"/>
              <a:t>07-11-2025</a:t>
            </a:fld>
            <a:endParaRPr lang="es-CL"/>
          </a:p>
        </p:txBody>
      </p:sp>
      <p:sp>
        <p:nvSpPr>
          <p:cNvPr id="4" name="Marcador de pie de página 3">
            <a:extLst>
              <a:ext uri="{FF2B5EF4-FFF2-40B4-BE49-F238E27FC236}">
                <a16:creationId xmlns:a16="http://schemas.microsoft.com/office/drawing/2014/main" id="{61A388E1-1B82-3A14-E443-257896B661F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607663E8-4EF5-8277-A547-735DC15FBF2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16224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52DF380-0621-8B44-400A-B719A4E50BFA}"/>
              </a:ext>
            </a:extLst>
          </p:cNvPr>
          <p:cNvSpPr>
            <a:spLocks noGrp="1"/>
          </p:cNvSpPr>
          <p:nvPr>
            <p:ph type="dt" sz="half" idx="10"/>
          </p:nvPr>
        </p:nvSpPr>
        <p:spPr/>
        <p:txBody>
          <a:bodyPr/>
          <a:lstStyle/>
          <a:p>
            <a:fld id="{1AA9EA1B-127F-479D-A89A-91FBE2AF6D00}" type="datetimeFigureOut">
              <a:rPr lang="es-CL" smtClean="0"/>
              <a:t>07-11-2025</a:t>
            </a:fld>
            <a:endParaRPr lang="es-CL"/>
          </a:p>
        </p:txBody>
      </p:sp>
      <p:sp>
        <p:nvSpPr>
          <p:cNvPr id="3" name="Marcador de pie de página 2">
            <a:extLst>
              <a:ext uri="{FF2B5EF4-FFF2-40B4-BE49-F238E27FC236}">
                <a16:creationId xmlns:a16="http://schemas.microsoft.com/office/drawing/2014/main" id="{520D4C29-3028-E959-849C-94F7C27392F8}"/>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97DBF3B3-1886-BE8D-9BB1-8FE91A7BE8D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77179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CA219D-7370-B0AF-0352-A71343D5CA9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20A16577-E15B-983E-DE87-E13805AAA7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86441E04-62C3-9E21-7A0C-84C14AEAB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909F7C9-369E-6810-CDE5-F4D0299B0056}"/>
              </a:ext>
            </a:extLst>
          </p:cNvPr>
          <p:cNvSpPr>
            <a:spLocks noGrp="1"/>
          </p:cNvSpPr>
          <p:nvPr>
            <p:ph type="dt" sz="half" idx="10"/>
          </p:nvPr>
        </p:nvSpPr>
        <p:spPr/>
        <p:txBody>
          <a:bodyPr/>
          <a:lstStyle/>
          <a:p>
            <a:fld id="{1AA9EA1B-127F-479D-A89A-91FBE2AF6D00}" type="datetimeFigureOut">
              <a:rPr lang="es-CL" smtClean="0"/>
              <a:t>07-11-2025</a:t>
            </a:fld>
            <a:endParaRPr lang="es-CL"/>
          </a:p>
        </p:txBody>
      </p:sp>
      <p:sp>
        <p:nvSpPr>
          <p:cNvPr id="6" name="Marcador de pie de página 5">
            <a:extLst>
              <a:ext uri="{FF2B5EF4-FFF2-40B4-BE49-F238E27FC236}">
                <a16:creationId xmlns:a16="http://schemas.microsoft.com/office/drawing/2014/main" id="{707B672D-D301-43D7-EB22-F463E3585F0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76D3BD9-380B-1B2F-2E7F-51620A3EE97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313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12999-2BC0-0054-9D35-C4F2E3C2901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419AC690-96E2-7D21-921F-847F83F19D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BC84179-4C6C-BD57-CE73-9534EAC0B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DBB1090-3DB7-7609-8697-2A47478C32FD}"/>
              </a:ext>
            </a:extLst>
          </p:cNvPr>
          <p:cNvSpPr>
            <a:spLocks noGrp="1"/>
          </p:cNvSpPr>
          <p:nvPr>
            <p:ph type="dt" sz="half" idx="10"/>
          </p:nvPr>
        </p:nvSpPr>
        <p:spPr/>
        <p:txBody>
          <a:bodyPr/>
          <a:lstStyle/>
          <a:p>
            <a:fld id="{1AA9EA1B-127F-479D-A89A-91FBE2AF6D00}" type="datetimeFigureOut">
              <a:rPr lang="es-CL" smtClean="0"/>
              <a:t>07-11-2025</a:t>
            </a:fld>
            <a:endParaRPr lang="es-CL"/>
          </a:p>
        </p:txBody>
      </p:sp>
      <p:sp>
        <p:nvSpPr>
          <p:cNvPr id="6" name="Marcador de pie de página 5">
            <a:extLst>
              <a:ext uri="{FF2B5EF4-FFF2-40B4-BE49-F238E27FC236}">
                <a16:creationId xmlns:a16="http://schemas.microsoft.com/office/drawing/2014/main" id="{067C26BF-AD8F-E4A0-6C19-8B3FC837E96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935CCCF-839B-5692-C6E6-47A6A60B31D4}"/>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81048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322CB5-AEDE-708E-9AC1-32D676CC98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AC20D034-28F3-2C94-28A7-D6CFBD3280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B6C923F-2144-00CA-E238-D6DC309F69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9EA1B-127F-479D-A89A-91FBE2AF6D00}" type="datetimeFigureOut">
              <a:rPr lang="es-CL" smtClean="0"/>
              <a:t>07-11-2025</a:t>
            </a:fld>
            <a:endParaRPr lang="es-CL"/>
          </a:p>
        </p:txBody>
      </p:sp>
      <p:sp>
        <p:nvSpPr>
          <p:cNvPr id="5" name="Marcador de pie de página 4">
            <a:extLst>
              <a:ext uri="{FF2B5EF4-FFF2-40B4-BE49-F238E27FC236}">
                <a16:creationId xmlns:a16="http://schemas.microsoft.com/office/drawing/2014/main" id="{6263E26A-FBDD-E607-B00D-C15F2AFEB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66D76B08-841F-C136-E4F7-F32563F86C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CE694-1297-49F5-90E9-EB642E12B65F}" type="slidenum">
              <a:rPr lang="es-CL" smtClean="0"/>
              <a:t>‹Nº›</a:t>
            </a:fld>
            <a:endParaRPr lang="es-CL"/>
          </a:p>
        </p:txBody>
      </p:sp>
    </p:spTree>
    <p:extLst>
      <p:ext uri="{BB962C8B-B14F-4D97-AF65-F5344CB8AC3E}">
        <p14:creationId xmlns:p14="http://schemas.microsoft.com/office/powerpoint/2010/main" val="413634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87F28A0D-177D-A018-9725-63932550FBFC}"/>
              </a:ext>
            </a:extLst>
          </p:cNvPr>
          <p:cNvGrpSpPr>
            <a:grpSpLocks noGrp="1" noUngrp="1" noRot="1" noMove="1" noResize="1"/>
          </p:cNvGrpSpPr>
          <p:nvPr/>
        </p:nvGrpSpPr>
        <p:grpSpPr>
          <a:xfrm>
            <a:off x="0" y="0"/>
            <a:ext cx="12192000" cy="6858000"/>
            <a:chOff x="0" y="0"/>
            <a:chExt cx="12192000" cy="6858000"/>
          </a:xfrm>
        </p:grpSpPr>
        <p:pic>
          <p:nvPicPr>
            <p:cNvPr id="20" name="Imagen 19">
              <a:extLst>
                <a:ext uri="{FF2B5EF4-FFF2-40B4-BE49-F238E27FC236}">
                  <a16:creationId xmlns:a16="http://schemas.microsoft.com/office/drawing/2014/main" id="{8F51C264-34FF-6DA5-2520-03DA579ECA0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E0BFED5A-0A4B-1466-B260-09E468ED6B0A}"/>
                </a:ext>
              </a:extLst>
            </p:cNvPr>
            <p:cNvSpPr>
              <a:spLocks noGrp="1" noRot="1" noMove="1" noResize="1" noEditPoints="1" noAdjustHandles="1" noChangeArrowheads="1" noChangeShapeType="1"/>
            </p:cNvSpPr>
            <p:nvPr/>
          </p:nvSpPr>
          <p:spPr>
            <a:xfrm>
              <a:off x="11945510" y="2340864"/>
              <a:ext cx="246490" cy="451713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 name="Rectángulo 4">
              <a:extLst>
                <a:ext uri="{FF2B5EF4-FFF2-40B4-BE49-F238E27FC236}">
                  <a16:creationId xmlns:a16="http://schemas.microsoft.com/office/drawing/2014/main" id="{46322E52-B3B6-21B4-71E5-C8D34FB24080}"/>
                </a:ext>
              </a:extLst>
            </p:cNvPr>
            <p:cNvSpPr>
              <a:spLocks noGrp="1" noRot="1" noMove="1" noResize="1" noEditPoints="1" noAdjustHandles="1" noChangeArrowheads="1" noChangeShapeType="1"/>
            </p:cNvSpPr>
            <p:nvPr/>
          </p:nvSpPr>
          <p:spPr>
            <a:xfrm>
              <a:off x="1438570" y="0"/>
              <a:ext cx="9034266" cy="131979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4" name="Grupo 13">
              <a:extLst>
                <a:ext uri="{FF2B5EF4-FFF2-40B4-BE49-F238E27FC236}">
                  <a16:creationId xmlns:a16="http://schemas.microsoft.com/office/drawing/2014/main" id="{49F24F20-FECD-7DDF-8481-88367D71C152}"/>
                </a:ext>
              </a:extLst>
            </p:cNvPr>
            <p:cNvGrpSpPr>
              <a:grpSpLocks noGrp="1" noUngrp="1" noRot="1" noMove="1" noResize="1"/>
            </p:cNvGrpSpPr>
            <p:nvPr/>
          </p:nvGrpSpPr>
          <p:grpSpPr>
            <a:xfrm>
              <a:off x="1884169" y="338074"/>
              <a:ext cx="2506171" cy="822278"/>
              <a:chOff x="1079889" y="319741"/>
              <a:chExt cx="3498810" cy="1107103"/>
            </a:xfrm>
          </p:grpSpPr>
          <p:pic>
            <p:nvPicPr>
              <p:cNvPr id="10" name="Imagen 9">
                <a:extLst>
                  <a:ext uri="{FF2B5EF4-FFF2-40B4-BE49-F238E27FC236}">
                    <a16:creationId xmlns:a16="http://schemas.microsoft.com/office/drawing/2014/main" id="{AFC628A2-E5B0-5080-F874-6A76B9101E50}"/>
                  </a:ext>
                </a:extLst>
              </p:cNvPr>
              <p:cNvPicPr>
                <a:picLocks noGrp="1" noRot="1" noChangeAspect="1" noMove="1" noResize="1" noEditPoints="1" noAdjustHandles="1" noChangeArrowheads="1" noChangeShapeType="1" noCrop="1"/>
              </p:cNvPicPr>
              <p:nvPr/>
            </p:nvPicPr>
            <p:blipFill>
              <a:blip r:embed="rId4"/>
              <a:stretch>
                <a:fillRect/>
              </a:stretch>
            </p:blipFill>
            <p:spPr>
              <a:xfrm>
                <a:off x="1079889" y="319741"/>
                <a:ext cx="2163825" cy="1008701"/>
              </a:xfrm>
              <a:prstGeom prst="rect">
                <a:avLst/>
              </a:prstGeom>
            </p:spPr>
          </p:pic>
          <p:pic>
            <p:nvPicPr>
              <p:cNvPr id="13" name="Imagen 12">
                <a:extLst>
                  <a:ext uri="{FF2B5EF4-FFF2-40B4-BE49-F238E27FC236}">
                    <a16:creationId xmlns:a16="http://schemas.microsoft.com/office/drawing/2014/main" id="{800B1120-E8AF-932E-79A1-5B250B388DA2}"/>
                  </a:ext>
                </a:extLst>
              </p:cNvPr>
              <p:cNvPicPr>
                <a:picLocks noGrp="1" noRot="1" noChangeAspect="1" noMove="1" noResize="1" noEditPoints="1" noAdjustHandles="1" noChangeArrowheads="1" noChangeShapeType="1" noCrop="1"/>
              </p:cNvPicPr>
              <p:nvPr/>
            </p:nvPicPr>
            <p:blipFill>
              <a:blip r:embed="rId5"/>
              <a:stretch>
                <a:fillRect/>
              </a:stretch>
            </p:blipFill>
            <p:spPr>
              <a:xfrm>
                <a:off x="3504831" y="442002"/>
                <a:ext cx="1073868" cy="984842"/>
              </a:xfrm>
              <a:prstGeom prst="rect">
                <a:avLst/>
              </a:prstGeom>
            </p:spPr>
          </p:pic>
        </p:grpSp>
        <p:grpSp>
          <p:nvGrpSpPr>
            <p:cNvPr id="12" name="Grupo 11">
              <a:extLst>
                <a:ext uri="{FF2B5EF4-FFF2-40B4-BE49-F238E27FC236}">
                  <a16:creationId xmlns:a16="http://schemas.microsoft.com/office/drawing/2014/main" id="{23BB32A2-F047-8DB4-2092-FAD14946E5B2}"/>
                </a:ext>
              </a:extLst>
            </p:cNvPr>
            <p:cNvGrpSpPr>
              <a:grpSpLocks noGrp="1" noUngrp="1" noRot="1" noMove="1" noResize="1"/>
            </p:cNvGrpSpPr>
            <p:nvPr/>
          </p:nvGrpSpPr>
          <p:grpSpPr>
            <a:xfrm>
              <a:off x="5616667" y="207469"/>
              <a:ext cx="4587947" cy="1112324"/>
              <a:chOff x="6363037" y="239638"/>
              <a:chExt cx="4934020" cy="1197748"/>
            </a:xfrm>
          </p:grpSpPr>
          <p:pic>
            <p:nvPicPr>
              <p:cNvPr id="6" name="Imagen 5">
                <a:extLst>
                  <a:ext uri="{FF2B5EF4-FFF2-40B4-BE49-F238E27FC236}">
                    <a16:creationId xmlns:a16="http://schemas.microsoft.com/office/drawing/2014/main" id="{B870137A-5404-F056-38B4-807B04723A05}"/>
                  </a:ext>
                </a:extLst>
              </p:cNvPr>
              <p:cNvPicPr>
                <a:picLocks noGrp="1" noRot="1" noChangeAspect="1" noMove="1" noResize="1" noEditPoints="1" noAdjustHandles="1" noChangeArrowheads="1" noChangeShapeType="1" noCrop="1"/>
              </p:cNvPicPr>
              <p:nvPr/>
            </p:nvPicPr>
            <p:blipFill>
              <a:blip r:embed="rId6"/>
              <a:srcRect r="64578"/>
              <a:stretch/>
            </p:blipFill>
            <p:spPr>
              <a:xfrm>
                <a:off x="10156193" y="239638"/>
                <a:ext cx="1140864" cy="1197748"/>
              </a:xfrm>
              <a:prstGeom prst="rect">
                <a:avLst/>
              </a:prstGeom>
            </p:spPr>
          </p:pic>
          <p:pic>
            <p:nvPicPr>
              <p:cNvPr id="11" name="Imagen 10">
                <a:extLst>
                  <a:ext uri="{FF2B5EF4-FFF2-40B4-BE49-F238E27FC236}">
                    <a16:creationId xmlns:a16="http://schemas.microsoft.com/office/drawing/2014/main" id="{6A4D803B-F4CD-DEA2-40A8-6AAA4BFA96E1}"/>
                  </a:ext>
                </a:extLst>
              </p:cNvPr>
              <p:cNvPicPr>
                <a:picLocks noGrp="1" noRot="1" noChangeAspect="1" noMove="1" noResize="1" noEditPoints="1" noAdjustHandles="1" noChangeArrowheads="1" noChangeShapeType="1" noCrop="1"/>
              </p:cNvPicPr>
              <p:nvPr/>
            </p:nvPicPr>
            <p:blipFill>
              <a:blip r:embed="rId7"/>
              <a:stretch>
                <a:fillRect/>
              </a:stretch>
            </p:blipFill>
            <p:spPr>
              <a:xfrm>
                <a:off x="6363037" y="489227"/>
                <a:ext cx="3783531" cy="660069"/>
              </a:xfrm>
              <a:prstGeom prst="rect">
                <a:avLst/>
              </a:prstGeom>
            </p:spPr>
          </p:pic>
        </p:grpSp>
      </p:grpSp>
      <p:sp>
        <p:nvSpPr>
          <p:cNvPr id="8" name="Título 3">
            <a:extLst>
              <a:ext uri="{FF2B5EF4-FFF2-40B4-BE49-F238E27FC236}">
                <a16:creationId xmlns:a16="http://schemas.microsoft.com/office/drawing/2014/main" id="{9B14DF63-DB47-E0DB-8E18-7FE2A36620C9}"/>
              </a:ext>
            </a:extLst>
          </p:cNvPr>
          <p:cNvSpPr txBox="1">
            <a:spLocks/>
          </p:cNvSpPr>
          <p:nvPr/>
        </p:nvSpPr>
        <p:spPr>
          <a:xfrm>
            <a:off x="2481766" y="2225504"/>
            <a:ext cx="8219670" cy="1422952"/>
          </a:xfrm>
          <a:prstGeom prst="rect">
            <a:avLst/>
          </a:prstGeom>
        </p:spPr>
        <p:txBody>
          <a:bodyPr vert="horz" lIns="91440" tIns="45720" rIns="91440" bIns="45720" rtlCol="0" anchor="t">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_tradnl" sz="4500" b="1" dirty="0">
                <a:solidFill>
                  <a:srgbClr val="FFFFFF"/>
                </a:solidFill>
                <a:latin typeface="Arial" panose="020B0604020202020204" pitchFamily="34" charset="0"/>
                <a:cs typeface="Arial" panose="020B0604020202020204" pitchFamily="34" charset="0"/>
              </a:rPr>
              <a:t>Capacidades institucionales de adaptación al cambio climático en atención primaria: estudio de casos en Chile</a:t>
            </a:r>
            <a:endParaRPr lang="es-CL" sz="4500" b="1" dirty="0">
              <a:solidFill>
                <a:srgbClr val="FFFFFF"/>
              </a:solidFill>
              <a:latin typeface="Arial" panose="020B0604020202020204" pitchFamily="34" charset="0"/>
              <a:cs typeface="Arial" panose="020B0604020202020204" pitchFamily="34" charset="0"/>
            </a:endParaRPr>
          </a:p>
          <a:p>
            <a:pPr algn="r"/>
            <a:r>
              <a:rPr lang="es-CL" sz="4500" b="1" dirty="0">
                <a:solidFill>
                  <a:srgbClr val="FFFFFF"/>
                </a:solidFill>
                <a:latin typeface="Arial" panose="020B0604020202020204" pitchFamily="34" charset="0"/>
                <a:cs typeface="Arial" panose="020B0604020202020204" pitchFamily="34" charset="0"/>
              </a:rPr>
              <a:t> (ID 1399)</a:t>
            </a:r>
          </a:p>
        </p:txBody>
      </p:sp>
      <p:sp>
        <p:nvSpPr>
          <p:cNvPr id="9" name="Subtítulo 5">
            <a:extLst>
              <a:ext uri="{FF2B5EF4-FFF2-40B4-BE49-F238E27FC236}">
                <a16:creationId xmlns:a16="http://schemas.microsoft.com/office/drawing/2014/main" id="{5C036101-A0DB-CB97-5614-336F2F054A75}"/>
              </a:ext>
            </a:extLst>
          </p:cNvPr>
          <p:cNvSpPr txBox="1">
            <a:spLocks/>
          </p:cNvSpPr>
          <p:nvPr/>
        </p:nvSpPr>
        <p:spPr>
          <a:xfrm>
            <a:off x="2357358" y="4343543"/>
            <a:ext cx="8344078" cy="12034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L" b="1" dirty="0">
                <a:solidFill>
                  <a:srgbClr val="FFFFFF"/>
                </a:solidFill>
                <a:latin typeface="Arial" panose="020B0604020202020204" pitchFamily="34" charset="0"/>
                <a:cs typeface="Arial" panose="020B0604020202020204" pitchFamily="34" charset="0"/>
              </a:rPr>
              <a:t>Macarena Valdés Negroni</a:t>
            </a:r>
          </a:p>
        </p:txBody>
      </p:sp>
      <p:sp>
        <p:nvSpPr>
          <p:cNvPr id="2" name="Subtítulo 5">
            <a:extLst>
              <a:ext uri="{FF2B5EF4-FFF2-40B4-BE49-F238E27FC236}">
                <a16:creationId xmlns:a16="http://schemas.microsoft.com/office/drawing/2014/main" id="{2D005A37-D643-88E8-A6DF-6C8B3C69963D}"/>
              </a:ext>
            </a:extLst>
          </p:cNvPr>
          <p:cNvSpPr txBox="1">
            <a:spLocks/>
          </p:cNvSpPr>
          <p:nvPr/>
        </p:nvSpPr>
        <p:spPr>
          <a:xfrm>
            <a:off x="2572512" y="5703561"/>
            <a:ext cx="8128924" cy="9728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L" sz="2000" dirty="0" err="1">
                <a:solidFill>
                  <a:srgbClr val="FFFFFF"/>
                </a:solidFill>
                <a:latin typeface="Arial" panose="020B0604020202020204" pitchFamily="34" charset="0"/>
                <a:cs typeface="Arial" panose="020B0604020202020204" pitchFamily="34" charset="0"/>
              </a:rPr>
              <a:t>Universitat</a:t>
            </a:r>
            <a:r>
              <a:rPr lang="es-CL" sz="2000" dirty="0">
                <a:solidFill>
                  <a:srgbClr val="FFFFFF"/>
                </a:solidFill>
                <a:latin typeface="Arial" panose="020B0604020202020204" pitchFamily="34" charset="0"/>
                <a:cs typeface="Arial" panose="020B0604020202020204" pitchFamily="34" charset="0"/>
              </a:rPr>
              <a:t> </a:t>
            </a:r>
            <a:r>
              <a:rPr lang="es-CL" sz="2000" dirty="0" err="1">
                <a:solidFill>
                  <a:srgbClr val="FFFFFF"/>
                </a:solidFill>
                <a:latin typeface="Arial" panose="020B0604020202020204" pitchFamily="34" charset="0"/>
                <a:cs typeface="Arial" panose="020B0604020202020204" pitchFamily="34" charset="0"/>
              </a:rPr>
              <a:t>Oberta</a:t>
            </a:r>
            <a:r>
              <a:rPr lang="es-CL" sz="2000" dirty="0">
                <a:solidFill>
                  <a:srgbClr val="FFFFFF"/>
                </a:solidFill>
                <a:latin typeface="Arial" panose="020B0604020202020204" pitchFamily="34" charset="0"/>
                <a:cs typeface="Arial" panose="020B0604020202020204" pitchFamily="34" charset="0"/>
              </a:rPr>
              <a:t> de Catalunya</a:t>
            </a:r>
          </a:p>
          <a:p>
            <a:pPr algn="r"/>
            <a:r>
              <a:rPr lang="es-CL" sz="2000" dirty="0">
                <a:solidFill>
                  <a:srgbClr val="FFFFFF"/>
                </a:solidFill>
                <a:latin typeface="Arial" panose="020B0604020202020204" pitchFamily="34" charset="0"/>
                <a:cs typeface="Arial" panose="020B0604020202020204" pitchFamily="34" charset="0"/>
              </a:rPr>
              <a:t>Dirección de Salud de San Miguel</a:t>
            </a:r>
          </a:p>
        </p:txBody>
      </p:sp>
    </p:spTree>
    <p:extLst>
      <p:ext uri="{BB962C8B-B14F-4D97-AF65-F5344CB8AC3E}">
        <p14:creationId xmlns:p14="http://schemas.microsoft.com/office/powerpoint/2010/main" val="857638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01AEA8C8-5334-ABB2-996B-DEAD2EEDE3A3}"/>
              </a:ext>
            </a:extLst>
          </p:cNvPr>
          <p:cNvPicPr>
            <a:picLocks noGrp="1" noRot="1" noChangeAspect="1" noMove="1" noResize="1" noEditPoints="1" noAdjustHandles="1" noChangeArrowheads="1" noChangeShapeType="1" noCrop="1"/>
          </p:cNvPicPr>
          <p:nvPr/>
        </p:nvPicPr>
        <p:blipFill>
          <a:blip r:embed="rId3">
            <a:alphaModFix/>
            <a:extLst>
              <a:ext uri="{28A0092B-C50C-407E-A947-70E740481C1C}">
                <a14:useLocalDpi xmlns:a14="http://schemas.microsoft.com/office/drawing/2010/main" val="0"/>
              </a:ext>
            </a:extLst>
          </a:blip>
          <a:srcRect l="20688"/>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A7FFA41-60A5-6E51-5767-EBDE71711982}"/>
              </a:ext>
            </a:extLst>
          </p:cNvPr>
          <p:cNvSpPr>
            <a:spLocks noGrp="1"/>
          </p:cNvSpPr>
          <p:nvPr>
            <p:ph type="title"/>
          </p:nvPr>
        </p:nvSpPr>
        <p:spPr>
          <a:xfrm>
            <a:off x="7531610" y="365125"/>
            <a:ext cx="3822189" cy="991402"/>
          </a:xfrm>
        </p:spPr>
        <p:txBody>
          <a:bodyPr>
            <a:normAutofit/>
          </a:bodyPr>
          <a:lstStyle/>
          <a:p>
            <a:pPr algn="r"/>
            <a:r>
              <a:rPr lang="es-CL" sz="4000" b="1" dirty="0">
                <a:solidFill>
                  <a:srgbClr val="003C58"/>
                </a:solidFill>
                <a:effectLst/>
                <a:latin typeface="Arial" panose="020B0604020202020204" pitchFamily="34" charset="0"/>
                <a:cs typeface="Arial" panose="020B0604020202020204" pitchFamily="34" charset="0"/>
              </a:rPr>
              <a:t>Conclusión</a:t>
            </a:r>
            <a:endParaRPr lang="es-CL" sz="4000" b="1" dirty="0">
              <a:solidFill>
                <a:srgbClr val="003C58"/>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741429CA-67ED-8F95-167B-2C2CC79392D1}"/>
              </a:ext>
            </a:extLst>
          </p:cNvPr>
          <p:cNvSpPr/>
          <p:nvPr/>
        </p:nvSpPr>
        <p:spPr>
          <a:xfrm>
            <a:off x="2934119" y="1527349"/>
            <a:ext cx="8912887" cy="4762919"/>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Marcador de contenido 5">
            <a:extLst>
              <a:ext uri="{FF2B5EF4-FFF2-40B4-BE49-F238E27FC236}">
                <a16:creationId xmlns:a16="http://schemas.microsoft.com/office/drawing/2014/main" id="{3734FF41-EB5B-2A1D-611B-7172DB769727}"/>
              </a:ext>
            </a:extLst>
          </p:cNvPr>
          <p:cNvSpPr>
            <a:spLocks noGrp="1"/>
          </p:cNvSpPr>
          <p:nvPr>
            <p:ph idx="1"/>
          </p:nvPr>
        </p:nvSpPr>
        <p:spPr>
          <a:xfrm>
            <a:off x="5654444" y="1721642"/>
            <a:ext cx="6478898" cy="4217534"/>
          </a:xfrm>
        </p:spPr>
        <p:txBody>
          <a:bodyPr>
            <a:normAutofit/>
          </a:bodyPr>
          <a:lstStyle/>
          <a:p>
            <a:pPr algn="just"/>
            <a:r>
              <a:rPr lang="es-CL" sz="2000" dirty="0">
                <a:solidFill>
                  <a:srgbClr val="003C58"/>
                </a:solidFill>
                <a:latin typeface="Arial" panose="020B0604020202020204" pitchFamily="34" charset="0"/>
                <a:cs typeface="Arial" panose="020B0604020202020204" pitchFamily="34" charset="0"/>
              </a:rPr>
              <a:t>Las instituciones de salud primaria aún priorizan poco la adaptación al cambio climático por falta de formación especializada y recursos.</a:t>
            </a:r>
          </a:p>
          <a:p>
            <a:pPr algn="just"/>
            <a:r>
              <a:rPr lang="es-CL" sz="2000" dirty="0">
                <a:solidFill>
                  <a:srgbClr val="003C58"/>
                </a:solidFill>
                <a:latin typeface="Arial" panose="020B0604020202020204" pitchFamily="34" charset="0"/>
                <a:cs typeface="Arial" panose="020B0604020202020204" pitchFamily="34" charset="0"/>
              </a:rPr>
              <a:t>La coordinación entre sectores y niveles de gobierno sigue siendo insuficiente; las oportunidades están en el liderazgo local, iniciativas </a:t>
            </a:r>
            <a:r>
              <a:rPr lang="es-CL" sz="2000" dirty="0" err="1">
                <a:solidFill>
                  <a:srgbClr val="003C58"/>
                </a:solidFill>
                <a:latin typeface="Arial" panose="020B0604020202020204" pitchFamily="34" charset="0"/>
                <a:cs typeface="Arial" panose="020B0604020202020204" pitchFamily="34" charset="0"/>
              </a:rPr>
              <a:t>bottom</a:t>
            </a:r>
            <a:r>
              <a:rPr lang="es-CL" sz="2000" dirty="0">
                <a:solidFill>
                  <a:srgbClr val="003C58"/>
                </a:solidFill>
                <a:latin typeface="Arial" panose="020B0604020202020204" pitchFamily="34" charset="0"/>
                <a:cs typeface="Arial" panose="020B0604020202020204" pitchFamily="34" charset="0"/>
              </a:rPr>
              <a:t>-up y la participación comunitaria.</a:t>
            </a:r>
          </a:p>
          <a:p>
            <a:pPr algn="just"/>
            <a:r>
              <a:rPr lang="es-CL" sz="2000" dirty="0">
                <a:solidFill>
                  <a:srgbClr val="003C58"/>
                </a:solidFill>
                <a:latin typeface="Arial" panose="020B0604020202020204" pitchFamily="34" charset="0"/>
                <a:cs typeface="Arial" panose="020B0604020202020204" pitchFamily="34" charset="0"/>
              </a:rPr>
              <a:t>Es urgente avanzar hacia políticas inclusivas, enfocadas en equidad y sostenibilidad, para enfrentar los riesgos climáticos en salud</a:t>
            </a:r>
          </a:p>
        </p:txBody>
      </p:sp>
    </p:spTree>
    <p:extLst>
      <p:ext uri="{BB962C8B-B14F-4D97-AF65-F5344CB8AC3E}">
        <p14:creationId xmlns:p14="http://schemas.microsoft.com/office/powerpoint/2010/main" val="1099691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28D2B1E-D81A-4484-FA28-1772704FA33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E58AEEE6-C2AB-BF78-7975-CD51848EC6BE}"/>
              </a:ext>
            </a:extLst>
          </p:cNvPr>
          <p:cNvSpPr/>
          <p:nvPr/>
        </p:nvSpPr>
        <p:spPr>
          <a:xfrm>
            <a:off x="838198" y="2059912"/>
            <a:ext cx="10429570" cy="4230356"/>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C702AF4E-8E91-F51F-EEDB-22302900B914}"/>
              </a:ext>
            </a:extLst>
          </p:cNvPr>
          <p:cNvSpPr>
            <a:spLocks noGrp="1"/>
          </p:cNvSpPr>
          <p:nvPr>
            <p:ph type="title"/>
          </p:nvPr>
        </p:nvSpPr>
        <p:spPr>
          <a:xfrm>
            <a:off x="838199" y="626382"/>
            <a:ext cx="3537858" cy="1325563"/>
          </a:xfrm>
        </p:spPr>
        <p:txBody>
          <a:bodyPr/>
          <a:lstStyle/>
          <a:p>
            <a:r>
              <a:rPr lang="es-CL" b="1" dirty="0">
                <a:solidFill>
                  <a:schemeClr val="bg1"/>
                </a:solidFill>
                <a:effectLst/>
                <a:latin typeface="Arial" panose="020B0604020202020204" pitchFamily="34" charset="0"/>
                <a:cs typeface="Arial" panose="020B0604020202020204" pitchFamily="34" charset="0"/>
              </a:rPr>
              <a:t>Referencias</a:t>
            </a:r>
            <a:endParaRPr lang="es-CL" b="1" dirty="0">
              <a:solidFill>
                <a:schemeClr val="bg1"/>
              </a:solidFill>
              <a:latin typeface="Arial" panose="020B0604020202020204" pitchFamily="34" charset="0"/>
              <a:cs typeface="Arial" panose="020B0604020202020204" pitchFamily="34" charset="0"/>
            </a:endParaRPr>
          </a:p>
        </p:txBody>
      </p:sp>
      <p:sp>
        <p:nvSpPr>
          <p:cNvPr id="4" name="Marcador de contenido 3">
            <a:extLst>
              <a:ext uri="{FF2B5EF4-FFF2-40B4-BE49-F238E27FC236}">
                <a16:creationId xmlns:a16="http://schemas.microsoft.com/office/drawing/2014/main" id="{18D26994-CF63-52B1-84B7-690D928ADDE5}"/>
              </a:ext>
            </a:extLst>
          </p:cNvPr>
          <p:cNvSpPr>
            <a:spLocks noGrp="1"/>
          </p:cNvSpPr>
          <p:nvPr>
            <p:ph idx="1"/>
          </p:nvPr>
        </p:nvSpPr>
        <p:spPr>
          <a:xfrm>
            <a:off x="1601981" y="2578327"/>
            <a:ext cx="8902004" cy="3262941"/>
          </a:xfrm>
        </p:spPr>
        <p:txBody>
          <a:bodyPr>
            <a:normAutofit fontScale="32500" lnSpcReduction="20000"/>
          </a:bodyPr>
          <a:lstStyle/>
          <a:p>
            <a:pPr>
              <a:buClr>
                <a:schemeClr val="dk1"/>
              </a:buClr>
              <a:buSzPct val="78571"/>
            </a:pPr>
            <a:r>
              <a:rPr lang="es-CL" sz="2400" b="1" dirty="0"/>
              <a:t>1) IPCC. </a:t>
            </a:r>
            <a:r>
              <a:rPr lang="es-CL" sz="2400" b="1" dirty="0" err="1"/>
              <a:t>Climate</a:t>
            </a:r>
            <a:r>
              <a:rPr lang="es-CL" sz="2400" b="1" dirty="0"/>
              <a:t> </a:t>
            </a:r>
            <a:r>
              <a:rPr lang="es-CL" sz="2400" b="1" dirty="0" err="1"/>
              <a:t>change</a:t>
            </a:r>
            <a:r>
              <a:rPr lang="es-CL" sz="2400" b="1" dirty="0"/>
              <a:t> 2013. </a:t>
            </a:r>
            <a:r>
              <a:rPr lang="es-CL" sz="2400" b="1" dirty="0" err="1"/>
              <a:t>The</a:t>
            </a:r>
            <a:r>
              <a:rPr lang="es-CL" sz="2400" b="1" dirty="0"/>
              <a:t> </a:t>
            </a:r>
            <a:r>
              <a:rPr lang="es-CL" sz="2400" b="1" dirty="0" err="1"/>
              <a:t>Physical</a:t>
            </a:r>
            <a:r>
              <a:rPr lang="es-CL" sz="2400" b="1" dirty="0"/>
              <a:t> </a:t>
            </a:r>
            <a:r>
              <a:rPr lang="es-CL" sz="2400" b="1" dirty="0" err="1"/>
              <a:t>Science</a:t>
            </a:r>
            <a:r>
              <a:rPr lang="es-CL" sz="2400" b="1" dirty="0"/>
              <a:t> </a:t>
            </a:r>
            <a:r>
              <a:rPr lang="es-CL" sz="2400" b="1" dirty="0" err="1"/>
              <a:t>Basis</a:t>
            </a:r>
            <a:r>
              <a:rPr lang="es-CL" sz="2400" b="1" dirty="0"/>
              <a:t> </a:t>
            </a:r>
            <a:r>
              <a:rPr lang="es-CL" sz="2400" b="1" dirty="0" err="1"/>
              <a:t>Working</a:t>
            </a:r>
            <a:r>
              <a:rPr lang="es-CL" sz="2400" b="1" dirty="0"/>
              <a:t> </a:t>
            </a:r>
            <a:r>
              <a:rPr lang="es-CL" sz="2400" b="1" dirty="0" err="1"/>
              <a:t>Group</a:t>
            </a:r>
            <a:r>
              <a:rPr lang="es-CL" sz="2400" b="1" dirty="0"/>
              <a:t> I </a:t>
            </a:r>
            <a:r>
              <a:rPr lang="es-CL" sz="2400" b="1" dirty="0" err="1"/>
              <a:t>contribution</a:t>
            </a:r>
            <a:r>
              <a:rPr lang="es-CL" sz="2400" b="1" dirty="0"/>
              <a:t> to </a:t>
            </a:r>
            <a:r>
              <a:rPr lang="es-CL" sz="2400" b="1" dirty="0" err="1"/>
              <a:t>the</a:t>
            </a:r>
            <a:r>
              <a:rPr lang="es-CL" sz="2400" b="1" dirty="0"/>
              <a:t> </a:t>
            </a:r>
            <a:r>
              <a:rPr lang="es-CL" sz="2400" b="1" dirty="0" err="1"/>
              <a:t>fifth</a:t>
            </a:r>
            <a:r>
              <a:rPr lang="es-CL" sz="2400" b="1" dirty="0"/>
              <a:t> </a:t>
            </a:r>
            <a:r>
              <a:rPr lang="es-CL" sz="2400" b="1" dirty="0" err="1"/>
              <a:t>assessment</a:t>
            </a:r>
            <a:r>
              <a:rPr lang="es-CL" sz="2400" b="1" dirty="0"/>
              <a:t> </a:t>
            </a:r>
            <a:r>
              <a:rPr lang="es-CL" sz="2400" b="1" dirty="0" err="1"/>
              <a:t>report</a:t>
            </a:r>
            <a:r>
              <a:rPr lang="es-CL" sz="2400" b="1" dirty="0"/>
              <a:t> of </a:t>
            </a:r>
            <a:r>
              <a:rPr lang="es-CL" sz="2400" b="1" dirty="0" err="1"/>
              <a:t>the</a:t>
            </a:r>
            <a:r>
              <a:rPr lang="es-CL" sz="2400" b="1" dirty="0"/>
              <a:t> </a:t>
            </a:r>
            <a:r>
              <a:rPr lang="es-CL" sz="2400" b="1" dirty="0" err="1"/>
              <a:t>Intergovernmental</a:t>
            </a:r>
            <a:r>
              <a:rPr lang="es-CL" sz="2400" b="1" dirty="0"/>
              <a:t> Panel </a:t>
            </a:r>
            <a:r>
              <a:rPr lang="es-CL" sz="2400" b="1" dirty="0" err="1"/>
              <a:t>on</a:t>
            </a:r>
            <a:r>
              <a:rPr lang="es-CL" sz="2400" b="1" dirty="0"/>
              <a:t> </a:t>
            </a:r>
            <a:r>
              <a:rPr lang="es-CL" sz="2400" b="1" dirty="0" err="1"/>
              <a:t>Climate</a:t>
            </a:r>
            <a:r>
              <a:rPr lang="es-CL" sz="2400" b="1" dirty="0"/>
              <a:t> </a:t>
            </a:r>
            <a:r>
              <a:rPr lang="es-CL" sz="2400" b="1" dirty="0" err="1"/>
              <a:t>Change</a:t>
            </a:r>
            <a:r>
              <a:rPr lang="es-CL" sz="2400" b="1" dirty="0"/>
              <a:t>. Cambridge, UK and New York, USA: Cambridge </a:t>
            </a:r>
            <a:r>
              <a:rPr lang="es-CL" sz="2400" b="1" dirty="0" err="1"/>
              <a:t>University</a:t>
            </a:r>
            <a:r>
              <a:rPr lang="es-CL" sz="2400" b="1" dirty="0"/>
              <a:t> </a:t>
            </a:r>
            <a:r>
              <a:rPr lang="es-CL" sz="2400" b="1" dirty="0" err="1"/>
              <a:t>Press</a:t>
            </a:r>
            <a:r>
              <a:rPr lang="es-CL" sz="2400" b="1" dirty="0"/>
              <a:t>, </a:t>
            </a:r>
            <a:r>
              <a:rPr lang="es-CL" sz="2400" b="1" dirty="0" err="1"/>
              <a:t>Intergovernmental</a:t>
            </a:r>
            <a:r>
              <a:rPr lang="es-CL" sz="2400" b="1" dirty="0"/>
              <a:t> Panel </a:t>
            </a:r>
            <a:r>
              <a:rPr lang="es-CL" sz="2400" b="1" dirty="0" err="1"/>
              <a:t>on</a:t>
            </a:r>
            <a:r>
              <a:rPr lang="es-CL" sz="2400" b="1" dirty="0"/>
              <a:t> Cl [Internet]. [</a:t>
            </a:r>
            <a:r>
              <a:rPr lang="es-CL" sz="2400" b="1" dirty="0" err="1"/>
              <a:t>cited</a:t>
            </a:r>
            <a:r>
              <a:rPr lang="es-CL" sz="2400" b="1" dirty="0"/>
              <a:t> 2022 Mar 24].</a:t>
            </a:r>
          </a:p>
          <a:p>
            <a:pPr>
              <a:buClr>
                <a:schemeClr val="dk1"/>
              </a:buClr>
              <a:buSzPct val="78571"/>
            </a:pPr>
            <a:r>
              <a:rPr lang="es-CL" sz="2400" b="1" dirty="0"/>
              <a:t>(2) </a:t>
            </a:r>
            <a:r>
              <a:rPr lang="es-CL" sz="2400" b="1" dirty="0" err="1"/>
              <a:t>Whitmee</a:t>
            </a:r>
            <a:r>
              <a:rPr lang="es-CL" sz="2400" b="1" dirty="0"/>
              <a:t>, Sarah; </a:t>
            </a:r>
            <a:r>
              <a:rPr lang="es-CL" sz="2400" b="1" dirty="0" err="1"/>
              <a:t>Haines</a:t>
            </a:r>
            <a:r>
              <a:rPr lang="es-CL" sz="2400" b="1" dirty="0"/>
              <a:t>, Andy; </a:t>
            </a:r>
            <a:r>
              <a:rPr lang="es-CL" sz="2400" b="1" dirty="0" err="1"/>
              <a:t>Beyrer</a:t>
            </a:r>
            <a:r>
              <a:rPr lang="es-CL" sz="2400" b="1" dirty="0"/>
              <a:t>, Chris; </a:t>
            </a:r>
            <a:r>
              <a:rPr lang="es-CL" sz="2400" b="1" dirty="0" err="1"/>
              <a:t>Boltz</a:t>
            </a:r>
            <a:r>
              <a:rPr lang="es-CL" sz="2400" b="1" dirty="0"/>
              <a:t>, Frederick; G </a:t>
            </a:r>
            <a:r>
              <a:rPr lang="es-CL" sz="2400" b="1" dirty="0" err="1"/>
              <a:t>Capon</a:t>
            </a:r>
            <a:r>
              <a:rPr lang="es-CL" sz="2400" b="1" dirty="0"/>
              <a:t>, Anthony; et </a:t>
            </a:r>
            <a:r>
              <a:rPr lang="es-CL" sz="2400" b="1" dirty="0" err="1"/>
              <a:t>all</a:t>
            </a:r>
            <a:r>
              <a:rPr lang="es-CL" sz="2400" b="1" dirty="0"/>
              <a:t>. </a:t>
            </a:r>
            <a:r>
              <a:rPr lang="es-CL" sz="2400" b="1" dirty="0" err="1"/>
              <a:t>Safeguarding</a:t>
            </a:r>
            <a:r>
              <a:rPr lang="es-CL" sz="2400" b="1" dirty="0"/>
              <a:t> human </a:t>
            </a:r>
            <a:r>
              <a:rPr lang="es-CL" sz="2400" b="1" dirty="0" err="1"/>
              <a:t>health</a:t>
            </a:r>
            <a:r>
              <a:rPr lang="es-CL" sz="2400" b="1" dirty="0"/>
              <a:t> in </a:t>
            </a:r>
            <a:r>
              <a:rPr lang="es-CL" sz="2400" b="1" dirty="0" err="1"/>
              <a:t>the</a:t>
            </a:r>
            <a:r>
              <a:rPr lang="es-CL" sz="2400" b="1" dirty="0"/>
              <a:t> </a:t>
            </a:r>
            <a:r>
              <a:rPr lang="es-CL" sz="2400" b="1" dirty="0" err="1"/>
              <a:t>Anthropocene</a:t>
            </a:r>
            <a:r>
              <a:rPr lang="es-CL" sz="2400" b="1" dirty="0"/>
              <a:t> </a:t>
            </a:r>
            <a:r>
              <a:rPr lang="es-CL" sz="2400" b="1" dirty="0" err="1"/>
              <a:t>epoch</a:t>
            </a:r>
            <a:r>
              <a:rPr lang="es-CL" sz="2400" b="1" dirty="0"/>
              <a:t>: </a:t>
            </a:r>
            <a:r>
              <a:rPr lang="es-CL" sz="2400" b="1" dirty="0" err="1"/>
              <a:t>report</a:t>
            </a:r>
            <a:r>
              <a:rPr lang="es-CL" sz="2400" b="1" dirty="0"/>
              <a:t> of </a:t>
            </a:r>
            <a:r>
              <a:rPr lang="es-CL" sz="2400" b="1" dirty="0" err="1"/>
              <a:t>The</a:t>
            </a:r>
            <a:r>
              <a:rPr lang="es-CL" sz="2400" b="1" dirty="0"/>
              <a:t> Rockefeller </a:t>
            </a:r>
            <a:r>
              <a:rPr lang="es-CL" sz="2400" b="1" dirty="0" err="1"/>
              <a:t>Foundation</a:t>
            </a:r>
            <a:r>
              <a:rPr lang="es-CL" sz="2400" b="1" dirty="0"/>
              <a:t>–</a:t>
            </a:r>
            <a:r>
              <a:rPr lang="es-CL" sz="2400" b="1" dirty="0" err="1"/>
              <a:t>Lancet</a:t>
            </a:r>
            <a:r>
              <a:rPr lang="es-CL" sz="2400" b="1" dirty="0"/>
              <a:t> </a:t>
            </a:r>
            <a:r>
              <a:rPr lang="es-CL" sz="2400" b="1" dirty="0" err="1"/>
              <a:t>Commission</a:t>
            </a:r>
            <a:r>
              <a:rPr lang="es-CL" sz="2400" b="1" dirty="0"/>
              <a:t> </a:t>
            </a:r>
            <a:r>
              <a:rPr lang="es-CL" sz="2400" b="1" dirty="0" err="1"/>
              <a:t>on</a:t>
            </a:r>
            <a:r>
              <a:rPr lang="es-CL" sz="2400" b="1" dirty="0"/>
              <a:t> </a:t>
            </a:r>
            <a:r>
              <a:rPr lang="es-CL" sz="2400" b="1" dirty="0" err="1"/>
              <a:t>planetary</a:t>
            </a:r>
            <a:r>
              <a:rPr lang="es-CL" sz="2400" b="1" dirty="0"/>
              <a:t> </a:t>
            </a:r>
            <a:r>
              <a:rPr lang="es-CL" sz="2400" b="1" dirty="0" err="1"/>
              <a:t>health</a:t>
            </a:r>
            <a:r>
              <a:rPr lang="es-CL" sz="2400" b="1" dirty="0"/>
              <a:t>. </a:t>
            </a:r>
            <a:r>
              <a:rPr lang="es-CL" sz="2400" b="1" dirty="0" err="1"/>
              <a:t>The</a:t>
            </a:r>
            <a:r>
              <a:rPr lang="es-CL" sz="2400" b="1" dirty="0"/>
              <a:t> </a:t>
            </a:r>
            <a:r>
              <a:rPr lang="es-CL" sz="2400" b="1" dirty="0" err="1"/>
              <a:t>Lancet</a:t>
            </a:r>
            <a:r>
              <a:rPr lang="es-CL" sz="2400" b="1" dirty="0"/>
              <a:t> [internet]. 2015, </a:t>
            </a:r>
            <a:r>
              <a:rPr lang="es-CL" sz="2400" b="1" dirty="0" err="1"/>
              <a:t>Aug</a:t>
            </a:r>
            <a:r>
              <a:rPr lang="es-CL" sz="2400" b="1" dirty="0"/>
              <a:t> 386: 1973–2028. Disponible en https://</a:t>
            </a:r>
            <a:r>
              <a:rPr lang="es-CL" sz="2400" b="1" dirty="0" err="1"/>
              <a:t>doi.org</a:t>
            </a:r>
            <a:r>
              <a:rPr lang="es-CL" sz="2400" b="1" dirty="0"/>
              <a:t>/10.1016/S0140-6736(15)60901-1</a:t>
            </a:r>
          </a:p>
          <a:p>
            <a:pPr>
              <a:buClr>
                <a:schemeClr val="dk1"/>
              </a:buClr>
              <a:buSzPct val="78571"/>
            </a:pPr>
            <a:r>
              <a:rPr lang="es-CL" sz="2400" b="1" dirty="0"/>
              <a:t>(3) Gobierno de Chile. Estrategia Climática de Largo Plazo de Chile: Camino a la Carbono neutralidad y Resiliencia a más tardar al 2050. 2021 [internet] Disponible en: https://</a:t>
            </a:r>
            <a:r>
              <a:rPr lang="es-CL" sz="2400" b="1" dirty="0" err="1"/>
              <a:t>cambioclimatico.mma.gob.cl</a:t>
            </a:r>
            <a:r>
              <a:rPr lang="es-CL" sz="2400" b="1" dirty="0"/>
              <a:t>/</a:t>
            </a:r>
            <a:r>
              <a:rPr lang="es-CL" sz="2400" b="1" dirty="0" err="1"/>
              <a:t>wp-content</a:t>
            </a:r>
            <a:r>
              <a:rPr lang="es-CL" sz="2400" b="1" dirty="0"/>
              <a:t>/</a:t>
            </a:r>
            <a:r>
              <a:rPr lang="es-CL" sz="2400" b="1" dirty="0" err="1"/>
              <a:t>uploads</a:t>
            </a:r>
            <a:r>
              <a:rPr lang="es-CL" sz="2400" b="1" dirty="0"/>
              <a:t>/2021/11/ECLP-</a:t>
            </a:r>
            <a:r>
              <a:rPr lang="es-CL" sz="2400" b="1" dirty="0" err="1"/>
              <a:t>LIVIANO.pdf</a:t>
            </a:r>
            <a:br>
              <a:rPr lang="es-CL" sz="2400" b="1" dirty="0"/>
            </a:br>
            <a:r>
              <a:rPr lang="es-CL" sz="2400" b="1" dirty="0"/>
              <a:t>(4) Araya, C. Ley Marco de Cambio Climático: Cuestión de Principios. Diario La Tercera (15/11/22) (Consultado el 18/10/24) Disponible en: https://</a:t>
            </a:r>
            <a:r>
              <a:rPr lang="es-CL" sz="2400" b="1" dirty="0" err="1"/>
              <a:t>www.latercera.com</a:t>
            </a:r>
            <a:r>
              <a:rPr lang="es-CL" sz="2400" b="1" dirty="0"/>
              <a:t>/</a:t>
            </a:r>
            <a:r>
              <a:rPr lang="es-CL" sz="2400" b="1" dirty="0" err="1"/>
              <a:t>opinion</a:t>
            </a:r>
            <a:r>
              <a:rPr lang="es-CL" sz="2400" b="1" dirty="0"/>
              <a:t>/noticia/columna-cristian-araya-m-ley-marco-de-cambio-climatico-cuestion-de-principios/NEFSRRRNB5AG7IA3JLLIHJRIRQ/</a:t>
            </a:r>
            <a:br>
              <a:rPr lang="es-CL" sz="2400" b="1" dirty="0"/>
            </a:br>
            <a:r>
              <a:rPr lang="es-CL" sz="2400" b="1" dirty="0"/>
              <a:t>(5) MINSAL. Estrategia Nacional de Salud para los Objetivos Sanitarios al 2030. MINSAL [online] 2022. Chile. Disponible en: https://</a:t>
            </a:r>
            <a:r>
              <a:rPr lang="es-CL" sz="2400" b="1" dirty="0" err="1"/>
              <a:t>www.minsal.cl</a:t>
            </a:r>
            <a:r>
              <a:rPr lang="es-CL" sz="2400" b="1" dirty="0"/>
              <a:t>/</a:t>
            </a:r>
            <a:r>
              <a:rPr lang="es-CL" sz="2400" b="1" dirty="0" err="1"/>
              <a:t>wp-content</a:t>
            </a:r>
            <a:r>
              <a:rPr lang="es-CL" sz="2400" b="1" dirty="0"/>
              <a:t>/</a:t>
            </a:r>
            <a:r>
              <a:rPr lang="es-CL" sz="2400" b="1" dirty="0" err="1"/>
              <a:t>uploads</a:t>
            </a:r>
            <a:r>
              <a:rPr lang="es-CL" sz="2400" b="1" dirty="0"/>
              <a:t>/2022/03/Estrategia-Nacional-de-Salud-2022-MINSAL-V8.pdf</a:t>
            </a:r>
          </a:p>
          <a:p>
            <a:pPr>
              <a:buClr>
                <a:schemeClr val="dk1"/>
              </a:buClr>
              <a:buSzPct val="78571"/>
            </a:pPr>
            <a:r>
              <a:rPr lang="es-CL" sz="2400" b="1" dirty="0"/>
              <a:t>(6) </a:t>
            </a:r>
            <a:r>
              <a:rPr lang="es-CL" sz="2400" b="1" dirty="0" err="1"/>
              <a:t>Billi</a:t>
            </a:r>
            <a:r>
              <a:rPr lang="es-CL" sz="2400" b="1" dirty="0"/>
              <a:t>, M., Delgado, V., Jiménez, G., Morales, B., Neira, C. I., Silva, M. I., &amp; Urquiza, A. Gobernanza policéntrica para la resiliencia al cambio climático: análisis legislativo comparado y Ley Marco de Cambio en Chile. Estudios Públicos. 2020; (160): 7-53. Disponible en: DOI: https://</a:t>
            </a:r>
            <a:r>
              <a:rPr lang="es-CL" sz="2400" b="1" dirty="0" err="1"/>
              <a:t>doi.org</a:t>
            </a:r>
            <a:r>
              <a:rPr lang="es-CL" sz="2400" b="1" dirty="0"/>
              <a:t>/10.38178/07183089/1028191015</a:t>
            </a:r>
          </a:p>
          <a:p>
            <a:pPr>
              <a:buClr>
                <a:schemeClr val="dk1"/>
              </a:buClr>
              <a:buSzPct val="78571"/>
            </a:pPr>
            <a:r>
              <a:rPr lang="es-CL" sz="2400" b="1" dirty="0"/>
              <a:t>(7) Arriagada, R. </a:t>
            </a:r>
            <a:r>
              <a:rPr lang="es-CL" sz="2400" b="1" dirty="0" err="1"/>
              <a:t>Aldunce</a:t>
            </a:r>
            <a:r>
              <a:rPr lang="es-CL" sz="2400" b="1" dirty="0"/>
              <a:t>, P; Blanco, G; Ibarra, C; Moraga, P; </a:t>
            </a:r>
            <a:r>
              <a:rPr lang="es-CL" sz="2400" b="1" dirty="0" err="1"/>
              <a:t>Nahuelhual</a:t>
            </a:r>
            <a:r>
              <a:rPr lang="es-CL" sz="2400" b="1" dirty="0"/>
              <a:t>, L; et </a:t>
            </a:r>
            <a:r>
              <a:rPr lang="es-CL" sz="2400" b="1" dirty="0" err="1"/>
              <a:t>all</a:t>
            </a:r>
            <a:r>
              <a:rPr lang="es-CL" sz="2400" b="1" dirty="0"/>
              <a:t>. </a:t>
            </a:r>
            <a:r>
              <a:rPr lang="es-CL" sz="2400" b="1" dirty="0" err="1"/>
              <a:t>Climate</a:t>
            </a:r>
            <a:r>
              <a:rPr lang="es-CL" sz="2400" b="1" dirty="0"/>
              <a:t> </a:t>
            </a:r>
            <a:r>
              <a:rPr lang="es-CL" sz="2400" b="1" dirty="0" err="1"/>
              <a:t>change</a:t>
            </a:r>
            <a:r>
              <a:rPr lang="es-CL" sz="2400" b="1" dirty="0"/>
              <a:t> </a:t>
            </a:r>
            <a:r>
              <a:rPr lang="es-CL" sz="2400" b="1" dirty="0" err="1"/>
              <a:t>governance</a:t>
            </a:r>
            <a:r>
              <a:rPr lang="es-CL" sz="2400" b="1" dirty="0"/>
              <a:t> in </a:t>
            </a:r>
            <a:r>
              <a:rPr lang="es-CL" sz="2400" b="1" dirty="0" err="1"/>
              <a:t>the</a:t>
            </a:r>
            <a:r>
              <a:rPr lang="es-CL" sz="2400" b="1" dirty="0"/>
              <a:t> </a:t>
            </a:r>
            <a:r>
              <a:rPr lang="es-CL" sz="2400" b="1" dirty="0" err="1"/>
              <a:t>anthropocene</a:t>
            </a:r>
            <a:r>
              <a:rPr lang="es-CL" sz="2400" b="1" dirty="0"/>
              <a:t>: </a:t>
            </a:r>
            <a:r>
              <a:rPr lang="es-CL" sz="2400" b="1" dirty="0" err="1"/>
              <a:t>emergence</a:t>
            </a:r>
            <a:r>
              <a:rPr lang="es-CL" sz="2400" b="1" dirty="0"/>
              <a:t> of </a:t>
            </a:r>
            <a:r>
              <a:rPr lang="es-CL" sz="2400" b="1" dirty="0" err="1"/>
              <a:t>polycentrism</a:t>
            </a:r>
            <a:r>
              <a:rPr lang="es-CL" sz="2400" b="1" dirty="0"/>
              <a:t> in Chile. Elementa: </a:t>
            </a:r>
            <a:r>
              <a:rPr lang="es-CL" sz="2400" b="1" dirty="0" err="1"/>
              <a:t>Science</a:t>
            </a:r>
            <a:r>
              <a:rPr lang="es-CL" sz="2400" b="1" dirty="0"/>
              <a:t> of </a:t>
            </a:r>
            <a:r>
              <a:rPr lang="es-CL" sz="2400" b="1" dirty="0" err="1"/>
              <a:t>the</a:t>
            </a:r>
            <a:r>
              <a:rPr lang="es-CL" sz="2400" b="1" dirty="0"/>
              <a:t> </a:t>
            </a:r>
            <a:r>
              <a:rPr lang="es-CL" sz="2400" b="1" dirty="0" err="1"/>
              <a:t>Anthropocene</a:t>
            </a:r>
            <a:r>
              <a:rPr lang="es-CL" sz="2400" b="1" dirty="0"/>
              <a:t> (2018) 6:68 https://</a:t>
            </a:r>
            <a:r>
              <a:rPr lang="es-CL" sz="2400" b="1" dirty="0" err="1"/>
              <a:t>doi.org</a:t>
            </a:r>
            <a:r>
              <a:rPr lang="es-CL" sz="2400" b="1" dirty="0"/>
              <a:t>/10.1525/elementa.329</a:t>
            </a:r>
          </a:p>
          <a:p>
            <a:pPr>
              <a:buClr>
                <a:schemeClr val="dk1"/>
              </a:buClr>
              <a:buSzPct val="78571"/>
            </a:pPr>
            <a:r>
              <a:rPr lang="es-CL" sz="2400" b="1" dirty="0"/>
              <a:t>(8) Watts, N., et al. </a:t>
            </a:r>
            <a:r>
              <a:rPr lang="es-CL" sz="2400" b="1" dirty="0" err="1"/>
              <a:t>The</a:t>
            </a:r>
            <a:r>
              <a:rPr lang="es-CL" sz="2400" b="1" dirty="0"/>
              <a:t> </a:t>
            </a:r>
            <a:r>
              <a:rPr lang="es-CL" sz="2400" b="1" dirty="0" err="1"/>
              <a:t>Lancet</a:t>
            </a:r>
            <a:r>
              <a:rPr lang="es-CL" sz="2400" b="1" dirty="0"/>
              <a:t> </a:t>
            </a:r>
            <a:r>
              <a:rPr lang="es-CL" sz="2400" b="1" dirty="0" err="1"/>
              <a:t>countdown</a:t>
            </a:r>
            <a:r>
              <a:rPr lang="es-CL" sz="2400" b="1" dirty="0"/>
              <a:t> of </a:t>
            </a:r>
            <a:r>
              <a:rPr lang="es-CL" sz="2400" b="1" dirty="0" err="1"/>
              <a:t>health</a:t>
            </a:r>
            <a:r>
              <a:rPr lang="es-CL" sz="2400" b="1" dirty="0"/>
              <a:t> and </a:t>
            </a:r>
            <a:r>
              <a:rPr lang="es-CL" sz="2400" b="1" dirty="0" err="1"/>
              <a:t>climate</a:t>
            </a:r>
            <a:r>
              <a:rPr lang="es-CL" sz="2400" b="1" dirty="0"/>
              <a:t> </a:t>
            </a:r>
            <a:r>
              <a:rPr lang="es-CL" sz="2400" b="1" dirty="0" err="1"/>
              <a:t>change</a:t>
            </a:r>
            <a:r>
              <a:rPr lang="es-CL" sz="2400" b="1" dirty="0"/>
              <a:t>, 2020 </a:t>
            </a:r>
            <a:r>
              <a:rPr lang="es-CL" sz="2400" b="1" dirty="0" err="1"/>
              <a:t>report</a:t>
            </a:r>
            <a:r>
              <a:rPr lang="es-CL" sz="2400" b="1" dirty="0"/>
              <a:t>. </a:t>
            </a:r>
            <a:r>
              <a:rPr lang="es-CL" sz="2400" b="1" dirty="0" err="1"/>
              <a:t>The</a:t>
            </a:r>
            <a:r>
              <a:rPr lang="es-CL" sz="2400" b="1" dirty="0"/>
              <a:t> </a:t>
            </a:r>
            <a:r>
              <a:rPr lang="es-CL" sz="2400" b="1" dirty="0" err="1"/>
              <a:t>Lancet</a:t>
            </a:r>
            <a:r>
              <a:rPr lang="es-CL" sz="2400" b="1" dirty="0"/>
              <a:t> [internet]. 2021; 397(10269), 129-170. ISSN 01406736 Disponible en: https://</a:t>
            </a:r>
            <a:r>
              <a:rPr lang="es-CL" sz="2400" b="1" dirty="0" err="1"/>
              <a:t>www.thelancet.com</a:t>
            </a:r>
            <a:r>
              <a:rPr lang="es-CL" sz="2400" b="1" dirty="0"/>
              <a:t>/</a:t>
            </a:r>
            <a:r>
              <a:rPr lang="es-CL" sz="2400" b="1" dirty="0" err="1"/>
              <a:t>article</a:t>
            </a:r>
            <a:r>
              <a:rPr lang="es-CL" sz="2400" b="1" dirty="0"/>
              <a:t>/S0140-6736(20)32290-X/</a:t>
            </a:r>
            <a:r>
              <a:rPr lang="es-CL" sz="2400" b="1" dirty="0" err="1"/>
              <a:t>fulltext</a:t>
            </a:r>
            <a:endParaRPr lang="es-CL" sz="2400" b="1" dirty="0"/>
          </a:p>
          <a:p>
            <a:pPr>
              <a:buClr>
                <a:schemeClr val="dk1"/>
              </a:buClr>
              <a:buSzPct val="78571"/>
            </a:pPr>
            <a:r>
              <a:rPr lang="es-CL" sz="2400" b="1" dirty="0"/>
              <a:t>(9) Gobierno de Chile. Estrategia Climática de Largo Plazo de Chile: Camino a la Carbono neutralidad y Resiliencia a más tardar al 2050. 2021 [internet] Disponible en: https://</a:t>
            </a:r>
            <a:r>
              <a:rPr lang="es-CL" sz="2400" b="1" dirty="0" err="1"/>
              <a:t>cambioclimatico.mma.gob.cl</a:t>
            </a:r>
            <a:r>
              <a:rPr lang="es-CL" sz="2400" b="1" dirty="0"/>
              <a:t>/</a:t>
            </a:r>
            <a:r>
              <a:rPr lang="es-CL" sz="2400" b="1" dirty="0" err="1"/>
              <a:t>wp-content</a:t>
            </a:r>
            <a:r>
              <a:rPr lang="es-CL" sz="2400" b="1" dirty="0"/>
              <a:t>/</a:t>
            </a:r>
            <a:r>
              <a:rPr lang="es-CL" sz="2400" b="1" dirty="0" err="1"/>
              <a:t>uploads</a:t>
            </a:r>
            <a:r>
              <a:rPr lang="es-CL" sz="2400" b="1" dirty="0"/>
              <a:t>/2021/11/ECLP-</a:t>
            </a:r>
            <a:r>
              <a:rPr lang="es-CL" sz="2400" b="1" dirty="0" err="1"/>
              <a:t>LIVIANO.pdf</a:t>
            </a:r>
            <a:br>
              <a:rPr lang="es-CL" sz="2400" b="1" dirty="0"/>
            </a:br>
            <a:r>
              <a:rPr lang="es-CL" sz="2400" b="1" dirty="0"/>
              <a:t>(10) MINSAL, Ministerio de Medio Ambiente. Plan de adaptación al Cambio Climático del sector salud. 2017 [online] (Consultado el 18/11/22) Disponible en: https://</a:t>
            </a:r>
            <a:r>
              <a:rPr lang="es-CL" sz="2400" b="1" dirty="0" err="1"/>
              <a:t>mma.gob.cl</a:t>
            </a:r>
            <a:r>
              <a:rPr lang="es-CL" sz="2400" b="1" dirty="0"/>
              <a:t>/</a:t>
            </a:r>
            <a:r>
              <a:rPr lang="es-CL" sz="2400" b="1" dirty="0" err="1"/>
              <a:t>wp-content</a:t>
            </a:r>
            <a:r>
              <a:rPr lang="es-CL" sz="2400" b="1" dirty="0"/>
              <a:t>/</a:t>
            </a:r>
            <a:r>
              <a:rPr lang="es-CL" sz="2400" b="1" dirty="0" err="1"/>
              <a:t>uploads</a:t>
            </a:r>
            <a:r>
              <a:rPr lang="es-CL" sz="2400" b="1" dirty="0"/>
              <a:t>/2018/06/Plan-de-adaptacio%CC%81n-al-cambio-clima%CC%81tico-para-salud_2016.pdf</a:t>
            </a:r>
            <a:br>
              <a:rPr lang="es-CL" sz="2400" b="1" dirty="0"/>
            </a:br>
            <a:r>
              <a:rPr lang="es-CL" sz="2400" b="1" dirty="0"/>
              <a:t>(11) Araya, C. Ley Marco de Cambio Climático: Cuestión de Principios. Diario La Tercera (15/11/22) (Consultado el 18/10/24) Disponible en: https://</a:t>
            </a:r>
            <a:r>
              <a:rPr lang="es-CL" sz="2400" b="1" dirty="0" err="1"/>
              <a:t>www.latercera.com</a:t>
            </a:r>
            <a:r>
              <a:rPr lang="es-CL" sz="2400" b="1" dirty="0"/>
              <a:t>/</a:t>
            </a:r>
            <a:r>
              <a:rPr lang="es-CL" sz="2400" b="1" dirty="0" err="1"/>
              <a:t>opinion</a:t>
            </a:r>
            <a:r>
              <a:rPr lang="es-CL" sz="2400" b="1" dirty="0"/>
              <a:t>/noticia/columna-cristian-araya-m-ley-marco-de-cambio-climatico-cuestion-de-principios/NEFSRRRNB5AG7IA3JLLIHJRIRQ/ </a:t>
            </a:r>
          </a:p>
        </p:txBody>
      </p:sp>
      <p:sp>
        <p:nvSpPr>
          <p:cNvPr id="3" name="Rectángulo 2">
            <a:extLst>
              <a:ext uri="{FF2B5EF4-FFF2-40B4-BE49-F238E27FC236}">
                <a16:creationId xmlns:a16="http://schemas.microsoft.com/office/drawing/2014/main" id="{3357DB04-3E73-B7C0-D0F3-120EAFBEF1C5}"/>
              </a:ext>
            </a:extLst>
          </p:cNvPr>
          <p:cNvSpPr/>
          <p:nvPr/>
        </p:nvSpPr>
        <p:spPr>
          <a:xfrm>
            <a:off x="11945510" y="2059913"/>
            <a:ext cx="246490" cy="423035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036592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299639F-21E6-6C68-4255-3508216A48A9}"/>
              </a:ext>
            </a:extLst>
          </p:cNvPr>
          <p:cNvPicPr/>
          <p:nvPr/>
        </p:nvPicPr>
        <p:blipFill>
          <a:blip r:embed="rId2">
            <a:extLst>
              <a:ext uri="{28A0092B-C50C-407E-A947-70E740481C1C}">
                <a14:useLocalDpi xmlns:a14="http://schemas.microsoft.com/office/drawing/2010/main" val="0"/>
              </a:ext>
            </a:extLst>
          </a:blip>
          <a:srcRect t="27361"/>
          <a:stretch/>
        </p:blipFill>
        <p:spPr>
          <a:xfrm>
            <a:off x="1506326" y="-3"/>
            <a:ext cx="8744579" cy="3572933"/>
          </a:xfrm>
          <a:prstGeom prst="rect">
            <a:avLst/>
          </a:prstGeom>
        </p:spPr>
      </p:pic>
      <p:pic>
        <p:nvPicPr>
          <p:cNvPr id="7" name="Marcador de contenido 6">
            <a:extLst>
              <a:ext uri="{FF2B5EF4-FFF2-40B4-BE49-F238E27FC236}">
                <a16:creationId xmlns:a16="http://schemas.microsoft.com/office/drawing/2014/main" id="{5838A512-AE12-57FF-8D34-CDD3AF85BA86}"/>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1284792" y="3882169"/>
            <a:ext cx="9361159" cy="2975831"/>
          </a:xfrm>
        </p:spPr>
      </p:pic>
      <p:sp>
        <p:nvSpPr>
          <p:cNvPr id="17" name="Rectángulo 16">
            <a:extLst>
              <a:ext uri="{FF2B5EF4-FFF2-40B4-BE49-F238E27FC236}">
                <a16:creationId xmlns:a16="http://schemas.microsoft.com/office/drawing/2014/main" id="{70D9DFCB-B7C7-0ED0-915A-9A5829B91A17}"/>
              </a:ext>
            </a:extLst>
          </p:cNvPr>
          <p:cNvSpPr/>
          <p:nvPr/>
        </p:nvSpPr>
        <p:spPr>
          <a:xfrm>
            <a:off x="10250905" y="0"/>
            <a:ext cx="1941094" cy="357293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118D5AA1-CDC1-7D36-A634-AAF831510AD4}"/>
              </a:ext>
            </a:extLst>
          </p:cNvPr>
          <p:cNvGrpSpPr/>
          <p:nvPr/>
        </p:nvGrpSpPr>
        <p:grpSpPr>
          <a:xfrm>
            <a:off x="4555997" y="2090057"/>
            <a:ext cx="7086437" cy="1463623"/>
            <a:chOff x="5505274" y="239638"/>
            <a:chExt cx="5791783" cy="1197748"/>
          </a:xfrm>
        </p:grpSpPr>
        <p:pic>
          <p:nvPicPr>
            <p:cNvPr id="12" name="Imagen 11">
              <a:extLst>
                <a:ext uri="{FF2B5EF4-FFF2-40B4-BE49-F238E27FC236}">
                  <a16:creationId xmlns:a16="http://schemas.microsoft.com/office/drawing/2014/main" id="{C3EB62E4-3290-B8B7-47ED-1278D0C7E8B1}"/>
                </a:ext>
              </a:extLst>
            </p:cNvPr>
            <p:cNvPicPr>
              <a:picLocks noChangeAspect="1"/>
            </p:cNvPicPr>
            <p:nvPr/>
          </p:nvPicPr>
          <p:blipFill>
            <a:blip r:embed="rId4"/>
            <a:srcRect r="64578"/>
            <a:stretch/>
          </p:blipFill>
          <p:spPr>
            <a:xfrm>
              <a:off x="10156193" y="239638"/>
              <a:ext cx="1140864" cy="1197748"/>
            </a:xfrm>
            <a:prstGeom prst="rect">
              <a:avLst/>
            </a:prstGeom>
          </p:spPr>
        </p:pic>
        <p:pic>
          <p:nvPicPr>
            <p:cNvPr id="13" name="Imagen 12">
              <a:extLst>
                <a:ext uri="{FF2B5EF4-FFF2-40B4-BE49-F238E27FC236}">
                  <a16:creationId xmlns:a16="http://schemas.microsoft.com/office/drawing/2014/main" id="{1774E513-9E46-916B-E2BD-22117A2FB2B0}"/>
                </a:ext>
              </a:extLst>
            </p:cNvPr>
            <p:cNvPicPr>
              <a:picLocks noChangeAspect="1"/>
            </p:cNvPicPr>
            <p:nvPr/>
          </p:nvPicPr>
          <p:blipFill>
            <a:blip r:embed="rId5"/>
            <a:stretch>
              <a:fillRect/>
            </a:stretch>
          </p:blipFill>
          <p:spPr>
            <a:xfrm>
              <a:off x="5505274" y="443736"/>
              <a:ext cx="4450386" cy="776408"/>
            </a:xfrm>
            <a:prstGeom prst="rect">
              <a:avLst/>
            </a:prstGeom>
          </p:spPr>
        </p:pic>
      </p:grpSp>
      <p:sp>
        <p:nvSpPr>
          <p:cNvPr id="2" name="Rectángulo 1">
            <a:extLst>
              <a:ext uri="{FF2B5EF4-FFF2-40B4-BE49-F238E27FC236}">
                <a16:creationId xmlns:a16="http://schemas.microsoft.com/office/drawing/2014/main" id="{941B9570-0E93-9280-B609-6C6AE24DF3A7}"/>
              </a:ext>
            </a:extLst>
          </p:cNvPr>
          <p:cNvSpPr/>
          <p:nvPr/>
        </p:nvSpPr>
        <p:spPr>
          <a:xfrm>
            <a:off x="1415420" y="0"/>
            <a:ext cx="90906" cy="3572930"/>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563167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FC3D870-3FFE-8AFC-4E46-41BBE006585E}"/>
              </a:ext>
            </a:extLst>
          </p:cNvPr>
          <p:cNvSpPr>
            <a:spLocks noGrp="1"/>
          </p:cNvSpPr>
          <p:nvPr>
            <p:ph idx="1"/>
          </p:nvPr>
        </p:nvSpPr>
        <p:spPr>
          <a:xfrm>
            <a:off x="809210" y="1572958"/>
            <a:ext cx="5722219" cy="4719926"/>
          </a:xfrm>
        </p:spPr>
        <p:txBody>
          <a:bodyPr/>
          <a:lstStyle/>
          <a:p>
            <a:r>
              <a:rPr lang="es-CL" dirty="0">
                <a:solidFill>
                  <a:srgbClr val="003C58"/>
                </a:solidFill>
                <a:latin typeface="Arial" panose="020B0604020202020204" pitchFamily="34" charset="0"/>
                <a:cs typeface="Arial" panose="020B0604020202020204" pitchFamily="34" charset="0"/>
              </a:rPr>
              <a:t>El cambio climático representa un desafío estructural para los sistemas de salud</a:t>
            </a:r>
          </a:p>
          <a:p>
            <a:r>
              <a:rPr lang="es-CL" dirty="0">
                <a:solidFill>
                  <a:srgbClr val="003C58"/>
                </a:solidFill>
                <a:latin typeface="Arial" panose="020B0604020202020204" pitchFamily="34" charset="0"/>
                <a:cs typeface="Arial" panose="020B0604020202020204" pitchFamily="34" charset="0"/>
              </a:rPr>
              <a:t>Brechas en la alineación de estrategias nacionales con necesidades locales.</a:t>
            </a:r>
          </a:p>
          <a:p>
            <a:r>
              <a:rPr lang="es-CL" dirty="0">
                <a:solidFill>
                  <a:srgbClr val="003C58"/>
                </a:solidFill>
                <a:latin typeface="Arial" panose="020B0604020202020204" pitchFamily="34" charset="0"/>
                <a:cs typeface="Arial" panose="020B0604020202020204" pitchFamily="34" charset="0"/>
              </a:rPr>
              <a:t>APS como núcleo de resiliencia territorial.</a:t>
            </a:r>
          </a:p>
          <a:p>
            <a:endParaRPr lang="es-CL" dirty="0">
              <a:solidFill>
                <a:srgbClr val="003C58"/>
              </a:solidFill>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05C1FB5A-D3D7-EFA1-F74B-3FA06AC29BB0}"/>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7311093" y="1572959"/>
            <a:ext cx="4880907" cy="5285038"/>
          </a:xfrm>
          <a:prstGeom prst="rect">
            <a:avLst/>
          </a:prstGeom>
        </p:spPr>
      </p:pic>
      <p:sp>
        <p:nvSpPr>
          <p:cNvPr id="6" name="Título 6">
            <a:extLst>
              <a:ext uri="{FF2B5EF4-FFF2-40B4-BE49-F238E27FC236}">
                <a16:creationId xmlns:a16="http://schemas.microsoft.com/office/drawing/2014/main" id="{0D10D580-29D0-5645-A811-1720212D9509}"/>
              </a:ext>
            </a:extLst>
          </p:cNvPr>
          <p:cNvSpPr txBox="1">
            <a:spLocks/>
          </p:cNvSpPr>
          <p:nvPr/>
        </p:nvSpPr>
        <p:spPr>
          <a:xfrm>
            <a:off x="7968344" y="765817"/>
            <a:ext cx="3657602" cy="99097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Introducción</a:t>
            </a:r>
          </a:p>
        </p:txBody>
      </p:sp>
      <p:sp>
        <p:nvSpPr>
          <p:cNvPr id="7" name="Rectángulo 6">
            <a:extLst>
              <a:ext uri="{FF2B5EF4-FFF2-40B4-BE49-F238E27FC236}">
                <a16:creationId xmlns:a16="http://schemas.microsoft.com/office/drawing/2014/main" id="{1F1B4357-9575-9CE3-3588-E5A0C06A8669}"/>
              </a:ext>
            </a:extLst>
          </p:cNvPr>
          <p:cNvSpPr/>
          <p:nvPr/>
        </p:nvSpPr>
        <p:spPr>
          <a:xfrm rot="16200000">
            <a:off x="7558196" y="1983106"/>
            <a:ext cx="4477897"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DBF70A3F-3355-D4C8-3FC3-0B962CEF00E6}"/>
              </a:ext>
            </a:extLst>
          </p:cNvPr>
          <p:cNvSpPr/>
          <p:nvPr/>
        </p:nvSpPr>
        <p:spPr>
          <a:xfrm>
            <a:off x="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31481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F0EAB83D-D6E2-A3EB-01A7-88912E7A5B7F}"/>
              </a:ext>
            </a:extLst>
          </p:cNvPr>
          <p:cNvSpPr>
            <a:spLocks noGrp="1"/>
          </p:cNvSpPr>
          <p:nvPr>
            <p:ph idx="1"/>
          </p:nvPr>
        </p:nvSpPr>
        <p:spPr>
          <a:xfrm>
            <a:off x="5034088" y="2161574"/>
            <a:ext cx="5663459" cy="2832457"/>
          </a:xfrm>
        </p:spPr>
        <p:txBody>
          <a:bodyPr/>
          <a:lstStyle/>
          <a:p>
            <a:r>
              <a:rPr lang="es-CL" dirty="0">
                <a:solidFill>
                  <a:srgbClr val="003C58"/>
                </a:solidFill>
                <a:latin typeface="Arial" panose="020B0604020202020204" pitchFamily="34" charset="0"/>
                <a:cs typeface="Arial" panose="020B0604020202020204" pitchFamily="34" charset="0"/>
              </a:rPr>
              <a:t>Explorar las capacidades institucionales actuales en APS para implementar políticas de adaptación al cambio climático en tres comunas de Chile.</a:t>
            </a:r>
          </a:p>
          <a:p>
            <a:endParaRPr lang="es-CL" dirty="0">
              <a:solidFill>
                <a:srgbClr val="003C58"/>
              </a:solidFill>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31742A01-19FE-CF59-918D-B59FE0DCC5C4}"/>
              </a:ext>
            </a:extLst>
          </p:cNvPr>
          <p:cNvSpPr txBox="1">
            <a:spLocks/>
          </p:cNvSpPr>
          <p:nvPr/>
        </p:nvSpPr>
        <p:spPr>
          <a:xfrm>
            <a:off x="170064" y="2766218"/>
            <a:ext cx="288160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a:solidFill>
                  <a:schemeClr val="bg1"/>
                </a:solidFill>
                <a:latin typeface="Century Gothic" panose="020B0502020202020204" pitchFamily="34" charset="0"/>
              </a:rPr>
              <a:t>Materiales</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y</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Métodos</a:t>
            </a:r>
            <a:endParaRPr lang="es-CL"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75A5D804-DFA4-3EF3-A203-48FEE2A3AA1B}"/>
              </a:ext>
            </a:extLst>
          </p:cNvPr>
          <p:cNvPicPr>
            <a:picLocks noChangeAspect="1"/>
          </p:cNvPicPr>
          <p:nvPr/>
        </p:nvPicPr>
        <p:blipFill>
          <a:blip r:embed="rId3">
            <a:extLst>
              <a:ext uri="{28A0092B-C50C-407E-A947-70E740481C1C}">
                <a14:useLocalDpi xmlns:a14="http://schemas.microsoft.com/office/drawing/2010/main" val="0"/>
              </a:ext>
            </a:extLst>
          </a:blip>
          <a:srcRect l="37842" r="15583"/>
          <a:stretch/>
        </p:blipFill>
        <p:spPr>
          <a:xfrm>
            <a:off x="0" y="1598929"/>
            <a:ext cx="4376057" cy="5285038"/>
          </a:xfrm>
          <a:prstGeom prst="rect">
            <a:avLst/>
          </a:prstGeom>
        </p:spPr>
      </p:pic>
      <p:sp>
        <p:nvSpPr>
          <p:cNvPr id="5" name="Rectángulo 4">
            <a:extLst>
              <a:ext uri="{FF2B5EF4-FFF2-40B4-BE49-F238E27FC236}">
                <a16:creationId xmlns:a16="http://schemas.microsoft.com/office/drawing/2014/main" id="{7864E9EC-7A9B-48FE-9963-6CC4AAC9C95D}"/>
              </a:ext>
            </a:extLst>
          </p:cNvPr>
          <p:cNvSpPr/>
          <p:nvPr/>
        </p:nvSpPr>
        <p:spPr>
          <a:xfrm>
            <a:off x="490888" y="2502567"/>
            <a:ext cx="3885169" cy="3445845"/>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Título 6">
            <a:extLst>
              <a:ext uri="{FF2B5EF4-FFF2-40B4-BE49-F238E27FC236}">
                <a16:creationId xmlns:a16="http://schemas.microsoft.com/office/drawing/2014/main" id="{195AD30B-4C78-67FC-2B94-33D52ED9A480}"/>
              </a:ext>
            </a:extLst>
          </p:cNvPr>
          <p:cNvSpPr>
            <a:spLocks noGrp="1"/>
          </p:cNvSpPr>
          <p:nvPr>
            <p:ph type="title"/>
          </p:nvPr>
        </p:nvSpPr>
        <p:spPr>
          <a:xfrm>
            <a:off x="1494453" y="3233995"/>
            <a:ext cx="2881604" cy="1325563"/>
          </a:xfrm>
        </p:spPr>
        <p:txBody>
          <a:bodyPr>
            <a:normAutofit/>
          </a:bodyPr>
          <a:lstStyle/>
          <a:p>
            <a:pPr algn="r"/>
            <a:r>
              <a:rPr lang="es-CL" b="1" dirty="0">
                <a:solidFill>
                  <a:srgbClr val="003C58"/>
                </a:solidFill>
                <a:latin typeface="Arial" panose="020B0604020202020204" pitchFamily="34" charset="0"/>
                <a:cs typeface="Arial" panose="020B0604020202020204" pitchFamily="34" charset="0"/>
              </a:rPr>
              <a:t>Objetivo</a:t>
            </a:r>
            <a:br>
              <a:rPr lang="es-CL" b="1" dirty="0">
                <a:solidFill>
                  <a:srgbClr val="003C58"/>
                </a:solidFill>
                <a:latin typeface="Arial" panose="020B0604020202020204" pitchFamily="34" charset="0"/>
                <a:cs typeface="Arial" panose="020B0604020202020204" pitchFamily="34" charset="0"/>
              </a:rPr>
            </a:br>
            <a:r>
              <a:rPr lang="es-CL" b="1" dirty="0">
                <a:solidFill>
                  <a:srgbClr val="003C58"/>
                </a:solidFill>
                <a:latin typeface="Arial" panose="020B0604020202020204" pitchFamily="34" charset="0"/>
                <a:cs typeface="Arial" panose="020B0604020202020204" pitchFamily="34" charset="0"/>
              </a:rPr>
              <a:t>general</a:t>
            </a:r>
          </a:p>
        </p:txBody>
      </p:sp>
      <p:sp>
        <p:nvSpPr>
          <p:cNvPr id="4" name="Rectángulo 3">
            <a:extLst>
              <a:ext uri="{FF2B5EF4-FFF2-40B4-BE49-F238E27FC236}">
                <a16:creationId xmlns:a16="http://schemas.microsoft.com/office/drawing/2014/main" id="{A6C87462-FC36-BBB2-F219-984B532B17DF}"/>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477310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F0EAB83D-D6E2-A3EB-01A7-88912E7A5B7F}"/>
              </a:ext>
            </a:extLst>
          </p:cNvPr>
          <p:cNvSpPr>
            <a:spLocks noGrp="1"/>
          </p:cNvSpPr>
          <p:nvPr>
            <p:ph idx="1"/>
          </p:nvPr>
        </p:nvSpPr>
        <p:spPr>
          <a:xfrm>
            <a:off x="4957662" y="1682219"/>
            <a:ext cx="6406243" cy="4819123"/>
          </a:xfrm>
        </p:spPr>
        <p:txBody>
          <a:bodyPr/>
          <a:lstStyle/>
          <a:p>
            <a:r>
              <a:rPr lang="es-CL" dirty="0">
                <a:solidFill>
                  <a:srgbClr val="003C58"/>
                </a:solidFill>
                <a:latin typeface="Arial" panose="020B0604020202020204" pitchFamily="34" charset="0"/>
                <a:cs typeface="Arial" panose="020B0604020202020204" pitchFamily="34" charset="0"/>
              </a:rPr>
              <a:t>Estudio cualitativo exploratorio.</a:t>
            </a:r>
          </a:p>
          <a:p>
            <a:r>
              <a:rPr lang="es-CL" dirty="0">
                <a:solidFill>
                  <a:srgbClr val="003C58"/>
                </a:solidFill>
                <a:latin typeface="Arial" panose="020B0604020202020204" pitchFamily="34" charset="0"/>
                <a:cs typeface="Arial" panose="020B0604020202020204" pitchFamily="34" charset="0"/>
              </a:rPr>
              <a:t>Paradigma: Indagación crítica y teoría de sistemas.</a:t>
            </a:r>
          </a:p>
          <a:p>
            <a:r>
              <a:rPr lang="es-CL" dirty="0">
                <a:solidFill>
                  <a:srgbClr val="003C58"/>
                </a:solidFill>
                <a:latin typeface="Arial" panose="020B0604020202020204" pitchFamily="34" charset="0"/>
                <a:cs typeface="Arial" panose="020B0604020202020204" pitchFamily="34" charset="0"/>
              </a:rPr>
              <a:t>Entrevistas semiestructuradas y análisis documental.</a:t>
            </a:r>
          </a:p>
          <a:p>
            <a:r>
              <a:rPr lang="es-CL" dirty="0">
                <a:solidFill>
                  <a:srgbClr val="003C58"/>
                </a:solidFill>
                <a:latin typeface="Arial" panose="020B0604020202020204" pitchFamily="34" charset="0"/>
                <a:cs typeface="Arial" panose="020B0604020202020204" pitchFamily="34" charset="0"/>
              </a:rPr>
              <a:t>Muestreo intencionado: nivel local y central</a:t>
            </a:r>
          </a:p>
          <a:p>
            <a:pPr marL="0" indent="0">
              <a:buNone/>
            </a:pPr>
            <a:endParaRPr lang="es-CL" dirty="0">
              <a:solidFill>
                <a:srgbClr val="003C58"/>
              </a:solidFill>
              <a:latin typeface="Arial" panose="020B0604020202020204" pitchFamily="34" charset="0"/>
              <a:cs typeface="Arial" panose="020B0604020202020204" pitchFamily="34" charset="0"/>
            </a:endParaRPr>
          </a:p>
          <a:p>
            <a:pPr marL="0" indent="0">
              <a:buNone/>
            </a:pPr>
            <a:endParaRPr lang="es-CL" dirty="0">
              <a:solidFill>
                <a:srgbClr val="003C58"/>
              </a:solidFill>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31742A01-19FE-CF59-918D-B59FE0DCC5C4}"/>
              </a:ext>
            </a:extLst>
          </p:cNvPr>
          <p:cNvSpPr txBox="1">
            <a:spLocks/>
          </p:cNvSpPr>
          <p:nvPr/>
        </p:nvSpPr>
        <p:spPr>
          <a:xfrm>
            <a:off x="170064" y="2766218"/>
            <a:ext cx="288160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a:solidFill>
                  <a:schemeClr val="bg1"/>
                </a:solidFill>
                <a:latin typeface="Century Gothic" panose="020B0502020202020204" pitchFamily="34" charset="0"/>
              </a:rPr>
              <a:t>Materiales</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y</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Métodos</a:t>
            </a:r>
            <a:endParaRPr lang="es-CL"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75A5D804-DFA4-3EF3-A203-48FEE2A3AA1B}"/>
              </a:ext>
            </a:extLst>
          </p:cNvPr>
          <p:cNvPicPr>
            <a:picLocks noChangeAspect="1"/>
          </p:cNvPicPr>
          <p:nvPr/>
        </p:nvPicPr>
        <p:blipFill>
          <a:blip r:embed="rId3">
            <a:extLst>
              <a:ext uri="{28A0092B-C50C-407E-A947-70E740481C1C}">
                <a14:useLocalDpi xmlns:a14="http://schemas.microsoft.com/office/drawing/2010/main" val="0"/>
              </a:ext>
            </a:extLst>
          </a:blip>
          <a:srcRect l="37842" r="15583"/>
          <a:stretch/>
        </p:blipFill>
        <p:spPr>
          <a:xfrm>
            <a:off x="0" y="1598929"/>
            <a:ext cx="4376057" cy="5285038"/>
          </a:xfrm>
          <a:prstGeom prst="rect">
            <a:avLst/>
          </a:prstGeom>
        </p:spPr>
      </p:pic>
      <p:sp>
        <p:nvSpPr>
          <p:cNvPr id="5" name="Rectángulo 4">
            <a:extLst>
              <a:ext uri="{FF2B5EF4-FFF2-40B4-BE49-F238E27FC236}">
                <a16:creationId xmlns:a16="http://schemas.microsoft.com/office/drawing/2014/main" id="{7864E9EC-7A9B-48FE-9963-6CC4AAC9C95D}"/>
              </a:ext>
            </a:extLst>
          </p:cNvPr>
          <p:cNvSpPr/>
          <p:nvPr/>
        </p:nvSpPr>
        <p:spPr>
          <a:xfrm>
            <a:off x="490888" y="2502567"/>
            <a:ext cx="3885169" cy="3445845"/>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Título 6">
            <a:extLst>
              <a:ext uri="{FF2B5EF4-FFF2-40B4-BE49-F238E27FC236}">
                <a16:creationId xmlns:a16="http://schemas.microsoft.com/office/drawing/2014/main" id="{195AD30B-4C78-67FC-2B94-33D52ED9A480}"/>
              </a:ext>
            </a:extLst>
          </p:cNvPr>
          <p:cNvSpPr>
            <a:spLocks noGrp="1"/>
          </p:cNvSpPr>
          <p:nvPr>
            <p:ph type="title"/>
          </p:nvPr>
        </p:nvSpPr>
        <p:spPr>
          <a:xfrm>
            <a:off x="1494453" y="3233995"/>
            <a:ext cx="2881604" cy="1325563"/>
          </a:xfrm>
        </p:spPr>
        <p:txBody>
          <a:bodyPr>
            <a:normAutofit fontScale="90000"/>
          </a:bodyPr>
          <a:lstStyle/>
          <a:p>
            <a:pPr algn="r"/>
            <a:r>
              <a:rPr lang="es-CL" b="1" dirty="0">
                <a:solidFill>
                  <a:srgbClr val="003C58"/>
                </a:solidFill>
                <a:latin typeface="Arial" panose="020B0604020202020204" pitchFamily="34" charset="0"/>
                <a:cs typeface="Arial" panose="020B0604020202020204" pitchFamily="34" charset="0"/>
              </a:rPr>
              <a:t>Materiales </a:t>
            </a:r>
            <a:br>
              <a:rPr lang="es-CL" b="1" dirty="0">
                <a:solidFill>
                  <a:srgbClr val="003C58"/>
                </a:solidFill>
                <a:latin typeface="Arial" panose="020B0604020202020204" pitchFamily="34" charset="0"/>
                <a:cs typeface="Arial" panose="020B0604020202020204" pitchFamily="34" charset="0"/>
              </a:rPr>
            </a:br>
            <a:r>
              <a:rPr lang="es-CL" b="1" dirty="0">
                <a:solidFill>
                  <a:srgbClr val="003C58"/>
                </a:solidFill>
                <a:latin typeface="Arial" panose="020B0604020202020204" pitchFamily="34" charset="0"/>
                <a:cs typeface="Arial" panose="020B0604020202020204" pitchFamily="34" charset="0"/>
              </a:rPr>
              <a:t>y métodos</a:t>
            </a:r>
          </a:p>
        </p:txBody>
      </p:sp>
      <p:sp>
        <p:nvSpPr>
          <p:cNvPr id="4" name="Rectángulo 3">
            <a:extLst>
              <a:ext uri="{FF2B5EF4-FFF2-40B4-BE49-F238E27FC236}">
                <a16:creationId xmlns:a16="http://schemas.microsoft.com/office/drawing/2014/main" id="{A6C87462-FC36-BBB2-F219-984B532B17DF}"/>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597576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2142626" y="228345"/>
            <a:ext cx="7470600" cy="1041600"/>
          </a:xfrm>
          <a:prstGeom prst="rect">
            <a:avLst/>
          </a:prstGeom>
        </p:spPr>
        <p:txBody>
          <a:bodyPr vert="horz" lIns="91425" tIns="91425" rIns="91425" bIns="91425" rtlCol="0" anchor="t" anchorCtr="0">
            <a:noAutofit/>
          </a:bodyPr>
          <a:lstStyle/>
          <a:p>
            <a:pPr>
              <a:buClr>
                <a:schemeClr val="dk1"/>
              </a:buClr>
              <a:buSzPct val="57894"/>
            </a:pPr>
            <a:r>
              <a:rPr lang="es-CL" sz="2000" dirty="0">
                <a:solidFill>
                  <a:srgbClr val="003C58"/>
                </a:solidFill>
                <a:latin typeface="Arial" panose="020B0604020202020204" pitchFamily="34" charset="0"/>
                <a:cs typeface="Arial" panose="020B0604020202020204" pitchFamily="34" charset="0"/>
              </a:rPr>
              <a:t>Casos y contextos seleccionados</a:t>
            </a:r>
            <a:endParaRPr lang="ca" sz="2400" dirty="0">
              <a:solidFill>
                <a:srgbClr val="003C58"/>
              </a:solidFill>
              <a:latin typeface="Arial" panose="020B0604020202020204" pitchFamily="34" charset="0"/>
              <a:cs typeface="Arial" panose="020B0604020202020204" pitchFamily="34" charset="0"/>
            </a:endParaRPr>
          </a:p>
        </p:txBody>
      </p:sp>
      <p:sp>
        <p:nvSpPr>
          <p:cNvPr id="5" name="Shape 89">
            <a:extLst>
              <a:ext uri="{FF2B5EF4-FFF2-40B4-BE49-F238E27FC236}">
                <a16:creationId xmlns:a16="http://schemas.microsoft.com/office/drawing/2014/main" id="{1393123C-9EF5-9F48-8218-4FDB6FFA7C3A}"/>
              </a:ext>
            </a:extLst>
          </p:cNvPr>
          <p:cNvSpPr txBox="1">
            <a:spLocks/>
          </p:cNvSpPr>
          <p:nvPr/>
        </p:nvSpPr>
        <p:spPr>
          <a:xfrm>
            <a:off x="2424925" y="1494000"/>
            <a:ext cx="6293400" cy="12492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15000"/>
              </a:lnSpc>
              <a:spcBef>
                <a:spcPts val="0"/>
              </a:spcBef>
              <a:spcAft>
                <a:spcPts val="0"/>
              </a:spcAft>
              <a:buClr>
                <a:srgbClr val="000078"/>
              </a:buClr>
              <a:buNone/>
              <a:defRPr sz="1400" b="0" i="0" u="none" strike="noStrike" cap="none">
                <a:solidFill>
                  <a:srgbClr val="000078"/>
                </a:solidFill>
                <a:latin typeface="Arial"/>
                <a:ea typeface="Arial"/>
                <a:cs typeface="Arial"/>
                <a:sym typeface="Arial"/>
              </a:defRPr>
            </a:lvl1pPr>
            <a:lvl2pPr marR="0" lvl="1" algn="l" rtl="0" eaLnBrk="1" hangingPunct="1">
              <a:lnSpc>
                <a:spcPct val="115000"/>
              </a:lnSpc>
              <a:spcBef>
                <a:spcPts val="0"/>
              </a:spcBef>
              <a:spcAft>
                <a:spcPts val="0"/>
              </a:spcAft>
              <a:buClr>
                <a:srgbClr val="000078"/>
              </a:buClr>
              <a:buNone/>
              <a:defRPr sz="1400" b="0" i="0" u="none" strike="noStrike" cap="none">
                <a:solidFill>
                  <a:srgbClr val="000078"/>
                </a:solidFill>
                <a:latin typeface="Arial"/>
                <a:ea typeface="Arial"/>
                <a:cs typeface="Arial"/>
                <a:sym typeface="Arial"/>
              </a:defRPr>
            </a:lvl2pPr>
            <a:lvl3pPr marR="0" lvl="2" algn="l" rtl="0" eaLnBrk="1" hangingPunct="1">
              <a:lnSpc>
                <a:spcPct val="115000"/>
              </a:lnSpc>
              <a:spcBef>
                <a:spcPts val="0"/>
              </a:spcBef>
              <a:spcAft>
                <a:spcPts val="0"/>
              </a:spcAft>
              <a:buClr>
                <a:srgbClr val="000078"/>
              </a:buClr>
              <a:buNone/>
              <a:defRPr sz="1400" b="0" i="0" u="none" strike="noStrike" cap="none">
                <a:solidFill>
                  <a:srgbClr val="000078"/>
                </a:solidFill>
                <a:latin typeface="Arial"/>
                <a:ea typeface="Arial"/>
                <a:cs typeface="Arial"/>
                <a:sym typeface="Arial"/>
              </a:defRPr>
            </a:lvl3pPr>
            <a:lvl4pPr marR="0" lvl="3" algn="l" rtl="0" eaLnBrk="1" hangingPunct="1">
              <a:lnSpc>
                <a:spcPct val="115000"/>
              </a:lnSpc>
              <a:spcBef>
                <a:spcPts val="0"/>
              </a:spcBef>
              <a:spcAft>
                <a:spcPts val="0"/>
              </a:spcAft>
              <a:buClr>
                <a:srgbClr val="000078"/>
              </a:buClr>
              <a:buNone/>
              <a:defRPr sz="1400" b="0" i="0" u="none" strike="noStrike" cap="none">
                <a:solidFill>
                  <a:srgbClr val="000078"/>
                </a:solidFill>
                <a:latin typeface="Arial"/>
                <a:ea typeface="Arial"/>
                <a:cs typeface="Arial"/>
                <a:sym typeface="Arial"/>
              </a:defRPr>
            </a:lvl4pPr>
            <a:lvl5pPr marR="0" lvl="4" algn="l" rtl="0" eaLnBrk="1" hangingPunct="1">
              <a:lnSpc>
                <a:spcPct val="115000"/>
              </a:lnSpc>
              <a:spcBef>
                <a:spcPts val="0"/>
              </a:spcBef>
              <a:spcAft>
                <a:spcPts val="0"/>
              </a:spcAft>
              <a:buClr>
                <a:srgbClr val="000078"/>
              </a:buClr>
              <a:buNone/>
              <a:defRPr sz="1400" b="0" i="0" u="none" strike="noStrike" cap="none">
                <a:solidFill>
                  <a:srgbClr val="000078"/>
                </a:solidFill>
                <a:latin typeface="Arial"/>
                <a:ea typeface="Arial"/>
                <a:cs typeface="Arial"/>
                <a:sym typeface="Arial"/>
              </a:defRPr>
            </a:lvl5pPr>
            <a:lvl6pPr marR="0" lvl="5" algn="l" rtl="0" eaLnBrk="1" hangingPunct="1">
              <a:lnSpc>
                <a:spcPct val="115000"/>
              </a:lnSpc>
              <a:spcBef>
                <a:spcPts val="0"/>
              </a:spcBef>
              <a:spcAft>
                <a:spcPts val="0"/>
              </a:spcAft>
              <a:buClr>
                <a:srgbClr val="000078"/>
              </a:buClr>
              <a:buNone/>
              <a:defRPr sz="1400" b="0" i="0" u="none" strike="noStrike" cap="none">
                <a:solidFill>
                  <a:srgbClr val="000078"/>
                </a:solidFill>
                <a:latin typeface="Arial"/>
                <a:ea typeface="Arial"/>
                <a:cs typeface="Arial"/>
                <a:sym typeface="Arial"/>
              </a:defRPr>
            </a:lvl6pPr>
            <a:lvl7pPr marR="0" lvl="6" algn="l" rtl="0" eaLnBrk="1" hangingPunct="1">
              <a:lnSpc>
                <a:spcPct val="115000"/>
              </a:lnSpc>
              <a:spcBef>
                <a:spcPts val="0"/>
              </a:spcBef>
              <a:spcAft>
                <a:spcPts val="0"/>
              </a:spcAft>
              <a:buClr>
                <a:srgbClr val="000078"/>
              </a:buClr>
              <a:buNone/>
              <a:defRPr sz="1400" b="0" i="0" u="none" strike="noStrike" cap="none">
                <a:solidFill>
                  <a:srgbClr val="000078"/>
                </a:solidFill>
                <a:latin typeface="Arial"/>
                <a:ea typeface="Arial"/>
                <a:cs typeface="Arial"/>
                <a:sym typeface="Arial"/>
              </a:defRPr>
            </a:lvl7pPr>
            <a:lvl8pPr marR="0" lvl="7" algn="l" rtl="0" eaLnBrk="1" hangingPunct="1">
              <a:lnSpc>
                <a:spcPct val="115000"/>
              </a:lnSpc>
              <a:spcBef>
                <a:spcPts val="0"/>
              </a:spcBef>
              <a:spcAft>
                <a:spcPts val="0"/>
              </a:spcAft>
              <a:buClr>
                <a:srgbClr val="000078"/>
              </a:buClr>
              <a:buNone/>
              <a:defRPr sz="1400" b="0" i="0" u="none" strike="noStrike" cap="none">
                <a:solidFill>
                  <a:srgbClr val="000078"/>
                </a:solidFill>
                <a:latin typeface="Arial"/>
                <a:ea typeface="Arial"/>
                <a:cs typeface="Arial"/>
                <a:sym typeface="Arial"/>
              </a:defRPr>
            </a:lvl8pPr>
            <a:lvl9pPr marR="0" lvl="8" algn="l" rtl="0" eaLnBrk="1" hangingPunct="1">
              <a:lnSpc>
                <a:spcPct val="115000"/>
              </a:lnSpc>
              <a:spcBef>
                <a:spcPts val="0"/>
              </a:spcBef>
              <a:spcAft>
                <a:spcPts val="0"/>
              </a:spcAft>
              <a:buClr>
                <a:srgbClr val="000078"/>
              </a:buClr>
              <a:buNone/>
              <a:defRPr sz="1400" b="0" i="0" u="none" strike="noStrike" cap="none">
                <a:solidFill>
                  <a:srgbClr val="000078"/>
                </a:solidFill>
                <a:latin typeface="Arial"/>
                <a:ea typeface="Arial"/>
                <a:cs typeface="Arial"/>
                <a:sym typeface="Arial"/>
              </a:defRPr>
            </a:lvl9pPr>
          </a:lstStyle>
          <a:p>
            <a:endParaRPr lang="ca" sz="2000" dirty="0"/>
          </a:p>
        </p:txBody>
      </p:sp>
      <p:graphicFrame>
        <p:nvGraphicFramePr>
          <p:cNvPr id="2" name="Tabla 3">
            <a:extLst>
              <a:ext uri="{FF2B5EF4-FFF2-40B4-BE49-F238E27FC236}">
                <a16:creationId xmlns:a16="http://schemas.microsoft.com/office/drawing/2014/main" id="{B9764DEE-1F32-6D4D-9317-201F55EC28E9}"/>
              </a:ext>
            </a:extLst>
          </p:cNvPr>
          <p:cNvGraphicFramePr>
            <a:graphicFrameLocks noGrp="1"/>
          </p:cNvGraphicFramePr>
          <p:nvPr>
            <p:extLst>
              <p:ext uri="{D42A27DB-BD31-4B8C-83A1-F6EECF244321}">
                <p14:modId xmlns:p14="http://schemas.microsoft.com/office/powerpoint/2010/main" val="4242219830"/>
              </p:ext>
            </p:extLst>
          </p:nvPr>
        </p:nvGraphicFramePr>
        <p:xfrm>
          <a:off x="2142626" y="755539"/>
          <a:ext cx="6293399" cy="4899005"/>
        </p:xfrm>
        <a:graphic>
          <a:graphicData uri="http://schemas.openxmlformats.org/drawingml/2006/table">
            <a:tbl>
              <a:tblPr firstRow="1" bandRow="1">
                <a:tableStyleId>{5C22544A-7EE6-4342-B048-85BDC9FD1C3A}</a:tableStyleId>
              </a:tblPr>
              <a:tblGrid>
                <a:gridCol w="1893346">
                  <a:extLst>
                    <a:ext uri="{9D8B030D-6E8A-4147-A177-3AD203B41FA5}">
                      <a16:colId xmlns:a16="http://schemas.microsoft.com/office/drawing/2014/main" val="1273322419"/>
                    </a:ext>
                  </a:extLst>
                </a:gridCol>
                <a:gridCol w="965799">
                  <a:extLst>
                    <a:ext uri="{9D8B030D-6E8A-4147-A177-3AD203B41FA5}">
                      <a16:colId xmlns:a16="http://schemas.microsoft.com/office/drawing/2014/main" val="107189745"/>
                    </a:ext>
                  </a:extLst>
                </a:gridCol>
                <a:gridCol w="1127386">
                  <a:extLst>
                    <a:ext uri="{9D8B030D-6E8A-4147-A177-3AD203B41FA5}">
                      <a16:colId xmlns:a16="http://schemas.microsoft.com/office/drawing/2014/main" val="3876231165"/>
                    </a:ext>
                  </a:extLst>
                </a:gridCol>
                <a:gridCol w="1048188">
                  <a:extLst>
                    <a:ext uri="{9D8B030D-6E8A-4147-A177-3AD203B41FA5}">
                      <a16:colId xmlns:a16="http://schemas.microsoft.com/office/drawing/2014/main" val="3178731423"/>
                    </a:ext>
                  </a:extLst>
                </a:gridCol>
                <a:gridCol w="1258680">
                  <a:extLst>
                    <a:ext uri="{9D8B030D-6E8A-4147-A177-3AD203B41FA5}">
                      <a16:colId xmlns:a16="http://schemas.microsoft.com/office/drawing/2014/main" val="149447809"/>
                    </a:ext>
                  </a:extLst>
                </a:gridCol>
              </a:tblGrid>
              <a:tr h="476815">
                <a:tc>
                  <a:txBody>
                    <a:bodyPr/>
                    <a:lstStyle/>
                    <a:p>
                      <a:pPr fontAlgn="t" latinLnBrk="0"/>
                      <a:r>
                        <a:rPr lang="es-CL" b="0" dirty="0">
                          <a:effectLst/>
                        </a:rPr>
                        <a:t>Indicador</a:t>
                      </a:r>
                    </a:p>
                  </a:txBody>
                  <a:tcPr/>
                </a:tc>
                <a:tc>
                  <a:txBody>
                    <a:bodyPr/>
                    <a:lstStyle/>
                    <a:p>
                      <a:pPr fontAlgn="t" latinLnBrk="0"/>
                      <a:r>
                        <a:rPr lang="es-CL" b="0">
                          <a:effectLst/>
                        </a:rPr>
                        <a:t>La Pintana</a:t>
                      </a:r>
                    </a:p>
                  </a:txBody>
                  <a:tcPr/>
                </a:tc>
                <a:tc>
                  <a:txBody>
                    <a:bodyPr/>
                    <a:lstStyle/>
                    <a:p>
                      <a:pPr fontAlgn="t" latinLnBrk="0"/>
                      <a:r>
                        <a:rPr lang="es-CL" b="0">
                          <a:effectLst/>
                        </a:rPr>
                        <a:t>Lo Espejo</a:t>
                      </a:r>
                    </a:p>
                  </a:txBody>
                  <a:tcPr/>
                </a:tc>
                <a:tc>
                  <a:txBody>
                    <a:bodyPr/>
                    <a:lstStyle/>
                    <a:p>
                      <a:pPr fontAlgn="t" latinLnBrk="0"/>
                      <a:r>
                        <a:rPr lang="es-CL" b="0" dirty="0">
                          <a:effectLst/>
                        </a:rPr>
                        <a:t>Nueva Imperial</a:t>
                      </a:r>
                    </a:p>
                  </a:txBody>
                  <a:tcPr/>
                </a:tc>
                <a:tc>
                  <a:txBody>
                    <a:bodyPr/>
                    <a:lstStyle/>
                    <a:p>
                      <a:pPr fontAlgn="t" latinLnBrk="0"/>
                      <a:r>
                        <a:rPr lang="es-CL" b="0" dirty="0">
                          <a:effectLst/>
                        </a:rPr>
                        <a:t>País</a:t>
                      </a:r>
                    </a:p>
                  </a:txBody>
                  <a:tcPr/>
                </a:tc>
                <a:extLst>
                  <a:ext uri="{0D108BD9-81ED-4DB2-BD59-A6C34878D82A}">
                    <a16:rowId xmlns:a16="http://schemas.microsoft.com/office/drawing/2014/main" val="12839837"/>
                  </a:ext>
                </a:extLst>
              </a:tr>
              <a:tr h="673150">
                <a:tc>
                  <a:txBody>
                    <a:bodyPr/>
                    <a:lstStyle/>
                    <a:p>
                      <a:pPr fontAlgn="base" latinLnBrk="0"/>
                      <a:r>
                        <a:rPr lang="es-CL" dirty="0">
                          <a:effectLst/>
                        </a:rPr>
                        <a:t>Pobreza Multidimensional (%)</a:t>
                      </a:r>
                    </a:p>
                  </a:txBody>
                  <a:tcPr anchor="ctr"/>
                </a:tc>
                <a:tc>
                  <a:txBody>
                    <a:bodyPr/>
                    <a:lstStyle/>
                    <a:p>
                      <a:pPr fontAlgn="base" latinLnBrk="0"/>
                      <a:r>
                        <a:rPr lang="es-CL" dirty="0">
                          <a:effectLst/>
                        </a:rPr>
                        <a:t>27.0</a:t>
                      </a:r>
                    </a:p>
                  </a:txBody>
                  <a:tcPr anchor="ctr"/>
                </a:tc>
                <a:tc>
                  <a:txBody>
                    <a:bodyPr/>
                    <a:lstStyle/>
                    <a:p>
                      <a:pPr fontAlgn="base" latinLnBrk="0"/>
                      <a:r>
                        <a:rPr lang="es-CL" dirty="0">
                          <a:effectLst/>
                        </a:rPr>
                        <a:t>28.8</a:t>
                      </a:r>
                    </a:p>
                  </a:txBody>
                  <a:tcPr anchor="ctr"/>
                </a:tc>
                <a:tc>
                  <a:txBody>
                    <a:bodyPr/>
                    <a:lstStyle/>
                    <a:p>
                      <a:pPr fontAlgn="base" latinLnBrk="0"/>
                      <a:r>
                        <a:rPr lang="es-CL" dirty="0">
                          <a:effectLst/>
                        </a:rPr>
                        <a:t>23.6</a:t>
                      </a:r>
                    </a:p>
                  </a:txBody>
                  <a:tcPr anchor="ctr"/>
                </a:tc>
                <a:tc>
                  <a:txBody>
                    <a:bodyPr/>
                    <a:lstStyle/>
                    <a:p>
                      <a:pPr fontAlgn="base" latinLnBrk="0"/>
                      <a:r>
                        <a:rPr lang="es-CL" dirty="0">
                          <a:effectLst/>
                        </a:rPr>
                        <a:t>16.9</a:t>
                      </a:r>
                    </a:p>
                  </a:txBody>
                  <a:tcPr anchor="ctr"/>
                </a:tc>
                <a:extLst>
                  <a:ext uri="{0D108BD9-81ED-4DB2-BD59-A6C34878D82A}">
                    <a16:rowId xmlns:a16="http://schemas.microsoft.com/office/drawing/2014/main" val="509283558"/>
                  </a:ext>
                </a:extLst>
              </a:tr>
              <a:tr h="476815">
                <a:tc>
                  <a:txBody>
                    <a:bodyPr/>
                    <a:lstStyle/>
                    <a:p>
                      <a:pPr fontAlgn="base" latinLnBrk="0"/>
                      <a:r>
                        <a:rPr lang="es-CL" dirty="0">
                          <a:effectLst/>
                        </a:rPr>
                        <a:t>Pobreza por Ingresos (%)</a:t>
                      </a:r>
                    </a:p>
                  </a:txBody>
                  <a:tcPr anchor="ctr"/>
                </a:tc>
                <a:tc>
                  <a:txBody>
                    <a:bodyPr/>
                    <a:lstStyle/>
                    <a:p>
                      <a:pPr fontAlgn="base" latinLnBrk="0"/>
                      <a:r>
                        <a:rPr lang="es-CL">
                          <a:effectLst/>
                        </a:rPr>
                        <a:t>9.3</a:t>
                      </a:r>
                    </a:p>
                  </a:txBody>
                  <a:tcPr anchor="ctr"/>
                </a:tc>
                <a:tc>
                  <a:txBody>
                    <a:bodyPr/>
                    <a:lstStyle/>
                    <a:p>
                      <a:pPr fontAlgn="base" latinLnBrk="0"/>
                      <a:r>
                        <a:rPr lang="es-CL" dirty="0">
                          <a:effectLst/>
                        </a:rPr>
                        <a:t>6.8</a:t>
                      </a:r>
                    </a:p>
                  </a:txBody>
                  <a:tcPr anchor="ctr"/>
                </a:tc>
                <a:tc>
                  <a:txBody>
                    <a:bodyPr/>
                    <a:lstStyle/>
                    <a:p>
                      <a:pPr fontAlgn="base" latinLnBrk="0"/>
                      <a:r>
                        <a:rPr lang="es-CL">
                          <a:effectLst/>
                        </a:rPr>
                        <a:t>12.8</a:t>
                      </a:r>
                    </a:p>
                  </a:txBody>
                  <a:tcPr anchor="ctr"/>
                </a:tc>
                <a:tc>
                  <a:txBody>
                    <a:bodyPr/>
                    <a:lstStyle/>
                    <a:p>
                      <a:pPr fontAlgn="base" latinLnBrk="0"/>
                      <a:r>
                        <a:rPr lang="es-CL" dirty="0">
                          <a:effectLst/>
                        </a:rPr>
                        <a:t>6.5</a:t>
                      </a:r>
                    </a:p>
                  </a:txBody>
                  <a:tcPr anchor="ctr"/>
                </a:tc>
                <a:extLst>
                  <a:ext uri="{0D108BD9-81ED-4DB2-BD59-A6C34878D82A}">
                    <a16:rowId xmlns:a16="http://schemas.microsoft.com/office/drawing/2014/main" val="3117029945"/>
                  </a:ext>
                </a:extLst>
              </a:tr>
              <a:tr h="869486">
                <a:tc>
                  <a:txBody>
                    <a:bodyPr/>
                    <a:lstStyle/>
                    <a:p>
                      <a:pPr fontAlgn="base" latinLnBrk="0"/>
                      <a:r>
                        <a:rPr lang="es-CL" dirty="0">
                          <a:effectLst/>
                        </a:rPr>
                        <a:t>Índice de Dependencia Demográfica</a:t>
                      </a:r>
                    </a:p>
                  </a:txBody>
                  <a:tcPr anchor="ctr"/>
                </a:tc>
                <a:tc>
                  <a:txBody>
                    <a:bodyPr/>
                    <a:lstStyle/>
                    <a:p>
                      <a:pPr fontAlgn="base" latinLnBrk="0"/>
                      <a:r>
                        <a:rPr lang="es-CL">
                          <a:effectLst/>
                        </a:rPr>
                        <a:t>49.2</a:t>
                      </a:r>
                    </a:p>
                  </a:txBody>
                  <a:tcPr anchor="ctr"/>
                </a:tc>
                <a:tc>
                  <a:txBody>
                    <a:bodyPr/>
                    <a:lstStyle/>
                    <a:p>
                      <a:pPr fontAlgn="base" latinLnBrk="0"/>
                      <a:r>
                        <a:rPr lang="es-CL">
                          <a:effectLst/>
                        </a:rPr>
                        <a:t>47.7</a:t>
                      </a:r>
                    </a:p>
                  </a:txBody>
                  <a:tcPr anchor="ctr"/>
                </a:tc>
                <a:tc>
                  <a:txBody>
                    <a:bodyPr/>
                    <a:lstStyle/>
                    <a:p>
                      <a:pPr fontAlgn="base" latinLnBrk="0"/>
                      <a:r>
                        <a:rPr lang="es-CL">
                          <a:effectLst/>
                        </a:rPr>
                        <a:t>59.1</a:t>
                      </a:r>
                    </a:p>
                  </a:txBody>
                  <a:tcPr anchor="ctr"/>
                </a:tc>
                <a:tc>
                  <a:txBody>
                    <a:bodyPr/>
                    <a:lstStyle/>
                    <a:p>
                      <a:pPr fontAlgn="base" latinLnBrk="0"/>
                      <a:r>
                        <a:rPr lang="es-CL" dirty="0">
                          <a:effectLst/>
                        </a:rPr>
                        <a:t>47.5</a:t>
                      </a:r>
                    </a:p>
                  </a:txBody>
                  <a:tcPr anchor="ctr"/>
                </a:tc>
                <a:extLst>
                  <a:ext uri="{0D108BD9-81ED-4DB2-BD59-A6C34878D82A}">
                    <a16:rowId xmlns:a16="http://schemas.microsoft.com/office/drawing/2014/main" val="2238544726"/>
                  </a:ext>
                </a:extLst>
              </a:tr>
              <a:tr h="673150">
                <a:tc>
                  <a:txBody>
                    <a:bodyPr/>
                    <a:lstStyle/>
                    <a:p>
                      <a:pPr fontAlgn="base" latinLnBrk="0"/>
                      <a:r>
                        <a:rPr lang="es-CL">
                          <a:effectLst/>
                        </a:rPr>
                        <a:t>Índice de Adultos Mayores</a:t>
                      </a:r>
                    </a:p>
                  </a:txBody>
                  <a:tcPr anchor="ctr"/>
                </a:tc>
                <a:tc>
                  <a:txBody>
                    <a:bodyPr/>
                    <a:lstStyle/>
                    <a:p>
                      <a:pPr fontAlgn="base" latinLnBrk="0"/>
                      <a:r>
                        <a:rPr lang="es-CL">
                          <a:effectLst/>
                        </a:rPr>
                        <a:t>49.8</a:t>
                      </a:r>
                    </a:p>
                  </a:txBody>
                  <a:tcPr anchor="ctr"/>
                </a:tc>
                <a:tc>
                  <a:txBody>
                    <a:bodyPr/>
                    <a:lstStyle/>
                    <a:p>
                      <a:pPr fontAlgn="base" latinLnBrk="0"/>
                      <a:r>
                        <a:rPr lang="es-CL">
                          <a:effectLst/>
                        </a:rPr>
                        <a:t>75.4</a:t>
                      </a:r>
                    </a:p>
                  </a:txBody>
                  <a:tcPr anchor="ctr"/>
                </a:tc>
                <a:tc>
                  <a:txBody>
                    <a:bodyPr/>
                    <a:lstStyle/>
                    <a:p>
                      <a:pPr fontAlgn="base" latinLnBrk="0"/>
                      <a:r>
                        <a:rPr lang="es-CL">
                          <a:effectLst/>
                        </a:rPr>
                        <a:t>89.2</a:t>
                      </a:r>
                    </a:p>
                  </a:txBody>
                  <a:tcPr anchor="ctr"/>
                </a:tc>
                <a:tc>
                  <a:txBody>
                    <a:bodyPr/>
                    <a:lstStyle/>
                    <a:p>
                      <a:pPr fontAlgn="base" latinLnBrk="0"/>
                      <a:r>
                        <a:rPr lang="es-CL" dirty="0">
                          <a:effectLst/>
                        </a:rPr>
                        <a:t>74.9</a:t>
                      </a:r>
                    </a:p>
                  </a:txBody>
                  <a:tcPr anchor="ctr"/>
                </a:tc>
                <a:extLst>
                  <a:ext uri="{0D108BD9-81ED-4DB2-BD59-A6C34878D82A}">
                    <a16:rowId xmlns:a16="http://schemas.microsoft.com/office/drawing/2014/main" val="1950686605"/>
                  </a:ext>
                </a:extLst>
              </a:tr>
              <a:tr h="476815">
                <a:tc>
                  <a:txBody>
                    <a:bodyPr/>
                    <a:lstStyle/>
                    <a:p>
                      <a:pPr fontAlgn="base" latinLnBrk="0"/>
                      <a:r>
                        <a:rPr lang="es-CL" dirty="0">
                          <a:effectLst/>
                        </a:rPr>
                        <a:t>Ruralidad (%)</a:t>
                      </a:r>
                    </a:p>
                  </a:txBody>
                  <a:tcPr anchor="ctr"/>
                </a:tc>
                <a:tc>
                  <a:txBody>
                    <a:bodyPr/>
                    <a:lstStyle/>
                    <a:p>
                      <a:pPr fontAlgn="base" latinLnBrk="0"/>
                      <a:r>
                        <a:rPr lang="es-CL">
                          <a:effectLst/>
                        </a:rPr>
                        <a:t>0.0</a:t>
                      </a:r>
                    </a:p>
                  </a:txBody>
                  <a:tcPr anchor="ctr"/>
                </a:tc>
                <a:tc>
                  <a:txBody>
                    <a:bodyPr/>
                    <a:lstStyle/>
                    <a:p>
                      <a:pPr fontAlgn="base" latinLnBrk="0"/>
                      <a:r>
                        <a:rPr lang="es-CL">
                          <a:effectLst/>
                        </a:rPr>
                        <a:t>0.0</a:t>
                      </a:r>
                    </a:p>
                  </a:txBody>
                  <a:tcPr anchor="ctr"/>
                </a:tc>
                <a:tc>
                  <a:txBody>
                    <a:bodyPr/>
                    <a:lstStyle/>
                    <a:p>
                      <a:pPr fontAlgn="base" latinLnBrk="0"/>
                      <a:r>
                        <a:rPr lang="es-CL" dirty="0">
                          <a:effectLst/>
                        </a:rPr>
                        <a:t>38.2</a:t>
                      </a:r>
                    </a:p>
                  </a:txBody>
                  <a:tcPr anchor="ctr"/>
                </a:tc>
                <a:tc>
                  <a:txBody>
                    <a:bodyPr/>
                    <a:lstStyle/>
                    <a:p>
                      <a:pPr fontAlgn="base" latinLnBrk="0"/>
                      <a:r>
                        <a:rPr lang="es-CL" dirty="0">
                          <a:effectLst/>
                        </a:rPr>
                        <a:t>11.3</a:t>
                      </a:r>
                    </a:p>
                  </a:txBody>
                  <a:tcPr anchor="ctr"/>
                </a:tc>
                <a:extLst>
                  <a:ext uri="{0D108BD9-81ED-4DB2-BD59-A6C34878D82A}">
                    <a16:rowId xmlns:a16="http://schemas.microsoft.com/office/drawing/2014/main" val="2205928157"/>
                  </a:ext>
                </a:extLst>
              </a:tr>
              <a:tr h="476815">
                <a:tc>
                  <a:txBody>
                    <a:bodyPr/>
                    <a:lstStyle/>
                    <a:p>
                      <a:pPr fontAlgn="base" latinLnBrk="0"/>
                      <a:r>
                        <a:rPr lang="es-CL" dirty="0">
                          <a:effectLst/>
                        </a:rPr>
                        <a:t>Riesgo Climático</a:t>
                      </a:r>
                    </a:p>
                  </a:txBody>
                  <a:tcPr anchor="ctr"/>
                </a:tc>
                <a:tc>
                  <a:txBody>
                    <a:bodyPr/>
                    <a:lstStyle/>
                    <a:p>
                      <a:pPr fontAlgn="base" latinLnBrk="0"/>
                      <a:r>
                        <a:rPr lang="es-CL" dirty="0">
                          <a:effectLst/>
                        </a:rPr>
                        <a:t>Muy Alto</a:t>
                      </a:r>
                    </a:p>
                  </a:txBody>
                  <a:tcPr anchor="ctr"/>
                </a:tc>
                <a:tc>
                  <a:txBody>
                    <a:bodyPr/>
                    <a:lstStyle/>
                    <a:p>
                      <a:pPr fontAlgn="base" latinLnBrk="0"/>
                      <a:r>
                        <a:rPr lang="es-CL">
                          <a:effectLst/>
                        </a:rPr>
                        <a:t>Alto</a:t>
                      </a:r>
                    </a:p>
                  </a:txBody>
                  <a:tcPr anchor="ctr"/>
                </a:tc>
                <a:tc>
                  <a:txBody>
                    <a:bodyPr/>
                    <a:lstStyle/>
                    <a:p>
                      <a:pPr fontAlgn="base" latinLnBrk="0"/>
                      <a:r>
                        <a:rPr lang="es-CL" dirty="0">
                          <a:effectLst/>
                        </a:rPr>
                        <a:t>Medio-alto</a:t>
                      </a:r>
                    </a:p>
                  </a:txBody>
                  <a:tcPr anchor="ctr"/>
                </a:tc>
                <a:tc>
                  <a:txBody>
                    <a:bodyPr/>
                    <a:lstStyle/>
                    <a:p>
                      <a:pPr fontAlgn="base" latinLnBrk="0"/>
                      <a:r>
                        <a:rPr lang="es-CL" dirty="0">
                          <a:effectLst/>
                        </a:rPr>
                        <a:t>Alto</a:t>
                      </a:r>
                    </a:p>
                  </a:txBody>
                  <a:tcPr anchor="ctr"/>
                </a:tc>
                <a:extLst>
                  <a:ext uri="{0D108BD9-81ED-4DB2-BD59-A6C34878D82A}">
                    <a16:rowId xmlns:a16="http://schemas.microsoft.com/office/drawing/2014/main" val="2927403338"/>
                  </a:ext>
                </a:extLst>
              </a:tr>
            </a:tbl>
          </a:graphicData>
        </a:graphic>
      </p:graphicFrame>
      <p:sp>
        <p:nvSpPr>
          <p:cNvPr id="4" name="CuadroTexto 3">
            <a:extLst>
              <a:ext uri="{FF2B5EF4-FFF2-40B4-BE49-F238E27FC236}">
                <a16:creationId xmlns:a16="http://schemas.microsoft.com/office/drawing/2014/main" id="{C739967A-5521-2848-BBCE-53A39F9BAB2E}"/>
              </a:ext>
            </a:extLst>
          </p:cNvPr>
          <p:cNvSpPr txBox="1"/>
          <p:nvPr/>
        </p:nvSpPr>
        <p:spPr>
          <a:xfrm>
            <a:off x="2142626" y="5979350"/>
            <a:ext cx="5415265" cy="246221"/>
          </a:xfrm>
          <a:prstGeom prst="rect">
            <a:avLst/>
          </a:prstGeom>
          <a:noFill/>
        </p:spPr>
        <p:txBody>
          <a:bodyPr wrap="none" rtlCol="0">
            <a:spAutoFit/>
          </a:bodyPr>
          <a:lstStyle/>
          <a:p>
            <a:r>
              <a:rPr lang="es-CL" sz="1000" dirty="0"/>
              <a:t>Fuente: Elaboración propia a partir de Reportes comunales de Biblioteca Congreso Nacional y </a:t>
            </a:r>
            <a:r>
              <a:rPr lang="es-CL" sz="1000" dirty="0" err="1"/>
              <a:t>ArClim</a:t>
            </a:r>
            <a:endParaRPr lang="es-CL" sz="1000" dirty="0"/>
          </a:p>
        </p:txBody>
      </p:sp>
    </p:spTree>
    <p:extLst>
      <p:ext uri="{BB962C8B-B14F-4D97-AF65-F5344CB8AC3E}">
        <p14:creationId xmlns:p14="http://schemas.microsoft.com/office/powerpoint/2010/main" val="1201549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F0EAB83D-D6E2-A3EB-01A7-88912E7A5B7F}"/>
              </a:ext>
            </a:extLst>
          </p:cNvPr>
          <p:cNvSpPr>
            <a:spLocks noGrp="1"/>
          </p:cNvSpPr>
          <p:nvPr>
            <p:ph idx="1"/>
          </p:nvPr>
        </p:nvSpPr>
        <p:spPr>
          <a:xfrm>
            <a:off x="5695056" y="1133977"/>
            <a:ext cx="5638800" cy="4583802"/>
          </a:xfrm>
        </p:spPr>
        <p:txBody>
          <a:bodyPr/>
          <a:lstStyle/>
          <a:p>
            <a:r>
              <a:rPr lang="es-CL" dirty="0">
                <a:solidFill>
                  <a:srgbClr val="003C58"/>
                </a:solidFill>
                <a:latin typeface="Arial" panose="020B0604020202020204" pitchFamily="34" charset="0"/>
                <a:cs typeface="Arial" panose="020B0604020202020204" pitchFamily="34" charset="0"/>
              </a:rPr>
              <a:t>Dimensiones: </a:t>
            </a:r>
          </a:p>
          <a:p>
            <a:pPr lvl="1"/>
            <a:r>
              <a:rPr lang="es-CL" dirty="0">
                <a:solidFill>
                  <a:srgbClr val="003C58"/>
                </a:solidFill>
                <a:latin typeface="Arial" panose="020B0604020202020204" pitchFamily="34" charset="0"/>
                <a:cs typeface="Arial" panose="020B0604020202020204" pitchFamily="34" charset="0"/>
              </a:rPr>
              <a:t>Conceptual</a:t>
            </a:r>
          </a:p>
          <a:p>
            <a:pPr lvl="1"/>
            <a:r>
              <a:rPr lang="es-CL" dirty="0">
                <a:solidFill>
                  <a:srgbClr val="003C58"/>
                </a:solidFill>
                <a:latin typeface="Arial" panose="020B0604020202020204" pitchFamily="34" charset="0"/>
                <a:cs typeface="Arial" panose="020B0604020202020204" pitchFamily="34" charset="0"/>
              </a:rPr>
              <a:t>Relacional</a:t>
            </a:r>
          </a:p>
          <a:p>
            <a:pPr lvl="1"/>
            <a:r>
              <a:rPr lang="es-CL" dirty="0">
                <a:solidFill>
                  <a:srgbClr val="003C58"/>
                </a:solidFill>
                <a:latin typeface="Arial" panose="020B0604020202020204" pitchFamily="34" charset="0"/>
                <a:cs typeface="Arial" panose="020B0604020202020204" pitchFamily="34" charset="0"/>
              </a:rPr>
              <a:t>Estructural</a:t>
            </a:r>
          </a:p>
        </p:txBody>
      </p:sp>
      <p:sp>
        <p:nvSpPr>
          <p:cNvPr id="3" name="Título 1">
            <a:extLst>
              <a:ext uri="{FF2B5EF4-FFF2-40B4-BE49-F238E27FC236}">
                <a16:creationId xmlns:a16="http://schemas.microsoft.com/office/drawing/2014/main" id="{B75B00E9-D1C1-1190-8658-280FCA161C00}"/>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A69C3DA3-85ED-A16C-44D6-796E40A43599}"/>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0" y="0"/>
            <a:ext cx="4880907" cy="5285038"/>
          </a:xfrm>
          <a:prstGeom prst="rect">
            <a:avLst/>
          </a:prstGeom>
        </p:spPr>
      </p:pic>
      <p:sp>
        <p:nvSpPr>
          <p:cNvPr id="5" name="Título 6">
            <a:extLst>
              <a:ext uri="{FF2B5EF4-FFF2-40B4-BE49-F238E27FC236}">
                <a16:creationId xmlns:a16="http://schemas.microsoft.com/office/drawing/2014/main" id="{BD635213-A22F-FA03-0770-12B641E2FD8E}"/>
              </a:ext>
            </a:extLst>
          </p:cNvPr>
          <p:cNvSpPr txBox="1">
            <a:spLocks/>
          </p:cNvSpPr>
          <p:nvPr/>
        </p:nvSpPr>
        <p:spPr>
          <a:xfrm>
            <a:off x="611651" y="5281891"/>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Resultados</a:t>
            </a:r>
          </a:p>
        </p:txBody>
      </p:sp>
      <p:sp>
        <p:nvSpPr>
          <p:cNvPr id="6" name="Rectángulo 5">
            <a:extLst>
              <a:ext uri="{FF2B5EF4-FFF2-40B4-BE49-F238E27FC236}">
                <a16:creationId xmlns:a16="http://schemas.microsoft.com/office/drawing/2014/main" id="{58446EA4-F2D8-68D0-C628-2CABCCC0A220}"/>
              </a:ext>
            </a:extLst>
          </p:cNvPr>
          <p:cNvSpPr/>
          <p:nvPr/>
        </p:nvSpPr>
        <p:spPr>
          <a:xfrm rot="5400000">
            <a:off x="195375" y="1208014"/>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F5286E89-9BDE-948C-7CE7-DB280A69DB6D}"/>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054411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F0EAB83D-D6E2-A3EB-01A7-88912E7A5B7F}"/>
              </a:ext>
            </a:extLst>
          </p:cNvPr>
          <p:cNvSpPr>
            <a:spLocks noGrp="1"/>
          </p:cNvSpPr>
          <p:nvPr>
            <p:ph idx="1"/>
          </p:nvPr>
        </p:nvSpPr>
        <p:spPr>
          <a:xfrm>
            <a:off x="5731329" y="843274"/>
            <a:ext cx="5638800" cy="4583802"/>
          </a:xfrm>
        </p:spPr>
        <p:txBody>
          <a:bodyPr>
            <a:normAutofit/>
          </a:bodyPr>
          <a:lstStyle/>
          <a:p>
            <a:r>
              <a:rPr lang="es-CL" sz="2400" dirty="0">
                <a:solidFill>
                  <a:srgbClr val="003C58"/>
                </a:solidFill>
                <a:latin typeface="Arial" panose="020B0604020202020204" pitchFamily="34" charset="0"/>
                <a:cs typeface="Arial" panose="020B0604020202020204" pitchFamily="34" charset="0"/>
              </a:rPr>
              <a:t>Escepticismo y falta de claridad institucional.</a:t>
            </a:r>
          </a:p>
          <a:p>
            <a:r>
              <a:rPr lang="es-CL" sz="2400" dirty="0">
                <a:solidFill>
                  <a:srgbClr val="003C58"/>
                </a:solidFill>
                <a:latin typeface="Arial" panose="020B0604020202020204" pitchFamily="34" charset="0"/>
                <a:cs typeface="Arial" panose="020B0604020202020204" pitchFamily="34" charset="0"/>
              </a:rPr>
              <a:t>Falta de formación específica.</a:t>
            </a:r>
          </a:p>
          <a:p>
            <a:r>
              <a:rPr lang="es-CL" sz="2400" dirty="0" err="1">
                <a:solidFill>
                  <a:srgbClr val="003C58"/>
                </a:solidFill>
                <a:latin typeface="Arial" panose="020B0604020202020204" pitchFamily="34" charset="0"/>
                <a:cs typeface="Arial" panose="020B0604020202020204" pitchFamily="34" charset="0"/>
              </a:rPr>
              <a:t>Maladaptación</a:t>
            </a:r>
            <a:r>
              <a:rPr lang="es-CL" sz="2400" dirty="0">
                <a:solidFill>
                  <a:srgbClr val="003C58"/>
                </a:solidFill>
                <a:latin typeface="Arial" panose="020B0604020202020204" pitchFamily="34" charset="0"/>
                <a:cs typeface="Arial" panose="020B0604020202020204" pitchFamily="34" charset="0"/>
              </a:rPr>
              <a:t> en experiencias locales.</a:t>
            </a:r>
          </a:p>
          <a:p>
            <a:r>
              <a:rPr lang="es-CL" sz="2400" dirty="0">
                <a:solidFill>
                  <a:srgbClr val="003C58"/>
                </a:solidFill>
                <a:latin typeface="Arial" panose="020B0604020202020204" pitchFamily="34" charset="0"/>
                <a:cs typeface="Arial" panose="020B0604020202020204" pitchFamily="34" charset="0"/>
              </a:rPr>
              <a:t>Estrategias de adaptación </a:t>
            </a:r>
            <a:r>
              <a:rPr lang="es-CL" sz="2400" dirty="0" err="1">
                <a:solidFill>
                  <a:srgbClr val="003C58"/>
                </a:solidFill>
                <a:latin typeface="Arial" panose="020B0604020202020204" pitchFamily="34" charset="0"/>
                <a:cs typeface="Arial" panose="020B0604020202020204" pitchFamily="34" charset="0"/>
              </a:rPr>
              <a:t>bottom</a:t>
            </a:r>
            <a:r>
              <a:rPr lang="es-CL" sz="2400" dirty="0">
                <a:solidFill>
                  <a:srgbClr val="003C58"/>
                </a:solidFill>
                <a:latin typeface="Arial" panose="020B0604020202020204" pitchFamily="34" charset="0"/>
                <a:cs typeface="Arial" panose="020B0604020202020204" pitchFamily="34" charset="0"/>
              </a:rPr>
              <a:t> up: imaginarios emergentes sobre adaptación  </a:t>
            </a:r>
          </a:p>
        </p:txBody>
      </p:sp>
      <p:sp>
        <p:nvSpPr>
          <p:cNvPr id="3" name="Título 1">
            <a:extLst>
              <a:ext uri="{FF2B5EF4-FFF2-40B4-BE49-F238E27FC236}">
                <a16:creationId xmlns:a16="http://schemas.microsoft.com/office/drawing/2014/main" id="{B75B00E9-D1C1-1190-8658-280FCA161C00}"/>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A69C3DA3-85ED-A16C-44D6-796E40A43599}"/>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0" y="0"/>
            <a:ext cx="4880907" cy="5285038"/>
          </a:xfrm>
          <a:prstGeom prst="rect">
            <a:avLst/>
          </a:prstGeom>
        </p:spPr>
      </p:pic>
      <p:sp>
        <p:nvSpPr>
          <p:cNvPr id="5" name="Título 6">
            <a:extLst>
              <a:ext uri="{FF2B5EF4-FFF2-40B4-BE49-F238E27FC236}">
                <a16:creationId xmlns:a16="http://schemas.microsoft.com/office/drawing/2014/main" id="{BD635213-A22F-FA03-0770-12B641E2FD8E}"/>
              </a:ext>
            </a:extLst>
          </p:cNvPr>
          <p:cNvSpPr txBox="1">
            <a:spLocks/>
          </p:cNvSpPr>
          <p:nvPr/>
        </p:nvSpPr>
        <p:spPr>
          <a:xfrm>
            <a:off x="611651" y="5281891"/>
            <a:ext cx="3657602" cy="99097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Dimensión Conceptual</a:t>
            </a:r>
          </a:p>
        </p:txBody>
      </p:sp>
      <p:sp>
        <p:nvSpPr>
          <p:cNvPr id="6" name="Rectángulo 5">
            <a:extLst>
              <a:ext uri="{FF2B5EF4-FFF2-40B4-BE49-F238E27FC236}">
                <a16:creationId xmlns:a16="http://schemas.microsoft.com/office/drawing/2014/main" id="{58446EA4-F2D8-68D0-C628-2CABCCC0A220}"/>
              </a:ext>
            </a:extLst>
          </p:cNvPr>
          <p:cNvSpPr/>
          <p:nvPr/>
        </p:nvSpPr>
        <p:spPr>
          <a:xfrm rot="5400000">
            <a:off x="195375" y="1208014"/>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F5286E89-9BDE-948C-7CE7-DB280A69DB6D}"/>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uadroTexto 8">
            <a:extLst>
              <a:ext uri="{FF2B5EF4-FFF2-40B4-BE49-F238E27FC236}">
                <a16:creationId xmlns:a16="http://schemas.microsoft.com/office/drawing/2014/main" id="{C33FD344-6E50-B441-BC7D-4BB6947697CF}"/>
              </a:ext>
            </a:extLst>
          </p:cNvPr>
          <p:cNvSpPr txBox="1"/>
          <p:nvPr/>
        </p:nvSpPr>
        <p:spPr>
          <a:xfrm>
            <a:off x="5222277" y="4519135"/>
            <a:ext cx="6656904" cy="1815882"/>
          </a:xfrm>
          <a:prstGeom prst="rect">
            <a:avLst/>
          </a:prstGeom>
          <a:noFill/>
        </p:spPr>
        <p:txBody>
          <a:bodyPr wrap="square">
            <a:spAutoFit/>
          </a:bodyPr>
          <a:lstStyle/>
          <a:p>
            <a:r>
              <a:rPr lang="es-ES" sz="1400" i="1" dirty="0">
                <a:effectLst/>
                <a:latin typeface="Arial" panose="020B0604020202020204" pitchFamily="34" charset="0"/>
                <a:ea typeface="Calibri" panose="020F0502020204030204" pitchFamily="34" charset="0"/>
                <a:cs typeface="Calibri" panose="020F0502020204030204" pitchFamily="34" charset="0"/>
              </a:rPr>
              <a:t>"…o sea, yo creo que el mayor obstáculo es que yo creo que la gente no cree en la situación del cambio climático… como que yo creo que no hay una claridad institucional sobre lo relevante que es el cambio climático para nuestra sociedad…” (Entrevista 4, nivel local)</a:t>
            </a:r>
            <a:endParaRPr lang="es-CL" sz="1400" i="1" dirty="0">
              <a:effectLst/>
              <a:latin typeface="Arial" panose="020B0604020202020204" pitchFamily="34" charset="0"/>
              <a:ea typeface="Calibri" panose="020F0502020204030204" pitchFamily="34" charset="0"/>
              <a:cs typeface="Calibri" panose="020F0502020204030204" pitchFamily="34" charset="0"/>
            </a:endParaRPr>
          </a:p>
          <a:p>
            <a:endParaRPr lang="es-CL" sz="1400" i="1" dirty="0">
              <a:latin typeface="Arial" panose="020B0604020202020204" pitchFamily="34" charset="0"/>
              <a:cs typeface="Calibri" panose="020F0502020204030204" pitchFamily="34" charset="0"/>
            </a:endParaRPr>
          </a:p>
          <a:p>
            <a:r>
              <a:rPr lang="es-CL" sz="1400" i="1" dirty="0">
                <a:latin typeface="Arial" panose="020B0604020202020204" pitchFamily="34" charset="0"/>
                <a:cs typeface="Calibri" panose="020F0502020204030204" pitchFamily="34" charset="0"/>
              </a:rPr>
              <a:t>"Después hubo un periodo de consulta pública en que ahí tenían ….que se informó principalmente a todos, a todos los organismos que tenían algo que decir, pero también a la ciudadanía en general” </a:t>
            </a:r>
            <a:r>
              <a:rPr lang="es-ES" sz="1400" i="1" dirty="0">
                <a:effectLst/>
                <a:latin typeface="Arial" panose="020B0604020202020204" pitchFamily="34" charset="0"/>
                <a:ea typeface="Calibri" panose="020F0502020204030204" pitchFamily="34" charset="0"/>
                <a:cs typeface="Calibri" panose="020F0502020204030204" pitchFamily="34" charset="0"/>
              </a:rPr>
              <a:t>(Entrevista 2, nivel central)</a:t>
            </a:r>
            <a:endParaRPr lang="es-CL" sz="1400" i="1" dirty="0">
              <a:effectLst/>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894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F0EAB83D-D6E2-A3EB-01A7-88912E7A5B7F}"/>
              </a:ext>
            </a:extLst>
          </p:cNvPr>
          <p:cNvSpPr>
            <a:spLocks noGrp="1"/>
          </p:cNvSpPr>
          <p:nvPr>
            <p:ph idx="1"/>
          </p:nvPr>
        </p:nvSpPr>
        <p:spPr>
          <a:xfrm>
            <a:off x="5731329" y="843274"/>
            <a:ext cx="5638800" cy="4583802"/>
          </a:xfrm>
        </p:spPr>
        <p:txBody>
          <a:bodyPr>
            <a:normAutofit/>
          </a:bodyPr>
          <a:lstStyle/>
          <a:p>
            <a:r>
              <a:rPr lang="es-CL" sz="2400" dirty="0">
                <a:solidFill>
                  <a:srgbClr val="003C58"/>
                </a:solidFill>
                <a:latin typeface="Arial" panose="020B0604020202020204" pitchFamily="34" charset="0"/>
                <a:cs typeface="Arial" panose="020B0604020202020204" pitchFamily="34" charset="0"/>
              </a:rPr>
              <a:t>Falta de claridad en roles y responsabilidades</a:t>
            </a:r>
          </a:p>
          <a:p>
            <a:r>
              <a:rPr lang="es-CL" sz="2400" dirty="0">
                <a:solidFill>
                  <a:srgbClr val="003C58"/>
                </a:solidFill>
                <a:latin typeface="Arial" panose="020B0604020202020204" pitchFamily="34" charset="0"/>
                <a:cs typeface="Arial" panose="020B0604020202020204" pitchFamily="34" charset="0"/>
              </a:rPr>
              <a:t>Conflicto entre modelos de atención asistencialista y promocional </a:t>
            </a:r>
          </a:p>
          <a:p>
            <a:r>
              <a:rPr lang="es-CL" sz="2400" dirty="0">
                <a:solidFill>
                  <a:srgbClr val="003C58"/>
                </a:solidFill>
                <a:latin typeface="Arial" panose="020B0604020202020204" pitchFamily="34" charset="0"/>
                <a:cs typeface="Arial" panose="020B0604020202020204" pitchFamily="34" charset="0"/>
              </a:rPr>
              <a:t>Déficit en la inclusión de comunidades locales y equipos.</a:t>
            </a:r>
          </a:p>
          <a:p>
            <a:r>
              <a:rPr lang="es-CL" sz="2400" dirty="0">
                <a:solidFill>
                  <a:srgbClr val="003C58"/>
                </a:solidFill>
                <a:latin typeface="Arial" panose="020B0604020202020204" pitchFamily="34" charset="0"/>
                <a:cs typeface="Arial" panose="020B0604020202020204" pitchFamily="34" charset="0"/>
              </a:rPr>
              <a:t>Potencialidades en roles duales </a:t>
            </a:r>
          </a:p>
        </p:txBody>
      </p:sp>
      <p:sp>
        <p:nvSpPr>
          <p:cNvPr id="3" name="Título 1">
            <a:extLst>
              <a:ext uri="{FF2B5EF4-FFF2-40B4-BE49-F238E27FC236}">
                <a16:creationId xmlns:a16="http://schemas.microsoft.com/office/drawing/2014/main" id="{B75B00E9-D1C1-1190-8658-280FCA161C00}"/>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A69C3DA3-85ED-A16C-44D6-796E40A43599}"/>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0" y="0"/>
            <a:ext cx="4880907" cy="5285038"/>
          </a:xfrm>
          <a:prstGeom prst="rect">
            <a:avLst/>
          </a:prstGeom>
        </p:spPr>
      </p:pic>
      <p:sp>
        <p:nvSpPr>
          <p:cNvPr id="5" name="Título 6">
            <a:extLst>
              <a:ext uri="{FF2B5EF4-FFF2-40B4-BE49-F238E27FC236}">
                <a16:creationId xmlns:a16="http://schemas.microsoft.com/office/drawing/2014/main" id="{BD635213-A22F-FA03-0770-12B641E2FD8E}"/>
              </a:ext>
            </a:extLst>
          </p:cNvPr>
          <p:cNvSpPr txBox="1">
            <a:spLocks/>
          </p:cNvSpPr>
          <p:nvPr/>
        </p:nvSpPr>
        <p:spPr>
          <a:xfrm>
            <a:off x="611651" y="5281891"/>
            <a:ext cx="3657602" cy="99097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Dimensión Relacional</a:t>
            </a:r>
          </a:p>
        </p:txBody>
      </p:sp>
      <p:sp>
        <p:nvSpPr>
          <p:cNvPr id="6" name="Rectángulo 5">
            <a:extLst>
              <a:ext uri="{FF2B5EF4-FFF2-40B4-BE49-F238E27FC236}">
                <a16:creationId xmlns:a16="http://schemas.microsoft.com/office/drawing/2014/main" id="{58446EA4-F2D8-68D0-C628-2CABCCC0A220}"/>
              </a:ext>
            </a:extLst>
          </p:cNvPr>
          <p:cNvSpPr/>
          <p:nvPr/>
        </p:nvSpPr>
        <p:spPr>
          <a:xfrm rot="5400000">
            <a:off x="195375" y="1208014"/>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F5286E89-9BDE-948C-7CE7-DB280A69DB6D}"/>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uadroTexto 8">
            <a:extLst>
              <a:ext uri="{FF2B5EF4-FFF2-40B4-BE49-F238E27FC236}">
                <a16:creationId xmlns:a16="http://schemas.microsoft.com/office/drawing/2014/main" id="{C33FD344-6E50-B441-BC7D-4BB6947697CF}"/>
              </a:ext>
            </a:extLst>
          </p:cNvPr>
          <p:cNvSpPr txBox="1"/>
          <p:nvPr/>
        </p:nvSpPr>
        <p:spPr>
          <a:xfrm>
            <a:off x="5222277" y="4519135"/>
            <a:ext cx="6656904" cy="1796454"/>
          </a:xfrm>
          <a:prstGeom prst="rect">
            <a:avLst/>
          </a:prstGeom>
          <a:noFill/>
        </p:spPr>
        <p:txBody>
          <a:bodyPr wrap="square">
            <a:spAutoFit/>
          </a:bodyPr>
          <a:lstStyle/>
          <a:p>
            <a:pPr algn="just">
              <a:lnSpc>
                <a:spcPct val="150000"/>
              </a:lnSpc>
              <a:spcAft>
                <a:spcPts val="1000"/>
              </a:spcAft>
            </a:pPr>
            <a:r>
              <a:rPr lang="es-ES" sz="1400" i="1" dirty="0">
                <a:effectLst/>
                <a:latin typeface="Arial" panose="020B0604020202020204" pitchFamily="34" charset="0"/>
                <a:ea typeface="Calibri" panose="020F0502020204030204" pitchFamily="34" charset="0"/>
                <a:cs typeface="Calibri" panose="020F0502020204030204" pitchFamily="34" charset="0"/>
              </a:rPr>
              <a:t>“En salud aún es más prioritario el cumplimiento de metas sanitarias y actividades priorizadas centralizadamente por el ministerio de salud que estos temas…(sobre temáticas medioambientales y CC)”</a:t>
            </a:r>
            <a:r>
              <a:rPr lang="es-CL" sz="1400" i="1" dirty="0">
                <a:latin typeface="Arial" panose="020B0604020202020204" pitchFamily="34" charset="0"/>
                <a:ea typeface="Calibri" panose="020F0502020204030204" pitchFamily="34" charset="0"/>
                <a:cs typeface="Calibri" panose="020F0502020204030204" pitchFamily="34" charset="0"/>
              </a:rPr>
              <a:t> </a:t>
            </a:r>
            <a:r>
              <a:rPr lang="es-ES" sz="1400" i="1" dirty="0">
                <a:effectLst/>
                <a:latin typeface="Arial" panose="020B0604020202020204" pitchFamily="34" charset="0"/>
                <a:ea typeface="Calibri" panose="020F0502020204030204" pitchFamily="34" charset="0"/>
                <a:cs typeface="Calibri" panose="020F0502020204030204" pitchFamily="34" charset="0"/>
              </a:rPr>
              <a:t>(Entrevista 1, nivel local)</a:t>
            </a:r>
          </a:p>
          <a:p>
            <a:pPr algn="just">
              <a:lnSpc>
                <a:spcPct val="150000"/>
              </a:lnSpc>
              <a:spcAft>
                <a:spcPts val="1000"/>
              </a:spcAft>
            </a:pPr>
            <a:r>
              <a:rPr lang="es-CL" sz="1400" i="1" dirty="0">
                <a:effectLst/>
                <a:latin typeface="Arial" panose="020B0604020202020204" pitchFamily="34" charset="0"/>
                <a:ea typeface="Calibri" panose="020F0502020204030204" pitchFamily="34" charset="0"/>
                <a:cs typeface="Calibri" panose="020F0502020204030204" pitchFamily="34" charset="0"/>
              </a:rPr>
              <a:t>“Yo creo que en el diseño puede ser que están un poquitito más desplazados los equipos y quizás las comunidades…”  (Entrevista 2, nivel central)</a:t>
            </a:r>
          </a:p>
        </p:txBody>
      </p:sp>
    </p:spTree>
    <p:extLst>
      <p:ext uri="{BB962C8B-B14F-4D97-AF65-F5344CB8AC3E}">
        <p14:creationId xmlns:p14="http://schemas.microsoft.com/office/powerpoint/2010/main" val="2587240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F0EAB83D-D6E2-A3EB-01A7-88912E7A5B7F}"/>
              </a:ext>
            </a:extLst>
          </p:cNvPr>
          <p:cNvSpPr>
            <a:spLocks noGrp="1"/>
          </p:cNvSpPr>
          <p:nvPr>
            <p:ph idx="1"/>
          </p:nvPr>
        </p:nvSpPr>
        <p:spPr>
          <a:xfrm>
            <a:off x="5731329" y="843274"/>
            <a:ext cx="5638800" cy="4583802"/>
          </a:xfrm>
        </p:spPr>
        <p:txBody>
          <a:bodyPr>
            <a:normAutofit/>
          </a:bodyPr>
          <a:lstStyle/>
          <a:p>
            <a:pPr marL="285750" indent="-285750">
              <a:buFont typeface="Arial" panose="020B0604020202020204" pitchFamily="34" charset="0"/>
              <a:buChar char="•"/>
            </a:pPr>
            <a:r>
              <a:rPr lang="es-CL" sz="2400" dirty="0"/>
              <a:t>Dependencia de voluntades locales.</a:t>
            </a:r>
          </a:p>
          <a:p>
            <a:pPr marL="285750" indent="-285750">
              <a:buFont typeface="Arial" panose="020B0604020202020204" pitchFamily="34" charset="0"/>
              <a:buChar char="•"/>
            </a:pPr>
            <a:r>
              <a:rPr lang="es-CL" sz="2400" dirty="0"/>
              <a:t>Recursos insuficientes.</a:t>
            </a:r>
          </a:p>
          <a:p>
            <a:pPr marL="285750" indent="-285750">
              <a:buFont typeface="Arial" panose="020B0604020202020204" pitchFamily="34" charset="0"/>
              <a:buChar char="•"/>
            </a:pPr>
            <a:r>
              <a:rPr lang="es-CL" sz="2400" dirty="0"/>
              <a:t>Necesidad de un marco organizativo más robusto </a:t>
            </a:r>
          </a:p>
          <a:p>
            <a:pPr marL="285750" indent="-285750">
              <a:buFont typeface="Arial" panose="020B0604020202020204" pitchFamily="34" charset="0"/>
              <a:buChar char="•"/>
            </a:pPr>
            <a:r>
              <a:rPr lang="es-CL" sz="2400" dirty="0"/>
              <a:t>Iniciativas locales innovadoras</a:t>
            </a:r>
          </a:p>
        </p:txBody>
      </p:sp>
      <p:sp>
        <p:nvSpPr>
          <p:cNvPr id="3" name="Título 1">
            <a:extLst>
              <a:ext uri="{FF2B5EF4-FFF2-40B4-BE49-F238E27FC236}">
                <a16:creationId xmlns:a16="http://schemas.microsoft.com/office/drawing/2014/main" id="{B75B00E9-D1C1-1190-8658-280FCA161C00}"/>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A69C3DA3-85ED-A16C-44D6-796E40A43599}"/>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0" y="0"/>
            <a:ext cx="4880907" cy="5285038"/>
          </a:xfrm>
          <a:prstGeom prst="rect">
            <a:avLst/>
          </a:prstGeom>
        </p:spPr>
      </p:pic>
      <p:sp>
        <p:nvSpPr>
          <p:cNvPr id="5" name="Título 6">
            <a:extLst>
              <a:ext uri="{FF2B5EF4-FFF2-40B4-BE49-F238E27FC236}">
                <a16:creationId xmlns:a16="http://schemas.microsoft.com/office/drawing/2014/main" id="{BD635213-A22F-FA03-0770-12B641E2FD8E}"/>
              </a:ext>
            </a:extLst>
          </p:cNvPr>
          <p:cNvSpPr txBox="1">
            <a:spLocks/>
          </p:cNvSpPr>
          <p:nvPr/>
        </p:nvSpPr>
        <p:spPr>
          <a:xfrm>
            <a:off x="611651" y="5281891"/>
            <a:ext cx="3657602" cy="99097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Dimensión Estructural</a:t>
            </a:r>
          </a:p>
        </p:txBody>
      </p:sp>
      <p:sp>
        <p:nvSpPr>
          <p:cNvPr id="6" name="Rectángulo 5">
            <a:extLst>
              <a:ext uri="{FF2B5EF4-FFF2-40B4-BE49-F238E27FC236}">
                <a16:creationId xmlns:a16="http://schemas.microsoft.com/office/drawing/2014/main" id="{58446EA4-F2D8-68D0-C628-2CABCCC0A220}"/>
              </a:ext>
            </a:extLst>
          </p:cNvPr>
          <p:cNvSpPr/>
          <p:nvPr/>
        </p:nvSpPr>
        <p:spPr>
          <a:xfrm rot="5400000">
            <a:off x="195375" y="1208014"/>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F5286E89-9BDE-948C-7CE7-DB280A69DB6D}"/>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uadroTexto 8">
            <a:extLst>
              <a:ext uri="{FF2B5EF4-FFF2-40B4-BE49-F238E27FC236}">
                <a16:creationId xmlns:a16="http://schemas.microsoft.com/office/drawing/2014/main" id="{C33FD344-6E50-B441-BC7D-4BB6947697CF}"/>
              </a:ext>
            </a:extLst>
          </p:cNvPr>
          <p:cNvSpPr txBox="1"/>
          <p:nvPr/>
        </p:nvSpPr>
        <p:spPr>
          <a:xfrm>
            <a:off x="5222277" y="4519135"/>
            <a:ext cx="6656904" cy="1668214"/>
          </a:xfrm>
          <a:prstGeom prst="rect">
            <a:avLst/>
          </a:prstGeom>
          <a:noFill/>
        </p:spPr>
        <p:txBody>
          <a:bodyPr wrap="square">
            <a:spAutoFit/>
          </a:bodyPr>
          <a:lstStyle/>
          <a:p>
            <a:pPr algn="just">
              <a:lnSpc>
                <a:spcPct val="150000"/>
              </a:lnSpc>
              <a:spcAft>
                <a:spcPts val="1000"/>
              </a:spcAft>
            </a:pPr>
            <a:r>
              <a:rPr lang="es-ES" sz="1400" i="1" dirty="0">
                <a:effectLst/>
                <a:latin typeface="Arial" panose="020B0604020202020204" pitchFamily="34" charset="0"/>
                <a:ea typeface="Calibri" panose="020F0502020204030204" pitchFamily="34" charset="0"/>
                <a:cs typeface="Calibri" panose="020F0502020204030204" pitchFamily="34" charset="0"/>
              </a:rPr>
              <a:t>"No hay profesionales dedicados exclusivamente a este tema, esto parece como un tema más ...eso si yo creo que hay como un interés de la encargada (de epidemiología) y de su equipo de capacitarse en estos temas, pero ahí no veo como más acciones concretas en esta etapa. </a:t>
            </a:r>
            <a:r>
              <a:rPr lang="es-ES" sz="1400" i="1" dirty="0">
                <a:latin typeface="Arial" panose="020B0604020202020204" pitchFamily="34" charset="0"/>
                <a:ea typeface="Calibri" panose="020F0502020204030204" pitchFamily="34" charset="0"/>
                <a:cs typeface="Calibri" panose="020F0502020204030204" pitchFamily="34" charset="0"/>
              </a:rPr>
              <a:t>Y</a:t>
            </a:r>
            <a:r>
              <a:rPr lang="es-ES" sz="1400" i="1" dirty="0">
                <a:effectLst/>
                <a:latin typeface="Arial" panose="020B0604020202020204" pitchFamily="34" charset="0"/>
                <a:ea typeface="Calibri" panose="020F0502020204030204" pitchFamily="34" charset="0"/>
                <a:cs typeface="Calibri" panose="020F0502020204030204" pitchFamily="34" charset="0"/>
              </a:rPr>
              <a:t>o creo que estamos como partiendo recién" (Entrevista 3)</a:t>
            </a:r>
            <a:endParaRPr lang="es-CL" sz="1400" i="1" dirty="0">
              <a:effectLst/>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769178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2029249</TotalTime>
  <Words>1368</Words>
  <Application>Microsoft Office PowerPoint</Application>
  <PresentationFormat>Panorámica</PresentationFormat>
  <Paragraphs>111</Paragraphs>
  <Slides>12</Slides>
  <Notes>9</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12</vt:i4>
      </vt:variant>
    </vt:vector>
  </HeadingPairs>
  <TitlesOfParts>
    <vt:vector size="20" baseType="lpstr">
      <vt:lpstr>Arial</vt:lpstr>
      <vt:lpstr>Calibri</vt:lpstr>
      <vt:lpstr>Calibri Light</vt:lpstr>
      <vt:lpstr>Century Gothic</vt:lpstr>
      <vt:lpstr>fkGroteskNeue</vt:lpstr>
      <vt:lpstr>var(--font-berkeley-mono)</vt:lpstr>
      <vt:lpstr>var(--font-fk-grotesk)</vt:lpstr>
      <vt:lpstr>Tema de Office</vt:lpstr>
      <vt:lpstr>Presentación de PowerPoint</vt:lpstr>
      <vt:lpstr>Presentación de PowerPoint</vt:lpstr>
      <vt:lpstr>Objetivo general</vt:lpstr>
      <vt:lpstr>Materiales  y métodos</vt:lpstr>
      <vt:lpstr>Casos y contextos seleccionados</vt:lpstr>
      <vt:lpstr>Presentación de PowerPoint</vt:lpstr>
      <vt:lpstr>Presentación de PowerPoint</vt:lpstr>
      <vt:lpstr>Presentación de PowerPoint</vt:lpstr>
      <vt:lpstr>Presentación de PowerPoint</vt:lpstr>
      <vt:lpstr>Conclusión</vt:lpstr>
      <vt:lpstr>Referencias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Matías Alejandro Salamanca Muñoz</dc:creator>
  <cp:lastModifiedBy>Nelly Baeza Tapia</cp:lastModifiedBy>
  <cp:revision>17</cp:revision>
  <dcterms:created xsi:type="dcterms:W3CDTF">2023-09-24T14:12:27Z</dcterms:created>
  <dcterms:modified xsi:type="dcterms:W3CDTF">2025-11-07T13:35:56Z</dcterms:modified>
</cp:coreProperties>
</file>