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Arial Bold" charset="1" panose="020B0704020202020204"/>
      <p:regular r:id="rId21"/>
    </p:embeddedFont>
    <p:embeddedFont>
      <p:font typeface="Arial" charset="1" panose="020B0604020202020204"/>
      <p:regular r:id="rId22"/>
    </p:embeddedFont>
    <p:embeddedFont>
      <p:font typeface="Calibri (MS)" charset="1" panose="020F0502020204030204"/>
      <p:regular r:id="rId23"/>
    </p:embeddedFont>
    <p:embeddedFont>
      <p:font typeface="TT Rounds Condensed" charset="1" panose="02000506030000020003"/>
      <p:regular r:id="rId24"/>
    </p:embeddedFont>
    <p:embeddedFont>
      <p:font typeface="Century Gothic Paneuropean" charset="1" panose="020B0502020202020204"/>
      <p:regular r:id="rId25"/>
    </p:embeddedFont>
    <p:embeddedFont>
      <p:font typeface="Open Sans Bold" charset="1" panose="020B0806030504020204"/>
      <p:regular r:id="rId26"/>
    </p:embeddedFont>
    <p:embeddedFont>
      <p:font typeface="Open Sans" charset="1" panose="020B0606030504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4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918265" y="3511296"/>
            <a:ext cx="369735" cy="6775704"/>
            <a:chOff x="0" y="0"/>
            <a:chExt cx="492980" cy="90342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93014" cy="9034272"/>
            </a:xfrm>
            <a:custGeom>
              <a:avLst/>
              <a:gdLst/>
              <a:ahLst/>
              <a:cxnLst/>
              <a:rect r="r" b="b" t="t" l="l"/>
              <a:pathLst>
                <a:path h="9034272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9034272"/>
                  </a:lnTo>
                  <a:lnTo>
                    <a:pt x="0" y="9034272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157855" y="0"/>
            <a:ext cx="13551399" cy="1979690"/>
            <a:chOff x="0" y="0"/>
            <a:chExt cx="18068532" cy="263958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068544" cy="2639568"/>
            </a:xfrm>
            <a:custGeom>
              <a:avLst/>
              <a:gdLst/>
              <a:ahLst/>
              <a:cxnLst/>
              <a:rect r="r" b="b" t="t" l="l"/>
              <a:pathLst>
                <a:path h="2639568" w="18068544">
                  <a:moveTo>
                    <a:pt x="0" y="0"/>
                  </a:moveTo>
                  <a:lnTo>
                    <a:pt x="18068544" y="0"/>
                  </a:lnTo>
                  <a:lnTo>
                    <a:pt x="18068544" y="2639568"/>
                  </a:lnTo>
                  <a:lnTo>
                    <a:pt x="0" y="2639568"/>
                  </a:lnTo>
                  <a:close/>
                </a:path>
              </a:pathLst>
            </a:custGeom>
            <a:solidFill>
              <a:srgbClr val="003C58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2826254" y="507111"/>
            <a:ext cx="2324897" cy="1123788"/>
            <a:chOff x="0" y="0"/>
            <a:chExt cx="3099863" cy="14983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99816" cy="1498346"/>
            </a:xfrm>
            <a:custGeom>
              <a:avLst/>
              <a:gdLst/>
              <a:ahLst/>
              <a:cxnLst/>
              <a:rect r="r" b="b" t="t" l="l"/>
              <a:pathLst>
                <a:path h="1498346" w="3099816">
                  <a:moveTo>
                    <a:pt x="0" y="0"/>
                  </a:moveTo>
                  <a:lnTo>
                    <a:pt x="3099816" y="0"/>
                  </a:lnTo>
                  <a:lnTo>
                    <a:pt x="3099816" y="1498346"/>
                  </a:lnTo>
                  <a:lnTo>
                    <a:pt x="0" y="1498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5431705" y="643321"/>
            <a:ext cx="1153805" cy="1097207"/>
            <a:chOff x="0" y="0"/>
            <a:chExt cx="1538407" cy="146294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38351" cy="1462913"/>
            </a:xfrm>
            <a:custGeom>
              <a:avLst/>
              <a:gdLst/>
              <a:ahLst/>
              <a:cxnLst/>
              <a:rect r="r" b="b" t="t" l="l"/>
              <a:pathLst>
                <a:path h="1462913" w="1538351">
                  <a:moveTo>
                    <a:pt x="0" y="0"/>
                  </a:moveTo>
                  <a:lnTo>
                    <a:pt x="1538351" y="0"/>
                  </a:lnTo>
                  <a:lnTo>
                    <a:pt x="1538351" y="1462913"/>
                  </a:lnTo>
                  <a:lnTo>
                    <a:pt x="0" y="14629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3715656" y="311204"/>
            <a:ext cx="1591265" cy="1668486"/>
            <a:chOff x="0" y="0"/>
            <a:chExt cx="2121687" cy="222464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21662" cy="2224659"/>
            </a:xfrm>
            <a:custGeom>
              <a:avLst/>
              <a:gdLst/>
              <a:ahLst/>
              <a:cxnLst/>
              <a:rect r="r" b="b" t="t" l="l"/>
              <a:pathLst>
                <a:path h="2224659" w="2121662">
                  <a:moveTo>
                    <a:pt x="0" y="0"/>
                  </a:moveTo>
                  <a:lnTo>
                    <a:pt x="2121662" y="0"/>
                  </a:lnTo>
                  <a:lnTo>
                    <a:pt x="2121662" y="2224659"/>
                  </a:lnTo>
                  <a:lnTo>
                    <a:pt x="0" y="222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82313" b="-126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425000" y="658886"/>
            <a:ext cx="5277230" cy="919489"/>
            <a:chOff x="0" y="0"/>
            <a:chExt cx="7036307" cy="122598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036308" cy="1225931"/>
            </a:xfrm>
            <a:custGeom>
              <a:avLst/>
              <a:gdLst/>
              <a:ahLst/>
              <a:cxnLst/>
              <a:rect r="r" b="b" t="t" l="l"/>
              <a:pathLst>
                <a:path h="1225931" w="7036308">
                  <a:moveTo>
                    <a:pt x="0" y="0"/>
                  </a:moveTo>
                  <a:lnTo>
                    <a:pt x="7036308" y="0"/>
                  </a:lnTo>
                  <a:lnTo>
                    <a:pt x="7036308" y="1225931"/>
                  </a:lnTo>
                  <a:lnTo>
                    <a:pt x="0" y="12259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814089" y="3412551"/>
            <a:ext cx="12146625" cy="2014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sz="42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Dependencia funcional, accesibilidad  y sintomatología depresiva en adultos mayores con discapacidad en Chile (Nº 1723)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627477" y="6580084"/>
            <a:ext cx="12333237" cy="1694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88"/>
              </a:lnSpc>
            </a:pPr>
            <a:r>
              <a:rPr lang="en-US" sz="36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Daniela Naranjo H.</a:t>
            </a:r>
          </a:p>
          <a:p>
            <a:pPr algn="r">
              <a:lnSpc>
                <a:spcPts val="3888"/>
              </a:lnSpc>
            </a:pPr>
            <a:r>
              <a:rPr lang="en-US" sz="3600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Franklin Vidal H.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950208" y="8677262"/>
            <a:ext cx="12010506" cy="1291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397"/>
              </a:lnSpc>
            </a:pPr>
            <a:r>
              <a:rPr lang="en-US" sz="27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Magíster en Salud Pública y Planificación Sanitaria</a:t>
            </a:r>
          </a:p>
          <a:p>
            <a:pPr algn="r">
              <a:lnSpc>
                <a:spcPts val="2397"/>
              </a:lnSpc>
            </a:pPr>
            <a:r>
              <a:rPr lang="en-US" sz="27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Escuela de Salud Pública</a:t>
            </a:r>
          </a:p>
          <a:p>
            <a:pPr algn="r">
              <a:lnSpc>
                <a:spcPts val="2397"/>
              </a:lnSpc>
            </a:pPr>
            <a:r>
              <a:rPr lang="en-US" sz="2775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Universidad Mayor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" y="15"/>
            <a:ext cx="14504463" cy="10286985"/>
            <a:chOff x="0" y="0"/>
            <a:chExt cx="19339284" cy="137159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339306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9339306">
                  <a:moveTo>
                    <a:pt x="0" y="0"/>
                  </a:moveTo>
                  <a:lnTo>
                    <a:pt x="19339306" y="0"/>
                  </a:lnTo>
                  <a:lnTo>
                    <a:pt x="1933930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6084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687529" y="0"/>
            <a:ext cx="10600467" cy="10287000"/>
            <a:chOff x="0" y="0"/>
            <a:chExt cx="14133956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133957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4133957">
                  <a:moveTo>
                    <a:pt x="14133957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4133957" y="13716000"/>
                  </a:lnTo>
                  <a:close/>
                </a:path>
              </a:pathLst>
            </a:custGeom>
            <a:gradFill rotWithShape="true">
              <a:gsLst>
                <a:gs pos="0">
                  <a:srgbClr val="FFFFFF">
                    <a:alpha val="100000"/>
                  </a:srgbClr>
                </a:gs>
                <a:gs pos="19000">
                  <a:srgbClr val="FFFFFF">
                    <a:alpha val="77000"/>
                  </a:srgbClr>
                </a:gs>
                <a:gs pos="35000">
                  <a:srgbClr val="FFFFFF">
                    <a:alpha val="38000"/>
                  </a:srgbClr>
                </a:gs>
                <a:gs pos="48000">
                  <a:srgbClr val="FFFFFF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1080000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297415" y="547688"/>
            <a:ext cx="5733283" cy="1487103"/>
            <a:chOff x="0" y="0"/>
            <a:chExt cx="7644378" cy="198280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644378" cy="1982804"/>
            </a:xfrm>
            <a:custGeom>
              <a:avLst/>
              <a:gdLst/>
              <a:ahLst/>
              <a:cxnLst/>
              <a:rect r="r" b="b" t="t" l="l"/>
              <a:pathLst>
                <a:path h="1982804" w="7644378">
                  <a:moveTo>
                    <a:pt x="0" y="0"/>
                  </a:moveTo>
                  <a:lnTo>
                    <a:pt x="7644378" y="0"/>
                  </a:lnTo>
                  <a:lnTo>
                    <a:pt x="7644378" y="1982804"/>
                  </a:lnTo>
                  <a:lnTo>
                    <a:pt x="0" y="19828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47625"/>
              <a:ext cx="7644378" cy="1935179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6480"/>
                </a:lnSpc>
              </a:pPr>
              <a:r>
                <a:rPr lang="en-US" sz="6000" b="true">
                  <a:solidFill>
                    <a:srgbClr val="003C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Conclusión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551242" y="2245926"/>
            <a:ext cx="15736758" cy="7709078"/>
            <a:chOff x="0" y="0"/>
            <a:chExt cx="20982344" cy="102787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982305" cy="10278745"/>
            </a:xfrm>
            <a:custGeom>
              <a:avLst/>
              <a:gdLst/>
              <a:ahLst/>
              <a:cxnLst/>
              <a:rect r="r" b="b" t="t" l="l"/>
              <a:pathLst>
                <a:path h="10278745" w="20982305">
                  <a:moveTo>
                    <a:pt x="0" y="0"/>
                  </a:moveTo>
                  <a:lnTo>
                    <a:pt x="20982305" y="0"/>
                  </a:lnTo>
                  <a:lnTo>
                    <a:pt x="20982305" y="10278745"/>
                  </a:lnTo>
                  <a:lnTo>
                    <a:pt x="0" y="10278745"/>
                  </a:lnTo>
                  <a:close/>
                </a:path>
              </a:pathLst>
            </a:custGeom>
            <a:gradFill rotWithShape="true">
              <a:gsLst>
                <a:gs pos="0">
                  <a:srgbClr val="F6F8FC">
                    <a:alpha val="14276"/>
                  </a:srgbClr>
                </a:gs>
                <a:gs pos="33000">
                  <a:srgbClr val="FFFFFF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084897" y="2733676"/>
            <a:ext cx="11186535" cy="19050"/>
            <a:chOff x="0" y="0"/>
            <a:chExt cx="14915380" cy="254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2700" y="12700"/>
              <a:ext cx="14889987" cy="0"/>
            </a:xfrm>
            <a:custGeom>
              <a:avLst/>
              <a:gdLst/>
              <a:ahLst/>
              <a:cxnLst/>
              <a:rect r="r" b="b" t="t" l="l"/>
              <a:pathLst>
                <a:path h="0" w="14889987">
                  <a:moveTo>
                    <a:pt x="0" y="0"/>
                  </a:moveTo>
                  <a:lnTo>
                    <a:pt x="14889987" y="0"/>
                  </a:lnTo>
                </a:path>
              </a:pathLst>
            </a:custGeom>
            <a:solidFill>
              <a:srgbClr val="4472C4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700" y="0"/>
              <a:ext cx="14889987" cy="25400"/>
            </a:xfrm>
            <a:custGeom>
              <a:avLst/>
              <a:gdLst/>
              <a:ahLst/>
              <a:cxnLst/>
              <a:rect r="r" b="b" t="t" l="l"/>
              <a:pathLst>
                <a:path h="25400" w="14889987">
                  <a:moveTo>
                    <a:pt x="0" y="0"/>
                  </a:moveTo>
                  <a:lnTo>
                    <a:pt x="14889987" y="0"/>
                  </a:lnTo>
                  <a:lnTo>
                    <a:pt x="14889987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793093" y="3040806"/>
            <a:ext cx="13316414" cy="893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 Chile, 1.173.889 personas mayores con discapacidad enfrentan múltiples vulnerabilidades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6084897" y="4315251"/>
            <a:ext cx="11186535" cy="19050"/>
            <a:chOff x="0" y="0"/>
            <a:chExt cx="14915380" cy="254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14889987" cy="0"/>
            </a:xfrm>
            <a:custGeom>
              <a:avLst/>
              <a:gdLst/>
              <a:ahLst/>
              <a:cxnLst/>
              <a:rect r="r" b="b" t="t" l="l"/>
              <a:pathLst>
                <a:path h="0" w="14889987">
                  <a:moveTo>
                    <a:pt x="0" y="0"/>
                  </a:moveTo>
                  <a:lnTo>
                    <a:pt x="14889987" y="0"/>
                  </a:lnTo>
                </a:path>
              </a:pathLst>
            </a:custGeom>
            <a:solidFill>
              <a:srgbClr val="4472C4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2700" y="0"/>
              <a:ext cx="14889987" cy="25400"/>
            </a:xfrm>
            <a:custGeom>
              <a:avLst/>
              <a:gdLst/>
              <a:ahLst/>
              <a:cxnLst/>
              <a:rect r="r" b="b" t="t" l="l"/>
              <a:pathLst>
                <a:path h="25400" w="14889987">
                  <a:moveTo>
                    <a:pt x="0" y="0"/>
                  </a:moveTo>
                  <a:lnTo>
                    <a:pt x="14889987" y="0"/>
                  </a:lnTo>
                  <a:lnTo>
                    <a:pt x="14889987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3793093" y="4580056"/>
            <a:ext cx="13397376" cy="1712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actores de Riesgo:</a:t>
            </a:r>
          </a:p>
          <a:p>
            <a:pPr algn="l" marL="647700" indent="-323850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 dependencia funcional duplica el riesgo (OR=2.00, p&lt;0.001)</a:t>
            </a:r>
          </a:p>
          <a:p>
            <a:pPr algn="l" marL="647700" indent="-323850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Las mujeres presentan 31% mayor riesgo que los hombres (OR=1.31, p=0.019)</a:t>
            </a:r>
          </a:p>
          <a:p>
            <a:pPr algn="l">
              <a:lnSpc>
                <a:spcPts val="3240"/>
              </a:lnSpc>
            </a:pPr>
          </a:p>
        </p:txBody>
      </p:sp>
      <p:grpSp>
        <p:nvGrpSpPr>
          <p:cNvPr name="Group 19" id="19"/>
          <p:cNvGrpSpPr/>
          <p:nvPr/>
        </p:nvGrpSpPr>
        <p:grpSpPr>
          <a:xfrm rot="0">
            <a:off x="6003934" y="6319330"/>
            <a:ext cx="11186535" cy="19050"/>
            <a:chOff x="0" y="0"/>
            <a:chExt cx="14915380" cy="254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2700" y="12700"/>
              <a:ext cx="14889987" cy="0"/>
            </a:xfrm>
            <a:custGeom>
              <a:avLst/>
              <a:gdLst/>
              <a:ahLst/>
              <a:cxnLst/>
              <a:rect r="r" b="b" t="t" l="l"/>
              <a:pathLst>
                <a:path h="0" w="14889987">
                  <a:moveTo>
                    <a:pt x="0" y="0"/>
                  </a:moveTo>
                  <a:lnTo>
                    <a:pt x="14889987" y="0"/>
                  </a:lnTo>
                </a:path>
              </a:pathLst>
            </a:custGeom>
            <a:solidFill>
              <a:srgbClr val="4472C4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2700" y="0"/>
              <a:ext cx="14889987" cy="25400"/>
            </a:xfrm>
            <a:custGeom>
              <a:avLst/>
              <a:gdLst/>
              <a:ahLst/>
              <a:cxnLst/>
              <a:rect r="r" b="b" t="t" l="l"/>
              <a:pathLst>
                <a:path h="25400" w="14889987">
                  <a:moveTo>
                    <a:pt x="0" y="0"/>
                  </a:moveTo>
                  <a:lnTo>
                    <a:pt x="14889987" y="0"/>
                  </a:lnTo>
                  <a:lnTo>
                    <a:pt x="14889987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6165859" y="9854502"/>
            <a:ext cx="11186535" cy="19050"/>
            <a:chOff x="0" y="0"/>
            <a:chExt cx="14915380" cy="254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2700" y="12700"/>
              <a:ext cx="14889987" cy="0"/>
            </a:xfrm>
            <a:custGeom>
              <a:avLst/>
              <a:gdLst/>
              <a:ahLst/>
              <a:cxnLst/>
              <a:rect r="r" b="b" t="t" l="l"/>
              <a:pathLst>
                <a:path h="0" w="14889987">
                  <a:moveTo>
                    <a:pt x="0" y="0"/>
                  </a:moveTo>
                  <a:lnTo>
                    <a:pt x="14889987" y="0"/>
                  </a:lnTo>
                </a:path>
              </a:pathLst>
            </a:custGeom>
            <a:solidFill>
              <a:srgbClr val="4472C4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2700" y="0"/>
              <a:ext cx="14889987" cy="25400"/>
            </a:xfrm>
            <a:custGeom>
              <a:avLst/>
              <a:gdLst/>
              <a:ahLst/>
              <a:cxnLst/>
              <a:rect r="r" b="b" t="t" l="l"/>
              <a:pathLst>
                <a:path h="25400" w="14889987">
                  <a:moveTo>
                    <a:pt x="0" y="0"/>
                  </a:moveTo>
                  <a:lnTo>
                    <a:pt x="14889987" y="0"/>
                  </a:lnTo>
                  <a:lnTo>
                    <a:pt x="14889987" y="2540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4472C4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3793093" y="6604109"/>
            <a:ext cx="13431791" cy="2531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actores Protectores:</a:t>
            </a:r>
          </a:p>
          <a:p>
            <a:pPr algn="l" marL="647700" indent="-323850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 accesibilidad adecuada reduce el riesgo en 45% (OR=0.55, p&lt;0.001)</a:t>
            </a:r>
          </a:p>
          <a:p>
            <a:pPr algn="l" marL="647700" indent="-323850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El acceso a espacios públicos reduce el riesgo en 49% (OR=0.51, p=0.004)</a:t>
            </a:r>
          </a:p>
          <a:p>
            <a:pPr algn="l" marL="647700" indent="-323850" lvl="1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 edad avanzada muestra efecto protector progresivo: mayor protección a mayor edad (≥80 años: OR=0.30, p&lt;0.001)</a:t>
            </a:r>
          </a:p>
          <a:p>
            <a:pPr algn="l">
              <a:lnSpc>
                <a:spcPts val="3240"/>
              </a:lnSpc>
            </a:pPr>
          </a:p>
        </p:txBody>
      </p:sp>
      <p:grpSp>
        <p:nvGrpSpPr>
          <p:cNvPr name="Group 26" id="26"/>
          <p:cNvGrpSpPr/>
          <p:nvPr/>
        </p:nvGrpSpPr>
        <p:grpSpPr>
          <a:xfrm rot="0">
            <a:off x="17915976" y="2291024"/>
            <a:ext cx="369735" cy="7144378"/>
            <a:chOff x="0" y="0"/>
            <a:chExt cx="492980" cy="952583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93014" cy="9525889"/>
            </a:xfrm>
            <a:custGeom>
              <a:avLst/>
              <a:gdLst/>
              <a:ahLst/>
              <a:cxnLst/>
              <a:rect r="r" b="b" t="t" l="l"/>
              <a:pathLst>
                <a:path h="9525889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9525889"/>
                  </a:lnTo>
                  <a:lnTo>
                    <a:pt x="0" y="9525889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4421874" y="2272352"/>
            <a:ext cx="9396484" cy="7685958"/>
            <a:chOff x="0" y="0"/>
            <a:chExt cx="12528646" cy="102479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528677" cy="10247884"/>
            </a:xfrm>
            <a:custGeom>
              <a:avLst/>
              <a:gdLst/>
              <a:ahLst/>
              <a:cxnLst/>
              <a:rect r="r" b="b" t="t" l="l"/>
              <a:pathLst>
                <a:path h="10247884" w="12528677">
                  <a:moveTo>
                    <a:pt x="0" y="0"/>
                  </a:moveTo>
                  <a:lnTo>
                    <a:pt x="12528677" y="0"/>
                  </a:lnTo>
                  <a:lnTo>
                    <a:pt x="12528677" y="10247884"/>
                  </a:lnTo>
                  <a:lnTo>
                    <a:pt x="0" y="10247884"/>
                  </a:lnTo>
                  <a:close/>
                </a:path>
              </a:pathLst>
            </a:custGeom>
            <a:gradFill rotWithShape="true">
              <a:gsLst>
                <a:gs pos="0">
                  <a:srgbClr val="F6F8FC">
                    <a:alpha val="14276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57298" y="939573"/>
            <a:ext cx="5306787" cy="1988344"/>
            <a:chOff x="0" y="0"/>
            <a:chExt cx="7075716" cy="26511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075716" cy="2651126"/>
            </a:xfrm>
            <a:custGeom>
              <a:avLst/>
              <a:gdLst/>
              <a:ahLst/>
              <a:cxnLst/>
              <a:rect r="r" b="b" t="t" l="l"/>
              <a:pathLst>
                <a:path h="2651126" w="7075716">
                  <a:moveTo>
                    <a:pt x="0" y="0"/>
                  </a:moveTo>
                  <a:lnTo>
                    <a:pt x="7075716" y="0"/>
                  </a:lnTo>
                  <a:lnTo>
                    <a:pt x="7075716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38100"/>
              <a:ext cx="7075716" cy="261302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 b="true">
                  <a:solidFill>
                    <a:srgbClr val="FFFFFF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Referencias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7918265" y="3089870"/>
            <a:ext cx="369735" cy="6345534"/>
            <a:chOff x="0" y="0"/>
            <a:chExt cx="492980" cy="846071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93014" cy="8460740"/>
            </a:xfrm>
            <a:custGeom>
              <a:avLst/>
              <a:gdLst/>
              <a:ahLst/>
              <a:cxnLst/>
              <a:rect r="r" b="b" t="t" l="l"/>
              <a:pathLst>
                <a:path h="8460740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8460740"/>
                  </a:lnTo>
                  <a:lnTo>
                    <a:pt x="0" y="8460740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245358" y="2927918"/>
            <a:ext cx="5712048" cy="5884270"/>
            <a:chOff x="0" y="0"/>
            <a:chExt cx="7616064" cy="7845694"/>
          </a:xfrm>
        </p:grpSpPr>
        <p:sp>
          <p:nvSpPr>
            <p:cNvPr name="Freeform 12" id="12" descr="Código QR  El contenido generado por IA puede ser incorrecto."/>
            <p:cNvSpPr/>
            <p:nvPr/>
          </p:nvSpPr>
          <p:spPr>
            <a:xfrm flipH="false" flipV="false" rot="0">
              <a:off x="0" y="0"/>
              <a:ext cx="7616063" cy="7845679"/>
            </a:xfrm>
            <a:custGeom>
              <a:avLst/>
              <a:gdLst/>
              <a:ahLst/>
              <a:cxnLst/>
              <a:rect r="r" b="b" t="t" l="l"/>
              <a:pathLst>
                <a:path h="7845679" w="7616063">
                  <a:moveTo>
                    <a:pt x="0" y="0"/>
                  </a:moveTo>
                  <a:lnTo>
                    <a:pt x="7616063" y="0"/>
                  </a:lnTo>
                  <a:lnTo>
                    <a:pt x="7616063" y="7845679"/>
                  </a:lnTo>
                  <a:lnTo>
                    <a:pt x="0" y="784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2259489" y="-4"/>
            <a:ext cx="13116868" cy="5359400"/>
            <a:chOff x="0" y="0"/>
            <a:chExt cx="17489158" cy="714586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489170" cy="7145909"/>
            </a:xfrm>
            <a:custGeom>
              <a:avLst/>
              <a:gdLst/>
              <a:ahLst/>
              <a:cxnLst/>
              <a:rect r="r" b="b" t="t" l="l"/>
              <a:pathLst>
                <a:path h="7145909" w="17489170">
                  <a:moveTo>
                    <a:pt x="0" y="0"/>
                  </a:moveTo>
                  <a:lnTo>
                    <a:pt x="17489170" y="0"/>
                  </a:lnTo>
                  <a:lnTo>
                    <a:pt x="17489170" y="7145909"/>
                  </a:lnTo>
                  <a:lnTo>
                    <a:pt x="0" y="7145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37667" r="0" b="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927188" y="5823254"/>
            <a:ext cx="14041738" cy="4463746"/>
            <a:chOff x="0" y="0"/>
            <a:chExt cx="18722318" cy="59516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722339" cy="5951601"/>
            </a:xfrm>
            <a:custGeom>
              <a:avLst/>
              <a:gdLst/>
              <a:ahLst/>
              <a:cxnLst/>
              <a:rect r="r" b="b" t="t" l="l"/>
              <a:pathLst>
                <a:path h="5951601" w="18722339">
                  <a:moveTo>
                    <a:pt x="0" y="0"/>
                  </a:moveTo>
                  <a:lnTo>
                    <a:pt x="18722339" y="0"/>
                  </a:lnTo>
                  <a:lnTo>
                    <a:pt x="18722339" y="5951601"/>
                  </a:lnTo>
                  <a:lnTo>
                    <a:pt x="0" y="5951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-1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5376358" y="0"/>
            <a:ext cx="2911641" cy="5359400"/>
            <a:chOff x="0" y="0"/>
            <a:chExt cx="3882188" cy="714586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882136" cy="7145909"/>
            </a:xfrm>
            <a:custGeom>
              <a:avLst/>
              <a:gdLst/>
              <a:ahLst/>
              <a:cxnLst/>
              <a:rect r="r" b="b" t="t" l="l"/>
              <a:pathLst>
                <a:path h="7145909" w="3882136">
                  <a:moveTo>
                    <a:pt x="0" y="0"/>
                  </a:moveTo>
                  <a:lnTo>
                    <a:pt x="3882136" y="0"/>
                  </a:lnTo>
                  <a:lnTo>
                    <a:pt x="3882136" y="7145909"/>
                  </a:lnTo>
                  <a:lnTo>
                    <a:pt x="0" y="7145909"/>
                  </a:lnTo>
                  <a:close/>
                </a:path>
              </a:pathLst>
            </a:custGeom>
            <a:solidFill>
              <a:srgbClr val="003C58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5369824" y="3135086"/>
            <a:ext cx="2093827" cy="2195434"/>
            <a:chOff x="0" y="0"/>
            <a:chExt cx="2791769" cy="292724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91714" cy="2927223"/>
            </a:xfrm>
            <a:custGeom>
              <a:avLst/>
              <a:gdLst/>
              <a:ahLst/>
              <a:cxnLst/>
              <a:rect r="r" b="b" t="t" l="l"/>
              <a:pathLst>
                <a:path h="2927223" w="2791714">
                  <a:moveTo>
                    <a:pt x="0" y="0"/>
                  </a:moveTo>
                  <a:lnTo>
                    <a:pt x="2791714" y="0"/>
                  </a:lnTo>
                  <a:lnTo>
                    <a:pt x="2791714" y="2927223"/>
                  </a:lnTo>
                  <a:lnTo>
                    <a:pt x="0" y="2927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-182316" b="-128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833996" y="3509191"/>
            <a:ext cx="8167790" cy="1423132"/>
            <a:chOff x="0" y="0"/>
            <a:chExt cx="10890387" cy="189750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890377" cy="1897507"/>
            </a:xfrm>
            <a:custGeom>
              <a:avLst/>
              <a:gdLst/>
              <a:ahLst/>
              <a:cxnLst/>
              <a:rect r="r" b="b" t="t" l="l"/>
              <a:pathLst>
                <a:path h="1897507" w="10890377">
                  <a:moveTo>
                    <a:pt x="0" y="0"/>
                  </a:moveTo>
                  <a:lnTo>
                    <a:pt x="10890377" y="0"/>
                  </a:lnTo>
                  <a:lnTo>
                    <a:pt x="10890377" y="1897507"/>
                  </a:lnTo>
                  <a:lnTo>
                    <a:pt x="0" y="18975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123130" y="0"/>
            <a:ext cx="136359" cy="5359395"/>
            <a:chOff x="0" y="0"/>
            <a:chExt cx="181812" cy="714586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1864" cy="7145909"/>
            </a:xfrm>
            <a:custGeom>
              <a:avLst/>
              <a:gdLst/>
              <a:ahLst/>
              <a:cxnLst/>
              <a:rect r="r" b="b" t="t" l="l"/>
              <a:pathLst>
                <a:path h="7145909" w="181864">
                  <a:moveTo>
                    <a:pt x="0" y="0"/>
                  </a:moveTo>
                  <a:lnTo>
                    <a:pt x="181864" y="0"/>
                  </a:lnTo>
                  <a:lnTo>
                    <a:pt x="181864" y="7145909"/>
                  </a:lnTo>
                  <a:lnTo>
                    <a:pt x="0" y="7145909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594" y="4439082"/>
            <a:ext cx="4662974" cy="1988344"/>
            <a:chOff x="0" y="0"/>
            <a:chExt cx="6217298" cy="26511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17298" cy="2651126"/>
            </a:xfrm>
            <a:custGeom>
              <a:avLst/>
              <a:gdLst/>
              <a:ahLst/>
              <a:cxnLst/>
              <a:rect r="r" b="b" t="t" l="l"/>
              <a:pathLst>
                <a:path h="2651126" w="6217298">
                  <a:moveTo>
                    <a:pt x="0" y="0"/>
                  </a:moveTo>
                  <a:lnTo>
                    <a:pt x="6217298" y="0"/>
                  </a:lnTo>
                  <a:lnTo>
                    <a:pt x="6217298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76200"/>
              <a:ext cx="6217298" cy="257492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Resultados</a:t>
              </a: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0" y="0"/>
            <a:ext cx="17918265" cy="7927557"/>
            <a:chOff x="0" y="0"/>
            <a:chExt cx="23891020" cy="1057007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890987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23890987">
                  <a:moveTo>
                    <a:pt x="0" y="0"/>
                  </a:moveTo>
                  <a:lnTo>
                    <a:pt x="23890987" y="0"/>
                  </a:lnTo>
                  <a:lnTo>
                    <a:pt x="23890987" y="10570083"/>
                  </a:lnTo>
                  <a:lnTo>
                    <a:pt x="0" y="10570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762" t="0" r="-73730" b="-14473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400798" y="-6"/>
            <a:ext cx="5486403" cy="1486466"/>
            <a:chOff x="0" y="0"/>
            <a:chExt cx="7315204" cy="198195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315204" cy="1981954"/>
            </a:xfrm>
            <a:custGeom>
              <a:avLst/>
              <a:gdLst/>
              <a:ahLst/>
              <a:cxnLst/>
              <a:rect r="r" b="b" t="t" l="l"/>
              <a:pathLst>
                <a:path h="1981954" w="7315204">
                  <a:moveTo>
                    <a:pt x="0" y="0"/>
                  </a:moveTo>
                  <a:lnTo>
                    <a:pt x="7315204" y="0"/>
                  </a:lnTo>
                  <a:lnTo>
                    <a:pt x="7315204" y="1981954"/>
                  </a:lnTo>
                  <a:lnTo>
                    <a:pt x="0" y="19819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38100"/>
              <a:ext cx="7315204" cy="194385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128"/>
                </a:lnSpc>
              </a:pPr>
              <a:r>
                <a:rPr lang="en-US" sz="6600" b="true">
                  <a:solidFill>
                    <a:srgbClr val="003C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Resultados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5400000">
            <a:off x="5776386" y="-3671301"/>
            <a:ext cx="6735230" cy="16453048"/>
            <a:chOff x="0" y="0"/>
            <a:chExt cx="8980306" cy="2193739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980297" cy="21937345"/>
            </a:xfrm>
            <a:custGeom>
              <a:avLst/>
              <a:gdLst/>
              <a:ahLst/>
              <a:cxnLst/>
              <a:rect r="r" b="b" t="t" l="l"/>
              <a:pathLst>
                <a:path h="21937345" w="8980297">
                  <a:moveTo>
                    <a:pt x="0" y="0"/>
                  </a:moveTo>
                  <a:lnTo>
                    <a:pt x="8980297" y="0"/>
                  </a:lnTo>
                  <a:lnTo>
                    <a:pt x="8980297" y="21937345"/>
                  </a:lnTo>
                  <a:lnTo>
                    <a:pt x="0" y="21937345"/>
                  </a:lnTo>
                  <a:close/>
                </a:path>
              </a:pathLst>
            </a:custGeom>
            <a:gradFill rotWithShape="true">
              <a:gsLst>
                <a:gs pos="0">
                  <a:srgbClr val="F6F8FC">
                    <a:alpha val="14276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16200000"/>
            </a:gra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7918265" y="0"/>
            <a:ext cx="369735" cy="7927563"/>
            <a:chOff x="0" y="0"/>
            <a:chExt cx="492980" cy="1057008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93014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10570083"/>
                  </a:lnTo>
                  <a:lnTo>
                    <a:pt x="0" y="10570083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2303716" y="1714022"/>
            <a:ext cx="14320480" cy="5579408"/>
            <a:chOff x="0" y="0"/>
            <a:chExt cx="19093974" cy="7439210"/>
          </a:xfrm>
        </p:grpSpPr>
        <p:sp>
          <p:nvSpPr>
            <p:cNvPr name="Freeform 15" id="15" descr="Tabla  El contenido generado por IA puede ser incorrecto."/>
            <p:cNvSpPr/>
            <p:nvPr/>
          </p:nvSpPr>
          <p:spPr>
            <a:xfrm flipH="false" flipV="false" rot="0">
              <a:off x="0" y="0"/>
              <a:ext cx="19093942" cy="7439152"/>
            </a:xfrm>
            <a:custGeom>
              <a:avLst/>
              <a:gdLst/>
              <a:ahLst/>
              <a:cxnLst/>
              <a:rect r="r" b="b" t="t" l="l"/>
              <a:pathLst>
                <a:path h="7439152" w="19093942">
                  <a:moveTo>
                    <a:pt x="0" y="0"/>
                  </a:moveTo>
                  <a:lnTo>
                    <a:pt x="19093942" y="0"/>
                  </a:lnTo>
                  <a:lnTo>
                    <a:pt x="19093942" y="7439152"/>
                  </a:lnTo>
                  <a:lnTo>
                    <a:pt x="0" y="743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594" y="4439082"/>
            <a:ext cx="4662974" cy="1988344"/>
            <a:chOff x="0" y="0"/>
            <a:chExt cx="6217298" cy="26511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17298" cy="2651126"/>
            </a:xfrm>
            <a:custGeom>
              <a:avLst/>
              <a:gdLst/>
              <a:ahLst/>
              <a:cxnLst/>
              <a:rect r="r" b="b" t="t" l="l"/>
              <a:pathLst>
                <a:path h="2651126" w="6217298">
                  <a:moveTo>
                    <a:pt x="0" y="0"/>
                  </a:moveTo>
                  <a:lnTo>
                    <a:pt x="6217298" y="0"/>
                  </a:lnTo>
                  <a:lnTo>
                    <a:pt x="6217298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76200"/>
              <a:ext cx="6217298" cy="257492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Resultados</a:t>
              </a: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0" y="0"/>
            <a:ext cx="17918265" cy="7927557"/>
            <a:chOff x="0" y="0"/>
            <a:chExt cx="23891020" cy="1057007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890987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23890987">
                  <a:moveTo>
                    <a:pt x="0" y="0"/>
                  </a:moveTo>
                  <a:lnTo>
                    <a:pt x="23890987" y="0"/>
                  </a:lnTo>
                  <a:lnTo>
                    <a:pt x="23890987" y="10570083"/>
                  </a:lnTo>
                  <a:lnTo>
                    <a:pt x="0" y="10570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762" t="0" r="-73730" b="-14473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5776386" y="-3671301"/>
            <a:ext cx="6735230" cy="16453048"/>
            <a:chOff x="0" y="0"/>
            <a:chExt cx="8980306" cy="219373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980297" cy="21937345"/>
            </a:xfrm>
            <a:custGeom>
              <a:avLst/>
              <a:gdLst/>
              <a:ahLst/>
              <a:cxnLst/>
              <a:rect r="r" b="b" t="t" l="l"/>
              <a:pathLst>
                <a:path h="21937345" w="8980297">
                  <a:moveTo>
                    <a:pt x="0" y="0"/>
                  </a:moveTo>
                  <a:lnTo>
                    <a:pt x="8980297" y="0"/>
                  </a:lnTo>
                  <a:lnTo>
                    <a:pt x="8980297" y="21937345"/>
                  </a:lnTo>
                  <a:lnTo>
                    <a:pt x="0" y="21937345"/>
                  </a:lnTo>
                  <a:close/>
                </a:path>
              </a:pathLst>
            </a:custGeom>
            <a:gradFill rotWithShape="true">
              <a:gsLst>
                <a:gs pos="0">
                  <a:srgbClr val="F6F8FC">
                    <a:alpha val="14276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16200000"/>
            </a:gra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7918265" y="0"/>
            <a:ext cx="369735" cy="7927563"/>
            <a:chOff x="0" y="0"/>
            <a:chExt cx="492980" cy="105700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93014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10570083"/>
                  </a:lnTo>
                  <a:lnTo>
                    <a:pt x="0" y="10570083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4264604" y="402871"/>
            <a:ext cx="10213398" cy="9481256"/>
            <a:chOff x="0" y="0"/>
            <a:chExt cx="13617864" cy="12641674"/>
          </a:xfrm>
        </p:grpSpPr>
        <p:sp>
          <p:nvSpPr>
            <p:cNvPr name="Freeform 12" id="12" descr="Tabla  El contenido generado por IA puede ser incorrecto."/>
            <p:cNvSpPr/>
            <p:nvPr/>
          </p:nvSpPr>
          <p:spPr>
            <a:xfrm flipH="false" flipV="false" rot="0">
              <a:off x="0" y="0"/>
              <a:ext cx="13617829" cy="12641707"/>
            </a:xfrm>
            <a:custGeom>
              <a:avLst/>
              <a:gdLst/>
              <a:ahLst/>
              <a:cxnLst/>
              <a:rect r="r" b="b" t="t" l="l"/>
              <a:pathLst>
                <a:path h="12641707" w="13617829">
                  <a:moveTo>
                    <a:pt x="0" y="0"/>
                  </a:moveTo>
                  <a:lnTo>
                    <a:pt x="13617829" y="0"/>
                  </a:lnTo>
                  <a:lnTo>
                    <a:pt x="13617829" y="12641707"/>
                  </a:lnTo>
                  <a:lnTo>
                    <a:pt x="0" y="12641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594" y="4439082"/>
            <a:ext cx="4662974" cy="1988344"/>
            <a:chOff x="0" y="0"/>
            <a:chExt cx="6217298" cy="26511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17298" cy="2651126"/>
            </a:xfrm>
            <a:custGeom>
              <a:avLst/>
              <a:gdLst/>
              <a:ahLst/>
              <a:cxnLst/>
              <a:rect r="r" b="b" t="t" l="l"/>
              <a:pathLst>
                <a:path h="2651126" w="6217298">
                  <a:moveTo>
                    <a:pt x="0" y="0"/>
                  </a:moveTo>
                  <a:lnTo>
                    <a:pt x="6217298" y="0"/>
                  </a:lnTo>
                  <a:lnTo>
                    <a:pt x="6217298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76200"/>
              <a:ext cx="6217298" cy="257492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Resultados</a:t>
              </a: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0" y="0"/>
            <a:ext cx="17918265" cy="7927557"/>
            <a:chOff x="0" y="0"/>
            <a:chExt cx="23891020" cy="1057007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890987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23890987">
                  <a:moveTo>
                    <a:pt x="0" y="0"/>
                  </a:moveTo>
                  <a:lnTo>
                    <a:pt x="23890987" y="0"/>
                  </a:lnTo>
                  <a:lnTo>
                    <a:pt x="23890987" y="10570083"/>
                  </a:lnTo>
                  <a:lnTo>
                    <a:pt x="0" y="10570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762" t="0" r="-73730" b="-14473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5776386" y="-3671301"/>
            <a:ext cx="6735230" cy="16453048"/>
            <a:chOff x="0" y="0"/>
            <a:chExt cx="8980306" cy="219373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980297" cy="21937345"/>
            </a:xfrm>
            <a:custGeom>
              <a:avLst/>
              <a:gdLst/>
              <a:ahLst/>
              <a:cxnLst/>
              <a:rect r="r" b="b" t="t" l="l"/>
              <a:pathLst>
                <a:path h="21937345" w="8980297">
                  <a:moveTo>
                    <a:pt x="0" y="0"/>
                  </a:moveTo>
                  <a:lnTo>
                    <a:pt x="8980297" y="0"/>
                  </a:lnTo>
                  <a:lnTo>
                    <a:pt x="8980297" y="21937345"/>
                  </a:lnTo>
                  <a:lnTo>
                    <a:pt x="0" y="21937345"/>
                  </a:lnTo>
                  <a:close/>
                </a:path>
              </a:pathLst>
            </a:custGeom>
            <a:gradFill rotWithShape="true">
              <a:gsLst>
                <a:gs pos="0">
                  <a:srgbClr val="F6F8FC">
                    <a:alpha val="14276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16200000"/>
            </a:gra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7918265" y="0"/>
            <a:ext cx="369735" cy="7927563"/>
            <a:chOff x="0" y="0"/>
            <a:chExt cx="492980" cy="105700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93014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10570083"/>
                  </a:lnTo>
                  <a:lnTo>
                    <a:pt x="0" y="10570083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2404570" y="904189"/>
            <a:ext cx="13478858" cy="9382810"/>
            <a:chOff x="0" y="0"/>
            <a:chExt cx="17971810" cy="12510414"/>
          </a:xfrm>
        </p:grpSpPr>
        <p:sp>
          <p:nvSpPr>
            <p:cNvPr name="Freeform 12" id="12" descr="Una captura de pantalla de un celular  El contenido generado por IA puede ser incorrecto."/>
            <p:cNvSpPr/>
            <p:nvPr/>
          </p:nvSpPr>
          <p:spPr>
            <a:xfrm flipH="false" flipV="false" rot="0">
              <a:off x="0" y="0"/>
              <a:ext cx="17971770" cy="12510389"/>
            </a:xfrm>
            <a:custGeom>
              <a:avLst/>
              <a:gdLst/>
              <a:ahLst/>
              <a:cxnLst/>
              <a:rect r="r" b="b" t="t" l="l"/>
              <a:pathLst>
                <a:path h="12510389" w="17971770">
                  <a:moveTo>
                    <a:pt x="0" y="0"/>
                  </a:moveTo>
                  <a:lnTo>
                    <a:pt x="17971770" y="0"/>
                  </a:lnTo>
                  <a:lnTo>
                    <a:pt x="17971770" y="12510389"/>
                  </a:lnTo>
                  <a:lnTo>
                    <a:pt x="0" y="12510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05256" y="2443257"/>
            <a:ext cx="7747305" cy="5895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89074" indent="-294537" lvl="1">
              <a:lnSpc>
                <a:spcPts val="2812"/>
              </a:lnSpc>
              <a:buFont typeface="Arial"/>
              <a:buChar char="•"/>
            </a:pPr>
            <a:r>
              <a:rPr lang="en-US" sz="325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 Chile, para el año 2050 más del 30% de la población tenga 60 años o más y será de 109,5%, superando el 74,7% proyectado para la población mundial.</a:t>
            </a:r>
          </a:p>
          <a:p>
            <a:pPr algn="l" marL="589074" indent="-294537" lvl="1">
              <a:lnSpc>
                <a:spcPts val="2812"/>
              </a:lnSpc>
            </a:pPr>
          </a:p>
          <a:p>
            <a:pPr algn="l" marL="589074" indent="-294537" lvl="1">
              <a:lnSpc>
                <a:spcPts val="2812"/>
              </a:lnSpc>
              <a:buFont typeface="Arial"/>
              <a:buChar char="•"/>
            </a:pPr>
            <a:r>
              <a:rPr lang="en-US" sz="325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Según la Encuesta Nacional de Discapacidad y Dependencia (ENDIDE) 2022, la cual reveló que un 32,6% de las personas de 60 años y más presentan discapacidad.</a:t>
            </a:r>
          </a:p>
          <a:p>
            <a:pPr algn="l" marL="589074" indent="-294537" lvl="1">
              <a:lnSpc>
                <a:spcPts val="2812"/>
              </a:lnSpc>
            </a:pPr>
          </a:p>
          <a:p>
            <a:pPr algn="l" marL="589074" indent="-294537" lvl="1">
              <a:lnSpc>
                <a:spcPts val="2812"/>
              </a:lnSpc>
              <a:buFont typeface="Arial"/>
              <a:buChar char="•"/>
            </a:pPr>
            <a:r>
              <a:rPr lang="en-US" sz="325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pesar de la creciente relevancia del envejecimiento y la discapacidad en Chile, existe poca evidencia científica específica</a:t>
            </a:r>
          </a:p>
          <a:p>
            <a:pPr algn="l" marL="589074" indent="-294537" lvl="1">
              <a:lnSpc>
                <a:spcPts val="2812"/>
              </a:lnSpc>
            </a:pP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0966640" y="2359438"/>
            <a:ext cx="7321360" cy="7927557"/>
            <a:chOff x="0" y="0"/>
            <a:chExt cx="9761814" cy="1057007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61855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9761855">
                  <a:moveTo>
                    <a:pt x="0" y="0"/>
                  </a:moveTo>
                  <a:lnTo>
                    <a:pt x="9761855" y="0"/>
                  </a:lnTo>
                  <a:lnTo>
                    <a:pt x="9761855" y="10570083"/>
                  </a:lnTo>
                  <a:lnTo>
                    <a:pt x="0" y="10570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762" t="0" r="-73734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952516" y="1148726"/>
            <a:ext cx="5486403" cy="1486466"/>
            <a:chOff x="0" y="0"/>
            <a:chExt cx="7315204" cy="19819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315200" cy="1981962"/>
            </a:xfrm>
            <a:custGeom>
              <a:avLst/>
              <a:gdLst/>
              <a:ahLst/>
              <a:cxnLst/>
              <a:rect r="r" b="b" t="t" l="l"/>
              <a:pathLst>
                <a:path h="1981962" w="7315200">
                  <a:moveTo>
                    <a:pt x="0" y="0"/>
                  </a:moveTo>
                  <a:lnTo>
                    <a:pt x="7315200" y="0"/>
                  </a:lnTo>
                  <a:lnTo>
                    <a:pt x="7315200" y="1981962"/>
                  </a:lnTo>
                  <a:lnTo>
                    <a:pt x="0" y="198196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38100"/>
              <a:ext cx="7315204" cy="19438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128"/>
                </a:lnSpc>
              </a:pPr>
              <a:r>
                <a:rPr lang="en-US" sz="6600" b="true">
                  <a:solidFill>
                    <a:srgbClr val="003C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Introducción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-5400000">
            <a:off x="11337294" y="2974659"/>
            <a:ext cx="6716846" cy="5486403"/>
            <a:chOff x="0" y="0"/>
            <a:chExt cx="8955794" cy="731520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955786" cy="7315200"/>
            </a:xfrm>
            <a:custGeom>
              <a:avLst/>
              <a:gdLst/>
              <a:ahLst/>
              <a:cxnLst/>
              <a:rect r="r" b="b" t="t" l="l"/>
              <a:pathLst>
                <a:path h="7315200" w="8955786">
                  <a:moveTo>
                    <a:pt x="0" y="0"/>
                  </a:moveTo>
                  <a:lnTo>
                    <a:pt x="8955786" y="0"/>
                  </a:lnTo>
                  <a:lnTo>
                    <a:pt x="8955786" y="7315200"/>
                  </a:lnTo>
                  <a:lnTo>
                    <a:pt x="0" y="7315200"/>
                  </a:lnTo>
                  <a:close/>
                </a:path>
              </a:pathLst>
            </a:custGeom>
            <a:gradFill rotWithShape="true">
              <a:gsLst>
                <a:gs pos="0">
                  <a:srgbClr val="F6F8FC">
                    <a:alpha val="14276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0" y="2359437"/>
            <a:ext cx="369735" cy="7927563"/>
            <a:chOff x="0" y="0"/>
            <a:chExt cx="492980" cy="1057008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93014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10570083"/>
                  </a:lnTo>
                  <a:lnTo>
                    <a:pt x="0" y="10570083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527933" y="2294929"/>
            <a:ext cx="9426484" cy="6432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 spc="-2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Datos secundarios obtenidos de ENDIDE 2022, elaborado por el Servicio Nacional de la Discapacidad (SENADIS), Chile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 spc="-2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Resultados representativos a nivel nacional y por zona geográfica (urbano/rural), correspondiendo a 1.173.889 personas mayores con Discapacidad.</a:t>
            </a:r>
          </a:p>
          <a:p>
            <a:pPr algn="l" marL="651510" indent="-325755" lvl="1">
              <a:lnSpc>
                <a:spcPts val="3888"/>
              </a:lnSpc>
            </a:pP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 spc="-2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Frecuencias absolutas, relativas y medidas de resumen, con (IC 95%). 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sz="3600" spc="-21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Regresión Logística con efecto combinado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5096" y="4149327"/>
            <a:ext cx="4322406" cy="1988344"/>
            <a:chOff x="0" y="0"/>
            <a:chExt cx="5763208" cy="26511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763208" cy="2651126"/>
            </a:xfrm>
            <a:custGeom>
              <a:avLst/>
              <a:gdLst/>
              <a:ahLst/>
              <a:cxnLst/>
              <a:rect r="r" b="b" t="t" l="l"/>
              <a:pathLst>
                <a:path h="2651126" w="5763208">
                  <a:moveTo>
                    <a:pt x="0" y="0"/>
                  </a:moveTo>
                  <a:lnTo>
                    <a:pt x="5763208" y="0"/>
                  </a:lnTo>
                  <a:lnTo>
                    <a:pt x="5763208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71450"/>
              <a:ext cx="5763208" cy="247967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704"/>
                </a:lnSpc>
              </a:pPr>
              <a:r>
                <a:rPr lang="en-US" sz="5445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Materiales</a:t>
              </a:r>
            </a:p>
            <a:p>
              <a:pPr algn="ctr">
                <a:lnSpc>
                  <a:spcPts val="4704"/>
                </a:lnSpc>
              </a:pPr>
              <a:r>
                <a:rPr lang="en-US" sz="5445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y</a:t>
              </a:r>
            </a:p>
            <a:p>
              <a:pPr algn="ctr">
                <a:lnSpc>
                  <a:spcPts val="4704"/>
                </a:lnSpc>
              </a:pPr>
              <a:r>
                <a:rPr lang="en-US" sz="5445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Métodos</a:t>
              </a: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2398394"/>
            <a:ext cx="6564086" cy="7927557"/>
            <a:chOff x="0" y="0"/>
            <a:chExt cx="8752114" cy="1057007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752078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8752078">
                  <a:moveTo>
                    <a:pt x="0" y="0"/>
                  </a:moveTo>
                  <a:lnTo>
                    <a:pt x="8752078" y="0"/>
                  </a:lnTo>
                  <a:lnTo>
                    <a:pt x="8752078" y="10570083"/>
                  </a:lnTo>
                  <a:lnTo>
                    <a:pt x="0" y="10570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1249" t="0" r="-33458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36332" y="3727972"/>
            <a:ext cx="5827754" cy="5168768"/>
            <a:chOff x="0" y="0"/>
            <a:chExt cx="7770338" cy="68916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770368" cy="6891655"/>
            </a:xfrm>
            <a:custGeom>
              <a:avLst/>
              <a:gdLst/>
              <a:ahLst/>
              <a:cxnLst/>
              <a:rect r="r" b="b" t="t" l="l"/>
              <a:pathLst>
                <a:path h="6891655" w="7770368">
                  <a:moveTo>
                    <a:pt x="0" y="0"/>
                  </a:moveTo>
                  <a:lnTo>
                    <a:pt x="7770368" y="0"/>
                  </a:lnTo>
                  <a:lnTo>
                    <a:pt x="7770368" y="6891655"/>
                  </a:lnTo>
                  <a:lnTo>
                    <a:pt x="0" y="6891655"/>
                  </a:lnTo>
                  <a:close/>
                </a:path>
              </a:pathLst>
            </a:custGeom>
            <a:gradFill rotWithShape="true">
              <a:gsLst>
                <a:gs pos="0">
                  <a:srgbClr val="F6F8FC">
                    <a:alpha val="14276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241680" y="4850993"/>
            <a:ext cx="4322406" cy="1988345"/>
            <a:chOff x="0" y="0"/>
            <a:chExt cx="5763208" cy="265112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763208" cy="2651126"/>
            </a:xfrm>
            <a:custGeom>
              <a:avLst/>
              <a:gdLst/>
              <a:ahLst/>
              <a:cxnLst/>
              <a:rect r="r" b="b" t="t" l="l"/>
              <a:pathLst>
                <a:path h="2651126" w="5763208">
                  <a:moveTo>
                    <a:pt x="0" y="0"/>
                  </a:moveTo>
                  <a:lnTo>
                    <a:pt x="5763208" y="0"/>
                  </a:lnTo>
                  <a:lnTo>
                    <a:pt x="5763208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28575"/>
              <a:ext cx="5763208" cy="262255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r">
                <a:lnSpc>
                  <a:spcPts val="6415"/>
                </a:lnSpc>
              </a:pPr>
              <a:r>
                <a:rPr lang="en-US" sz="5940" b="true">
                  <a:solidFill>
                    <a:srgbClr val="003C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Materiales </a:t>
              </a:r>
            </a:p>
            <a:p>
              <a:pPr algn="r">
                <a:lnSpc>
                  <a:spcPts val="6415"/>
                </a:lnSpc>
              </a:pPr>
              <a:r>
                <a:rPr lang="en-US" sz="5940" b="true">
                  <a:solidFill>
                    <a:srgbClr val="003C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y métodos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7918265" y="2359437"/>
            <a:ext cx="369735" cy="7927563"/>
            <a:chOff x="0" y="0"/>
            <a:chExt cx="492980" cy="1057008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93014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10570083"/>
                  </a:lnTo>
                  <a:lnTo>
                    <a:pt x="0" y="10570083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594" y="4439082"/>
            <a:ext cx="4662974" cy="1988344"/>
            <a:chOff x="0" y="0"/>
            <a:chExt cx="6217298" cy="26511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17298" cy="2651126"/>
            </a:xfrm>
            <a:custGeom>
              <a:avLst/>
              <a:gdLst/>
              <a:ahLst/>
              <a:cxnLst/>
              <a:rect r="r" b="b" t="t" l="l"/>
              <a:pathLst>
                <a:path h="2651126" w="6217298">
                  <a:moveTo>
                    <a:pt x="0" y="0"/>
                  </a:moveTo>
                  <a:lnTo>
                    <a:pt x="6217298" y="0"/>
                  </a:lnTo>
                  <a:lnTo>
                    <a:pt x="6217298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76200"/>
              <a:ext cx="6217298" cy="257492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Resultados</a:t>
              </a: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0" y="0"/>
            <a:ext cx="17918265" cy="7927557"/>
            <a:chOff x="0" y="0"/>
            <a:chExt cx="23891020" cy="1057007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890987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23890987">
                  <a:moveTo>
                    <a:pt x="0" y="0"/>
                  </a:moveTo>
                  <a:lnTo>
                    <a:pt x="23890987" y="0"/>
                  </a:lnTo>
                  <a:lnTo>
                    <a:pt x="23890987" y="10570083"/>
                  </a:lnTo>
                  <a:lnTo>
                    <a:pt x="0" y="10570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762" t="0" r="-73730" b="-144733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5776386" y="-3671301"/>
            <a:ext cx="6735230" cy="16453048"/>
            <a:chOff x="0" y="0"/>
            <a:chExt cx="8980306" cy="2193739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980297" cy="21937345"/>
            </a:xfrm>
            <a:custGeom>
              <a:avLst/>
              <a:gdLst/>
              <a:ahLst/>
              <a:cxnLst/>
              <a:rect r="r" b="b" t="t" l="l"/>
              <a:pathLst>
                <a:path h="21937345" w="8980297">
                  <a:moveTo>
                    <a:pt x="0" y="0"/>
                  </a:moveTo>
                  <a:lnTo>
                    <a:pt x="8980297" y="0"/>
                  </a:lnTo>
                  <a:lnTo>
                    <a:pt x="8980297" y="21937345"/>
                  </a:lnTo>
                  <a:lnTo>
                    <a:pt x="0" y="21937345"/>
                  </a:lnTo>
                  <a:close/>
                </a:path>
              </a:pathLst>
            </a:custGeom>
            <a:gradFill rotWithShape="true">
              <a:gsLst>
                <a:gs pos="0">
                  <a:srgbClr val="F6F8FC">
                    <a:alpha val="14276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16200000"/>
            </a:gra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7918265" y="0"/>
            <a:ext cx="369735" cy="7927563"/>
            <a:chOff x="0" y="0"/>
            <a:chExt cx="492980" cy="1057008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93014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10570083"/>
                  </a:lnTo>
                  <a:lnTo>
                    <a:pt x="0" y="10570083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983017" y="3695848"/>
            <a:ext cx="5486403" cy="1486466"/>
            <a:chOff x="0" y="0"/>
            <a:chExt cx="7315204" cy="198195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315204" cy="1981954"/>
            </a:xfrm>
            <a:custGeom>
              <a:avLst/>
              <a:gdLst/>
              <a:ahLst/>
              <a:cxnLst/>
              <a:rect r="r" b="b" t="t" l="l"/>
              <a:pathLst>
                <a:path h="1981954" w="7315204">
                  <a:moveTo>
                    <a:pt x="0" y="0"/>
                  </a:moveTo>
                  <a:lnTo>
                    <a:pt x="7315204" y="0"/>
                  </a:lnTo>
                  <a:lnTo>
                    <a:pt x="7315204" y="1981954"/>
                  </a:lnTo>
                  <a:lnTo>
                    <a:pt x="0" y="19819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38100"/>
              <a:ext cx="7315204" cy="194385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128"/>
                </a:lnSpc>
              </a:pPr>
              <a:r>
                <a:rPr lang="en-US" sz="6600" b="true">
                  <a:solidFill>
                    <a:srgbClr val="003C58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Resultados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6217712" y="342340"/>
            <a:ext cx="6556001" cy="8236324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2493459" y="101308"/>
            <a:ext cx="6344193" cy="1084894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-797055" y="-152912"/>
            <a:ext cx="7939915" cy="1135738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8244216" y="5076825"/>
            <a:ext cx="125149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73.2%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957268" y="3446711"/>
            <a:ext cx="125149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26.8%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254206" y="9003189"/>
            <a:ext cx="957039" cy="453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35.8%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302261" y="9003189"/>
            <a:ext cx="957039" cy="453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64.2%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35223" y="-648674"/>
            <a:ext cx="6778895" cy="1080760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6218906" y="1009508"/>
            <a:ext cx="6366396" cy="79926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2002180" y="948917"/>
            <a:ext cx="6572349" cy="8262523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578375" y="4210762"/>
            <a:ext cx="846153" cy="563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6"/>
              </a:lnSpc>
            </a:pPr>
            <a:r>
              <a:rPr lang="en-US" sz="326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32%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663698" y="6237772"/>
            <a:ext cx="846153" cy="563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6"/>
              </a:lnSpc>
            </a:pPr>
            <a:r>
              <a:rPr lang="en-US" sz="326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68%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617776" y="5003979"/>
            <a:ext cx="1208275" cy="557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5"/>
              </a:lnSpc>
            </a:pPr>
            <a:r>
              <a:rPr lang="en-US" sz="328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41.5%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935190" y="5475261"/>
            <a:ext cx="1208275" cy="557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5"/>
              </a:lnSpc>
            </a:pPr>
            <a:r>
              <a:rPr lang="en-US" sz="328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54.9%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81008" y="8146756"/>
            <a:ext cx="2817218" cy="38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228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41.9%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87747" y="8146756"/>
            <a:ext cx="2817218" cy="38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2282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34.6%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00871" y="8146756"/>
            <a:ext cx="1036901" cy="38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b="true" sz="2282">
                <a:solidFill>
                  <a:srgbClr val="6CE5E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16.49%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907104" y="8146756"/>
            <a:ext cx="1149230" cy="385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b="true" sz="2282">
                <a:solidFill>
                  <a:srgbClr val="6CE5E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6.95%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918265" y="0"/>
            <a:ext cx="369735" cy="7927563"/>
            <a:chOff x="0" y="0"/>
            <a:chExt cx="492980" cy="105700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014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10570083"/>
                  </a:lnTo>
                  <a:lnTo>
                    <a:pt x="0" y="10570083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799934" y="1933466"/>
            <a:ext cx="12688133" cy="7803202"/>
          </a:xfrm>
          <a:custGeom>
            <a:avLst/>
            <a:gdLst/>
            <a:ahLst/>
            <a:cxnLst/>
            <a:rect r="r" b="b" t="t" l="l"/>
            <a:pathLst>
              <a:path h="7803202" w="12688133">
                <a:moveTo>
                  <a:pt x="0" y="0"/>
                </a:moveTo>
                <a:lnTo>
                  <a:pt x="12688132" y="0"/>
                </a:lnTo>
                <a:lnTo>
                  <a:pt x="12688132" y="7803201"/>
                </a:lnTo>
                <a:lnTo>
                  <a:pt x="0" y="78032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709726" y="971550"/>
            <a:ext cx="760334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3C58"/>
                </a:solidFill>
                <a:latin typeface="Open Sans"/>
                <a:ea typeface="Open Sans"/>
                <a:cs typeface="Open Sans"/>
                <a:sym typeface="Open Sans"/>
              </a:rPr>
              <a:t>Modelo de regresion logística multivariado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753542" y="229963"/>
            <a:ext cx="11284595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b="true" sz="3800">
                <a:solidFill>
                  <a:srgbClr val="003C5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Factores asociados a Sintomatología Depresiva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918265" y="0"/>
            <a:ext cx="369735" cy="7927563"/>
            <a:chOff x="0" y="0"/>
            <a:chExt cx="492980" cy="105700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93014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10570083"/>
                  </a:lnTo>
                  <a:lnTo>
                    <a:pt x="0" y="10570083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3167447" y="1942092"/>
            <a:ext cx="11953106" cy="8083288"/>
          </a:xfrm>
          <a:custGeom>
            <a:avLst/>
            <a:gdLst/>
            <a:ahLst/>
            <a:cxnLst/>
            <a:rect r="r" b="b" t="t" l="l"/>
            <a:pathLst>
              <a:path h="8083288" w="11953106">
                <a:moveTo>
                  <a:pt x="0" y="0"/>
                </a:moveTo>
                <a:lnTo>
                  <a:pt x="11953106" y="0"/>
                </a:lnTo>
                <a:lnTo>
                  <a:pt x="11953106" y="8083289"/>
                </a:lnTo>
                <a:lnTo>
                  <a:pt x="0" y="8083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-76200"/>
            <a:ext cx="18288000" cy="1313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b="true" sz="3800">
                <a:solidFill>
                  <a:srgbClr val="003C5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Efecto combinado de Depencencia Funcional y Accecibilidad a Espacios Públicos, sobre Sintomatoloía depresiva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345802" y="1427742"/>
            <a:ext cx="6594872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3C58"/>
                </a:solidFill>
                <a:latin typeface="Open Sans"/>
                <a:ea typeface="Open Sans"/>
                <a:cs typeface="Open Sans"/>
                <a:sym typeface="Open Sans"/>
              </a:rPr>
              <a:t>Análisis Multivariado con Interacción</a:t>
            </a: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8594" y="4439082"/>
            <a:ext cx="4662974" cy="1988344"/>
            <a:chOff x="0" y="0"/>
            <a:chExt cx="6217298" cy="265112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17298" cy="2651126"/>
            </a:xfrm>
            <a:custGeom>
              <a:avLst/>
              <a:gdLst/>
              <a:ahLst/>
              <a:cxnLst/>
              <a:rect r="r" b="b" t="t" l="l"/>
              <a:pathLst>
                <a:path h="2651126" w="6217298">
                  <a:moveTo>
                    <a:pt x="0" y="0"/>
                  </a:moveTo>
                  <a:lnTo>
                    <a:pt x="6217298" y="0"/>
                  </a:lnTo>
                  <a:lnTo>
                    <a:pt x="6217298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76200"/>
              <a:ext cx="6217298" cy="257492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Resultados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918265" y="0"/>
            <a:ext cx="369735" cy="7927563"/>
            <a:chOff x="0" y="0"/>
            <a:chExt cx="492980" cy="105700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93014" cy="10570083"/>
            </a:xfrm>
            <a:custGeom>
              <a:avLst/>
              <a:gdLst/>
              <a:ahLst/>
              <a:cxnLst/>
              <a:rect r="r" b="b" t="t" l="l"/>
              <a:pathLst>
                <a:path h="10570083" w="493014">
                  <a:moveTo>
                    <a:pt x="0" y="0"/>
                  </a:moveTo>
                  <a:lnTo>
                    <a:pt x="493014" y="0"/>
                  </a:lnTo>
                  <a:lnTo>
                    <a:pt x="493014" y="10570083"/>
                  </a:lnTo>
                  <a:lnTo>
                    <a:pt x="0" y="10570083"/>
                  </a:lnTo>
                  <a:close/>
                </a:path>
              </a:pathLst>
            </a:custGeom>
            <a:solidFill>
              <a:srgbClr val="378389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2603970" y="1756953"/>
            <a:ext cx="13080060" cy="7929152"/>
          </a:xfrm>
          <a:custGeom>
            <a:avLst/>
            <a:gdLst/>
            <a:ahLst/>
            <a:cxnLst/>
            <a:rect r="r" b="b" t="t" l="l"/>
            <a:pathLst>
              <a:path h="7929152" w="13080060">
                <a:moveTo>
                  <a:pt x="0" y="0"/>
                </a:moveTo>
                <a:lnTo>
                  <a:pt x="13080060" y="0"/>
                </a:lnTo>
                <a:lnTo>
                  <a:pt x="13080060" y="7929152"/>
                </a:lnTo>
                <a:lnTo>
                  <a:pt x="0" y="79291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451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077444" y="153670"/>
            <a:ext cx="10133112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true">
                <a:solidFill>
                  <a:srgbClr val="003C5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Sintomatología depresiva en PcD &gt;60 años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24541" y="742950"/>
            <a:ext cx="783342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3C58"/>
                </a:solidFill>
                <a:latin typeface="Open Sans"/>
                <a:ea typeface="Open Sans"/>
                <a:cs typeface="Open Sans"/>
                <a:sym typeface="Open Sans"/>
              </a:rPr>
              <a:t>Modelo de Regresión Logistica Multivariado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DAG3llUEWe0</dc:identifier>
  <dcterms:modified xsi:type="dcterms:W3CDTF">2011-08-01T06:04:30Z</dcterms:modified>
  <cp:revision>1</cp:revision>
  <dc:title>CongresoPPT Daniela Naranjo Hidalgo.pptx</dc:title>
</cp:coreProperties>
</file>