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5" r:id="rId4"/>
    <p:sldId id="270" r:id="rId5"/>
    <p:sldId id="266" r:id="rId6"/>
    <p:sldId id="272" r:id="rId7"/>
    <p:sldId id="273" r:id="rId8"/>
    <p:sldId id="274" r:id="rId9"/>
    <p:sldId id="275" r:id="rId10"/>
    <p:sldId id="260" r:id="rId11"/>
    <p:sldId id="277" r:id="rId12"/>
    <p:sldId id="261" r:id="rId13"/>
    <p:sldId id="262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0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28-10-2025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2481766" y="2225504"/>
            <a:ext cx="8219670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Tendencias Epidemiológicas del Virus Linfotrópico de Células T Humanas tipo 1-2, Arica y Parinacota 2015-2024 (Nº 2001)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124087"/>
            <a:ext cx="8344078" cy="1422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Autores:</a:t>
            </a:r>
            <a:br>
              <a:rPr lang="es-CL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Siches B., Eda Arlene</a:t>
            </a:r>
            <a:r>
              <a:rPr lang="es-CL" sz="2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s-C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Hernández g., David Andrés</a:t>
            </a:r>
            <a:r>
              <a:rPr lang="es-CL" sz="2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s-C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,Laferte T., Antonella Arlene</a:t>
            </a:r>
            <a:r>
              <a:rPr lang="es-CL" sz="2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es-CL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s-CL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2398168" y="5716075"/>
            <a:ext cx="8128924" cy="97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s-CL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s-CL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Seremi de Salud Arica y Parinacota </a:t>
            </a:r>
          </a:p>
          <a:p>
            <a:pPr algn="l">
              <a:lnSpc>
                <a:spcPct val="100000"/>
              </a:lnSpc>
            </a:pPr>
            <a:r>
              <a:rPr lang="es-CL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Universidad de Tarapacá </a:t>
            </a:r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836506" y="1085736"/>
            <a:ext cx="10967483" cy="5209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00848" y="1085737"/>
            <a:ext cx="289626" cy="520453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B63FE9F-F65E-3FAE-F40A-039FC6329B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7892" y="766369"/>
            <a:ext cx="9996097" cy="584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s-CL" altLang="es-CL" sz="2000" b="1" i="1" u="none" strike="noStrike" cap="none" normalizeH="0" baseline="0" dirty="0">
              <a:ln>
                <a:noFill/>
              </a:ln>
              <a:solidFill>
                <a:srgbClr val="003C58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s-CL" altLang="es-CL" sz="2000" b="1" i="1" u="none" strike="noStrike" cap="none" normalizeH="0" baseline="0" dirty="0">
                <a:ln>
                  <a:noFill/>
                </a:ln>
                <a:solidFill>
                  <a:srgbClr val="003C58"/>
                </a:solidFill>
                <a:effectLst/>
                <a:latin typeface="Arial" panose="020B0604020202020204" pitchFamily="34" charset="0"/>
              </a:rPr>
              <a:t>Crecimiento e Impacto Femenino</a:t>
            </a:r>
            <a:r>
              <a:rPr kumimoji="0" lang="es-CL" altLang="es-CL" sz="2000" b="1" i="0" u="none" strike="noStrike" cap="none" normalizeH="0" baseline="0" dirty="0">
                <a:ln>
                  <a:noFill/>
                </a:ln>
                <a:solidFill>
                  <a:srgbClr val="003C58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s-CL" altLang="es-CL" sz="2000" b="1" i="0" u="none" strike="noStrike" cap="none" normalizeH="0" baseline="0" dirty="0">
              <a:ln>
                <a:noFill/>
              </a:ln>
              <a:solidFill>
                <a:srgbClr val="003C58"/>
              </a:solidFill>
              <a:effectLst/>
              <a:latin typeface="Arial" panose="020B0604020202020204" pitchFamily="34" charset="0"/>
            </a:endParaRPr>
          </a:p>
          <a:p>
            <a:pPr lvl="1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C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en la detección de HTLV-1-2 en la región desde 2021, este cambio está fuertemente influenciado por la implementación del tamizaje de HTLV-1/2 en gestantes desde 2021, lo que aumentó la detección de casos en mujeres en edad reproductiva.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s-CL" sz="2000" b="1" i="1" dirty="0">
                <a:solidFill>
                  <a:srgbClr val="003C58"/>
                </a:solidFill>
                <a:latin typeface="Arial" panose="020B0604020202020204" pitchFamily="34" charset="0"/>
              </a:rPr>
              <a:t>Circulación Local Establecida:</a:t>
            </a: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CL" altLang="es-CL" sz="2000" b="1" i="1" dirty="0">
              <a:solidFill>
                <a:srgbClr val="003C58"/>
              </a:solidFill>
              <a:latin typeface="Arial" panose="020B0604020202020204" pitchFamily="34" charset="0"/>
            </a:endParaRPr>
          </a:p>
          <a:p>
            <a:pPr lvl="1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pesar de la dinámica fronteriza, la infección está </a:t>
            </a:r>
            <a:r>
              <a:rPr lang="es-ES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establecida localmente</a:t>
            </a:r>
            <a:r>
              <a:rPr lang="es-ES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(79,2% de casos son chilenos.</a:t>
            </a:r>
          </a:p>
          <a:p>
            <a:pPr lvl="1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s-ES" sz="18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CL" altLang="es-CL" sz="2000" b="1" i="1" dirty="0">
                <a:solidFill>
                  <a:srgbClr val="003C58"/>
                </a:solidFill>
                <a:latin typeface="Arial" panose="020B0604020202020204" pitchFamily="34" charset="0"/>
              </a:rPr>
              <a:t>Riesgo Focalizado en Gestantes Migrantes:</a:t>
            </a: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CL" altLang="es-CL" sz="2000" b="1" dirty="0">
              <a:solidFill>
                <a:srgbClr val="003C58"/>
              </a:solidFill>
              <a:latin typeface="Arial" panose="020B0604020202020204" pitchFamily="34" charset="0"/>
            </a:endParaRPr>
          </a:p>
          <a:p>
            <a:pPr lvl="1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CL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un claro predominio en mujeres, con presencia relevante de migrantes, especialmente gestantes bolivianas, lo que evidencia la dimensión intercultural y la necesidad de políticas adaptadas a contextos fronterizos</a:t>
            </a:r>
            <a:endParaRPr lang="es-ES" sz="18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446F15-DCD8-A46C-56CA-517ABBA01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210943-709C-915B-4C12-EBD34461F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CF787B-CD9C-0FAC-BBDF-D0A8EFCDD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49EFFB-EAD1-4F4C-0317-A7C7FA7C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046AD7-E89A-30AC-7B38-55C3E599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A7D61D8-3C2A-232E-F04A-A5E3B0956819}"/>
              </a:ext>
            </a:extLst>
          </p:cNvPr>
          <p:cNvSpPr/>
          <p:nvPr/>
        </p:nvSpPr>
        <p:spPr>
          <a:xfrm>
            <a:off x="469525" y="1155980"/>
            <a:ext cx="10967483" cy="5336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9665570-8A72-ADD1-E658-F825D41341F8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8A95627-0C0E-53B9-B5B8-41E8146B0A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7893" y="1489645"/>
            <a:ext cx="945191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s-CL" sz="2000" b="1" i="1" dirty="0">
                <a:solidFill>
                  <a:srgbClr val="003C58"/>
                </a:solidFill>
                <a:latin typeface="Arial" panose="020B0604020202020204" pitchFamily="34" charset="0"/>
              </a:rPr>
              <a:t>Limitaciones: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s-CL" sz="2000" b="1" i="1" dirty="0">
              <a:solidFill>
                <a:srgbClr val="003C58"/>
              </a:solidFill>
              <a:latin typeface="Arial" panose="020B0604020202020204" pitchFamily="34" charset="0"/>
            </a:endParaRPr>
          </a:p>
          <a:p>
            <a:pPr lvl="1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pudo clasificar los tipos de HTLV-1 o HTLV-2, debido a falta de equipamiento técnico en laboratorio hasta 2024. </a:t>
            </a:r>
          </a:p>
          <a:p>
            <a:pPr lvl="1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infección sigue sub caracterizada en Chile y sin notificación obligatoria.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CL" sz="2000" b="1" i="1" dirty="0">
              <a:solidFill>
                <a:srgbClr val="003C58"/>
              </a:solidFill>
              <a:latin typeface="Arial" panose="020B0604020202020204" pitchFamily="34" charset="0"/>
            </a:endParaRP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CL" sz="2000" b="1" i="1" dirty="0">
                <a:solidFill>
                  <a:srgbClr val="003C58"/>
                </a:solidFill>
                <a:latin typeface="Arial" panose="020B0604020202020204" pitchFamily="34" charset="0"/>
              </a:rPr>
              <a:t>Costo efectividad: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CL" sz="2000" b="1" i="1" dirty="0">
              <a:solidFill>
                <a:srgbClr val="003C58"/>
              </a:solidFill>
              <a:latin typeface="Arial" panose="020B0604020202020204" pitchFamily="34" charset="0"/>
            </a:endParaRPr>
          </a:p>
          <a:p>
            <a:pPr lvl="1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la salud pública, el tamizaje de HTLV-1-2 en gestantes representa una intervención costo-efectiva, preventiva y equitativa, que fortalece la vigilancia, mejora la detección precoz y protege a las futuras generaciones de una infección transmisible y crónica.</a:t>
            </a:r>
          </a:p>
          <a:p>
            <a:pPr lvl="1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CL" sz="1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regiones fronterizas como Arica y Parinacota, constituye además una estrategia de salud binacional y comunitaria,</a:t>
            </a:r>
          </a:p>
          <a:p>
            <a:pPr lvl="1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s-CL" sz="18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368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5D8F461F-0151-ECEC-5AAE-0DDF1A3883D6}"/>
              </a:ext>
            </a:extLst>
          </p:cNvPr>
          <p:cNvSpPr/>
          <p:nvPr/>
        </p:nvSpPr>
        <p:spPr>
          <a:xfrm>
            <a:off x="469525" y="1155980"/>
            <a:ext cx="10967483" cy="5336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1287567"/>
            <a:ext cx="10429570" cy="46786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92" y="202467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981" y="1691640"/>
            <a:ext cx="8902004" cy="4389119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Gotuzzo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E, </a:t>
            </a:r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Verdonck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K, González E, Cabada M. Virus linfotrópico humano de células T tipo 1 (HTLV-1): Una infección endémica en el Perú. </a:t>
            </a:r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Salud Pública. 2004;21(4):253-65. Disponible en: http://www.scielo.org.pe/scielo.php?script=sci_arttext&amp;pid=S1726-46342004000400008</a:t>
            </a:r>
          </a:p>
          <a:p>
            <a:pPr algn="just"/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de Salud Pública de Chile. Virus Linfotrópico de Células T Humano Tipos I y II (HTLV-I/II). Bol </a:t>
            </a:r>
            <a:r>
              <a:rPr lang="es-E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Salud Pública Chile [Internet]. 2015 [fecha de consulta no especificada];5(3). Disponible en: https://www.ispch.gob.cl/boletin/virus-linfotropico-de-celulas-t-humano-tipos-i-y-ii-htlv-iii</a:t>
            </a:r>
          </a:p>
          <a:p>
            <a:pPr algn="just"/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Salud (Chile). Orientación Técnica para el Control de la Transmisión Vertical del HTLV [Internet]. Santiago: MINSAL; [fecha de consulta no especificada]. Disponible en: http://www.prematuro.cl/subespecialidadesneonatales/Infectologia/Control__HTLV.pdf</a:t>
            </a:r>
          </a:p>
          <a:p>
            <a:pPr algn="just"/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Organización Panamericana de la Salud (OPS). Foro internacional de políticas de salud para la eliminación del HTLV [Internet]. Washington, D.C.: OPS; 2022. Disponible en: https://iris.paho.org/bitstream/handle/10665.2/56299/OPSCDEHT220008_spa.pdf?sequence=1&amp;isAllowed=y</a:t>
            </a:r>
          </a:p>
          <a:p>
            <a:pPr algn="just"/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Organización Panamericana de la Salud (OPS). Diagnóstico de la infección por el virus linfotrópico de los linfocitos T humano y estrategias para ampliar. Washington, D.C.: OPS; 2023. Disponible en: https://iris.paho.org/bitstream/handle/10665.2/59464/OPASCDEHT230014_spa.pdf?sequence=1&amp;isAllowed=y</a:t>
            </a:r>
          </a:p>
          <a:p>
            <a:pPr algn="just"/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Ponce EA, Pimentel JA, Serrano-García I, Cáceres MG. Prevalencia del marcador serológico virus linfotrópico humano células T I-II en donantes de sangre en Latinoamérica. </a:t>
            </a:r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Colomb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Hematol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Oncol. 2024;11(1). Disponible en: https://revista.acho.info/index.php/acho/article/download/527/614/2540</a:t>
            </a:r>
            <a:endParaRPr lang="es-E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 de Salud Iquique. Protocolo Infección por HTLV-1 [Internet]. Iquique: Servicio de Salud Iquique; 2023. Disponible en: https://www.saludtarapaca.gob.cl/wp-content/uploads/2023/10/PROTOCOLO-INFECCION-POR-HTLV-1.pdf</a:t>
            </a:r>
          </a:p>
          <a:p>
            <a:pPr algn="just"/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Villanueva V. Virus linfotrópico humano de células T tipo 1 (HTLV-I) en el embarazo. J </a:t>
            </a:r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2022;8(4):229-38. Disponible en: https://revistas.uta.cl/pdf/1325/03-villanueva-rev.84%202.pdf</a:t>
            </a:r>
          </a:p>
          <a:p>
            <a:pPr algn="just"/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Villaverde JA, </a:t>
            </a:r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Romani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FR, Torres SM, </a:t>
            </a:r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Zunt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JR. Transmisión vertical de HTLV-1 en el Perú. </a:t>
            </a:r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es-CL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Salud Pública. 2011;28(1):101-8. Disponible en: https://pmc.ncbi.nlm.nih.gov/articles/PMC3509803/</a:t>
            </a:r>
          </a:p>
          <a:p>
            <a:pPr algn="just"/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Zegarra-Flores B, Zegarra-Flores I. Uso de fórmula láctea para prevención de transmisión de la infección de HTLV-1 materno-infantil. ETS SIDA (Perú). 2021;9:1-8. Disponible en: https://docs.bvsalud.org/biblioref/2022/05/1370157/ets_09_2021_htlv-1.pdf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/>
          <p:cNvSpPr/>
          <p:nvPr/>
        </p:nvSpPr>
        <p:spPr>
          <a:xfrm>
            <a:off x="1015841" y="6333376"/>
            <a:ext cx="9568770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CL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Palabras Clave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Epidemiologia, HTLV1-2, Chile.</a:t>
            </a:r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54" y="272936"/>
            <a:ext cx="6484279" cy="645916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s-ES" sz="7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 Linfotrópico de Células T Tipo 1-2</a:t>
            </a:r>
          </a:p>
          <a:p>
            <a:pPr marL="0" indent="0">
              <a:buNone/>
            </a:pPr>
            <a:endParaRPr lang="es-CL" sz="7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s-CL" sz="6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Infección retroviral crónica, subdiagnosticada y de transmisión silenciosa. Un 3–5% desarrollan enfermedad.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s-CL" sz="6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HTLV-1 asociado a leucemia/linfoma de células T del adulto y paraparesia espástica tropical (PET).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s-CL" sz="6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HTLV-2 relacionado con compromiso neurológico</a:t>
            </a:r>
            <a:r>
              <a:rPr lang="es-CL" sz="6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s-CL" sz="6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Transmisión: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CL" sz="6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Principal: vía sexual (mayor de hombre a mujer: 60,8%).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CL" sz="6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Vertical: 15–25%; aumenta hasta 38% con lactancia.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CL" sz="6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Japón, suspensión de lactancia redujo &gt;80% transmisión madre-hijo</a:t>
            </a:r>
            <a:r>
              <a:rPr lang="es-CL" sz="6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s-CL" sz="6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Seroprevalencia: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CL" sz="6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Trabajadoras sexuales:  América Latina: Brasil 2,8%, Paraguay 2,2%, </a:t>
            </a:r>
            <a:r>
              <a:rPr lang="es-CL" sz="6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Perú 21,8%, </a:t>
            </a:r>
            <a:r>
              <a:rPr lang="es-CL" sz="6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Chile 0,8% (Santiago).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CL" sz="68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</a:t>
            </a:r>
            <a:r>
              <a:rPr lang="es-CL" sz="6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General ENS Chile 2009–2010: 0,5% en &gt;15 años</a:t>
            </a:r>
            <a:r>
              <a:rPr lang="es-CL" sz="6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s-CL" sz="6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Observaciones:</a:t>
            </a:r>
            <a:r>
              <a:rPr lang="es-CL" sz="6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s-CL" sz="6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Arica y Parinacota: contexto fronterizo y migratorio favorece circulación. Implementaron tamizaje de HTLV-1-2 en gestantes desde 2021.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s-CL" sz="68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s-ES" sz="29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3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263913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22744" y="272936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>
            <a:off x="7311090" y="1263913"/>
            <a:ext cx="4880910" cy="52850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800" b="1" dirty="0">
              <a:solidFill>
                <a:schemeClr val="tx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AutoShape 2" descr="HTLV-1: El virus que puede causar leucemia y linfoma en adultos |  Oncoclinic Bolivia | Oncoclinic Boliv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090" y="3982538"/>
            <a:ext cx="4880910" cy="256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8052" y="587828"/>
            <a:ext cx="6406243" cy="28411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Caracterizar epidemiológicamente el HTLV-1-2 en Arica y Parinacota durante 2015-2024, aportando evidencia local que fortalezca la vigilancia en poblaciones de riesgo.</a:t>
            </a:r>
          </a:p>
          <a:p>
            <a:pPr marL="0" indent="0" algn="ctr">
              <a:buNone/>
            </a:pPr>
            <a:endParaRPr lang="es-ES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CL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44300" y="655756"/>
            <a:ext cx="4592538" cy="554648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170064" y="2518525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12" y="3046708"/>
            <a:ext cx="2881604" cy="1325563"/>
          </a:xfrm>
        </p:spPr>
        <p:txBody>
          <a:bodyPr>
            <a:normAutofit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52" name="Picture 4" descr="Región de Arica y Parinacota - Wikipedia, la enciclopedia libre">
            <a:extLst>
              <a:ext uri="{FF2B5EF4-FFF2-40B4-BE49-F238E27FC236}">
                <a16:creationId xmlns:a16="http://schemas.microsoft.com/office/drawing/2014/main" id="{F38BFB4D-818F-0AFD-00F0-F5B0BFC7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468" y="1765579"/>
            <a:ext cx="3533435" cy="414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9406BA5-1125-C9A0-37E2-228F3EAF4E00}"/>
              </a:ext>
            </a:extLst>
          </p:cNvPr>
          <p:cNvSpPr txBox="1"/>
          <p:nvPr/>
        </p:nvSpPr>
        <p:spPr>
          <a:xfrm>
            <a:off x="4862445" y="1796877"/>
            <a:ext cx="317112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600" b="1" dirty="0">
                <a:solidFill>
                  <a:srgbClr val="003C58"/>
                </a:solidFill>
              </a:rPr>
              <a:t>Objetivos específicos:</a:t>
            </a:r>
          </a:p>
          <a:p>
            <a:pPr>
              <a:buNone/>
            </a:pPr>
            <a:endParaRPr lang="es-ES" sz="1600" dirty="0">
              <a:solidFill>
                <a:srgbClr val="003C58"/>
              </a:solidFill>
            </a:endParaRPr>
          </a:p>
          <a:p>
            <a:pPr>
              <a:buFont typeface="+mj-lt"/>
              <a:buAutoNum type="arabicPeriod"/>
            </a:pPr>
            <a:r>
              <a:rPr lang="es-ES" sz="1600" b="1" dirty="0">
                <a:solidFill>
                  <a:srgbClr val="003C58"/>
                </a:solidFill>
              </a:rPr>
              <a:t>Describir las características sociodemográficas y clínicas</a:t>
            </a:r>
            <a:r>
              <a:rPr lang="es-ES" sz="1600" dirty="0">
                <a:solidFill>
                  <a:srgbClr val="003C58"/>
                </a:solidFill>
              </a:rPr>
              <a:t> de los casos confirmados de HTLV-1-2 según sexo, edad, nacionalidad, condición gestacional y vías probables de transmisión.</a:t>
            </a:r>
          </a:p>
          <a:p>
            <a:pPr>
              <a:buFont typeface="+mj-lt"/>
              <a:buAutoNum type="arabicPeriod"/>
            </a:pPr>
            <a:endParaRPr lang="es-ES" sz="1600" dirty="0">
              <a:solidFill>
                <a:srgbClr val="003C58"/>
              </a:solidFill>
            </a:endParaRPr>
          </a:p>
          <a:p>
            <a:pPr>
              <a:buFont typeface="+mj-lt"/>
              <a:buAutoNum type="arabicPeriod"/>
            </a:pPr>
            <a:r>
              <a:rPr lang="es-ES" sz="1600" b="1" dirty="0">
                <a:solidFill>
                  <a:srgbClr val="003C58"/>
                </a:solidFill>
              </a:rPr>
              <a:t>Analizar la tendencia temporal y distribución territorial</a:t>
            </a:r>
            <a:r>
              <a:rPr lang="es-ES" sz="1600" dirty="0">
                <a:solidFill>
                  <a:srgbClr val="003C58"/>
                </a:solidFill>
              </a:rPr>
              <a:t> de los casos de HTLV-1-2 en la región durante el período 2015–2024, identificando grupos de mayor riesgo para fortalecer estrategias de vigilancia y control.</a:t>
            </a:r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7065D-83D7-0DD7-0A7C-C2623A835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4B5104DC-09A6-7C25-2E76-E183938956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380827"/>
              </p:ext>
            </p:extLst>
          </p:nvPr>
        </p:nvGraphicFramePr>
        <p:xfrm>
          <a:off x="4376055" y="170718"/>
          <a:ext cx="7739519" cy="6110596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888169">
                  <a:extLst>
                    <a:ext uri="{9D8B030D-6E8A-4147-A177-3AD203B41FA5}">
                      <a16:colId xmlns:a16="http://schemas.microsoft.com/office/drawing/2014/main" val="3113728454"/>
                    </a:ext>
                  </a:extLst>
                </a:gridCol>
                <a:gridCol w="4851350">
                  <a:extLst>
                    <a:ext uri="{9D8B030D-6E8A-4147-A177-3AD203B41FA5}">
                      <a16:colId xmlns:a16="http://schemas.microsoft.com/office/drawing/2014/main" val="3385826762"/>
                    </a:ext>
                  </a:extLst>
                </a:gridCol>
              </a:tblGrid>
              <a:tr h="40888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Aspecto</a:t>
                      </a:r>
                      <a:endParaRPr lang="es-CL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01" marR="55701" marT="27850" marB="27850" anchor="ctr"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Descripción del Estudio</a:t>
                      </a:r>
                      <a:endParaRPr lang="es-CL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01" marR="55701" marT="27850" marB="27850" anchor="ctr">
                    <a:solidFill>
                      <a:srgbClr val="378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783655"/>
                  </a:ext>
                </a:extLst>
              </a:tr>
              <a:tr h="4005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7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Diseño del estudio</a:t>
                      </a:r>
                      <a:endParaRPr lang="es-CL" sz="1700" dirty="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01" marR="55701" marT="27850" marB="278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70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Descriptivo, retrospectivo y analítico</a:t>
                      </a:r>
                    </a:p>
                  </a:txBody>
                  <a:tcPr marL="55701" marR="55701" marT="27850" marB="27850" anchor="ctr"/>
                </a:tc>
                <a:extLst>
                  <a:ext uri="{0D108BD9-81ED-4DB2-BD59-A6C34878D82A}">
                    <a16:rowId xmlns:a16="http://schemas.microsoft.com/office/drawing/2014/main" val="3102311640"/>
                  </a:ext>
                </a:extLst>
              </a:tr>
              <a:tr h="884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7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Fuente de datos</a:t>
                      </a:r>
                      <a:endParaRPr lang="es-CL" sz="1700" dirty="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01" marR="55701" marT="27850" marB="278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7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Registros confirmados de HTLV-1/2 notificados </a:t>
                      </a:r>
                    </a:p>
                    <a:p>
                      <a:pPr>
                        <a:buNone/>
                      </a:pPr>
                      <a:r>
                        <a:rPr lang="es-ES" sz="17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la SEREMI de Salud de Arica y Parinacota (2015-2024)</a:t>
                      </a:r>
                    </a:p>
                  </a:txBody>
                  <a:tcPr marL="55701" marR="55701" marT="27850" marB="27850" anchor="ctr"/>
                </a:tc>
                <a:extLst>
                  <a:ext uri="{0D108BD9-81ED-4DB2-BD59-A6C34878D82A}">
                    <a16:rowId xmlns:a16="http://schemas.microsoft.com/office/drawing/2014/main" val="2592683792"/>
                  </a:ext>
                </a:extLst>
              </a:tr>
              <a:tr h="7012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7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Muestras</a:t>
                      </a:r>
                      <a:endParaRPr lang="es-CL" sz="1700" dirty="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01" marR="55701" marT="27850" marB="278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7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 casos revisados, de los cuales 23 fueron excluidos por datos insuficientes</a:t>
                      </a:r>
                    </a:p>
                  </a:txBody>
                  <a:tcPr marL="55701" marR="55701" marT="27850" marB="27850" anchor="ctr"/>
                </a:tc>
                <a:extLst>
                  <a:ext uri="{0D108BD9-81ED-4DB2-BD59-A6C34878D82A}">
                    <a16:rowId xmlns:a16="http://schemas.microsoft.com/office/drawing/2014/main" val="2618044622"/>
                  </a:ext>
                </a:extLst>
              </a:tr>
              <a:tr h="7012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700" b="1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Variables</a:t>
                      </a:r>
                      <a:endParaRPr lang="es-CL" sz="170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01" marR="55701" marT="27850" marB="278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7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Edad, sexo, nacionalidad, condición de gestación, número anual de casos</a:t>
                      </a:r>
                    </a:p>
                  </a:txBody>
                  <a:tcPr marL="55701" marR="55701" marT="27850" marB="27850" anchor="ctr"/>
                </a:tc>
                <a:extLst>
                  <a:ext uri="{0D108BD9-81ED-4DB2-BD59-A6C34878D82A}">
                    <a16:rowId xmlns:a16="http://schemas.microsoft.com/office/drawing/2014/main" val="2990967555"/>
                  </a:ext>
                </a:extLst>
              </a:tr>
              <a:tr h="60948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700" b="1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Comparaciones temporales</a:t>
                      </a:r>
                      <a:endParaRPr lang="es-CL" sz="170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01" marR="55701" marT="27850" marB="278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7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 </a:t>
                      </a:r>
                      <a:r>
                        <a:rPr lang="pt-BR" sz="1700" dirty="0" err="1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quinquenios</a:t>
                      </a:r>
                      <a:r>
                        <a:rPr lang="pt-BR" sz="17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2015-2019 vs. 2020-2024</a:t>
                      </a:r>
                    </a:p>
                  </a:txBody>
                  <a:tcPr marL="55701" marR="55701" marT="27850" marB="27850" anchor="ctr"/>
                </a:tc>
                <a:extLst>
                  <a:ext uri="{0D108BD9-81ED-4DB2-BD59-A6C34878D82A}">
                    <a16:rowId xmlns:a16="http://schemas.microsoft.com/office/drawing/2014/main" val="976631414"/>
                  </a:ext>
                </a:extLst>
              </a:tr>
              <a:tr h="10019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7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Análisis estadístico</a:t>
                      </a:r>
                      <a:endParaRPr lang="es-CL" sz="1700" dirty="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01" marR="55701" marT="27850" marB="278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7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Medidas de tendencia, proporciones y tasas. Uso de </a:t>
                      </a:r>
                      <a:r>
                        <a:rPr lang="es-ES" sz="17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 cuadrado (</a:t>
                      </a:r>
                      <a:r>
                        <a:rPr lang="es-ES" sz="1700" b="1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X2</a:t>
                      </a:r>
                      <a:r>
                        <a:rPr lang="es-ES" sz="17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s-ES" sz="17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lang="es-ES" sz="1700" b="1" dirty="0" err="1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Odds</a:t>
                      </a:r>
                      <a:r>
                        <a:rPr lang="es-ES" sz="17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Ratio (OR)</a:t>
                      </a:r>
                      <a:r>
                        <a:rPr lang="es-ES" sz="17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un </a:t>
                      </a:r>
                      <a:r>
                        <a:rPr lang="es-ES" sz="17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IC95%</a:t>
                      </a:r>
                      <a:r>
                        <a:rPr lang="es-ES" sz="17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lang="es-ES" sz="17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p&lt;0,005</a:t>
                      </a:r>
                      <a:endParaRPr lang="es-ES" sz="1700" dirty="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01" marR="55701" marT="27850" marB="27850" anchor="ctr"/>
                </a:tc>
                <a:extLst>
                  <a:ext uri="{0D108BD9-81ED-4DB2-BD59-A6C34878D82A}">
                    <a16:rowId xmlns:a16="http://schemas.microsoft.com/office/drawing/2014/main" val="1562106812"/>
                  </a:ext>
                </a:extLst>
              </a:tr>
              <a:tr h="4005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700" b="1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 de análisis</a:t>
                      </a:r>
                      <a:endParaRPr lang="es-CL" sz="170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01" marR="55701" marT="27850" marB="278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7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SPSS V29</a:t>
                      </a:r>
                    </a:p>
                  </a:txBody>
                  <a:tcPr marL="55701" marR="55701" marT="27850" marB="27850" anchor="ctr"/>
                </a:tc>
                <a:extLst>
                  <a:ext uri="{0D108BD9-81ED-4DB2-BD59-A6C34878D82A}">
                    <a16:rowId xmlns:a16="http://schemas.microsoft.com/office/drawing/2014/main" val="3240889819"/>
                  </a:ext>
                </a:extLst>
              </a:tr>
              <a:tr h="10019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7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Ética y confidencialidad</a:t>
                      </a:r>
                      <a:endParaRPr lang="es-CL" sz="1700" dirty="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01" marR="55701" marT="27850" marB="2785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7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Datos secundarios anonimizados, resguardados según la Ley </a:t>
                      </a:r>
                      <a:r>
                        <a:rPr lang="es-ES" sz="1700" dirty="0" err="1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</a:t>
                      </a:r>
                      <a:r>
                        <a:rPr lang="es-ES" sz="17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20.285. No se requirió aprobación de un comité de ética</a:t>
                      </a:r>
                    </a:p>
                  </a:txBody>
                  <a:tcPr marL="55701" marR="55701" marT="27850" marB="27850" anchor="ctr"/>
                </a:tc>
                <a:extLst>
                  <a:ext uri="{0D108BD9-81ED-4DB2-BD59-A6C34878D82A}">
                    <a16:rowId xmlns:a16="http://schemas.microsoft.com/office/drawing/2014/main" val="3977281713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8132C85F-0CCD-99DB-9E25-0CF23F9445DE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745E86-D01C-8A5A-1C47-DA344FC77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968337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818B8C8-4CC4-8C07-374F-BEF53EBBA2F6}"/>
              </a:ext>
            </a:extLst>
          </p:cNvPr>
          <p:cNvSpPr/>
          <p:nvPr/>
        </p:nvSpPr>
        <p:spPr>
          <a:xfrm>
            <a:off x="245443" y="1901581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5545556E-4D39-1E29-659A-120EB9021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225" y="256323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E709F5C-9AEA-65AD-A048-945920FF4EC1}"/>
              </a:ext>
            </a:extLst>
          </p:cNvPr>
          <p:cNvSpPr/>
          <p:nvPr/>
        </p:nvSpPr>
        <p:spPr>
          <a:xfrm>
            <a:off x="11992329" y="170719"/>
            <a:ext cx="199671" cy="6134988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6223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-1" y="0"/>
            <a:ext cx="6327777" cy="5903536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611652" y="5769168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93D27C3-988A-1C16-B291-259864945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4630"/>
            <a:ext cx="6368003" cy="4073150"/>
          </a:xfrm>
          <a:prstGeom prst="rect">
            <a:avLst/>
          </a:prstGeom>
        </p:spPr>
      </p:pic>
      <p:graphicFrame>
        <p:nvGraphicFramePr>
          <p:cNvPr id="12" name="Marcador de contenido 11">
            <a:extLst>
              <a:ext uri="{FF2B5EF4-FFF2-40B4-BE49-F238E27FC236}">
                <a16:creationId xmlns:a16="http://schemas.microsoft.com/office/drawing/2014/main" id="{E72CF790-F22D-7C48-D9A1-1E644FB4E5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3576486"/>
              </p:ext>
            </p:extLst>
          </p:nvPr>
        </p:nvGraphicFramePr>
        <p:xfrm>
          <a:off x="6504527" y="1036244"/>
          <a:ext cx="5264232" cy="5206449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1400837">
                  <a:extLst>
                    <a:ext uri="{9D8B030D-6E8A-4147-A177-3AD203B41FA5}">
                      <a16:colId xmlns:a16="http://schemas.microsoft.com/office/drawing/2014/main" val="16325587"/>
                    </a:ext>
                  </a:extLst>
                </a:gridCol>
                <a:gridCol w="1791037">
                  <a:extLst>
                    <a:ext uri="{9D8B030D-6E8A-4147-A177-3AD203B41FA5}">
                      <a16:colId xmlns:a16="http://schemas.microsoft.com/office/drawing/2014/main" val="245865640"/>
                    </a:ext>
                  </a:extLst>
                </a:gridCol>
                <a:gridCol w="2072358">
                  <a:extLst>
                    <a:ext uri="{9D8B030D-6E8A-4147-A177-3AD203B41FA5}">
                      <a16:colId xmlns:a16="http://schemas.microsoft.com/office/drawing/2014/main" val="2716739774"/>
                    </a:ext>
                  </a:extLst>
                </a:gridCol>
              </a:tblGrid>
              <a:tr h="6818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Indicador</a:t>
                      </a:r>
                    </a:p>
                  </a:txBody>
                  <a:tcPr anchor="ctr"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Descripción</a:t>
                      </a:r>
                    </a:p>
                  </a:txBody>
                  <a:tcPr anchor="ctr"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Hallazgo Principal</a:t>
                      </a:r>
                    </a:p>
                  </a:txBody>
                  <a:tcPr anchor="ctr">
                    <a:solidFill>
                      <a:srgbClr val="378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558876"/>
                  </a:ext>
                </a:extLst>
              </a:tr>
              <a:tr h="6818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4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Casos Totales</a:t>
                      </a:r>
                      <a:endParaRPr lang="es-CL" sz="1400" dirty="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4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Registrados entre 2015 y 2024.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CL" sz="14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 casos</a:t>
                      </a:r>
                      <a:r>
                        <a:rPr lang="es-CL" sz="14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→ Tasa acumulada ajustada de </a:t>
                      </a:r>
                      <a:r>
                        <a:rPr lang="es-CL" sz="14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79,7 por 100.000 hab.</a:t>
                      </a:r>
                      <a:endParaRPr lang="es-CL" sz="1400" dirty="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7678746"/>
                  </a:ext>
                </a:extLst>
              </a:tr>
              <a:tr h="12663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4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Tendencia General</a:t>
                      </a:r>
                      <a:endParaRPr lang="es-CL" sz="1400" dirty="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4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Comportamiento anual de la tasa.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S" sz="14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mantuvo </a:t>
                      </a:r>
                      <a:r>
                        <a:rPr lang="es-ES" sz="14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estable hasta 2020</a:t>
                      </a:r>
                      <a:r>
                        <a:rPr lang="es-ES" sz="14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con un </a:t>
                      </a:r>
                      <a:r>
                        <a:rPr lang="es-ES" sz="14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aumento progresivo desde 2021</a:t>
                      </a:r>
                      <a:r>
                        <a:rPr lang="es-ES" sz="14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(alcanzando 15,0 por 100.000 en 2024).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4999460"/>
                  </a:ext>
                </a:extLst>
              </a:tr>
              <a:tr h="8364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400" b="1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Comparación Temporal</a:t>
                      </a:r>
                      <a:endParaRPr lang="es-CL" sz="140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4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Mediana anual de casos (2015-2019 vs. 2020-2024).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CL" sz="14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Incremento sostenido: </a:t>
                      </a:r>
                      <a:r>
                        <a:rPr lang="es-CL" sz="14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Pasó de 15 a 23 casos</a:t>
                      </a:r>
                      <a:r>
                        <a:rPr lang="es-CL" sz="14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(mediana anual).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2728846"/>
                  </a:ext>
                </a:extLst>
              </a:tr>
              <a:tr h="12663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4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Predominio por Sexo</a:t>
                      </a:r>
                      <a:endParaRPr lang="es-CL" sz="1400" dirty="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40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Distribución de casos.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S" sz="14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Predominio Femenino</a:t>
                      </a:r>
                      <a:r>
                        <a:rPr lang="es-ES" sz="14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lo largo de casi todo el período, con un </a:t>
                      </a:r>
                      <a:r>
                        <a:rPr lang="es-ES" sz="14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pick notable en 2022</a:t>
                      </a:r>
                      <a:r>
                        <a:rPr lang="es-ES" sz="14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impulsado principalmente por mujeres.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2458634"/>
                  </a:ext>
                </a:extLst>
              </a:tr>
            </a:tbl>
          </a:graphicData>
        </a:graphic>
      </p:graphicFrame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9F737F83-F641-D1D3-40F1-97CBC2630518}"/>
              </a:ext>
            </a:extLst>
          </p:cNvPr>
          <p:cNvSpPr/>
          <p:nvPr/>
        </p:nvSpPr>
        <p:spPr>
          <a:xfrm>
            <a:off x="4852322" y="1761490"/>
            <a:ext cx="117551" cy="3195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FA7DD30-5A0A-FBC5-F9DE-8B92ACEF6B53}"/>
              </a:ext>
            </a:extLst>
          </p:cNvPr>
          <p:cNvSpPr txBox="1"/>
          <p:nvPr/>
        </p:nvSpPr>
        <p:spPr>
          <a:xfrm>
            <a:off x="6504527" y="205045"/>
            <a:ext cx="61948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b="1" i="1" dirty="0">
                <a:solidFill>
                  <a:srgbClr val="003C58"/>
                </a:solidFill>
              </a:rPr>
              <a:t>“Incremento Reciente y Predominio Femenino”</a:t>
            </a:r>
            <a:endParaRPr lang="es-CL" sz="2100" b="1" i="1" dirty="0">
              <a:solidFill>
                <a:srgbClr val="003C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7EF19-89BC-57F2-40EF-B80110641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B94A763-3AB7-E9FD-37C3-A2301A1AE682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160A4E-B1F3-B53F-C568-D68B1B6483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-1" y="-190833"/>
            <a:ext cx="6939989" cy="5666707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A102C6F-67D6-80EB-54D8-371959B25229}"/>
              </a:ext>
            </a:extLst>
          </p:cNvPr>
          <p:cNvSpPr txBox="1">
            <a:spLocks/>
          </p:cNvSpPr>
          <p:nvPr/>
        </p:nvSpPr>
        <p:spPr>
          <a:xfrm>
            <a:off x="1269997" y="542764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EF3EB87-B07F-DE9A-BB2C-D170A79DA917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A224C8E1-856C-7676-0B09-880FD05CD7BC}"/>
              </a:ext>
            </a:extLst>
          </p:cNvPr>
          <p:cNvSpPr/>
          <p:nvPr/>
        </p:nvSpPr>
        <p:spPr>
          <a:xfrm>
            <a:off x="3701667" y="1443210"/>
            <a:ext cx="154237" cy="5067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156B9BD-EB88-AD38-2AF6-3B551B05D855}"/>
              </a:ext>
            </a:extLst>
          </p:cNvPr>
          <p:cNvSpPr/>
          <p:nvPr/>
        </p:nvSpPr>
        <p:spPr>
          <a:xfrm>
            <a:off x="0" y="861647"/>
            <a:ext cx="6939989" cy="4805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aphicFrame>
        <p:nvGraphicFramePr>
          <p:cNvPr id="9" name="Marcador de contenido 8">
            <a:extLst>
              <a:ext uri="{FF2B5EF4-FFF2-40B4-BE49-F238E27FC236}">
                <a16:creationId xmlns:a16="http://schemas.microsoft.com/office/drawing/2014/main" id="{4D401145-17DA-3124-DDEE-E9BDB9D465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2167395"/>
              </p:ext>
            </p:extLst>
          </p:nvPr>
        </p:nvGraphicFramePr>
        <p:xfrm>
          <a:off x="0" y="1759357"/>
          <a:ext cx="6939989" cy="3489106"/>
        </p:xfrm>
        <a:graphic>
          <a:graphicData uri="http://schemas.openxmlformats.org/drawingml/2006/table">
            <a:tbl>
              <a:tblPr firstRow="1" firstCol="1"/>
              <a:tblGrid>
                <a:gridCol w="2898742">
                  <a:extLst>
                    <a:ext uri="{9D8B030D-6E8A-4147-A177-3AD203B41FA5}">
                      <a16:colId xmlns:a16="http://schemas.microsoft.com/office/drawing/2014/main" val="4020555973"/>
                    </a:ext>
                  </a:extLst>
                </a:gridCol>
                <a:gridCol w="1805835">
                  <a:extLst>
                    <a:ext uri="{9D8B030D-6E8A-4147-A177-3AD203B41FA5}">
                      <a16:colId xmlns:a16="http://schemas.microsoft.com/office/drawing/2014/main" val="2716308161"/>
                    </a:ext>
                  </a:extLst>
                </a:gridCol>
                <a:gridCol w="2235412">
                  <a:extLst>
                    <a:ext uri="{9D8B030D-6E8A-4147-A177-3AD203B41FA5}">
                      <a16:colId xmlns:a16="http://schemas.microsoft.com/office/drawing/2014/main" val="3193337413"/>
                    </a:ext>
                  </a:extLst>
                </a:gridCol>
              </a:tblGrid>
              <a:tr h="380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 dirty="0">
                          <a:solidFill>
                            <a:srgbClr val="37838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Sexo</a:t>
                      </a:r>
                      <a:endParaRPr lang="es-CL" sz="1600" kern="100" dirty="0">
                        <a:solidFill>
                          <a:srgbClr val="378389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 dirty="0">
                          <a:solidFill>
                            <a:srgbClr val="37838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Casos</a:t>
                      </a:r>
                      <a:endParaRPr lang="es-CL" sz="1600" kern="100" dirty="0">
                        <a:solidFill>
                          <a:srgbClr val="378389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 dirty="0">
                          <a:solidFill>
                            <a:srgbClr val="37838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CL" sz="1600" kern="100" dirty="0">
                        <a:solidFill>
                          <a:srgbClr val="378389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178358"/>
                  </a:ext>
                </a:extLst>
              </a:tr>
              <a:tr h="380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Hombre</a:t>
                      </a:r>
                      <a:endParaRPr lang="es-CL" sz="16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es-CL" sz="16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29,4</a:t>
                      </a:r>
                      <a:endParaRPr lang="es-CL" sz="16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7356533"/>
                  </a:ext>
                </a:extLst>
              </a:tr>
              <a:tr h="380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Mujer</a:t>
                      </a:r>
                      <a:endParaRPr lang="es-CL" sz="16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es-CL" sz="16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70,6</a:t>
                      </a:r>
                      <a:endParaRPr lang="es-CL" sz="16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5814125"/>
                  </a:ext>
                </a:extLst>
              </a:tr>
              <a:tr h="380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 dirty="0">
                          <a:solidFill>
                            <a:srgbClr val="37838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Nacionalidad</a:t>
                      </a:r>
                      <a:endParaRPr lang="es-CL" sz="1600" kern="100" dirty="0">
                        <a:solidFill>
                          <a:srgbClr val="378389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CL" sz="16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CL" sz="16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997814"/>
                  </a:ext>
                </a:extLst>
              </a:tr>
              <a:tr h="380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Chileno</a:t>
                      </a:r>
                      <a:endParaRPr lang="es-CL" sz="16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es-CL" sz="16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79,2</a:t>
                      </a:r>
                      <a:endParaRPr lang="es-CL" sz="16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342716"/>
                  </a:ext>
                </a:extLst>
              </a:tr>
              <a:tr h="380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Peruano</a:t>
                      </a:r>
                      <a:endParaRPr lang="es-CL" sz="16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CL" sz="16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es-CL" sz="16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4504019"/>
                  </a:ext>
                </a:extLst>
              </a:tr>
              <a:tr h="380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Boliviano</a:t>
                      </a:r>
                      <a:endParaRPr lang="es-CL" sz="16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CL" sz="16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es-CL" sz="16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070642"/>
                  </a:ext>
                </a:extLst>
              </a:tr>
              <a:tr h="4471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Venezolano</a:t>
                      </a:r>
                      <a:endParaRPr lang="es-CL" sz="16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L" sz="16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1,01</a:t>
                      </a:r>
                      <a:endParaRPr lang="es-CL" sz="16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082698"/>
                  </a:ext>
                </a:extLst>
              </a:tr>
              <a:tr h="380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s/d</a:t>
                      </a:r>
                      <a:endParaRPr lang="es-CL" sz="16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L" sz="16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s-CL" sz="16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2971745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1BFB1062-F94F-703C-173D-BCB513C1E797}"/>
              </a:ext>
            </a:extLst>
          </p:cNvPr>
          <p:cNvSpPr txBox="1"/>
          <p:nvPr/>
        </p:nvSpPr>
        <p:spPr>
          <a:xfrm>
            <a:off x="101596" y="861648"/>
            <a:ext cx="5994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900" b="1" dirty="0">
                <a:solidFill>
                  <a:srgbClr val="003C58"/>
                </a:solidFill>
              </a:rPr>
              <a:t>Tabla N°1- Distribución sociodemográficas de los casos HTLV1-2 en la región de Arica y Parinacota, 2015 -2024</a:t>
            </a:r>
            <a:endParaRPr lang="es-CL" sz="1900" dirty="0">
              <a:solidFill>
                <a:srgbClr val="003C58"/>
              </a:solidFill>
            </a:endParaRPr>
          </a:p>
          <a:p>
            <a:pPr algn="ctr"/>
            <a:endParaRPr lang="es-CL" dirty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BFD2E821-7F38-A12D-E703-5F35A3FEB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2168" y="1446358"/>
            <a:ext cx="4461163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altLang="es-CL" sz="1800" b="1" i="0" u="none" strike="noStrike" cap="none" normalizeH="0" baseline="0" dirty="0">
                <a:ln>
                  <a:noFill/>
                </a:ln>
                <a:solidFill>
                  <a:srgbClr val="003C58"/>
                </a:solidFill>
                <a:effectLst/>
                <a:latin typeface="Arial" panose="020B0604020202020204" pitchFamily="34" charset="0"/>
              </a:rPr>
              <a:t>Predominio por Sexo: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rgbClr val="003C58"/>
                </a:solidFill>
                <a:effectLst/>
                <a:latin typeface="Arial" panose="020B0604020202020204" pitchFamily="34" charset="0"/>
              </a:rPr>
              <a:t> El </a:t>
            </a:r>
            <a:r>
              <a:rPr kumimoji="0" lang="es-CL" altLang="es-CL" sz="1800" b="1" i="0" u="none" strike="noStrike" cap="none" normalizeH="0" baseline="0" dirty="0">
                <a:ln>
                  <a:noFill/>
                </a:ln>
                <a:solidFill>
                  <a:srgbClr val="003C58"/>
                </a:solidFill>
                <a:effectLst/>
                <a:latin typeface="Arial" panose="020B0604020202020204" pitchFamily="34" charset="0"/>
              </a:rPr>
              <a:t>70,6%</a:t>
            </a: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rgbClr val="003C58"/>
                </a:solidFill>
                <a:effectLst/>
                <a:latin typeface="Arial" panose="020B0604020202020204" pitchFamily="34" charset="0"/>
              </a:rPr>
              <a:t> de los casos se encontraron en </a:t>
            </a:r>
            <a:r>
              <a:rPr kumimoji="0" lang="es-CL" altLang="es-CL" sz="1800" b="1" i="0" u="none" strike="noStrike" cap="none" normalizeH="0" baseline="0" dirty="0">
                <a:ln>
                  <a:noFill/>
                </a:ln>
                <a:solidFill>
                  <a:srgbClr val="003C58"/>
                </a:solidFill>
                <a:effectLst/>
                <a:latin typeface="Arial" panose="020B0604020202020204" pitchFamily="34" charset="0"/>
              </a:rPr>
              <a:t>mujeres</a:t>
            </a: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rgbClr val="003C58"/>
                </a:solidFill>
                <a:effectLst/>
                <a:latin typeface="Arial" panose="020B0604020202020204" pitchFamily="34" charset="0"/>
              </a:rPr>
              <a:t> (tasa de 101,2 por 100.000), superando significativamente a los hombres (tasa de 57,3 por 100.000).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rgbClr val="003C58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888288" algn="l"/>
              </a:tabLst>
            </a:pPr>
            <a:r>
              <a:rPr kumimoji="0" lang="es-CL" altLang="es-CL" sz="1800" b="1" i="0" u="none" strike="noStrike" cap="none" normalizeH="0" baseline="0" dirty="0">
                <a:ln>
                  <a:noFill/>
                </a:ln>
                <a:solidFill>
                  <a:srgbClr val="003C58"/>
                </a:solidFill>
                <a:effectLst/>
                <a:latin typeface="Arial" panose="020B0604020202020204" pitchFamily="34" charset="0"/>
              </a:rPr>
              <a:t>Nacionalidad:</a:t>
            </a: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rgbClr val="003C58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altLang="es-CL" sz="1800" b="1" i="0" u="none" strike="noStrike" cap="none" normalizeH="0" baseline="0" dirty="0">
                <a:ln>
                  <a:noFill/>
                </a:ln>
                <a:solidFill>
                  <a:srgbClr val="003C58"/>
                </a:solidFill>
                <a:effectLst/>
                <a:latin typeface="Arial" panose="020B0604020202020204" pitchFamily="34" charset="0"/>
              </a:rPr>
              <a:t>79,2%</a:t>
            </a: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rgbClr val="003C58"/>
                </a:solidFill>
                <a:effectLst/>
                <a:latin typeface="Arial" panose="020B0604020202020204" pitchFamily="34" charset="0"/>
              </a:rPr>
              <a:t> de los casos corresponden a personas de </a:t>
            </a:r>
            <a:r>
              <a:rPr kumimoji="0" lang="es-CL" altLang="es-CL" sz="1800" b="1" i="0" u="none" strike="noStrike" cap="none" normalizeH="0" baseline="0" dirty="0">
                <a:ln>
                  <a:noFill/>
                </a:ln>
                <a:solidFill>
                  <a:srgbClr val="003C58"/>
                </a:solidFill>
                <a:effectLst/>
                <a:latin typeface="Arial" panose="020B0604020202020204" pitchFamily="34" charset="0"/>
              </a:rPr>
              <a:t>nacionalidad chilena</a:t>
            </a: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rgbClr val="003C58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rgbClr val="003C58"/>
                </a:solidFill>
                <a:effectLst/>
                <a:latin typeface="Arial" panose="020B0604020202020204" pitchFamily="34" charset="0"/>
              </a:rPr>
              <a:t>El 11,7% son de nacionalidad boliviana y el 7,6% peruanas.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952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49E20-B02F-5CA4-60D0-8649B96FC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F01334B-06F9-2618-4A5E-0E9E7658B101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F5D9171-279E-0592-7089-0BD64E866B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5666705" y="142880"/>
            <a:ext cx="6462792" cy="6357274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03676D27-4B09-84BE-537D-2FBA9E0BA758}"/>
              </a:ext>
            </a:extLst>
          </p:cNvPr>
          <p:cNvSpPr txBox="1">
            <a:spLocks/>
          </p:cNvSpPr>
          <p:nvPr/>
        </p:nvSpPr>
        <p:spPr>
          <a:xfrm>
            <a:off x="1010133" y="145040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DF8B963-C630-6E61-3EC3-911208249542}"/>
              </a:ext>
            </a:extLst>
          </p:cNvPr>
          <p:cNvSpPr/>
          <p:nvPr/>
        </p:nvSpPr>
        <p:spPr>
          <a:xfrm>
            <a:off x="13147" y="553793"/>
            <a:ext cx="219990" cy="504210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C8880E3-A5D7-C128-67EB-51F8F8ADDEF6}"/>
              </a:ext>
            </a:extLst>
          </p:cNvPr>
          <p:cNvSpPr/>
          <p:nvPr/>
        </p:nvSpPr>
        <p:spPr>
          <a:xfrm>
            <a:off x="5662506" y="1045438"/>
            <a:ext cx="6529493" cy="515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3917406-24A1-643E-3B79-61605CF7781A}"/>
              </a:ext>
            </a:extLst>
          </p:cNvPr>
          <p:cNvSpPr txBox="1"/>
          <p:nvPr/>
        </p:nvSpPr>
        <p:spPr>
          <a:xfrm>
            <a:off x="5672419" y="1136017"/>
            <a:ext cx="6457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900" b="1" dirty="0">
                <a:solidFill>
                  <a:srgbClr val="003C58"/>
                </a:solidFill>
              </a:rPr>
              <a:t>Tabla N°2- Distribución del HTVL 1-2 en gestantes, según nacionalidad. Región de Arica y Parinacota, 2015 -2024</a:t>
            </a:r>
            <a:endParaRPr lang="es-CL" sz="1900" dirty="0">
              <a:solidFill>
                <a:srgbClr val="003C58"/>
              </a:solidFill>
            </a:endParaRPr>
          </a:p>
          <a:p>
            <a:pPr algn="ctr"/>
            <a:endParaRPr lang="es-CL" dirty="0"/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611AB591-7D20-CA18-95D7-686E205A8D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7885990"/>
              </p:ext>
            </p:extLst>
          </p:nvPr>
        </p:nvGraphicFramePr>
        <p:xfrm>
          <a:off x="5666705" y="1966833"/>
          <a:ext cx="6392581" cy="3751096"/>
        </p:xfrm>
        <a:graphic>
          <a:graphicData uri="http://schemas.openxmlformats.org/drawingml/2006/table">
            <a:tbl>
              <a:tblPr firstRow="1" firstCol="1" bandRow="1"/>
              <a:tblGrid>
                <a:gridCol w="1586967">
                  <a:extLst>
                    <a:ext uri="{9D8B030D-6E8A-4147-A177-3AD203B41FA5}">
                      <a16:colId xmlns:a16="http://schemas.microsoft.com/office/drawing/2014/main" val="2616491671"/>
                    </a:ext>
                  </a:extLst>
                </a:gridCol>
                <a:gridCol w="1152832">
                  <a:extLst>
                    <a:ext uri="{9D8B030D-6E8A-4147-A177-3AD203B41FA5}">
                      <a16:colId xmlns:a16="http://schemas.microsoft.com/office/drawing/2014/main" val="1153866158"/>
                    </a:ext>
                  </a:extLst>
                </a:gridCol>
                <a:gridCol w="1054019">
                  <a:extLst>
                    <a:ext uri="{9D8B030D-6E8A-4147-A177-3AD203B41FA5}">
                      <a16:colId xmlns:a16="http://schemas.microsoft.com/office/drawing/2014/main" val="404450800"/>
                    </a:ext>
                  </a:extLst>
                </a:gridCol>
                <a:gridCol w="1338455">
                  <a:extLst>
                    <a:ext uri="{9D8B030D-6E8A-4147-A177-3AD203B41FA5}">
                      <a16:colId xmlns:a16="http://schemas.microsoft.com/office/drawing/2014/main" val="3146829336"/>
                    </a:ext>
                  </a:extLst>
                </a:gridCol>
                <a:gridCol w="653251">
                  <a:extLst>
                    <a:ext uri="{9D8B030D-6E8A-4147-A177-3AD203B41FA5}">
                      <a16:colId xmlns:a16="http://schemas.microsoft.com/office/drawing/2014/main" val="2047159032"/>
                    </a:ext>
                  </a:extLst>
                </a:gridCol>
                <a:gridCol w="607057">
                  <a:extLst>
                    <a:ext uri="{9D8B030D-6E8A-4147-A177-3AD203B41FA5}">
                      <a16:colId xmlns:a16="http://schemas.microsoft.com/office/drawing/2014/main" val="3582120"/>
                    </a:ext>
                  </a:extLst>
                </a:gridCol>
              </a:tblGrid>
              <a:tr h="10968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Nacionalidad</a:t>
                      </a:r>
                      <a:endParaRPr lang="es-CL" sz="16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Gestante</a:t>
                      </a:r>
                      <a:endParaRPr lang="es-CL" sz="16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MEF</a:t>
                      </a:r>
                      <a:endParaRPr lang="es-CL" sz="16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s-CL" sz="16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X2</a:t>
                      </a:r>
                      <a:endParaRPr lang="es-CL" sz="16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6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s-CL" sz="16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083364"/>
                  </a:ext>
                </a:extLst>
              </a:tr>
              <a:tr h="2992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Bolivia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CL" sz="17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CL" sz="17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47.1</a:t>
                      </a:r>
                      <a:endParaRPr lang="es-CL" sz="17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b="1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es-CL" sz="17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b="1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es-CL" sz="17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008344"/>
                  </a:ext>
                </a:extLst>
              </a:tr>
              <a:tr h="858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Chile</a:t>
                      </a: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CL" sz="1700" i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(referencia)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10.9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s-CL" sz="17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6764462"/>
                  </a:ext>
                </a:extLst>
              </a:tr>
              <a:tr h="2992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b="1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Perú</a:t>
                      </a:r>
                      <a:endParaRPr lang="es-CL" sz="17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CL" sz="17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11,1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7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201464"/>
                  </a:ext>
                </a:extLst>
              </a:tr>
              <a:tr h="2992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Venezuela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7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2135035"/>
                  </a:ext>
                </a:extLst>
              </a:tr>
              <a:tr h="2992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b="1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S/d</a:t>
                      </a:r>
                      <a:endParaRPr lang="es-CL" sz="17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L" sz="17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7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03546"/>
                  </a:ext>
                </a:extLst>
              </a:tr>
              <a:tr h="2992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b="1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7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889689"/>
                  </a:ext>
                </a:extLst>
              </a:tr>
              <a:tr h="2992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b="1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CL" sz="1700" kern="10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7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CL" sz="1700" kern="100" dirty="0">
                        <a:solidFill>
                          <a:srgbClr val="003C58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6046"/>
                  </a:ext>
                </a:extLst>
              </a:tr>
            </a:tbl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CE46CD85-7F63-7270-0182-6C7A19AC7FE4}"/>
              </a:ext>
            </a:extLst>
          </p:cNvPr>
          <p:cNvSpPr/>
          <p:nvPr/>
        </p:nvSpPr>
        <p:spPr>
          <a:xfrm>
            <a:off x="5672419" y="3117740"/>
            <a:ext cx="6386867" cy="923330"/>
          </a:xfrm>
          <a:prstGeom prst="rect">
            <a:avLst/>
          </a:prstGeom>
          <a:noFill/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L"/>
          </a:p>
        </p:txBody>
      </p:sp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C56E7B40-24CF-5A91-6896-60BE602CE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603722"/>
              </p:ext>
            </p:extLst>
          </p:nvPr>
        </p:nvGraphicFramePr>
        <p:xfrm>
          <a:off x="297785" y="1315592"/>
          <a:ext cx="5082299" cy="5053578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737331">
                  <a:extLst>
                    <a:ext uri="{9D8B030D-6E8A-4147-A177-3AD203B41FA5}">
                      <a16:colId xmlns:a16="http://schemas.microsoft.com/office/drawing/2014/main" val="1887430207"/>
                    </a:ext>
                  </a:extLst>
                </a:gridCol>
                <a:gridCol w="1970404">
                  <a:extLst>
                    <a:ext uri="{9D8B030D-6E8A-4147-A177-3AD203B41FA5}">
                      <a16:colId xmlns:a16="http://schemas.microsoft.com/office/drawing/2014/main" val="2625512543"/>
                    </a:ext>
                  </a:extLst>
                </a:gridCol>
                <a:gridCol w="1374564">
                  <a:extLst>
                    <a:ext uri="{9D8B030D-6E8A-4147-A177-3AD203B41FA5}">
                      <a16:colId xmlns:a16="http://schemas.microsoft.com/office/drawing/2014/main" val="3574350204"/>
                    </a:ext>
                  </a:extLst>
                </a:gridCol>
              </a:tblGrid>
              <a:tr h="656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7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Característica</a:t>
                      </a:r>
                    </a:p>
                  </a:txBody>
                  <a:tcPr anchor="ctr"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7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Detalle</a:t>
                      </a:r>
                    </a:p>
                  </a:txBody>
                  <a:tcPr anchor="ctr"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7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Riesgo Clave</a:t>
                      </a:r>
                    </a:p>
                  </a:txBody>
                  <a:tcPr anchor="ctr">
                    <a:solidFill>
                      <a:srgbClr val="378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588792"/>
                  </a:ext>
                </a:extLst>
              </a:tr>
              <a:tr h="12993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6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Casos en Gestantes</a:t>
                      </a:r>
                      <a:endParaRPr lang="es-CL" sz="1600" dirty="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casos</a:t>
                      </a:r>
                      <a:r>
                        <a:rPr lang="es-ES" sz="16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identificados (10,8% de mujeres HTLV-1-2).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Mayor riesgo de </a:t>
                      </a:r>
                      <a:r>
                        <a:rPr lang="es-ES" sz="16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transmisión vertical</a:t>
                      </a:r>
                      <a:r>
                        <a:rPr lang="es-ES" sz="16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892451"/>
                  </a:ext>
                </a:extLst>
              </a:tr>
              <a:tr h="15430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6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Nacionalidad</a:t>
                      </a:r>
                      <a:endParaRPr lang="es-CL" sz="1600" dirty="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Migrantes, Bolivianas 53,3% Chilenas</a:t>
                      </a:r>
                      <a:r>
                        <a:rPr lang="es-ES" sz="1600" baseline="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6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33,3% </a:t>
                      </a:r>
                    </a:p>
                    <a:p>
                      <a:pPr>
                        <a:buNone/>
                      </a:pPr>
                      <a:r>
                        <a:rPr lang="es-ES" sz="16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MEF:</a:t>
                      </a:r>
                      <a:r>
                        <a:rPr lang="es-ES" sz="1600" baseline="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Bolivianas: 47,1%. Chilenas: 10,9%</a:t>
                      </a:r>
                      <a:endParaRPr lang="es-ES" sz="1600" dirty="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600" b="1" kern="12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χ² = 11,6; </a:t>
                      </a:r>
                      <a:r>
                        <a:rPr lang="es-CL" sz="16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(p=0,02</a:t>
                      </a:r>
                      <a:r>
                        <a:rPr lang="es-CL" sz="16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1653970"/>
                  </a:ext>
                </a:extLst>
              </a:tr>
              <a:tr h="15430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6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Riesgo Epidemiológico</a:t>
                      </a:r>
                      <a:endParaRPr lang="es-CL" sz="1600" dirty="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6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Mujeres bolivianas tienen </a:t>
                      </a:r>
                      <a:r>
                        <a:rPr lang="es-ES" sz="16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 veces mayor riesgo</a:t>
                      </a:r>
                      <a:r>
                        <a:rPr lang="es-ES" sz="16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gestación al diagnóstico.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600" b="1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 = 4,32</a:t>
                      </a:r>
                      <a:r>
                        <a:rPr lang="es-CL" sz="16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s-CL" sz="1600" b="0" kern="1200" dirty="0">
                          <a:solidFill>
                            <a:srgbClr val="003C5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IC95%: 1,63–11,4</a:t>
                      </a:r>
                      <a:r>
                        <a:rPr lang="es-C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CL" sz="1600" dirty="0">
                        <a:solidFill>
                          <a:srgbClr val="003C5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6244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593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06DA4-086C-11E2-DFD3-8A348B513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F5BD378-4CA4-496C-5C80-C0C20E5431CE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2EE8B0-BA3A-26E4-0C66-3AD21671AA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289712" y="43342"/>
            <a:ext cx="5851587" cy="5043814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E89FC446-38DB-05C0-4B8D-68F942EA0185}"/>
              </a:ext>
            </a:extLst>
          </p:cNvPr>
          <p:cNvSpPr txBox="1">
            <a:spLocks/>
          </p:cNvSpPr>
          <p:nvPr/>
        </p:nvSpPr>
        <p:spPr>
          <a:xfrm>
            <a:off x="836260" y="5325648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6024A19-A709-A15C-253F-71B1CA658B8F}"/>
              </a:ext>
            </a:extLst>
          </p:cNvPr>
          <p:cNvSpPr/>
          <p:nvPr/>
        </p:nvSpPr>
        <p:spPr>
          <a:xfrm>
            <a:off x="41452" y="43342"/>
            <a:ext cx="246490" cy="476067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821FE758-0DB1-ADAD-BD5C-BC244229A18E}"/>
              </a:ext>
            </a:extLst>
          </p:cNvPr>
          <p:cNvSpPr/>
          <p:nvPr/>
        </p:nvSpPr>
        <p:spPr>
          <a:xfrm>
            <a:off x="3701667" y="1443210"/>
            <a:ext cx="154237" cy="5067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CE1D6CE-0C1A-96C2-0969-F6938C05EB44}"/>
              </a:ext>
            </a:extLst>
          </p:cNvPr>
          <p:cNvSpPr/>
          <p:nvPr/>
        </p:nvSpPr>
        <p:spPr>
          <a:xfrm>
            <a:off x="301918" y="725425"/>
            <a:ext cx="5851587" cy="3962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979E6EA-A189-AE36-4BD0-E840499C159B}"/>
              </a:ext>
            </a:extLst>
          </p:cNvPr>
          <p:cNvSpPr txBox="1"/>
          <p:nvPr/>
        </p:nvSpPr>
        <p:spPr>
          <a:xfrm>
            <a:off x="287942" y="835372"/>
            <a:ext cx="59583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accent1">
                    <a:lumMod val="50000"/>
                  </a:schemeClr>
                </a:solidFill>
              </a:rPr>
              <a:t>Tabla 3. Distribución de casos de HTLV1-2, según sexo. Quinquenios 2015-2019, 2020-2024. Arica y Parinacota</a:t>
            </a:r>
            <a:endParaRPr lang="es-CL"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1" algn="ctr"/>
            <a:endParaRPr lang="es-CL" dirty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03A91E64-D201-D825-3A0B-EED931ADC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527" y="959044"/>
            <a:ext cx="5152543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altLang="es-CL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Asociación significativa: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distribución de casos entre sexos 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cambió notablemente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entre los quinquenios (2015-2019 vs. 2020-2024).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7888288" algn="l"/>
              </a:tabLst>
            </a:pPr>
            <a:r>
              <a:rPr lang="es-CL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 en Mujeres</a:t>
            </a:r>
            <a:r>
              <a:rPr kumimoji="0" lang="es-CL" altLang="es-CL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ES" altLang="es-C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ODDS Ratio (OR </a:t>
            </a:r>
            <a:r>
              <a:rPr kumimoji="0" lang="es-ES" altLang="es-CL" sz="180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=2,08;IC95%:1,11-3,92) 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s-ES" altLang="es-CL" sz="180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Las mujeres tuvieron </a:t>
            </a:r>
            <a:r>
              <a:rPr kumimoji="0" lang="es-ES" altLang="es-CL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2,08 veces más probabilidad </a:t>
            </a:r>
            <a:r>
              <a:rPr kumimoji="0" lang="es-ES" altLang="es-CL" sz="180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de ser caso en el segundo quinquenio</a:t>
            </a:r>
            <a:r>
              <a:rPr kumimoji="0" lang="es-CL" altLang="es-CL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s-CL" altLang="es-C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2021 Incorporación del tamizaje en gestantes </a:t>
            </a: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Marcador de contenido 11">
            <a:extLst>
              <a:ext uri="{FF2B5EF4-FFF2-40B4-BE49-F238E27FC236}">
                <a16:creationId xmlns:a16="http://schemas.microsoft.com/office/drawing/2014/main" id="{68D2E840-534D-3A66-6305-5D5ED587EA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205531"/>
              </p:ext>
            </p:extLst>
          </p:nvPr>
        </p:nvGraphicFramePr>
        <p:xfrm>
          <a:off x="446729" y="2116132"/>
          <a:ext cx="5663552" cy="1945970"/>
        </p:xfrm>
        <a:graphic>
          <a:graphicData uri="http://schemas.openxmlformats.org/drawingml/2006/table">
            <a:tbl>
              <a:tblPr firstRow="1" firstCol="1" bandRow="1"/>
              <a:tblGrid>
                <a:gridCol w="637614">
                  <a:extLst>
                    <a:ext uri="{9D8B030D-6E8A-4147-A177-3AD203B41FA5}">
                      <a16:colId xmlns:a16="http://schemas.microsoft.com/office/drawing/2014/main" val="1877473573"/>
                    </a:ext>
                  </a:extLst>
                </a:gridCol>
                <a:gridCol w="1504567">
                  <a:extLst>
                    <a:ext uri="{9D8B030D-6E8A-4147-A177-3AD203B41FA5}">
                      <a16:colId xmlns:a16="http://schemas.microsoft.com/office/drawing/2014/main" val="2241931455"/>
                    </a:ext>
                  </a:extLst>
                </a:gridCol>
                <a:gridCol w="1674362">
                  <a:extLst>
                    <a:ext uri="{9D8B030D-6E8A-4147-A177-3AD203B41FA5}">
                      <a16:colId xmlns:a16="http://schemas.microsoft.com/office/drawing/2014/main" val="60160007"/>
                    </a:ext>
                  </a:extLst>
                </a:gridCol>
                <a:gridCol w="837849">
                  <a:extLst>
                    <a:ext uri="{9D8B030D-6E8A-4147-A177-3AD203B41FA5}">
                      <a16:colId xmlns:a16="http://schemas.microsoft.com/office/drawing/2014/main" val="3547292411"/>
                    </a:ext>
                  </a:extLst>
                </a:gridCol>
                <a:gridCol w="1009160">
                  <a:extLst>
                    <a:ext uri="{9D8B030D-6E8A-4147-A177-3AD203B41FA5}">
                      <a16:colId xmlns:a16="http://schemas.microsoft.com/office/drawing/2014/main" val="4095699882"/>
                    </a:ext>
                  </a:extLst>
                </a:gridCol>
              </a:tblGrid>
              <a:tr h="389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CL" sz="18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2015 - 2019</a:t>
                      </a:r>
                      <a:endParaRPr lang="es-CL" sz="18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2020 - 2024</a:t>
                      </a:r>
                      <a:endParaRPr lang="es-CL" sz="18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b="1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Chi 2</a:t>
                      </a:r>
                      <a:endParaRPr lang="es-CL" sz="1800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p=&lt;0,05</a:t>
                      </a:r>
                      <a:endParaRPr lang="es-CL" sz="18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8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726229"/>
                  </a:ext>
                </a:extLst>
              </a:tr>
              <a:tr h="389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CL" sz="18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CL" sz="18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CL" sz="18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s-CL" sz="18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CL" sz="18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568123"/>
                  </a:ext>
                </a:extLst>
              </a:tr>
              <a:tr h="389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kern="10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es-CL" sz="18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kern="10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</a:t>
                      </a:r>
                      <a:endParaRPr lang="es-CL" sz="18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kern="10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</a:t>
                      </a:r>
                      <a:endParaRPr lang="es-CL" sz="18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b="1" i="1" kern="10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4.54</a:t>
                      </a:r>
                      <a:endParaRPr lang="es-CL" sz="18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b="1" i="1" kern="10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0.0331</a:t>
                      </a:r>
                      <a:endParaRPr lang="es-CL" sz="18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837248"/>
                  </a:ext>
                </a:extLst>
              </a:tr>
              <a:tr h="389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kern="10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lang="es-CL" sz="18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kern="10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</a:t>
                      </a:r>
                      <a:endParaRPr lang="es-CL" sz="18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kern="10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98</a:t>
                      </a:r>
                      <a:endParaRPr lang="es-CL" sz="18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s-CL" sz="18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kern="10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CL" sz="18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200010"/>
                  </a:ext>
                </a:extLst>
              </a:tr>
              <a:tr h="389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b="1" kern="10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</a:t>
                      </a:r>
                      <a:endParaRPr lang="es-CL" sz="1800" b="1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b="1" kern="10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68</a:t>
                      </a:r>
                      <a:endParaRPr lang="es-CL" sz="1800" b="1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b="1" kern="10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129</a:t>
                      </a:r>
                      <a:endParaRPr lang="es-CL" sz="1800" b="1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kern="10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CL" sz="18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800" kern="10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CL" sz="18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789648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6E90E96E-0904-1C1C-AC91-9529D9B06D3D}"/>
              </a:ext>
            </a:extLst>
          </p:cNvPr>
          <p:cNvSpPr txBox="1"/>
          <p:nvPr/>
        </p:nvSpPr>
        <p:spPr>
          <a:xfrm>
            <a:off x="6360430" y="158825"/>
            <a:ext cx="46078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003C58"/>
                </a:solidFill>
              </a:rPr>
              <a:t>Quinquenio - sexo</a:t>
            </a:r>
          </a:p>
          <a:p>
            <a:pPr lvl="1"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13627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94D10-ECE7-6271-0ACA-27092EBF3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BACE47D-0368-D6E7-3B25-ED0F31DA708D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30BB338-D5E1-8F90-E203-0B0A6DBFC7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6202392" y="770556"/>
            <a:ext cx="5998885" cy="5755970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70BF5741-5D74-BF09-8737-390D185842D7}"/>
              </a:ext>
            </a:extLst>
          </p:cNvPr>
          <p:cNvSpPr txBox="1">
            <a:spLocks/>
          </p:cNvSpPr>
          <p:nvPr/>
        </p:nvSpPr>
        <p:spPr>
          <a:xfrm>
            <a:off x="7873064" y="-91359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67B0A35-6891-ECB1-A6B6-5EA45138E558}"/>
              </a:ext>
            </a:extLst>
          </p:cNvPr>
          <p:cNvSpPr/>
          <p:nvPr/>
        </p:nvSpPr>
        <p:spPr>
          <a:xfrm>
            <a:off x="144443" y="89961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93C7C12-5D5A-1C4E-13B4-45E5CA0C5DE5}"/>
              </a:ext>
            </a:extLst>
          </p:cNvPr>
          <p:cNvSpPr/>
          <p:nvPr/>
        </p:nvSpPr>
        <p:spPr>
          <a:xfrm>
            <a:off x="6202392" y="1235345"/>
            <a:ext cx="5998885" cy="5164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FEFB9FB-6962-8129-0BD4-EEE25696F804}"/>
              </a:ext>
            </a:extLst>
          </p:cNvPr>
          <p:cNvSpPr txBox="1"/>
          <p:nvPr/>
        </p:nvSpPr>
        <p:spPr>
          <a:xfrm>
            <a:off x="679373" y="1720840"/>
            <a:ext cx="50534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Predominio de casos en mujeres  y en el grupo etario 30 -59 años.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Estabilidad de la mediana de edad entre quinquenios (45 años).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 periodo, la mediana se desplaza a 39,9 años, concentra en adultos  jóvenes (30-39 años), especialmente mujeres.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cambio ocurre en </a:t>
            </a:r>
            <a:r>
              <a:rPr lang="es-ES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edad reproductiva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implicando mayor riesgo de transmisión vertical madre–hijo.</a:t>
            </a: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6708690-8102-FF18-4DB6-BB398537B88D}"/>
              </a:ext>
            </a:extLst>
          </p:cNvPr>
          <p:cNvSpPr txBox="1"/>
          <p:nvPr/>
        </p:nvSpPr>
        <p:spPr>
          <a:xfrm>
            <a:off x="1042507" y="508946"/>
            <a:ext cx="5053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Quinquenio – Edad y sexo</a:t>
            </a:r>
            <a:endParaRPr lang="es-CL" sz="28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54A0B3A-040E-E07B-1F35-FDBA1D0791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517362"/>
              </p:ext>
            </p:extLst>
          </p:nvPr>
        </p:nvGraphicFramePr>
        <p:xfrm>
          <a:off x="6239248" y="2473692"/>
          <a:ext cx="5998885" cy="3585802"/>
        </p:xfrm>
        <a:graphic>
          <a:graphicData uri="http://schemas.openxmlformats.org/drawingml/2006/table">
            <a:tbl>
              <a:tblPr firstRow="1" firstCol="1" bandRow="1"/>
              <a:tblGrid>
                <a:gridCol w="809099">
                  <a:extLst>
                    <a:ext uri="{9D8B030D-6E8A-4147-A177-3AD203B41FA5}">
                      <a16:colId xmlns:a16="http://schemas.microsoft.com/office/drawing/2014/main" val="544183583"/>
                    </a:ext>
                  </a:extLst>
                </a:gridCol>
                <a:gridCol w="987047">
                  <a:extLst>
                    <a:ext uri="{9D8B030D-6E8A-4147-A177-3AD203B41FA5}">
                      <a16:colId xmlns:a16="http://schemas.microsoft.com/office/drawing/2014/main" val="4005056386"/>
                    </a:ext>
                  </a:extLst>
                </a:gridCol>
                <a:gridCol w="862319">
                  <a:extLst>
                    <a:ext uri="{9D8B030D-6E8A-4147-A177-3AD203B41FA5}">
                      <a16:colId xmlns:a16="http://schemas.microsoft.com/office/drawing/2014/main" val="311796256"/>
                    </a:ext>
                  </a:extLst>
                </a:gridCol>
                <a:gridCol w="739748">
                  <a:extLst>
                    <a:ext uri="{9D8B030D-6E8A-4147-A177-3AD203B41FA5}">
                      <a16:colId xmlns:a16="http://schemas.microsoft.com/office/drawing/2014/main" val="3734253481"/>
                    </a:ext>
                  </a:extLst>
                </a:gridCol>
                <a:gridCol w="1017151">
                  <a:extLst>
                    <a:ext uri="{9D8B030D-6E8A-4147-A177-3AD203B41FA5}">
                      <a16:colId xmlns:a16="http://schemas.microsoft.com/office/drawing/2014/main" val="903351885"/>
                    </a:ext>
                  </a:extLst>
                </a:gridCol>
                <a:gridCol w="890008">
                  <a:extLst>
                    <a:ext uri="{9D8B030D-6E8A-4147-A177-3AD203B41FA5}">
                      <a16:colId xmlns:a16="http://schemas.microsoft.com/office/drawing/2014/main" val="381022921"/>
                    </a:ext>
                  </a:extLst>
                </a:gridCol>
                <a:gridCol w="693513">
                  <a:extLst>
                    <a:ext uri="{9D8B030D-6E8A-4147-A177-3AD203B41FA5}">
                      <a16:colId xmlns:a16="http://schemas.microsoft.com/office/drawing/2014/main" val="1782530817"/>
                    </a:ext>
                  </a:extLst>
                </a:gridCol>
              </a:tblGrid>
              <a:tr h="300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s-CL" sz="14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838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2015 - 2019</a:t>
                      </a:r>
                      <a:endParaRPr lang="es-CL" sz="14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83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2020 - 2024</a:t>
                      </a:r>
                      <a:endParaRPr lang="es-CL" sz="1400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783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768257"/>
                  </a:ext>
                </a:extLst>
              </a:tr>
              <a:tr h="297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Edad</a:t>
                      </a:r>
                      <a:endParaRPr lang="es-CL" sz="1400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Hombres</a:t>
                      </a:r>
                      <a:endParaRPr lang="es-CL" sz="14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Mujeres</a:t>
                      </a:r>
                      <a:endParaRPr lang="es-CL" sz="14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</a:t>
                      </a:r>
                      <a:endParaRPr lang="es-CL" sz="14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Hombres</a:t>
                      </a:r>
                      <a:endParaRPr lang="es-CL" sz="14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Mujeres</a:t>
                      </a:r>
                      <a:endParaRPr lang="es-CL" sz="14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</a:t>
                      </a:r>
                      <a:endParaRPr lang="es-CL" sz="14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8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935625"/>
                  </a:ext>
                </a:extLst>
              </a:tr>
              <a:tr h="297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 a 9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060294"/>
                  </a:ext>
                </a:extLst>
              </a:tr>
              <a:tr h="297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 a 19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9056886"/>
                  </a:ext>
                </a:extLst>
              </a:tr>
              <a:tr h="297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 a 29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792934"/>
                  </a:ext>
                </a:extLst>
              </a:tr>
              <a:tr h="297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 a 39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9873046"/>
                  </a:ext>
                </a:extLst>
              </a:tr>
              <a:tr h="297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 a49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163102"/>
                  </a:ext>
                </a:extLst>
              </a:tr>
              <a:tr h="297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 a 59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491361"/>
                  </a:ext>
                </a:extLst>
              </a:tr>
              <a:tr h="297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 a69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7215029"/>
                  </a:ext>
                </a:extLst>
              </a:tr>
              <a:tr h="297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 a 79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291307"/>
                  </a:ext>
                </a:extLst>
              </a:tr>
              <a:tr h="297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 a 89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860635"/>
                  </a:ext>
                </a:extLst>
              </a:tr>
              <a:tr h="312188">
                <a:tc>
                  <a:txBody>
                    <a:bodyPr/>
                    <a:lstStyle/>
                    <a:p>
                      <a:pPr indent="140335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68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98</a:t>
                      </a:r>
                      <a:endParaRPr lang="es-CL" sz="1400" kern="10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400" b="1" kern="0" dirty="0">
                          <a:solidFill>
                            <a:srgbClr val="003C5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129</a:t>
                      </a:r>
                      <a:endParaRPr lang="es-CL" sz="1400" kern="100" dirty="0">
                        <a:solidFill>
                          <a:srgbClr val="003C58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434703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C70FACBF-1D3D-2946-503D-622F35998216}"/>
              </a:ext>
            </a:extLst>
          </p:cNvPr>
          <p:cNvSpPr txBox="1"/>
          <p:nvPr/>
        </p:nvSpPr>
        <p:spPr>
          <a:xfrm>
            <a:off x="6202392" y="1333041"/>
            <a:ext cx="5845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3C58"/>
                </a:solidFill>
              </a:rPr>
              <a:t>Tabla 4.- Distribución de casos de HTLV1-2, según grupo de edad, quinquenios 2015-2019, 2020-2024. Región de Arica y Parinacota</a:t>
            </a:r>
            <a:endParaRPr lang="es-CL" dirty="0">
              <a:solidFill>
                <a:srgbClr val="003C58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B53B8ED-929C-7B50-2555-A309F10F6560}"/>
              </a:ext>
            </a:extLst>
          </p:cNvPr>
          <p:cNvSpPr/>
          <p:nvPr/>
        </p:nvSpPr>
        <p:spPr>
          <a:xfrm>
            <a:off x="6265654" y="4022061"/>
            <a:ext cx="5926346" cy="262890"/>
          </a:xfrm>
          <a:prstGeom prst="rect">
            <a:avLst/>
          </a:prstGeom>
          <a:noFill/>
          <a:ln w="28575">
            <a:solidFill>
              <a:srgbClr val="EE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61411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2606</TotalTime>
  <Words>1894</Words>
  <Application>Microsoft Office PowerPoint</Application>
  <PresentationFormat>Panorámica</PresentationFormat>
  <Paragraphs>328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Objetivo</vt:lpstr>
      <vt:lpstr>Materiales  y métodos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</vt:lpstr>
      <vt:lpstr>Conclusión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Eda Arlene Siches Bahamondes</cp:lastModifiedBy>
  <cp:revision>52</cp:revision>
  <dcterms:created xsi:type="dcterms:W3CDTF">2023-09-24T14:12:27Z</dcterms:created>
  <dcterms:modified xsi:type="dcterms:W3CDTF">2025-10-28T20:16:38Z</dcterms:modified>
</cp:coreProperties>
</file>