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8" r:id="rId3"/>
    <p:sldId id="265" r:id="rId4"/>
    <p:sldId id="266" r:id="rId5"/>
    <p:sldId id="271" r:id="rId6"/>
    <p:sldId id="274" r:id="rId7"/>
    <p:sldId id="270" r:id="rId8"/>
    <p:sldId id="272" r:id="rId9"/>
    <p:sldId id="273" r:id="rId10"/>
    <p:sldId id="275" r:id="rId11"/>
    <p:sldId id="260" r:id="rId12"/>
    <p:sldId id="261" r:id="rId13"/>
    <p:sldId id="262" r:id="rId14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8389"/>
    <a:srgbClr val="44A6C4"/>
    <a:srgbClr val="FFFFFF"/>
    <a:srgbClr val="003C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604" autoAdjust="0"/>
    <p:restoredTop sz="94660"/>
  </p:normalViewPr>
  <p:slideViewPr>
    <p:cSldViewPr snapToGrid="0">
      <p:cViewPr varScale="1">
        <p:scale>
          <a:sx n="87" d="100"/>
          <a:sy n="87" d="100"/>
        </p:scale>
        <p:origin x="10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C9D697-9F51-4FBA-AAF1-3E811895E905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151552A7-5B80-4DF4-A13B-922DA91F60BE}">
      <dgm:prSet phldrT="[Texto]" phldr="0"/>
      <dgm:spPr>
        <a:solidFill>
          <a:srgbClr val="44A6C4"/>
        </a:solidFill>
      </dgm:spPr>
      <dgm:t>
        <a:bodyPr/>
        <a:lstStyle/>
        <a:p>
          <a:r>
            <a:rPr lang="es-CL" dirty="0"/>
            <a:t>Diseño</a:t>
          </a:r>
        </a:p>
      </dgm:t>
    </dgm:pt>
    <dgm:pt modelId="{BAE8194B-C115-46B5-9B71-648E1230A2D2}" type="parTrans" cxnId="{AA1836A4-4E6C-4B8A-95C0-194FF8CFEB4D}">
      <dgm:prSet/>
      <dgm:spPr/>
      <dgm:t>
        <a:bodyPr/>
        <a:lstStyle/>
        <a:p>
          <a:endParaRPr lang="es-CL"/>
        </a:p>
      </dgm:t>
    </dgm:pt>
    <dgm:pt modelId="{881EB107-1B3D-48B2-8AE7-A1C5142F5DD4}" type="sibTrans" cxnId="{AA1836A4-4E6C-4B8A-95C0-194FF8CFEB4D}">
      <dgm:prSet/>
      <dgm:spPr/>
      <dgm:t>
        <a:bodyPr/>
        <a:lstStyle/>
        <a:p>
          <a:endParaRPr lang="es-CL"/>
        </a:p>
      </dgm:t>
    </dgm:pt>
    <dgm:pt modelId="{480A6068-F794-4B08-86F9-7C679C2259B4}">
      <dgm:prSet phldrT="[Texto]" custT="1"/>
      <dgm:spPr/>
      <dgm:t>
        <a:bodyPr/>
        <a:lstStyle/>
        <a:p>
          <a:pPr>
            <a:buNone/>
          </a:pPr>
          <a:r>
            <a:rPr lang="es-CL" sz="2800" dirty="0"/>
            <a:t>Cohorte no concurrente</a:t>
          </a:r>
        </a:p>
      </dgm:t>
    </dgm:pt>
    <dgm:pt modelId="{95168998-5529-44D6-A5D5-8B15DD01E8CE}" type="parTrans" cxnId="{7A5DB8C6-EFC7-4CEE-A18C-C6AE39246BC6}">
      <dgm:prSet/>
      <dgm:spPr/>
      <dgm:t>
        <a:bodyPr/>
        <a:lstStyle/>
        <a:p>
          <a:endParaRPr lang="es-CL"/>
        </a:p>
      </dgm:t>
    </dgm:pt>
    <dgm:pt modelId="{A78FFD1F-CF28-4278-BF0D-E7C6092FD455}" type="sibTrans" cxnId="{7A5DB8C6-EFC7-4CEE-A18C-C6AE39246BC6}">
      <dgm:prSet/>
      <dgm:spPr/>
      <dgm:t>
        <a:bodyPr/>
        <a:lstStyle/>
        <a:p>
          <a:endParaRPr lang="es-CL"/>
        </a:p>
      </dgm:t>
    </dgm:pt>
    <dgm:pt modelId="{BFA71B5D-65CF-43E0-B02C-DA3D83605592}">
      <dgm:prSet phldrT="[Texto]" phldr="0"/>
      <dgm:spPr>
        <a:solidFill>
          <a:srgbClr val="44A6C4"/>
        </a:solidFill>
      </dgm:spPr>
      <dgm:t>
        <a:bodyPr/>
        <a:lstStyle/>
        <a:p>
          <a:r>
            <a:rPr lang="es-CL" dirty="0"/>
            <a:t>Población</a:t>
          </a:r>
        </a:p>
      </dgm:t>
    </dgm:pt>
    <dgm:pt modelId="{95416CB8-D7D9-47E5-9A87-223B7872FE0C}" type="parTrans" cxnId="{8D50C559-E2C3-4100-8E98-5FEEB8AB1C35}">
      <dgm:prSet/>
      <dgm:spPr/>
      <dgm:t>
        <a:bodyPr/>
        <a:lstStyle/>
        <a:p>
          <a:endParaRPr lang="es-CL"/>
        </a:p>
      </dgm:t>
    </dgm:pt>
    <dgm:pt modelId="{B1B8AEC8-25E5-4C7B-BB45-4FBFE0780E55}" type="sibTrans" cxnId="{8D50C559-E2C3-4100-8E98-5FEEB8AB1C35}">
      <dgm:prSet/>
      <dgm:spPr/>
      <dgm:t>
        <a:bodyPr/>
        <a:lstStyle/>
        <a:p>
          <a:endParaRPr lang="es-CL"/>
        </a:p>
      </dgm:t>
    </dgm:pt>
    <dgm:pt modelId="{3CF79039-6B31-4CC7-B6F1-0872A2641AEF}">
      <dgm:prSet phldrT="[Texto]" custT="1"/>
      <dgm:spPr/>
      <dgm:t>
        <a:bodyPr/>
        <a:lstStyle/>
        <a:p>
          <a:pPr marL="0" indent="0" algn="l">
            <a:buNone/>
          </a:pPr>
          <a:r>
            <a:rPr lang="es-CL" sz="2800" dirty="0"/>
            <a:t>Pacientes registrados en la base de datos SEGPRES entre los años 2020-2024</a:t>
          </a:r>
        </a:p>
      </dgm:t>
    </dgm:pt>
    <dgm:pt modelId="{895A179D-3AE0-4493-80B4-214046545084}" type="parTrans" cxnId="{9401BA0B-EABA-477A-A8E8-E353C8103B3B}">
      <dgm:prSet/>
      <dgm:spPr/>
      <dgm:t>
        <a:bodyPr/>
        <a:lstStyle/>
        <a:p>
          <a:endParaRPr lang="es-CL"/>
        </a:p>
      </dgm:t>
    </dgm:pt>
    <dgm:pt modelId="{C27B45B0-C5CC-4CBA-BDB7-23016FDDC2DB}" type="sibTrans" cxnId="{9401BA0B-EABA-477A-A8E8-E353C8103B3B}">
      <dgm:prSet/>
      <dgm:spPr/>
      <dgm:t>
        <a:bodyPr/>
        <a:lstStyle/>
        <a:p>
          <a:endParaRPr lang="es-CL"/>
        </a:p>
      </dgm:t>
    </dgm:pt>
    <dgm:pt modelId="{FA746371-E029-4E08-809B-26B0ED2C2A96}">
      <dgm:prSet phldrT="[Texto]" phldr="0"/>
      <dgm:spPr>
        <a:solidFill>
          <a:srgbClr val="44A6C4"/>
        </a:solidFill>
      </dgm:spPr>
      <dgm:t>
        <a:bodyPr/>
        <a:lstStyle/>
        <a:p>
          <a:r>
            <a:rPr lang="es-CL" dirty="0"/>
            <a:t>Análisis estadístico</a:t>
          </a:r>
        </a:p>
      </dgm:t>
    </dgm:pt>
    <dgm:pt modelId="{046A0B3E-CA5D-436C-80D6-A4B21CD8BE20}" type="parTrans" cxnId="{6459E70C-61FF-4543-A69E-FFF071F7FE13}">
      <dgm:prSet/>
      <dgm:spPr/>
      <dgm:t>
        <a:bodyPr/>
        <a:lstStyle/>
        <a:p>
          <a:endParaRPr lang="es-CL"/>
        </a:p>
      </dgm:t>
    </dgm:pt>
    <dgm:pt modelId="{121BEA33-4588-4A94-B258-CA6075287EC8}" type="sibTrans" cxnId="{6459E70C-61FF-4543-A69E-FFF071F7FE13}">
      <dgm:prSet/>
      <dgm:spPr/>
      <dgm:t>
        <a:bodyPr/>
        <a:lstStyle/>
        <a:p>
          <a:endParaRPr lang="es-CL"/>
        </a:p>
      </dgm:t>
    </dgm:pt>
    <dgm:pt modelId="{4C65EFD2-D221-436A-AAF6-EB7BB9C25E13}">
      <dgm:prSet phldrT="[Texto]" phldr="0"/>
      <dgm:spPr/>
      <dgm:t>
        <a:bodyPr/>
        <a:lstStyle/>
        <a:p>
          <a:r>
            <a:rPr lang="es-CL" dirty="0"/>
            <a:t>Descriptivo</a:t>
          </a:r>
        </a:p>
      </dgm:t>
    </dgm:pt>
    <dgm:pt modelId="{8B71B2A2-06CE-4DB3-8061-467D91B78244}" type="parTrans" cxnId="{FE7F809B-E99A-4860-A265-EE4A4DC04A96}">
      <dgm:prSet/>
      <dgm:spPr/>
      <dgm:t>
        <a:bodyPr/>
        <a:lstStyle/>
        <a:p>
          <a:endParaRPr lang="es-CL"/>
        </a:p>
      </dgm:t>
    </dgm:pt>
    <dgm:pt modelId="{FF478C96-9C11-47A4-9950-BB9E9E050979}" type="sibTrans" cxnId="{FE7F809B-E99A-4860-A265-EE4A4DC04A96}">
      <dgm:prSet/>
      <dgm:spPr/>
      <dgm:t>
        <a:bodyPr/>
        <a:lstStyle/>
        <a:p>
          <a:endParaRPr lang="es-CL"/>
        </a:p>
      </dgm:t>
    </dgm:pt>
    <dgm:pt modelId="{74719BC0-3B2A-4FC8-9F54-793FD2F0BCF3}">
      <dgm:prSet phldrT="[Texto]" phldr="0"/>
      <dgm:spPr/>
      <dgm:t>
        <a:bodyPr/>
        <a:lstStyle/>
        <a:p>
          <a:r>
            <a:rPr lang="es-CL" dirty="0"/>
            <a:t>Análisis de sobrevivencia</a:t>
          </a:r>
        </a:p>
      </dgm:t>
    </dgm:pt>
    <dgm:pt modelId="{D1AC75FC-EABE-47B5-BE2B-7F08E7AAC84B}" type="parTrans" cxnId="{181A9C29-A217-43E8-9D6A-998F718E3F67}">
      <dgm:prSet/>
      <dgm:spPr/>
      <dgm:t>
        <a:bodyPr/>
        <a:lstStyle/>
        <a:p>
          <a:endParaRPr lang="es-CL"/>
        </a:p>
      </dgm:t>
    </dgm:pt>
    <dgm:pt modelId="{A112E2FD-8059-47E3-889C-4AB243939EE0}" type="sibTrans" cxnId="{181A9C29-A217-43E8-9D6A-998F718E3F67}">
      <dgm:prSet/>
      <dgm:spPr/>
      <dgm:t>
        <a:bodyPr/>
        <a:lstStyle/>
        <a:p>
          <a:endParaRPr lang="es-CL"/>
        </a:p>
      </dgm:t>
    </dgm:pt>
    <dgm:pt modelId="{8024EFD4-DFD2-4ADB-A755-41FE53AF16EF}" type="pres">
      <dgm:prSet presAssocID="{46C9D697-9F51-4FBA-AAF1-3E811895E905}" presName="Name0" presStyleCnt="0">
        <dgm:presLayoutVars>
          <dgm:dir/>
          <dgm:animLvl val="lvl"/>
          <dgm:resizeHandles val="exact"/>
        </dgm:presLayoutVars>
      </dgm:prSet>
      <dgm:spPr/>
    </dgm:pt>
    <dgm:pt modelId="{5028F169-7E5C-4FF7-93C8-162ADD56225D}" type="pres">
      <dgm:prSet presAssocID="{151552A7-5B80-4DF4-A13B-922DA91F60BE}" presName="linNode" presStyleCnt="0"/>
      <dgm:spPr/>
    </dgm:pt>
    <dgm:pt modelId="{30F4C3DD-B95B-4AF6-964E-324E0FA3C5FB}" type="pres">
      <dgm:prSet presAssocID="{151552A7-5B80-4DF4-A13B-922DA91F60BE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E22D28EB-1F9C-4F21-ADF4-F270489F8415}" type="pres">
      <dgm:prSet presAssocID="{151552A7-5B80-4DF4-A13B-922DA91F60BE}" presName="descendantText" presStyleLbl="alignAccFollowNode1" presStyleIdx="0" presStyleCnt="3">
        <dgm:presLayoutVars>
          <dgm:bulletEnabled val="1"/>
        </dgm:presLayoutVars>
      </dgm:prSet>
      <dgm:spPr/>
    </dgm:pt>
    <dgm:pt modelId="{510A6EA2-59C8-47D4-9A4F-D18375FE49EC}" type="pres">
      <dgm:prSet presAssocID="{881EB107-1B3D-48B2-8AE7-A1C5142F5DD4}" presName="sp" presStyleCnt="0"/>
      <dgm:spPr/>
    </dgm:pt>
    <dgm:pt modelId="{BFE58D7D-882F-4509-A53D-18CCA80A5F61}" type="pres">
      <dgm:prSet presAssocID="{BFA71B5D-65CF-43E0-B02C-DA3D83605592}" presName="linNode" presStyleCnt="0"/>
      <dgm:spPr/>
    </dgm:pt>
    <dgm:pt modelId="{FD61D580-8DDA-44B7-8C33-33AF5EF2F305}" type="pres">
      <dgm:prSet presAssocID="{BFA71B5D-65CF-43E0-B02C-DA3D83605592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50D81FE6-051F-4D41-B83C-6B05A4519441}" type="pres">
      <dgm:prSet presAssocID="{BFA71B5D-65CF-43E0-B02C-DA3D83605592}" presName="descendantText" presStyleLbl="alignAccFollowNode1" presStyleIdx="1" presStyleCnt="3" custScaleX="101340">
        <dgm:presLayoutVars>
          <dgm:bulletEnabled val="1"/>
        </dgm:presLayoutVars>
      </dgm:prSet>
      <dgm:spPr/>
    </dgm:pt>
    <dgm:pt modelId="{914EDF38-1F44-49BB-BA34-9371ABCA79C3}" type="pres">
      <dgm:prSet presAssocID="{B1B8AEC8-25E5-4C7B-BB45-4FBFE0780E55}" presName="sp" presStyleCnt="0"/>
      <dgm:spPr/>
    </dgm:pt>
    <dgm:pt modelId="{A6AA4A61-5D44-423A-AA2F-14A10DDB35CA}" type="pres">
      <dgm:prSet presAssocID="{FA746371-E029-4E08-809B-26B0ED2C2A96}" presName="linNode" presStyleCnt="0"/>
      <dgm:spPr/>
    </dgm:pt>
    <dgm:pt modelId="{14FE8985-0FFE-4712-AF7E-E06B0FAFA65B}" type="pres">
      <dgm:prSet presAssocID="{FA746371-E029-4E08-809B-26B0ED2C2A96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BE08FCC3-FD02-4221-82FF-01539490543A}" type="pres">
      <dgm:prSet presAssocID="{FA746371-E029-4E08-809B-26B0ED2C2A96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D5BF1007-7752-4402-BE29-B0C3FB775FB6}" type="presOf" srcId="{46C9D697-9F51-4FBA-AAF1-3E811895E905}" destId="{8024EFD4-DFD2-4ADB-A755-41FE53AF16EF}" srcOrd="0" destOrd="0" presId="urn:microsoft.com/office/officeart/2005/8/layout/vList5"/>
    <dgm:cxn modelId="{9401BA0B-EABA-477A-A8E8-E353C8103B3B}" srcId="{BFA71B5D-65CF-43E0-B02C-DA3D83605592}" destId="{3CF79039-6B31-4CC7-B6F1-0872A2641AEF}" srcOrd="0" destOrd="0" parTransId="{895A179D-3AE0-4493-80B4-214046545084}" sibTransId="{C27B45B0-C5CC-4CBA-BDB7-23016FDDC2DB}"/>
    <dgm:cxn modelId="{6459E70C-61FF-4543-A69E-FFF071F7FE13}" srcId="{46C9D697-9F51-4FBA-AAF1-3E811895E905}" destId="{FA746371-E029-4E08-809B-26B0ED2C2A96}" srcOrd="2" destOrd="0" parTransId="{046A0B3E-CA5D-436C-80D6-A4B21CD8BE20}" sibTransId="{121BEA33-4588-4A94-B258-CA6075287EC8}"/>
    <dgm:cxn modelId="{7529CB10-632F-4543-A9AE-5034F2365DB3}" type="presOf" srcId="{3CF79039-6B31-4CC7-B6F1-0872A2641AEF}" destId="{50D81FE6-051F-4D41-B83C-6B05A4519441}" srcOrd="0" destOrd="0" presId="urn:microsoft.com/office/officeart/2005/8/layout/vList5"/>
    <dgm:cxn modelId="{181A9C29-A217-43E8-9D6A-998F718E3F67}" srcId="{FA746371-E029-4E08-809B-26B0ED2C2A96}" destId="{74719BC0-3B2A-4FC8-9F54-793FD2F0BCF3}" srcOrd="1" destOrd="0" parTransId="{D1AC75FC-EABE-47B5-BE2B-7F08E7AAC84B}" sibTransId="{A112E2FD-8059-47E3-889C-4AB243939EE0}"/>
    <dgm:cxn modelId="{8D50C559-E2C3-4100-8E98-5FEEB8AB1C35}" srcId="{46C9D697-9F51-4FBA-AAF1-3E811895E905}" destId="{BFA71B5D-65CF-43E0-B02C-DA3D83605592}" srcOrd="1" destOrd="0" parTransId="{95416CB8-D7D9-47E5-9A87-223B7872FE0C}" sibTransId="{B1B8AEC8-25E5-4C7B-BB45-4FBFE0780E55}"/>
    <dgm:cxn modelId="{1836DE81-CE48-465A-8199-E9A20A5303EE}" type="presOf" srcId="{FA746371-E029-4E08-809B-26B0ED2C2A96}" destId="{14FE8985-0FFE-4712-AF7E-E06B0FAFA65B}" srcOrd="0" destOrd="0" presId="urn:microsoft.com/office/officeart/2005/8/layout/vList5"/>
    <dgm:cxn modelId="{FE7F809B-E99A-4860-A265-EE4A4DC04A96}" srcId="{FA746371-E029-4E08-809B-26B0ED2C2A96}" destId="{4C65EFD2-D221-436A-AAF6-EB7BB9C25E13}" srcOrd="0" destOrd="0" parTransId="{8B71B2A2-06CE-4DB3-8061-467D91B78244}" sibTransId="{FF478C96-9C11-47A4-9950-BB9E9E050979}"/>
    <dgm:cxn modelId="{7AAD9F9E-8C6E-4DFA-BE9E-2AB4DB86286E}" type="presOf" srcId="{74719BC0-3B2A-4FC8-9F54-793FD2F0BCF3}" destId="{BE08FCC3-FD02-4221-82FF-01539490543A}" srcOrd="0" destOrd="1" presId="urn:microsoft.com/office/officeart/2005/8/layout/vList5"/>
    <dgm:cxn modelId="{AA1836A4-4E6C-4B8A-95C0-194FF8CFEB4D}" srcId="{46C9D697-9F51-4FBA-AAF1-3E811895E905}" destId="{151552A7-5B80-4DF4-A13B-922DA91F60BE}" srcOrd="0" destOrd="0" parTransId="{BAE8194B-C115-46B5-9B71-648E1230A2D2}" sibTransId="{881EB107-1B3D-48B2-8AE7-A1C5142F5DD4}"/>
    <dgm:cxn modelId="{E73D3FB7-9903-438D-92AA-151001D66C20}" type="presOf" srcId="{151552A7-5B80-4DF4-A13B-922DA91F60BE}" destId="{30F4C3DD-B95B-4AF6-964E-324E0FA3C5FB}" srcOrd="0" destOrd="0" presId="urn:microsoft.com/office/officeart/2005/8/layout/vList5"/>
    <dgm:cxn modelId="{CEB2B5C6-31AB-4E81-8753-7A85D895F766}" type="presOf" srcId="{4C65EFD2-D221-436A-AAF6-EB7BB9C25E13}" destId="{BE08FCC3-FD02-4221-82FF-01539490543A}" srcOrd="0" destOrd="0" presId="urn:microsoft.com/office/officeart/2005/8/layout/vList5"/>
    <dgm:cxn modelId="{7A5DB8C6-EFC7-4CEE-A18C-C6AE39246BC6}" srcId="{151552A7-5B80-4DF4-A13B-922DA91F60BE}" destId="{480A6068-F794-4B08-86F9-7C679C2259B4}" srcOrd="0" destOrd="0" parTransId="{95168998-5529-44D6-A5D5-8B15DD01E8CE}" sibTransId="{A78FFD1F-CF28-4278-BF0D-E7C6092FD455}"/>
    <dgm:cxn modelId="{A7683CDD-22DE-49B3-8D14-88B97277FD5F}" type="presOf" srcId="{480A6068-F794-4B08-86F9-7C679C2259B4}" destId="{E22D28EB-1F9C-4F21-ADF4-F270489F8415}" srcOrd="0" destOrd="0" presId="urn:microsoft.com/office/officeart/2005/8/layout/vList5"/>
    <dgm:cxn modelId="{C56D44F4-0A34-445C-9A90-E825DDB828BD}" type="presOf" srcId="{BFA71B5D-65CF-43E0-B02C-DA3D83605592}" destId="{FD61D580-8DDA-44B7-8C33-33AF5EF2F305}" srcOrd="0" destOrd="0" presId="urn:microsoft.com/office/officeart/2005/8/layout/vList5"/>
    <dgm:cxn modelId="{1920B880-F10E-4686-BC60-65C6A6B69597}" type="presParOf" srcId="{8024EFD4-DFD2-4ADB-A755-41FE53AF16EF}" destId="{5028F169-7E5C-4FF7-93C8-162ADD56225D}" srcOrd="0" destOrd="0" presId="urn:microsoft.com/office/officeart/2005/8/layout/vList5"/>
    <dgm:cxn modelId="{9B84EB7A-14BC-473E-BF62-28F505C7F4CB}" type="presParOf" srcId="{5028F169-7E5C-4FF7-93C8-162ADD56225D}" destId="{30F4C3DD-B95B-4AF6-964E-324E0FA3C5FB}" srcOrd="0" destOrd="0" presId="urn:microsoft.com/office/officeart/2005/8/layout/vList5"/>
    <dgm:cxn modelId="{A280A6A2-6603-4440-97A4-4B2F2FF4F312}" type="presParOf" srcId="{5028F169-7E5C-4FF7-93C8-162ADD56225D}" destId="{E22D28EB-1F9C-4F21-ADF4-F270489F8415}" srcOrd="1" destOrd="0" presId="urn:microsoft.com/office/officeart/2005/8/layout/vList5"/>
    <dgm:cxn modelId="{DF083889-293C-4856-8FFB-63E993E54F05}" type="presParOf" srcId="{8024EFD4-DFD2-4ADB-A755-41FE53AF16EF}" destId="{510A6EA2-59C8-47D4-9A4F-D18375FE49EC}" srcOrd="1" destOrd="0" presId="urn:microsoft.com/office/officeart/2005/8/layout/vList5"/>
    <dgm:cxn modelId="{B673264A-BC04-46BB-83E7-B1276E31FBC6}" type="presParOf" srcId="{8024EFD4-DFD2-4ADB-A755-41FE53AF16EF}" destId="{BFE58D7D-882F-4509-A53D-18CCA80A5F61}" srcOrd="2" destOrd="0" presId="urn:microsoft.com/office/officeart/2005/8/layout/vList5"/>
    <dgm:cxn modelId="{25DBE47B-D95C-40A1-BC53-A88E82967FCD}" type="presParOf" srcId="{BFE58D7D-882F-4509-A53D-18CCA80A5F61}" destId="{FD61D580-8DDA-44B7-8C33-33AF5EF2F305}" srcOrd="0" destOrd="0" presId="urn:microsoft.com/office/officeart/2005/8/layout/vList5"/>
    <dgm:cxn modelId="{A8E24F2D-AD03-4894-8A92-64B62CD97ED6}" type="presParOf" srcId="{BFE58D7D-882F-4509-A53D-18CCA80A5F61}" destId="{50D81FE6-051F-4D41-B83C-6B05A4519441}" srcOrd="1" destOrd="0" presId="urn:microsoft.com/office/officeart/2005/8/layout/vList5"/>
    <dgm:cxn modelId="{747F2115-B9E4-48B3-BBED-52CEE8008195}" type="presParOf" srcId="{8024EFD4-DFD2-4ADB-A755-41FE53AF16EF}" destId="{914EDF38-1F44-49BB-BA34-9371ABCA79C3}" srcOrd="3" destOrd="0" presId="urn:microsoft.com/office/officeart/2005/8/layout/vList5"/>
    <dgm:cxn modelId="{18D2F77C-2B75-4A3F-B592-80775CA75D97}" type="presParOf" srcId="{8024EFD4-DFD2-4ADB-A755-41FE53AF16EF}" destId="{A6AA4A61-5D44-423A-AA2F-14A10DDB35CA}" srcOrd="4" destOrd="0" presId="urn:microsoft.com/office/officeart/2005/8/layout/vList5"/>
    <dgm:cxn modelId="{35AF0D85-147F-4C52-AF97-3FDAD42B26C2}" type="presParOf" srcId="{A6AA4A61-5D44-423A-AA2F-14A10DDB35CA}" destId="{14FE8985-0FFE-4712-AF7E-E06B0FAFA65B}" srcOrd="0" destOrd="0" presId="urn:microsoft.com/office/officeart/2005/8/layout/vList5"/>
    <dgm:cxn modelId="{896ECBBB-BB05-40D3-9F86-A52C2B6701DB}" type="presParOf" srcId="{A6AA4A61-5D44-423A-AA2F-14A10DDB35CA}" destId="{BE08FCC3-FD02-4221-82FF-01539490543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2D28EB-1F9C-4F21-ADF4-F270489F8415}">
      <dsp:nvSpPr>
        <dsp:cNvPr id="0" name=""/>
        <dsp:cNvSpPr/>
      </dsp:nvSpPr>
      <dsp:spPr>
        <a:xfrm rot="5400000">
          <a:off x="3604692" y="-1107710"/>
          <a:ext cx="1503104" cy="409999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87630" rIns="175260" bIns="8763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CL" sz="2800" kern="1200" dirty="0"/>
            <a:t>Cohorte no concurrente</a:t>
          </a:r>
        </a:p>
      </dsp:txBody>
      <dsp:txXfrm rot="-5400000">
        <a:off x="2306247" y="264110"/>
        <a:ext cx="4026620" cy="1356354"/>
      </dsp:txXfrm>
    </dsp:sp>
    <dsp:sp modelId="{30F4C3DD-B95B-4AF6-964E-324E0FA3C5FB}">
      <dsp:nvSpPr>
        <dsp:cNvPr id="0" name=""/>
        <dsp:cNvSpPr/>
      </dsp:nvSpPr>
      <dsp:spPr>
        <a:xfrm>
          <a:off x="0" y="2846"/>
          <a:ext cx="2306247" cy="1878880"/>
        </a:xfrm>
        <a:prstGeom prst="roundRect">
          <a:avLst/>
        </a:prstGeom>
        <a:solidFill>
          <a:srgbClr val="44A6C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300" kern="1200" dirty="0"/>
            <a:t>Diseño</a:t>
          </a:r>
        </a:p>
      </dsp:txBody>
      <dsp:txXfrm>
        <a:off x="91719" y="94565"/>
        <a:ext cx="2122809" cy="1695442"/>
      </dsp:txXfrm>
    </dsp:sp>
    <dsp:sp modelId="{50D81FE6-051F-4D41-B83C-6B05A4519441}">
      <dsp:nvSpPr>
        <dsp:cNvPr id="0" name=""/>
        <dsp:cNvSpPr/>
      </dsp:nvSpPr>
      <dsp:spPr>
        <a:xfrm rot="5400000">
          <a:off x="3593634" y="855903"/>
          <a:ext cx="1503104" cy="411841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87630" rIns="175260" bIns="87630" numCol="1" spcCol="1270" anchor="ctr" anchorCtr="0">
          <a:noAutofit/>
        </a:bodyPr>
        <a:lstStyle/>
        <a:p>
          <a:pPr marL="0" lvl="1" indent="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CL" sz="2800" kern="1200" dirty="0"/>
            <a:t>Pacientes registrados en la base de datos SEGPRES entre los años 2020-2024</a:t>
          </a:r>
        </a:p>
      </dsp:txBody>
      <dsp:txXfrm rot="-5400000">
        <a:off x="2285978" y="2236935"/>
        <a:ext cx="4045042" cy="1356354"/>
      </dsp:txXfrm>
    </dsp:sp>
    <dsp:sp modelId="{FD61D580-8DDA-44B7-8C33-33AF5EF2F305}">
      <dsp:nvSpPr>
        <dsp:cNvPr id="0" name=""/>
        <dsp:cNvSpPr/>
      </dsp:nvSpPr>
      <dsp:spPr>
        <a:xfrm>
          <a:off x="0" y="1975671"/>
          <a:ext cx="2285977" cy="1878880"/>
        </a:xfrm>
        <a:prstGeom prst="roundRect">
          <a:avLst/>
        </a:prstGeom>
        <a:solidFill>
          <a:srgbClr val="44A6C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300" kern="1200" dirty="0"/>
            <a:t>Población</a:t>
          </a:r>
        </a:p>
      </dsp:txBody>
      <dsp:txXfrm>
        <a:off x="91719" y="2067390"/>
        <a:ext cx="2102539" cy="1695442"/>
      </dsp:txXfrm>
    </dsp:sp>
    <dsp:sp modelId="{BE08FCC3-FD02-4221-82FF-01539490543A}">
      <dsp:nvSpPr>
        <dsp:cNvPr id="0" name=""/>
        <dsp:cNvSpPr/>
      </dsp:nvSpPr>
      <dsp:spPr>
        <a:xfrm rot="5400000">
          <a:off x="3604692" y="2837939"/>
          <a:ext cx="1503104" cy="409999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2800" kern="1200" dirty="0"/>
            <a:t>Descriptivo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2800" kern="1200" dirty="0"/>
            <a:t>Análisis de sobrevivencia</a:t>
          </a:r>
        </a:p>
      </dsp:txBody>
      <dsp:txXfrm rot="-5400000">
        <a:off x="2306247" y="4209760"/>
        <a:ext cx="4026620" cy="1356354"/>
      </dsp:txXfrm>
    </dsp:sp>
    <dsp:sp modelId="{14FE8985-0FFE-4712-AF7E-E06B0FAFA65B}">
      <dsp:nvSpPr>
        <dsp:cNvPr id="0" name=""/>
        <dsp:cNvSpPr/>
      </dsp:nvSpPr>
      <dsp:spPr>
        <a:xfrm>
          <a:off x="0" y="3948496"/>
          <a:ext cx="2306247" cy="1878880"/>
        </a:xfrm>
        <a:prstGeom prst="roundRect">
          <a:avLst/>
        </a:prstGeom>
        <a:solidFill>
          <a:srgbClr val="44A6C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300" kern="1200" dirty="0"/>
            <a:t>Análisis estadístico</a:t>
          </a:r>
        </a:p>
      </dsp:txBody>
      <dsp:txXfrm>
        <a:off x="91719" y="4040215"/>
        <a:ext cx="2122809" cy="16954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2A1CF2-0F3E-F4A3-1C88-F85EE8E43E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C83687C-DC92-99CA-77C7-924AEE2100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B7740B-68F6-4336-89CC-0A756835A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03/11/2025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05A692-6432-766F-AF40-BCE8EF5D8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D2A611-8DCD-34F1-AFEB-07AB4B3B5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0907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5D3BC7-1A25-B7A4-233F-D7229F7DE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1E9C280-8017-3DE6-778D-041A45555D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769F97-3761-7C70-1708-5DC6AEDE4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03/11/2025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FE2C15-41D9-AFAF-3867-9B092F43B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6853B-3924-DDC6-E04B-1F68B7796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37655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89F4831-9901-0B4A-2506-90D536E01E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B3E4870-BB71-F4B3-D835-3E840891E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5C5C10-F407-78D9-3891-98CDE3AD3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03/11/2025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3A54BA-D177-50E3-E3D3-06D3C9F82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9FE9C7-651C-177C-4FE5-FBFC9319B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03111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B89A43-85D2-B0C5-C56D-79CC9C526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86340B-7772-7DAF-C84A-A65512DD7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5510DA-8F69-BD0C-9D64-24BACA56B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03/11/2025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789E4B-BC7B-DAE2-3E99-9E29CDE71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71C3D7-6270-3932-0F09-35DFE9123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3375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7384A8-B4EF-51FE-E506-751187B3A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371150-5A7F-6005-5FD9-E7D042515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4FBE4D-E373-7B51-1FC6-FBFB5420E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03/11/2025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4E4779-76F9-0368-C1F2-702725D80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1FECDD-0F8F-25BE-D97C-0111A147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6791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EA0AB3-CDCA-AE7C-F5FE-FCC9D9AC8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756B90-DCE3-39DF-3E42-60287AC2A9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D8787F0-4974-8122-9220-A90DB92501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15AC255-936B-CAE1-28CF-B5521801D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03/11/2025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8BDBE0-ED93-AFFE-25FB-1F36F3F4D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C24A9E-7B84-8EAA-52CC-95FAA84B9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67183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77660F-32ED-18ED-AD35-B840157D6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18E3EEA-8476-9986-3375-9FCDFF722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8F921A4-BF86-DC08-61D6-0D850063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DE68BC4-AB0A-C854-720E-EE628F7321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10B495F-EDE3-5875-DC61-3E0EE771AE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83DFB11-A66B-ADFA-6814-4B5599EBC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03/11/2025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A498FE1-98AC-4F7D-FB53-BAF7670E6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78DF97-32CE-7536-02AD-A6C6D6E6C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71178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B9B140-B97B-6423-9FF3-008481B10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713EF7D-814C-96AF-7B0E-84447740E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03/11/2025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1A388E1-1B82-3A14-E443-257896B66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7663E8-4EF5-8277-A547-735DC15FB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16224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52DF380-0621-8B44-400A-B719A4E50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03/11/2025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20D4C29-3028-E959-849C-94F7C2739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7DBF3B3-1886-BE8D-9BB1-8FE91A7BE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71797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CA219D-7370-B0AF-0352-A71343D5C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A16577-E15B-983E-DE87-E13805AAA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6441E04-62C3-9E21-7A0C-84C14AEAB4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909F7C9-369E-6810-CDE5-F4D0299B0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03/11/2025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7B672D-D301-43D7-EB22-F463E3585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6D3BD9-380B-1B2F-2E7F-51620A3EE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3131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012999-2BC0-0054-9D35-C4F2E3C29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19AC690-96E2-7D21-921F-847F83F19D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BC84179-4C6C-BD57-CE73-9534EAC0B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DBB1090-3DB7-7609-8697-2A47478C3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03/11/2025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67C26BF-AD8F-E4A0-6C19-8B3FC837E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935CCCF-839B-5692-C6E6-47A6A60B3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10488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B322CB5-AEDE-708E-9AC1-32D676CC9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C20D034-28F3-2C94-28A7-D6CFBD328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6C923F-2144-00CA-E238-D6DC309F69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9EA1B-127F-479D-A89A-91FBE2AF6D00}" type="datetimeFigureOut">
              <a:rPr lang="es-CL" smtClean="0"/>
              <a:t>03/11/2025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63E26A-FBDD-E607-B00D-C15F2AFEBE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D76B08-841F-C136-E4F7-F32563F86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3634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id="{87F28A0D-177D-A018-9725-63932550FBF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8F51C264-34FF-6DA5-2520-03DA579ECA0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E0BFED5A-0A4B-1466-B260-09E468ED6B0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45510" y="2340864"/>
              <a:ext cx="246490" cy="4517136"/>
            </a:xfrm>
            <a:prstGeom prst="rect">
              <a:avLst/>
            </a:prstGeom>
            <a:solidFill>
              <a:srgbClr val="37838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46322E52-B3B6-21B4-71E5-C8D34FB2408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38570" y="0"/>
              <a:ext cx="9034266" cy="1319793"/>
            </a:xfrm>
            <a:prstGeom prst="rect">
              <a:avLst/>
            </a:prstGeom>
            <a:solidFill>
              <a:srgbClr val="003C5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49F24F20-FECD-7DDF-8481-88367D71C15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884169" y="338074"/>
              <a:ext cx="2506171" cy="822278"/>
              <a:chOff x="1079889" y="319741"/>
              <a:chExt cx="3498810" cy="1107103"/>
            </a:xfrm>
          </p:grpSpPr>
          <p:pic>
            <p:nvPicPr>
              <p:cNvPr id="10" name="Imagen 9">
                <a:extLst>
                  <a:ext uri="{FF2B5EF4-FFF2-40B4-BE49-F238E27FC236}">
                    <a16:creationId xmlns:a16="http://schemas.microsoft.com/office/drawing/2014/main" id="{AFC628A2-E5B0-5080-F874-6A76B9101E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79889" y="319741"/>
                <a:ext cx="2163825" cy="1008701"/>
              </a:xfrm>
              <a:prstGeom prst="rect">
                <a:avLst/>
              </a:prstGeom>
            </p:spPr>
          </p:pic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800B1120-E8AF-932E-79A1-5B250B388D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04831" y="442002"/>
                <a:ext cx="1073868" cy="984842"/>
              </a:xfrm>
              <a:prstGeom prst="rect">
                <a:avLst/>
              </a:prstGeom>
            </p:spPr>
          </p:pic>
        </p:grp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23BB32A2-F047-8DB4-2092-FAD14946E5B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616667" y="207469"/>
              <a:ext cx="4587947" cy="1112324"/>
              <a:chOff x="6363037" y="239638"/>
              <a:chExt cx="4934020" cy="1197748"/>
            </a:xfrm>
          </p:grpSpPr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B870137A-5404-F056-38B4-807B04723A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rcRect r="64578"/>
              <a:stretch/>
            </p:blipFill>
            <p:spPr>
              <a:xfrm>
                <a:off x="10156193" y="239638"/>
                <a:ext cx="1140864" cy="1197748"/>
              </a:xfrm>
              <a:prstGeom prst="rect">
                <a:avLst/>
              </a:prstGeom>
            </p:spPr>
          </p:pic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6A4D803B-F4CD-DEA2-40A8-6AAA4BFA96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63037" y="489227"/>
                <a:ext cx="3783531" cy="660069"/>
              </a:xfrm>
              <a:prstGeom prst="rect">
                <a:avLst/>
              </a:prstGeom>
            </p:spPr>
          </p:pic>
        </p:grpSp>
      </p:grpSp>
      <p:sp>
        <p:nvSpPr>
          <p:cNvPr id="8" name="Título 3">
            <a:extLst>
              <a:ext uri="{FF2B5EF4-FFF2-40B4-BE49-F238E27FC236}">
                <a16:creationId xmlns:a16="http://schemas.microsoft.com/office/drawing/2014/main" id="{9B14DF63-DB47-E0DB-8E18-7FE2A36620C9}"/>
              </a:ext>
            </a:extLst>
          </p:cNvPr>
          <p:cNvSpPr txBox="1">
            <a:spLocks/>
          </p:cNvSpPr>
          <p:nvPr/>
        </p:nvSpPr>
        <p:spPr>
          <a:xfrm>
            <a:off x="882502" y="2225504"/>
            <a:ext cx="9818934" cy="142295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4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SOBREVIDA DE PACIENTES CON DIAGNÓSTICO CONFIRMADO DE VIH EN HOSPITAL DE URGENCIA, 2020-2024 (Nº1752)</a:t>
            </a:r>
          </a:p>
        </p:txBody>
      </p:sp>
      <p:sp>
        <p:nvSpPr>
          <p:cNvPr id="9" name="Subtítulo 5">
            <a:extLst>
              <a:ext uri="{FF2B5EF4-FFF2-40B4-BE49-F238E27FC236}">
                <a16:creationId xmlns:a16="http://schemas.microsoft.com/office/drawing/2014/main" id="{5C036101-A0DB-CB97-5614-336F2F054A75}"/>
              </a:ext>
            </a:extLst>
          </p:cNvPr>
          <p:cNvSpPr txBox="1">
            <a:spLocks/>
          </p:cNvSpPr>
          <p:nvPr/>
        </p:nvSpPr>
        <p:spPr>
          <a:xfrm>
            <a:off x="2357358" y="4343543"/>
            <a:ext cx="8344078" cy="120349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L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Valentina Bucarey P.</a:t>
            </a:r>
          </a:p>
          <a:p>
            <a:pPr algn="r"/>
            <a:r>
              <a:rPr lang="es-CL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Claudio Vargas R.</a:t>
            </a:r>
          </a:p>
          <a:p>
            <a:pPr algn="r"/>
            <a:r>
              <a:rPr lang="es-CL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Silvana Espinoza C.</a:t>
            </a:r>
          </a:p>
          <a:p>
            <a:pPr algn="r"/>
            <a:r>
              <a:rPr lang="es-CL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Leyla Chaban C.</a:t>
            </a:r>
          </a:p>
        </p:txBody>
      </p:sp>
      <p:sp>
        <p:nvSpPr>
          <p:cNvPr id="2" name="Subtítulo 5">
            <a:extLst>
              <a:ext uri="{FF2B5EF4-FFF2-40B4-BE49-F238E27FC236}">
                <a16:creationId xmlns:a16="http://schemas.microsoft.com/office/drawing/2014/main" id="{2D005A37-D643-88E8-A6DF-6C8B3C69963D}"/>
              </a:ext>
            </a:extLst>
          </p:cNvPr>
          <p:cNvSpPr txBox="1">
            <a:spLocks/>
          </p:cNvSpPr>
          <p:nvPr/>
        </p:nvSpPr>
        <p:spPr>
          <a:xfrm>
            <a:off x="2572512" y="5703561"/>
            <a:ext cx="8128924" cy="972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L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HUAP</a:t>
            </a:r>
          </a:p>
        </p:txBody>
      </p:sp>
    </p:spTree>
    <p:extLst>
      <p:ext uri="{BB962C8B-B14F-4D97-AF65-F5344CB8AC3E}">
        <p14:creationId xmlns:p14="http://schemas.microsoft.com/office/powerpoint/2010/main" val="857638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777F2-2329-A6DD-D055-E50513AB6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5B24B290-2A7E-6F8C-D1B0-A3A8191B47AC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E0D2000-87EA-F52A-4637-5A32C876A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1" y="0"/>
            <a:ext cx="3803092" cy="5285038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C209A6A-EB11-71B5-AE5D-48157AD82081}"/>
              </a:ext>
            </a:extLst>
          </p:cNvPr>
          <p:cNvSpPr/>
          <p:nvPr/>
        </p:nvSpPr>
        <p:spPr>
          <a:xfrm rot="5400000">
            <a:off x="-270785" y="812144"/>
            <a:ext cx="4490153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FAC0414-E5B9-4923-0230-FF84A3B197ED}"/>
              </a:ext>
            </a:extLst>
          </p:cNvPr>
          <p:cNvSpPr/>
          <p:nvPr/>
        </p:nvSpPr>
        <p:spPr>
          <a:xfrm>
            <a:off x="11945510" y="0"/>
            <a:ext cx="246490" cy="6858000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Título 6">
            <a:extLst>
              <a:ext uri="{FF2B5EF4-FFF2-40B4-BE49-F238E27FC236}">
                <a16:creationId xmlns:a16="http://schemas.microsoft.com/office/drawing/2014/main" id="{6FEFCAF0-3BBA-8C11-B675-2F134C586C1C}"/>
              </a:ext>
            </a:extLst>
          </p:cNvPr>
          <p:cNvSpPr txBox="1">
            <a:spLocks/>
          </p:cNvSpPr>
          <p:nvPr/>
        </p:nvSpPr>
        <p:spPr>
          <a:xfrm>
            <a:off x="290980" y="686651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DCF36ED-BA7D-7CA6-AFFD-A7CCEC7AD38B}"/>
              </a:ext>
            </a:extLst>
          </p:cNvPr>
          <p:cNvSpPr txBox="1"/>
          <p:nvPr/>
        </p:nvSpPr>
        <p:spPr>
          <a:xfrm>
            <a:off x="5741954" y="517015"/>
            <a:ext cx="4730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/>
              <a:t>Regresión de Cox</a:t>
            </a:r>
          </a:p>
        </p:txBody>
      </p:sp>
      <p:pic>
        <p:nvPicPr>
          <p:cNvPr id="8" name="Marcador de contenido 4">
            <a:extLst>
              <a:ext uri="{FF2B5EF4-FFF2-40B4-BE49-F238E27FC236}">
                <a16:creationId xmlns:a16="http://schemas.microsoft.com/office/drawing/2014/main" id="{B1288699-0130-3467-EA17-978E6E7181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r="47394"/>
          <a:stretch>
            <a:fillRect/>
          </a:stretch>
        </p:blipFill>
        <p:spPr>
          <a:xfrm>
            <a:off x="5035668" y="1677627"/>
            <a:ext cx="5948149" cy="415742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11" name="Conector: angular 10">
            <a:extLst>
              <a:ext uri="{FF2B5EF4-FFF2-40B4-BE49-F238E27FC236}">
                <a16:creationId xmlns:a16="http://schemas.microsoft.com/office/drawing/2014/main" id="{F8C170DD-FBEE-35AB-25CB-9547D3D9A996}"/>
              </a:ext>
            </a:extLst>
          </p:cNvPr>
          <p:cNvCxnSpPr/>
          <p:nvPr/>
        </p:nvCxnSpPr>
        <p:spPr>
          <a:xfrm>
            <a:off x="6720289" y="2644048"/>
            <a:ext cx="3833870" cy="683046"/>
          </a:xfrm>
          <a:prstGeom prst="bentConnector3">
            <a:avLst>
              <a:gd name="adj1" fmla="val 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ipse 12">
            <a:extLst>
              <a:ext uri="{FF2B5EF4-FFF2-40B4-BE49-F238E27FC236}">
                <a16:creationId xmlns:a16="http://schemas.microsoft.com/office/drawing/2014/main" id="{46777484-3AE7-9603-43E0-E28E5CA5CE63}"/>
              </a:ext>
            </a:extLst>
          </p:cNvPr>
          <p:cNvSpPr/>
          <p:nvPr/>
        </p:nvSpPr>
        <p:spPr>
          <a:xfrm>
            <a:off x="4912332" y="2346593"/>
            <a:ext cx="1627147" cy="80423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33F6EA67-7CF4-DC5E-3236-23905F98010E}"/>
              </a:ext>
            </a:extLst>
          </p:cNvPr>
          <p:cNvSpPr/>
          <p:nvPr/>
        </p:nvSpPr>
        <p:spPr>
          <a:xfrm>
            <a:off x="1039091" y="5999018"/>
            <a:ext cx="10377054" cy="567780"/>
          </a:xfrm>
          <a:prstGeom prst="roundRect">
            <a:avLst/>
          </a:prstGeom>
          <a:solidFill>
            <a:srgbClr val="378389"/>
          </a:solidFill>
          <a:ln>
            <a:solidFill>
              <a:srgbClr val="37838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El riesgo de morir durante el periodo de pandemia fue un 70% mayor versus el periodo de no pandemia.</a:t>
            </a:r>
          </a:p>
        </p:txBody>
      </p:sp>
    </p:spTree>
    <p:extLst>
      <p:ext uri="{BB962C8B-B14F-4D97-AF65-F5344CB8AC3E}">
        <p14:creationId xmlns:p14="http://schemas.microsoft.com/office/powerpoint/2010/main" val="204653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1AEA8C8-5334-ABB2-996B-DEAD2EEDE3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8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A7FFA41-60A5-6E51-5767-EBDE71711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991402"/>
          </a:xfrm>
        </p:spPr>
        <p:txBody>
          <a:bodyPr>
            <a:normAutofit/>
          </a:bodyPr>
          <a:lstStyle/>
          <a:p>
            <a:pPr algn="r"/>
            <a:r>
              <a:rPr lang="es-CL" sz="4000" b="1" dirty="0">
                <a:solidFill>
                  <a:srgbClr val="003C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Conclusión</a:t>
            </a:r>
            <a:endParaRPr lang="es-CL" sz="4000" b="1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41429CA-67ED-8F95-167B-2C2CC79392D1}"/>
              </a:ext>
            </a:extLst>
          </p:cNvPr>
          <p:cNvSpPr/>
          <p:nvPr/>
        </p:nvSpPr>
        <p:spPr>
          <a:xfrm>
            <a:off x="2934119" y="1527349"/>
            <a:ext cx="8912887" cy="476291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734FF41-EB5B-2A1D-611B-7172DB769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2016" y="1721642"/>
            <a:ext cx="7444990" cy="421753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s-CL" dirty="0"/>
          </a:p>
          <a:p>
            <a:pPr algn="just"/>
            <a:r>
              <a:rPr lang="es-MX" dirty="0"/>
              <a:t>El alto porcentaje de fallecimientos dentro de los primeros 30 días y al primer año tras la confirmación diagnóstica sugiere que una parte importante de los pacientes consulta en HUAP en etapas avanzadas de la infección por VIH. </a:t>
            </a:r>
          </a:p>
          <a:p>
            <a:pPr algn="just"/>
            <a:endParaRPr lang="es-CL" dirty="0"/>
          </a:p>
          <a:p>
            <a:pPr algn="just"/>
            <a:r>
              <a:rPr lang="es-MX" dirty="0"/>
              <a:t>La elevada proporción de pacientes chilenos con diagnóstico previo evidencia posibles brechas en el conocimiento de su condición y/o adherencia al tratamiento.</a:t>
            </a:r>
          </a:p>
          <a:p>
            <a:endParaRPr lang="es-CL" sz="20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DF8EA7F-02D4-A20C-3762-DD60DA0990D2}"/>
              </a:ext>
            </a:extLst>
          </p:cNvPr>
          <p:cNvSpPr/>
          <p:nvPr/>
        </p:nvSpPr>
        <p:spPr>
          <a:xfrm>
            <a:off x="11943984" y="1527349"/>
            <a:ext cx="246490" cy="4762919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99691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28D2B1E-D81A-4484-FA28-1772704FA3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58AEEE6-C2AB-BF78-7975-CD51848EC6BE}"/>
              </a:ext>
            </a:extLst>
          </p:cNvPr>
          <p:cNvSpPr/>
          <p:nvPr/>
        </p:nvSpPr>
        <p:spPr>
          <a:xfrm>
            <a:off x="838198" y="2059912"/>
            <a:ext cx="10429570" cy="423035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chemeClr val="tx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02AF4E-8E91-F51F-EEDB-22302900B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26382"/>
            <a:ext cx="3537858" cy="1325563"/>
          </a:xfrm>
        </p:spPr>
        <p:txBody>
          <a:bodyPr/>
          <a:lstStyle/>
          <a:p>
            <a:r>
              <a:rPr lang="es-CL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Referencias</a:t>
            </a:r>
            <a:endParaRPr lang="es-C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8D26994-CF63-52B1-84B7-690D928AD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1981" y="2578327"/>
            <a:ext cx="8902004" cy="3262941"/>
          </a:xfrm>
        </p:spPr>
        <p:txBody>
          <a:bodyPr>
            <a:noAutofit/>
          </a:bodyPr>
          <a:lstStyle/>
          <a:p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Abd </a:t>
            </a:r>
            <a:r>
              <a:rPr lang="es-CL" sz="1200" dirty="0" err="1">
                <a:latin typeface="Arial" panose="020B0604020202020204" pitchFamily="34" charset="0"/>
                <a:cs typeface="Arial" panose="020B0604020202020204" pitchFamily="34" charset="0"/>
              </a:rPr>
              <a:t>ElHafeez</a:t>
            </a:r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, S., </a:t>
            </a:r>
            <a:r>
              <a:rPr lang="es-CL" sz="1200" dirty="0" err="1">
                <a:latin typeface="Arial" panose="020B0604020202020204" pitchFamily="34" charset="0"/>
                <a:cs typeface="Arial" panose="020B0604020202020204" pitchFamily="34" charset="0"/>
              </a:rPr>
              <a:t>D'Arrigo</a:t>
            </a:r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, G., </a:t>
            </a:r>
            <a:r>
              <a:rPr lang="es-CL" sz="1200" dirty="0" err="1">
                <a:latin typeface="Arial" panose="020B0604020202020204" pitchFamily="34" charset="0"/>
                <a:cs typeface="Arial" panose="020B0604020202020204" pitchFamily="34" charset="0"/>
              </a:rPr>
              <a:t>Leonardis</a:t>
            </a:r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, D., </a:t>
            </a:r>
            <a:r>
              <a:rPr lang="es-CL" sz="1200" dirty="0" err="1">
                <a:latin typeface="Arial" panose="020B0604020202020204" pitchFamily="34" charset="0"/>
                <a:cs typeface="Arial" panose="020B0604020202020204" pitchFamily="34" charset="0"/>
              </a:rPr>
              <a:t>Fusaro</a:t>
            </a:r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, M., </a:t>
            </a:r>
            <a:r>
              <a:rPr lang="es-CL" sz="1200" dirty="0" err="1">
                <a:latin typeface="Arial" panose="020B0604020202020204" pitchFamily="34" charset="0"/>
                <a:cs typeface="Arial" panose="020B0604020202020204" pitchFamily="34" charset="0"/>
              </a:rPr>
              <a:t>Tripepi</a:t>
            </a:r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, G. y </a:t>
            </a:r>
            <a:r>
              <a:rPr lang="es-CL" sz="1200" dirty="0" err="1">
                <a:latin typeface="Arial" panose="020B0604020202020204" pitchFamily="34" charset="0"/>
                <a:cs typeface="Arial" panose="020B0604020202020204" pitchFamily="34" charset="0"/>
              </a:rPr>
              <a:t>Roumeliotis</a:t>
            </a:r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, S. (2021). Métodos para analizar datos de tiempo hasta el evento: el análisis de regresión de Cox. Medicina oxidativa y longevidad celular, 2021, 1302811. https://doi.org/10.1155/2021/1302811.</a:t>
            </a:r>
          </a:p>
          <a:p>
            <a:r>
              <a:rPr lang="es-CL" sz="1200" dirty="0" err="1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200" dirty="0" err="1">
                <a:latin typeface="Arial" panose="020B0604020202020204" pitchFamily="34" charset="0"/>
                <a:cs typeface="Arial" panose="020B0604020202020204" pitchFamily="34" charset="0"/>
              </a:rPr>
              <a:t>estimate</a:t>
            </a:r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2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200" dirty="0" err="1">
                <a:latin typeface="Arial" panose="020B0604020202020204" pitchFamily="34" charset="0"/>
                <a:cs typeface="Arial" panose="020B0604020202020204" pitchFamily="34" charset="0"/>
              </a:rPr>
              <a:t>dreges</a:t>
            </a:r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2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200" dirty="0" err="1">
                <a:latin typeface="Arial" panose="020B0604020202020204" pitchFamily="34" charset="0"/>
                <a:cs typeface="Arial" panose="020B0604020202020204" pitchFamily="34" charset="0"/>
              </a:rPr>
              <a:t>mortality</a:t>
            </a:r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200" dirty="0" err="1">
                <a:latin typeface="Arial" panose="020B0604020202020204" pitchFamily="34" charset="0"/>
                <a:cs typeface="Arial" panose="020B0604020202020204" pitchFamily="34" charset="0"/>
              </a:rPr>
              <a:t>mankind</a:t>
            </a:r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200" dirty="0" err="1">
                <a:latin typeface="Arial" panose="020B0604020202020204" pitchFamily="34" charset="0"/>
                <a:cs typeface="Arial" panose="020B0604020202020204" pitchFamily="34" charset="0"/>
              </a:rPr>
              <a:t>drawn</a:t>
            </a:r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2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200" dirty="0" err="1">
                <a:latin typeface="Arial" panose="020B0604020202020204" pitchFamily="34" charset="0"/>
                <a:cs typeface="Arial" panose="020B0604020202020204" pitchFamily="34" charset="0"/>
              </a:rPr>
              <a:t>curious</a:t>
            </a:r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 tables </a:t>
            </a:r>
            <a:r>
              <a:rPr lang="es-CL" sz="1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2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200" dirty="0" err="1">
                <a:latin typeface="Arial" panose="020B0604020202020204" pitchFamily="34" charset="0"/>
                <a:cs typeface="Arial" panose="020B0604020202020204" pitchFamily="34" charset="0"/>
              </a:rPr>
              <a:t>births</a:t>
            </a:r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CL" sz="1200" dirty="0" err="1">
                <a:latin typeface="Arial" panose="020B0604020202020204" pitchFamily="34" charset="0"/>
                <a:cs typeface="Arial" panose="020B0604020202020204" pitchFamily="34" charset="0"/>
              </a:rPr>
              <a:t>funerals</a:t>
            </a:r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2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200" dirty="0" err="1"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200" dirty="0" err="1">
                <a:latin typeface="Arial" panose="020B0604020202020204" pitchFamily="34" charset="0"/>
                <a:cs typeface="Arial" panose="020B0604020202020204" pitchFamily="34" charset="0"/>
              </a:rPr>
              <a:t>Breslau</a:t>
            </a:r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200" dirty="0" err="1">
                <a:latin typeface="Arial" panose="020B0604020202020204" pitchFamily="34" charset="0"/>
                <a:cs typeface="Arial" panose="020B0604020202020204" pitchFamily="34" charset="0"/>
              </a:rPr>
              <a:t>Philosophical</a:t>
            </a:r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200" dirty="0" err="1">
                <a:latin typeface="Arial" panose="020B0604020202020204" pitchFamily="34" charset="0"/>
                <a:cs typeface="Arial" panose="020B0604020202020204" pitchFamily="34" charset="0"/>
              </a:rPr>
              <a:t>transactions</a:t>
            </a:r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2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 Royal </a:t>
            </a:r>
            <a:r>
              <a:rPr lang="es-CL" sz="1200" dirty="0" err="1">
                <a:latin typeface="Arial" panose="020B0604020202020204" pitchFamily="34" charset="0"/>
                <a:cs typeface="Arial" panose="020B0604020202020204" pitchFamily="34" charset="0"/>
              </a:rPr>
              <a:t>Society</a:t>
            </a:r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 London. 1693;17:596-610. Citado en Domènech JM. Métodos estadísticos en Ciencias de la salud, Descripción de datos de supervivencia. Barcelona: Ed. Signo; 1998.</a:t>
            </a:r>
          </a:p>
          <a:p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 Estimaciones epidemiológicas de ONUSIDA 2025. </a:t>
            </a:r>
            <a:r>
              <a:rPr lang="es-CL" sz="1200">
                <a:latin typeface="Arial" panose="020B0604020202020204" pitchFamily="34" charset="0"/>
                <a:cs typeface="Arial" panose="020B0604020202020204" pitchFamily="34" charset="0"/>
              </a:rPr>
              <a:t>Estimaciones financieras de ONUSIDA, julio de 2025 (http://hivfinancial.unaids.org/hivfinancialdashboards.html).</a:t>
            </a:r>
            <a:endParaRPr lang="es-CL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Gamboa-Acuña, Brenda, Guillén-Zambrano, </a:t>
            </a:r>
            <a:r>
              <a:rPr lang="es-CL" sz="1200" dirty="0" err="1">
                <a:latin typeface="Arial" panose="020B0604020202020204" pitchFamily="34" charset="0"/>
                <a:cs typeface="Arial" panose="020B0604020202020204" pitchFamily="34" charset="0"/>
              </a:rPr>
              <a:t>Rayza</a:t>
            </a:r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200" dirty="0" err="1">
                <a:latin typeface="Arial" panose="020B0604020202020204" pitchFamily="34" charset="0"/>
                <a:cs typeface="Arial" panose="020B0604020202020204" pitchFamily="34" charset="0"/>
              </a:rPr>
              <a:t>Lizzetti</a:t>
            </a:r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-Mendoza, Grecia, Soto, Alonso, &amp; Lucchetti-Rodríguez, Aldo. (2018). Factores asociados a sobrevida en pacientes con </a:t>
            </a:r>
            <a:r>
              <a:rPr lang="es-CL" sz="1200" dirty="0" err="1">
                <a:latin typeface="Arial" panose="020B0604020202020204" pitchFamily="34" charset="0"/>
                <a:cs typeface="Arial" panose="020B0604020202020204" pitchFamily="34" charset="0"/>
              </a:rPr>
              <a:t>co-infección</a:t>
            </a:r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 VIH-TBC en el </a:t>
            </a:r>
            <a:r>
              <a:rPr lang="es-CL" sz="1200" dirty="0" err="1">
                <a:latin typeface="Arial" panose="020B0604020202020204" pitchFamily="34" charset="0"/>
                <a:cs typeface="Arial" panose="020B0604020202020204" pitchFamily="34" charset="0"/>
              </a:rPr>
              <a:t>Serviciode</a:t>
            </a:r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 Infectología del Hospital Nacional Arzobispo Loayza, Perú, durante los años 2004-2012. Revista chilena de infectología, 35(1), 41-48. https://dx.doi.org/10.4067/s0716-10182018000100041</a:t>
            </a:r>
          </a:p>
          <a:p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Ramírez-García, </a:t>
            </a:r>
            <a:r>
              <a:rPr lang="es-CL" sz="1200" dirty="0" err="1">
                <a:latin typeface="Arial" panose="020B0604020202020204" pitchFamily="34" charset="0"/>
                <a:cs typeface="Arial" panose="020B0604020202020204" pitchFamily="34" charset="0"/>
              </a:rPr>
              <a:t>Nathaly</a:t>
            </a:r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, Castillo-Cañón, Julieth Carolina, Herrera-Parra, Lina Johana, </a:t>
            </a:r>
            <a:r>
              <a:rPr lang="es-CL" sz="1200" dirty="0" err="1">
                <a:latin typeface="Arial" panose="020B0604020202020204" pitchFamily="34" charset="0"/>
                <a:cs typeface="Arial" panose="020B0604020202020204" pitchFamily="34" charset="0"/>
              </a:rPr>
              <a:t>Gómez,Bertha</a:t>
            </a:r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, Valbuena-Garcia, Ana María, &amp; Acuña-Merchán, Lizbeth Alexandra. (2021). Supervivencia en las personas que viven con VIH en el marco del sistema de salud colombiano 2011-2018. </a:t>
            </a:r>
            <a:r>
              <a:rPr lang="es-CL" sz="1200" dirty="0" err="1">
                <a:latin typeface="Arial" panose="020B0604020202020204" pitchFamily="34" charset="0"/>
                <a:cs typeface="Arial" panose="020B0604020202020204" pitchFamily="34" charset="0"/>
              </a:rPr>
              <a:t>Infectio</a:t>
            </a:r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, 25(4), 276-283. </a:t>
            </a:r>
            <a:r>
              <a:rPr lang="es-CL" sz="1200" dirty="0" err="1">
                <a:latin typeface="Arial" panose="020B0604020202020204" pitchFamily="34" charset="0"/>
                <a:cs typeface="Arial" panose="020B0604020202020204" pitchFamily="34" charset="0"/>
              </a:rPr>
              <a:t>Epub</a:t>
            </a:r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200" dirty="0" err="1">
                <a:latin typeface="Arial" panose="020B0604020202020204" pitchFamily="34" charset="0"/>
                <a:cs typeface="Arial" panose="020B0604020202020204" pitchFamily="34" charset="0"/>
              </a:rPr>
              <a:t>July</a:t>
            </a:r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 19, 2021.https://doi.org/10.22354/in.v25i4.96</a:t>
            </a:r>
          </a:p>
          <a:p>
            <a:pPr marL="0" indent="0">
              <a:buNone/>
            </a:pPr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CL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357DB04-3E73-B7C0-D0F3-120EAFBEF1C5}"/>
              </a:ext>
            </a:extLst>
          </p:cNvPr>
          <p:cNvSpPr/>
          <p:nvPr/>
        </p:nvSpPr>
        <p:spPr>
          <a:xfrm>
            <a:off x="11945510" y="2059913"/>
            <a:ext cx="246490" cy="4230356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36592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B299639F-21E6-6C68-4255-3508216A48A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1"/>
          <a:stretch/>
        </p:blipFill>
        <p:spPr>
          <a:xfrm>
            <a:off x="1506326" y="-3"/>
            <a:ext cx="8744579" cy="3572933"/>
          </a:xfrm>
          <a:prstGeom prst="rect">
            <a:avLst/>
          </a:prstGeom>
        </p:spPr>
      </p:pic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5838A512-AE12-57FF-8D34-CDD3AF85BA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792" y="3882169"/>
            <a:ext cx="9361159" cy="2975831"/>
          </a:xfr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70D9DFCB-B7C7-0ED0-915A-9A5829B91A17}"/>
              </a:ext>
            </a:extLst>
          </p:cNvPr>
          <p:cNvSpPr/>
          <p:nvPr/>
        </p:nvSpPr>
        <p:spPr>
          <a:xfrm>
            <a:off x="10250905" y="0"/>
            <a:ext cx="1941094" cy="3572933"/>
          </a:xfrm>
          <a:prstGeom prst="rect">
            <a:avLst/>
          </a:prstGeom>
          <a:solidFill>
            <a:srgbClr val="003C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118D5AA1-CDC1-7D36-A634-AAF831510AD4}"/>
              </a:ext>
            </a:extLst>
          </p:cNvPr>
          <p:cNvGrpSpPr/>
          <p:nvPr/>
        </p:nvGrpSpPr>
        <p:grpSpPr>
          <a:xfrm>
            <a:off x="4555997" y="2090057"/>
            <a:ext cx="7086437" cy="1463623"/>
            <a:chOff x="5505274" y="239638"/>
            <a:chExt cx="5791783" cy="1197748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C3EB62E4-3290-B8B7-47ED-1278D0C7E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64578"/>
            <a:stretch/>
          </p:blipFill>
          <p:spPr>
            <a:xfrm>
              <a:off x="10156193" y="239638"/>
              <a:ext cx="1140864" cy="1197748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1774E513-9E46-916B-E2BD-22117A2FB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5274" y="443736"/>
              <a:ext cx="4450386" cy="776408"/>
            </a:xfrm>
            <a:prstGeom prst="rect">
              <a:avLst/>
            </a:prstGeom>
          </p:spPr>
        </p:pic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941B9570-0E93-9280-B609-6C6AE24DF3A7}"/>
              </a:ext>
            </a:extLst>
          </p:cNvPr>
          <p:cNvSpPr/>
          <p:nvPr/>
        </p:nvSpPr>
        <p:spPr>
          <a:xfrm>
            <a:off x="1415420" y="0"/>
            <a:ext cx="90906" cy="3572930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63167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C3D870-3FFE-8AFC-4E46-41BBE0065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210" y="1572958"/>
            <a:ext cx="5722219" cy="4719926"/>
          </a:xfrm>
        </p:spPr>
        <p:txBody>
          <a:bodyPr/>
          <a:lstStyle/>
          <a:p>
            <a:r>
              <a:rPr lang="es-CL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ONUSIDA (ESTADÍSTICAS 2025).</a:t>
            </a:r>
          </a:p>
          <a:p>
            <a:endParaRPr lang="es-CL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L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Chile ISP.</a:t>
            </a:r>
          </a:p>
          <a:p>
            <a:endParaRPr lang="es-CL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L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 de Urgencia Asistencia Pública (HUAP), principal centro de urgencias para adultos de la Región Metropolitana</a:t>
            </a:r>
            <a:r>
              <a:rPr lang="es-CL" dirty="0"/>
              <a:t>.</a:t>
            </a:r>
            <a:endParaRPr lang="es-CL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5C1FB5A-D3D7-EFA1-F74B-3FA06AC29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7311093" y="1572959"/>
            <a:ext cx="4880907" cy="528503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1F1B4357-9575-9CE3-3588-E5A0C06A8669}"/>
              </a:ext>
            </a:extLst>
          </p:cNvPr>
          <p:cNvSpPr/>
          <p:nvPr/>
        </p:nvSpPr>
        <p:spPr>
          <a:xfrm rot="16200000">
            <a:off x="7558196" y="1983106"/>
            <a:ext cx="4477897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BF70A3F-3355-D4C8-3FC3-0B962CEF00E6}"/>
              </a:ext>
            </a:extLst>
          </p:cNvPr>
          <p:cNvSpPr/>
          <p:nvPr/>
        </p:nvSpPr>
        <p:spPr>
          <a:xfrm>
            <a:off x="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Título 6">
            <a:extLst>
              <a:ext uri="{FF2B5EF4-FFF2-40B4-BE49-F238E27FC236}">
                <a16:creationId xmlns:a16="http://schemas.microsoft.com/office/drawing/2014/main" id="{0D10D580-29D0-5645-A811-1720212D9509}"/>
              </a:ext>
            </a:extLst>
          </p:cNvPr>
          <p:cNvSpPr txBox="1">
            <a:spLocks/>
          </p:cNvSpPr>
          <p:nvPr/>
        </p:nvSpPr>
        <p:spPr>
          <a:xfrm>
            <a:off x="7968344" y="2941944"/>
            <a:ext cx="3657602" cy="99097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</p:txBody>
      </p:sp>
    </p:spTree>
    <p:extLst>
      <p:ext uri="{BB962C8B-B14F-4D97-AF65-F5344CB8AC3E}">
        <p14:creationId xmlns:p14="http://schemas.microsoft.com/office/powerpoint/2010/main" val="2431481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Marcador de contenido 5">
            <a:extLst>
              <a:ext uri="{FF2B5EF4-FFF2-40B4-BE49-F238E27FC236}">
                <a16:creationId xmlns:a16="http://schemas.microsoft.com/office/drawing/2014/main" id="{ABB873AE-4731-683C-7693-A5E076F684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7736319"/>
              </p:ext>
            </p:extLst>
          </p:nvPr>
        </p:nvGraphicFramePr>
        <p:xfrm>
          <a:off x="4947556" y="587829"/>
          <a:ext cx="6406243" cy="5830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31742A01-19FE-CF59-918D-B59FE0DCC5C4}"/>
              </a:ext>
            </a:extLst>
          </p:cNvPr>
          <p:cNvSpPr txBox="1">
            <a:spLocks/>
          </p:cNvSpPr>
          <p:nvPr/>
        </p:nvSpPr>
        <p:spPr>
          <a:xfrm>
            <a:off x="170064" y="2766218"/>
            <a:ext cx="28816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Materiales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y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Métodos</a:t>
            </a:r>
            <a:endParaRPr lang="es-C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5A5D804-DFA4-3EF3-A203-48FEE2A3AA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2" r="15583"/>
          <a:stretch/>
        </p:blipFill>
        <p:spPr>
          <a:xfrm>
            <a:off x="0" y="1598929"/>
            <a:ext cx="4376057" cy="528503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7864E9EC-7A9B-48FE-9963-6CC4AAC9C95D}"/>
              </a:ext>
            </a:extLst>
          </p:cNvPr>
          <p:cNvSpPr/>
          <p:nvPr/>
        </p:nvSpPr>
        <p:spPr>
          <a:xfrm>
            <a:off x="490888" y="2502567"/>
            <a:ext cx="3885169" cy="344584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195AD30B-4C78-67FC-2B94-33D52ED9A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453" y="3233995"/>
            <a:ext cx="2881604" cy="1325563"/>
          </a:xfrm>
        </p:spPr>
        <p:txBody>
          <a:bodyPr>
            <a:normAutofit fontScale="90000"/>
          </a:bodyPr>
          <a:lstStyle/>
          <a:p>
            <a:pPr algn="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Materiales </a:t>
            </a:r>
            <a:b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métodos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6C87462-FC36-BBB2-F219-984B532B17DF}"/>
              </a:ext>
            </a:extLst>
          </p:cNvPr>
          <p:cNvSpPr/>
          <p:nvPr/>
        </p:nvSpPr>
        <p:spPr>
          <a:xfrm>
            <a:off x="1194551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5385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Marcador de contenido 6">
            <a:extLst>
              <a:ext uri="{FF2B5EF4-FFF2-40B4-BE49-F238E27FC236}">
                <a16:creationId xmlns:a16="http://schemas.microsoft.com/office/drawing/2014/main" id="{F8E4AAAC-158E-5E60-5DAF-ADC0608A1D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6300163"/>
              </p:ext>
            </p:extLst>
          </p:nvPr>
        </p:nvGraphicFramePr>
        <p:xfrm>
          <a:off x="4241494" y="447120"/>
          <a:ext cx="6618596" cy="59637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47221">
                  <a:extLst>
                    <a:ext uri="{9D8B030D-6E8A-4147-A177-3AD203B41FA5}">
                      <a16:colId xmlns:a16="http://schemas.microsoft.com/office/drawing/2014/main" val="3818591907"/>
                    </a:ext>
                  </a:extLst>
                </a:gridCol>
                <a:gridCol w="1657125">
                  <a:extLst>
                    <a:ext uri="{9D8B030D-6E8A-4147-A177-3AD203B41FA5}">
                      <a16:colId xmlns:a16="http://schemas.microsoft.com/office/drawing/2014/main" val="3424321779"/>
                    </a:ext>
                  </a:extLst>
                </a:gridCol>
                <a:gridCol w="1657125">
                  <a:extLst>
                    <a:ext uri="{9D8B030D-6E8A-4147-A177-3AD203B41FA5}">
                      <a16:colId xmlns:a16="http://schemas.microsoft.com/office/drawing/2014/main" val="4028676538"/>
                    </a:ext>
                  </a:extLst>
                </a:gridCol>
                <a:gridCol w="1657125">
                  <a:extLst>
                    <a:ext uri="{9D8B030D-6E8A-4147-A177-3AD203B41FA5}">
                      <a16:colId xmlns:a16="http://schemas.microsoft.com/office/drawing/2014/main" val="707241985"/>
                    </a:ext>
                  </a:extLst>
                </a:gridCol>
              </a:tblGrid>
              <a:tr h="542160">
                <a:tc gridSpan="4">
                  <a:txBody>
                    <a:bodyPr/>
                    <a:lstStyle/>
                    <a:p>
                      <a:pPr algn="ctr"/>
                      <a:r>
                        <a:rPr lang="es-CL" dirty="0"/>
                        <a:t>PACIENTE</a:t>
                      </a:r>
                    </a:p>
                  </a:txBody>
                  <a:tcPr>
                    <a:solidFill>
                      <a:srgbClr val="37838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519090"/>
                  </a:ext>
                </a:extLst>
              </a:tr>
              <a:tr h="542160">
                <a:tc>
                  <a:txBody>
                    <a:bodyPr/>
                    <a:lstStyle/>
                    <a:p>
                      <a:pPr algn="ctr"/>
                      <a:r>
                        <a:rPr lang="es-CL" b="1" dirty="0"/>
                        <a:t>Características</a:t>
                      </a:r>
                    </a:p>
                  </a:txBody>
                  <a:tcPr>
                    <a:solidFill>
                      <a:srgbClr val="3783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/>
                        <a:t>General </a:t>
                      </a:r>
                    </a:p>
                  </a:txBody>
                  <a:tcPr>
                    <a:solidFill>
                      <a:srgbClr val="3783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/>
                        <a:t>Nuevo</a:t>
                      </a:r>
                    </a:p>
                  </a:txBody>
                  <a:tcPr>
                    <a:solidFill>
                      <a:srgbClr val="3783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/>
                        <a:t>RMA </a:t>
                      </a:r>
                    </a:p>
                  </a:txBody>
                  <a:tcPr>
                    <a:solidFill>
                      <a:srgbClr val="378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3536746"/>
                  </a:ext>
                </a:extLst>
              </a:tr>
              <a:tr h="542160">
                <a:tc>
                  <a:txBody>
                    <a:bodyPr/>
                    <a:lstStyle/>
                    <a:p>
                      <a:pPr algn="ctr"/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N= 477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N= 353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N=124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9755782"/>
                  </a:ext>
                </a:extLst>
              </a:tr>
              <a:tr h="542160">
                <a:tc>
                  <a:txBody>
                    <a:bodyPr/>
                    <a:lstStyle/>
                    <a:p>
                      <a:pPr algn="ctr"/>
                      <a:r>
                        <a:rPr lang="es-CL" b="1" dirty="0"/>
                        <a:t>Edad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38,18 ± 10,38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36,95 ± 10,35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41,67 ± 11,44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3563371"/>
                  </a:ext>
                </a:extLst>
              </a:tr>
              <a:tr h="542160">
                <a:tc>
                  <a:txBody>
                    <a:bodyPr/>
                    <a:lstStyle/>
                    <a:p>
                      <a:pPr algn="ctr"/>
                      <a:r>
                        <a:rPr lang="es-CL" b="1" dirty="0"/>
                        <a:t>Fallece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1263072"/>
                  </a:ext>
                </a:extLst>
              </a:tr>
              <a:tr h="542160">
                <a:tc>
                  <a:txBody>
                    <a:bodyPr/>
                    <a:lstStyle/>
                    <a:p>
                      <a:pPr algn="ctr"/>
                      <a:r>
                        <a:rPr lang="es-CL" b="1" dirty="0"/>
                        <a:t>No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366 (76,7%)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281 (79,6%)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85 (68,5%)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9748891"/>
                  </a:ext>
                </a:extLst>
              </a:tr>
              <a:tr h="542160">
                <a:tc>
                  <a:txBody>
                    <a:bodyPr/>
                    <a:lstStyle/>
                    <a:p>
                      <a:pPr algn="ctr"/>
                      <a:r>
                        <a:rPr lang="es-CL" b="1" dirty="0"/>
                        <a:t>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111 (23.3%)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72 (20.4%)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39 (31,5%)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9974431"/>
                  </a:ext>
                </a:extLst>
              </a:tr>
              <a:tr h="542160">
                <a:tc>
                  <a:txBody>
                    <a:bodyPr/>
                    <a:lstStyle/>
                    <a:p>
                      <a:pPr algn="ctr"/>
                      <a:r>
                        <a:rPr lang="es-CL" b="1" dirty="0"/>
                        <a:t>Mujer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62 (13%)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52 (14.7%)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10 (8.1%)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3102884"/>
                  </a:ext>
                </a:extLst>
              </a:tr>
              <a:tr h="542160">
                <a:tc>
                  <a:txBody>
                    <a:bodyPr/>
                    <a:lstStyle/>
                    <a:p>
                      <a:pPr algn="ctr"/>
                      <a:r>
                        <a:rPr lang="es-CL" b="1" dirty="0"/>
                        <a:t>Hombre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415 (87%)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301 (85.3%)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114 (91,9%)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1564103"/>
                  </a:ext>
                </a:extLst>
              </a:tr>
              <a:tr h="542160">
                <a:tc>
                  <a:txBody>
                    <a:bodyPr/>
                    <a:lstStyle/>
                    <a:p>
                      <a:pPr algn="ctr"/>
                      <a:r>
                        <a:rPr lang="es-CL" b="1" dirty="0"/>
                        <a:t>Extranjero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291 (61%)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252 (71,7%)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38 (30,6%)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0297219"/>
                  </a:ext>
                </a:extLst>
              </a:tr>
              <a:tr h="542160">
                <a:tc>
                  <a:txBody>
                    <a:bodyPr/>
                    <a:lstStyle/>
                    <a:p>
                      <a:pPr algn="ctr"/>
                      <a:r>
                        <a:rPr lang="es-CL" b="1" dirty="0"/>
                        <a:t>Chileno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186 (39%)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100 (28,3%)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86 (69,4%)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473889"/>
                  </a:ext>
                </a:extLst>
              </a:tr>
            </a:tbl>
          </a:graphicData>
        </a:graphic>
      </p:graphicFrame>
      <p:sp>
        <p:nvSpPr>
          <p:cNvPr id="3" name="Título 1">
            <a:extLst>
              <a:ext uri="{FF2B5EF4-FFF2-40B4-BE49-F238E27FC236}">
                <a16:creationId xmlns:a16="http://schemas.microsoft.com/office/drawing/2014/main" id="{B75B00E9-D1C1-1190-8658-280FCA161C00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69C3DA3-85ED-A16C-44D6-796E40A43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11448" y="1572962"/>
            <a:ext cx="3910557" cy="5285038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58446EA4-F2D8-68D0-C628-2CABCCC0A220}"/>
              </a:ext>
            </a:extLst>
          </p:cNvPr>
          <p:cNvSpPr/>
          <p:nvPr/>
        </p:nvSpPr>
        <p:spPr>
          <a:xfrm rot="5400000">
            <a:off x="327577" y="2866131"/>
            <a:ext cx="4490153" cy="26987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5" name="Título 6">
            <a:extLst>
              <a:ext uri="{FF2B5EF4-FFF2-40B4-BE49-F238E27FC236}">
                <a16:creationId xmlns:a16="http://schemas.microsoft.com/office/drawing/2014/main" id="{BD635213-A22F-FA03-0770-12B641E2FD8E}"/>
              </a:ext>
            </a:extLst>
          </p:cNvPr>
          <p:cNvSpPr txBox="1">
            <a:spLocks/>
          </p:cNvSpPr>
          <p:nvPr/>
        </p:nvSpPr>
        <p:spPr>
          <a:xfrm>
            <a:off x="948826" y="3622169"/>
            <a:ext cx="3292668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40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  <a:endParaRPr lang="es-CL" sz="4800" b="1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5286E89-9BDE-948C-7CE7-DB280A69DB6D}"/>
              </a:ext>
            </a:extLst>
          </p:cNvPr>
          <p:cNvSpPr/>
          <p:nvPr/>
        </p:nvSpPr>
        <p:spPr>
          <a:xfrm>
            <a:off x="11945510" y="0"/>
            <a:ext cx="246490" cy="6858000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A311F0B2-27A8-EBDB-0A9B-2FE2C4337302}"/>
              </a:ext>
            </a:extLst>
          </p:cNvPr>
          <p:cNvSpPr/>
          <p:nvPr/>
        </p:nvSpPr>
        <p:spPr>
          <a:xfrm>
            <a:off x="10968698" y="2182258"/>
            <a:ext cx="914400" cy="386337"/>
          </a:xfrm>
          <a:prstGeom prst="roundRect">
            <a:avLst/>
          </a:prstGeom>
          <a:solidFill>
            <a:srgbClr val="003C5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&lt; 0,001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FDA0ACD6-6D34-97C6-726C-B2B4851E0172}"/>
              </a:ext>
            </a:extLst>
          </p:cNvPr>
          <p:cNvSpPr/>
          <p:nvPr/>
        </p:nvSpPr>
        <p:spPr>
          <a:xfrm>
            <a:off x="10968698" y="4442384"/>
            <a:ext cx="914400" cy="386337"/>
          </a:xfrm>
          <a:prstGeom prst="roundRect">
            <a:avLst/>
          </a:prstGeom>
          <a:solidFill>
            <a:srgbClr val="003C5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0,058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3EC5498D-B15D-09CE-2EE4-07ABD48F0B06}"/>
              </a:ext>
            </a:extLst>
          </p:cNvPr>
          <p:cNvSpPr/>
          <p:nvPr/>
        </p:nvSpPr>
        <p:spPr>
          <a:xfrm>
            <a:off x="10968698" y="5603368"/>
            <a:ext cx="914400" cy="386337"/>
          </a:xfrm>
          <a:prstGeom prst="roundRect">
            <a:avLst/>
          </a:prstGeom>
          <a:solidFill>
            <a:srgbClr val="003C5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&lt;0,001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400EF669-5CEE-2906-5162-F9934464FCA1}"/>
              </a:ext>
            </a:extLst>
          </p:cNvPr>
          <p:cNvSpPr/>
          <p:nvPr/>
        </p:nvSpPr>
        <p:spPr>
          <a:xfrm>
            <a:off x="10968698" y="3451407"/>
            <a:ext cx="914400" cy="386337"/>
          </a:xfrm>
          <a:prstGeom prst="roundRect">
            <a:avLst/>
          </a:prstGeom>
          <a:solidFill>
            <a:srgbClr val="003C5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0,005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E682C15E-DB62-8C4B-E39D-958A2D8695E0}"/>
              </a:ext>
            </a:extLst>
          </p:cNvPr>
          <p:cNvSpPr/>
          <p:nvPr/>
        </p:nvSpPr>
        <p:spPr>
          <a:xfrm>
            <a:off x="4492753" y="1893673"/>
            <a:ext cx="6429749" cy="8369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2EB03C92-D955-501B-E308-EC20ABFE3D85}"/>
              </a:ext>
            </a:extLst>
          </p:cNvPr>
          <p:cNvSpPr/>
          <p:nvPr/>
        </p:nvSpPr>
        <p:spPr>
          <a:xfrm>
            <a:off x="4649118" y="4177169"/>
            <a:ext cx="6026227" cy="109875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759B26DD-5570-9817-1FD5-E73A2403B6D0}"/>
              </a:ext>
            </a:extLst>
          </p:cNvPr>
          <p:cNvSpPr/>
          <p:nvPr/>
        </p:nvSpPr>
        <p:spPr>
          <a:xfrm>
            <a:off x="4771631" y="3189345"/>
            <a:ext cx="5903714" cy="9104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86F29862-0598-E8A8-B736-4FF9D19C1185}"/>
              </a:ext>
            </a:extLst>
          </p:cNvPr>
          <p:cNvSpPr/>
          <p:nvPr/>
        </p:nvSpPr>
        <p:spPr>
          <a:xfrm>
            <a:off x="4492753" y="5353293"/>
            <a:ext cx="6182592" cy="92598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544113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6" grpId="0" animBg="1"/>
      <p:bldP spid="16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54DE2-6073-9863-A52A-1F6F7BFE3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5FFF48D8-9A81-B6E5-B6F5-1EB5A7C8F60A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9CF745B-E7D2-6AF1-461B-030B3D47D0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1" y="0"/>
            <a:ext cx="3866920" cy="5834404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82723ED-B514-5DBA-A164-7979AFC2319E}"/>
              </a:ext>
            </a:extLst>
          </p:cNvPr>
          <p:cNvSpPr/>
          <p:nvPr/>
        </p:nvSpPr>
        <p:spPr>
          <a:xfrm rot="5400000">
            <a:off x="195375" y="902932"/>
            <a:ext cx="4490153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ED8EA66-DB7C-5F64-74EE-3AB4063D0E70}"/>
              </a:ext>
            </a:extLst>
          </p:cNvPr>
          <p:cNvSpPr/>
          <p:nvPr/>
        </p:nvSpPr>
        <p:spPr>
          <a:xfrm>
            <a:off x="11945509" y="-1"/>
            <a:ext cx="246491" cy="6858001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Título 6">
            <a:extLst>
              <a:ext uri="{FF2B5EF4-FFF2-40B4-BE49-F238E27FC236}">
                <a16:creationId xmlns:a16="http://schemas.microsoft.com/office/drawing/2014/main" id="{D3F092E7-A80E-2C27-55F9-4CCFF7E45702}"/>
              </a:ext>
            </a:extLst>
          </p:cNvPr>
          <p:cNvSpPr txBox="1">
            <a:spLocks/>
          </p:cNvSpPr>
          <p:nvPr/>
        </p:nvSpPr>
        <p:spPr>
          <a:xfrm>
            <a:off x="821871" y="732045"/>
            <a:ext cx="3045050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7E07957-408F-8B28-ACDE-48C408E31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4987" y="1337431"/>
            <a:ext cx="7424247" cy="449697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079C7599-5CB9-606A-5529-3DBC7B42EECE}"/>
              </a:ext>
            </a:extLst>
          </p:cNvPr>
          <p:cNvSpPr txBox="1"/>
          <p:nvPr/>
        </p:nvSpPr>
        <p:spPr>
          <a:xfrm>
            <a:off x="5741954" y="517015"/>
            <a:ext cx="4730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/>
              <a:t>Estimación de sobrevida</a:t>
            </a: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A30D4A4C-B279-E8AD-CFA9-CE027493B4A5}"/>
              </a:ext>
            </a:extLst>
          </p:cNvPr>
          <p:cNvSpPr/>
          <p:nvPr/>
        </p:nvSpPr>
        <p:spPr>
          <a:xfrm>
            <a:off x="1002535" y="6092328"/>
            <a:ext cx="10466024" cy="665355"/>
          </a:xfrm>
          <a:prstGeom prst="roundRect">
            <a:avLst/>
          </a:prstGeom>
          <a:solidFill>
            <a:srgbClr val="37838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Los pacientes fallecen más durante el primer año, aun más si se han hospitalizado.</a:t>
            </a:r>
          </a:p>
        </p:txBody>
      </p:sp>
    </p:spTree>
    <p:extLst>
      <p:ext uri="{BB962C8B-B14F-4D97-AF65-F5344CB8AC3E}">
        <p14:creationId xmlns:p14="http://schemas.microsoft.com/office/powerpoint/2010/main" val="302635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2B65D-3907-777E-4148-20BAAB9BC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F3552083-BF92-50AA-263A-84523D5FFF3A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6252FC3-118B-EF2C-6575-EF565FCB3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1" y="0"/>
            <a:ext cx="3866920" cy="5834404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9AEECB3B-61D8-2169-7BE0-83A5F0C2E23C}"/>
              </a:ext>
            </a:extLst>
          </p:cNvPr>
          <p:cNvSpPr/>
          <p:nvPr/>
        </p:nvSpPr>
        <p:spPr>
          <a:xfrm rot="5400000">
            <a:off x="195375" y="902932"/>
            <a:ext cx="4490153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33E4899-9B9D-CD53-98D7-F00B3EA36BDB}"/>
              </a:ext>
            </a:extLst>
          </p:cNvPr>
          <p:cNvSpPr/>
          <p:nvPr/>
        </p:nvSpPr>
        <p:spPr>
          <a:xfrm>
            <a:off x="11945509" y="-1"/>
            <a:ext cx="246491" cy="6858001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Título 6">
            <a:extLst>
              <a:ext uri="{FF2B5EF4-FFF2-40B4-BE49-F238E27FC236}">
                <a16:creationId xmlns:a16="http://schemas.microsoft.com/office/drawing/2014/main" id="{14203EBB-0617-6C50-1D6E-6B4AEAD84AF8}"/>
              </a:ext>
            </a:extLst>
          </p:cNvPr>
          <p:cNvSpPr txBox="1">
            <a:spLocks/>
          </p:cNvSpPr>
          <p:nvPr/>
        </p:nvSpPr>
        <p:spPr>
          <a:xfrm>
            <a:off x="821871" y="732045"/>
            <a:ext cx="3045050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EDFEDC4-DDCE-1798-75D6-C0972E42D00A}"/>
              </a:ext>
            </a:extLst>
          </p:cNvPr>
          <p:cNvSpPr txBox="1"/>
          <p:nvPr/>
        </p:nvSpPr>
        <p:spPr>
          <a:xfrm>
            <a:off x="4880902" y="234592"/>
            <a:ext cx="61474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dirty="0"/>
              <a:t>Tabla de sobrevida por año según hospitalización</a:t>
            </a:r>
          </a:p>
        </p:txBody>
      </p:sp>
      <p:pic>
        <p:nvPicPr>
          <p:cNvPr id="7" name="Marcador de contenido 4">
            <a:extLst>
              <a:ext uri="{FF2B5EF4-FFF2-40B4-BE49-F238E27FC236}">
                <a16:creationId xmlns:a16="http://schemas.microsoft.com/office/drawing/2014/main" id="{A35D8956-85C0-44C7-7954-6502D37122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r="23164"/>
          <a:stretch>
            <a:fillRect/>
          </a:stretch>
        </p:blipFill>
        <p:spPr>
          <a:xfrm>
            <a:off x="4213810" y="1939461"/>
            <a:ext cx="7756442" cy="3829061"/>
          </a:xfrm>
          <a:prstGeom prst="rect">
            <a:avLst/>
          </a:prstGeom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59C747C5-C92C-B973-B9BE-848977EF36AD}"/>
              </a:ext>
            </a:extLst>
          </p:cNvPr>
          <p:cNvCxnSpPr/>
          <p:nvPr/>
        </p:nvCxnSpPr>
        <p:spPr>
          <a:xfrm>
            <a:off x="4537113" y="4494882"/>
            <a:ext cx="311777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4" name="Elipse 13">
            <a:extLst>
              <a:ext uri="{FF2B5EF4-FFF2-40B4-BE49-F238E27FC236}">
                <a16:creationId xmlns:a16="http://schemas.microsoft.com/office/drawing/2014/main" id="{7DBAC54E-D8EF-3A83-C13E-C56FC8DFA8E6}"/>
              </a:ext>
            </a:extLst>
          </p:cNvPr>
          <p:cNvSpPr/>
          <p:nvPr/>
        </p:nvSpPr>
        <p:spPr>
          <a:xfrm>
            <a:off x="4076241" y="2540747"/>
            <a:ext cx="477114" cy="323634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6665D7D1-49FA-42C5-1A70-051206E033B5}"/>
              </a:ext>
            </a:extLst>
          </p:cNvPr>
          <p:cNvSpPr/>
          <p:nvPr/>
        </p:nvSpPr>
        <p:spPr>
          <a:xfrm>
            <a:off x="4059999" y="3992817"/>
            <a:ext cx="477114" cy="323634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324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03D67-6C37-0F15-4E5E-75DC5FCC7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4877691C-081F-F6E8-1BDE-90137C8BE9E0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16F4F1E-34C2-C4DF-C72E-304C4AC45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1" y="0"/>
            <a:ext cx="3803092" cy="5285038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299D046-507A-2FB6-06C9-B948DA936161}"/>
              </a:ext>
            </a:extLst>
          </p:cNvPr>
          <p:cNvSpPr/>
          <p:nvPr/>
        </p:nvSpPr>
        <p:spPr>
          <a:xfrm rot="5400000">
            <a:off x="-270785" y="812144"/>
            <a:ext cx="4490153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9EBF4E85-162C-F753-44DA-8A42320BE3A4}"/>
              </a:ext>
            </a:extLst>
          </p:cNvPr>
          <p:cNvSpPr/>
          <p:nvPr/>
        </p:nvSpPr>
        <p:spPr>
          <a:xfrm>
            <a:off x="11945510" y="0"/>
            <a:ext cx="246490" cy="6858000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Título 6">
            <a:extLst>
              <a:ext uri="{FF2B5EF4-FFF2-40B4-BE49-F238E27FC236}">
                <a16:creationId xmlns:a16="http://schemas.microsoft.com/office/drawing/2014/main" id="{C576CB2F-75CB-3699-E99D-10D6CB20849B}"/>
              </a:ext>
            </a:extLst>
          </p:cNvPr>
          <p:cNvSpPr txBox="1">
            <a:spLocks/>
          </p:cNvSpPr>
          <p:nvPr/>
        </p:nvSpPr>
        <p:spPr>
          <a:xfrm>
            <a:off x="290980" y="686651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7205820-B475-B60E-B0E5-1EA68F5CA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059" y="1338213"/>
            <a:ext cx="7103974" cy="418157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619FF78-2781-FB5D-339A-5CDC190DEA34}"/>
              </a:ext>
            </a:extLst>
          </p:cNvPr>
          <p:cNvSpPr txBox="1"/>
          <p:nvPr/>
        </p:nvSpPr>
        <p:spPr>
          <a:xfrm>
            <a:off x="5741954" y="517015"/>
            <a:ext cx="4730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/>
              <a:t>Estimación de sobrevida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777928AC-BF58-B716-A714-8E201EA3A8C9}"/>
              </a:ext>
            </a:extLst>
          </p:cNvPr>
          <p:cNvSpPr/>
          <p:nvPr/>
        </p:nvSpPr>
        <p:spPr>
          <a:xfrm>
            <a:off x="1002535" y="6092328"/>
            <a:ext cx="10466024" cy="665355"/>
          </a:xfrm>
          <a:prstGeom prst="roundRect">
            <a:avLst/>
          </a:prstGeom>
          <a:solidFill>
            <a:srgbClr val="37838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Comparación de curvas (sin diferencia entre grupos de hospitalizados). La sobrevida a los 30 días cae abruptamente a diferencia de los siguientes días del primer año de confirmación.</a:t>
            </a:r>
          </a:p>
        </p:txBody>
      </p:sp>
    </p:spTree>
    <p:extLst>
      <p:ext uri="{BB962C8B-B14F-4D97-AF65-F5344CB8AC3E}">
        <p14:creationId xmlns:p14="http://schemas.microsoft.com/office/powerpoint/2010/main" val="2750954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6DC47-9889-348A-D766-9AF22F423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1D7FE46E-5B69-FB47-6FFB-EC67F91B92B5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49287C7-B073-D9BA-9726-F745C40267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1" y="0"/>
            <a:ext cx="3803092" cy="5285038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7E8C76AA-E84C-FE40-B541-00BEB6AAED26}"/>
              </a:ext>
            </a:extLst>
          </p:cNvPr>
          <p:cNvSpPr/>
          <p:nvPr/>
        </p:nvSpPr>
        <p:spPr>
          <a:xfrm rot="5400000">
            <a:off x="-270785" y="812144"/>
            <a:ext cx="4490153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C105BE7-BA6E-5E32-4CAD-FCBECBD302DB}"/>
              </a:ext>
            </a:extLst>
          </p:cNvPr>
          <p:cNvSpPr/>
          <p:nvPr/>
        </p:nvSpPr>
        <p:spPr>
          <a:xfrm>
            <a:off x="11945510" y="0"/>
            <a:ext cx="246490" cy="6858000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Título 6">
            <a:extLst>
              <a:ext uri="{FF2B5EF4-FFF2-40B4-BE49-F238E27FC236}">
                <a16:creationId xmlns:a16="http://schemas.microsoft.com/office/drawing/2014/main" id="{676F04F6-16A5-619D-1C08-7F7222BD4BE9}"/>
              </a:ext>
            </a:extLst>
          </p:cNvPr>
          <p:cNvSpPr txBox="1">
            <a:spLocks/>
          </p:cNvSpPr>
          <p:nvPr/>
        </p:nvSpPr>
        <p:spPr>
          <a:xfrm>
            <a:off x="290980" y="686651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A341E3B-2AA2-6F71-F34D-572375DC9F6A}"/>
              </a:ext>
            </a:extLst>
          </p:cNvPr>
          <p:cNvSpPr txBox="1"/>
          <p:nvPr/>
        </p:nvSpPr>
        <p:spPr>
          <a:xfrm>
            <a:off x="5741954" y="517015"/>
            <a:ext cx="4730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/>
              <a:t>Estimación de sobrevida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1B32B69-BC48-ACFB-397C-D7B55F1C8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6272" y="1388083"/>
            <a:ext cx="7421547" cy="446817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8470731D-8174-D4C5-B593-8FEC240FD891}"/>
              </a:ext>
            </a:extLst>
          </p:cNvPr>
          <p:cNvSpPr/>
          <p:nvPr/>
        </p:nvSpPr>
        <p:spPr>
          <a:xfrm>
            <a:off x="743135" y="6080992"/>
            <a:ext cx="10466024" cy="665355"/>
          </a:xfrm>
          <a:prstGeom prst="roundRect">
            <a:avLst/>
          </a:prstGeom>
          <a:solidFill>
            <a:srgbClr val="37838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No hubo diferencia significativa entre pacientes con diagnóstico nuevo versus ya diagnosticados a los 30 días.</a:t>
            </a:r>
          </a:p>
        </p:txBody>
      </p:sp>
    </p:spTree>
    <p:extLst>
      <p:ext uri="{BB962C8B-B14F-4D97-AF65-F5344CB8AC3E}">
        <p14:creationId xmlns:p14="http://schemas.microsoft.com/office/powerpoint/2010/main" val="3352664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8EDE1-6C36-DE17-C80C-3DB042505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0585BCE8-DC5D-7D95-62BB-05902FD0ECDD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FC778CC-E49A-7850-18F1-E8C7166A51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1" y="0"/>
            <a:ext cx="3803092" cy="5285038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53298B55-0FCE-5445-AC39-53B64AED390A}"/>
              </a:ext>
            </a:extLst>
          </p:cNvPr>
          <p:cNvSpPr/>
          <p:nvPr/>
        </p:nvSpPr>
        <p:spPr>
          <a:xfrm rot="5400000">
            <a:off x="-270785" y="812144"/>
            <a:ext cx="4490153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91EC4A2-AD5F-DF9D-47D3-D04D6D70C598}"/>
              </a:ext>
            </a:extLst>
          </p:cNvPr>
          <p:cNvSpPr/>
          <p:nvPr/>
        </p:nvSpPr>
        <p:spPr>
          <a:xfrm>
            <a:off x="11945510" y="0"/>
            <a:ext cx="246490" cy="6858000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Título 6">
            <a:extLst>
              <a:ext uri="{FF2B5EF4-FFF2-40B4-BE49-F238E27FC236}">
                <a16:creationId xmlns:a16="http://schemas.microsoft.com/office/drawing/2014/main" id="{BF5C2C8E-CBB4-638B-4D35-74B623F9CE48}"/>
              </a:ext>
            </a:extLst>
          </p:cNvPr>
          <p:cNvSpPr txBox="1">
            <a:spLocks/>
          </p:cNvSpPr>
          <p:nvPr/>
        </p:nvSpPr>
        <p:spPr>
          <a:xfrm>
            <a:off x="290980" y="686651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F48716A-F335-143C-3929-03A3A8023ED3}"/>
              </a:ext>
            </a:extLst>
          </p:cNvPr>
          <p:cNvSpPr txBox="1"/>
          <p:nvPr/>
        </p:nvSpPr>
        <p:spPr>
          <a:xfrm>
            <a:off x="5741954" y="517015"/>
            <a:ext cx="4730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/>
              <a:t>Estimación de sobrevida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2FF4F60-5BE6-32AD-A9F1-BD43B80C6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383" y="1280828"/>
            <a:ext cx="6867325" cy="429634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021402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</TotalTime>
  <Words>692</Words>
  <Application>Microsoft Office PowerPoint</Application>
  <PresentationFormat>Panorámica</PresentationFormat>
  <Paragraphs>98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Century Gothic</vt:lpstr>
      <vt:lpstr>Tema de Office</vt:lpstr>
      <vt:lpstr>Presentación de PowerPoint</vt:lpstr>
      <vt:lpstr>Presentación de PowerPoint</vt:lpstr>
      <vt:lpstr>Materiales  y métodos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Conclusión</vt:lpstr>
      <vt:lpstr>Referencias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Matías Alejandro Salamanca Muñoz</dc:creator>
  <cp:lastModifiedBy>EPIDEMIOLOGIAMOD2</cp:lastModifiedBy>
  <cp:revision>18</cp:revision>
  <dcterms:created xsi:type="dcterms:W3CDTF">2023-09-24T14:12:27Z</dcterms:created>
  <dcterms:modified xsi:type="dcterms:W3CDTF">2025-11-03T19:24:10Z</dcterms:modified>
</cp:coreProperties>
</file>