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77" r:id="rId4"/>
    <p:sldId id="274" r:id="rId5"/>
    <p:sldId id="276" r:id="rId6"/>
    <p:sldId id="269" r:id="rId7"/>
    <p:sldId id="266" r:id="rId8"/>
    <p:sldId id="270" r:id="rId9"/>
    <p:sldId id="260" r:id="rId10"/>
    <p:sldId id="275" r:id="rId11"/>
    <p:sldId id="261" r:id="rId12"/>
    <p:sldId id="262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D9E5E5"/>
    <a:srgbClr val="005553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79" d="100"/>
          <a:sy n="79" d="100"/>
        </p:scale>
        <p:origin x="5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080/0032472031000149846" TargetMode="External"/><Relationship Id="rId3" Type="http://schemas.openxmlformats.org/officeDocument/2006/relationships/hyperlink" Target="https://doi.org/10.1186/s12885-016-2967-9" TargetMode="External"/><Relationship Id="rId7" Type="http://schemas.openxmlformats.org/officeDocument/2006/relationships/hyperlink" Target="https://doi.org/10.11867s12885-017-3117-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93/jncimonographs/lgu017" TargetMode="External"/><Relationship Id="rId5" Type="http://schemas.openxmlformats.org/officeDocument/2006/relationships/hyperlink" Target="http://doi.org/10.1186/s12889-015-2534-3" TargetMode="External"/><Relationship Id="rId10" Type="http://schemas.openxmlformats.org/officeDocument/2006/relationships/hyperlink" Target="https://www.wiley.com/es-us/Demography%3A+Measuring+and+Modeling+Population+Processes-p-9781557864512" TargetMode="External"/><Relationship Id="rId4" Type="http://schemas.openxmlformats.org/officeDocument/2006/relationships/hyperlink" Target="https://doi.org/10.1111/j.1541-0420.2011.01640.x" TargetMode="External"/><Relationship Id="rId9" Type="http://schemas.openxmlformats.org/officeDocument/2006/relationships/hyperlink" Target="https://doi.org/10.1186/s12889-019-6579-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10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3457119" y="2063677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Tablas de vida para registros hospitalarios de cáncer en Chile y estimación de sobrevida neta </a:t>
            </a:r>
          </a:p>
          <a:p>
            <a:pPr algn="r"/>
            <a:r>
              <a:rPr lang="es-CL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L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1770)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8BB4C3-4AE8-6D11-E3B0-332AFB04BE78}"/>
              </a:ext>
            </a:extLst>
          </p:cNvPr>
          <p:cNvSpPr txBox="1"/>
          <p:nvPr/>
        </p:nvSpPr>
        <p:spPr>
          <a:xfrm>
            <a:off x="4352823" y="4765599"/>
            <a:ext cx="7443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</a:rPr>
              <a:t>Cuadros C., Natalia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(1)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</a:rPr>
              <a:t>, Silva I., Nicolás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(2)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</a:rPr>
              <a:t>,   </a:t>
            </a:r>
            <a:endParaRPr lang="es-CL" dirty="0"/>
          </a:p>
          <a:p>
            <a:pPr algn="r"/>
            <a:r>
              <a:rPr lang="es-CL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Medina M., Felipe</a:t>
            </a:r>
            <a:r>
              <a:rPr lang="es-CL" sz="1800" b="1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es-CL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</a:rPr>
              <a:t>Canals C., Andrea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(3)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</a:rPr>
              <a:t>, </a:t>
            </a:r>
            <a:r>
              <a:rPr lang="es-CL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Alfaro M., Tania</a:t>
            </a:r>
            <a:r>
              <a:rPr lang="es-CL" sz="1800" b="1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(4)</a:t>
            </a:r>
            <a:r>
              <a:rPr lang="es-CL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s-CL" dirty="0"/>
            </a:br>
            <a:endParaRPr lang="es-C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17D923-F6C6-7F41-D523-03330C17D5E2}"/>
              </a:ext>
            </a:extLst>
          </p:cNvPr>
          <p:cNvSpPr txBox="1"/>
          <p:nvPr/>
        </p:nvSpPr>
        <p:spPr>
          <a:xfrm>
            <a:off x="149130" y="5965928"/>
            <a:ext cx="116472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(1) </a:t>
            </a:r>
            <a:r>
              <a:rPr lang="es-MX" sz="1100" dirty="0">
                <a:solidFill>
                  <a:srgbClr val="FFFFFF"/>
                </a:solidFill>
                <a:latin typeface="Arial" panose="020B0604020202020204" pitchFamily="34" charset="0"/>
              </a:rPr>
              <a:t>Estudiante Magíster Bioestadística, Escuela de Salud Pública, Facultad de Medicina, Universidad de Chile. Colaboradora Centro para la Prevención y el Control del Cáncer (CECAN).</a:t>
            </a:r>
            <a:endParaRPr lang="es-MX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>
              <a:buNone/>
            </a:pPr>
            <a:r>
              <a:rPr lang="es-MX" sz="1100" b="0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s-MX" sz="1100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es-MX" sz="1100" b="0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s-MX" sz="11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Escuela de Salud Pública, Facultad de Medicina, Universidad de Chile. Investigador asociado Centro para la Prevención y el Control del Cáncer (CECAN). </a:t>
            </a:r>
            <a:endParaRPr lang="es-MX" sz="1100" b="0" dirty="0">
              <a:effectLst/>
            </a:endParaRPr>
          </a:p>
          <a:p>
            <a:pPr algn="r"/>
            <a:r>
              <a:rPr lang="es-MX" sz="1100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(3) </a:t>
            </a:r>
            <a:r>
              <a:rPr lang="es-MX" sz="1100" dirty="0">
                <a:solidFill>
                  <a:srgbClr val="FFFFFF"/>
                </a:solidFill>
                <a:latin typeface="Arial" panose="020B0604020202020204" pitchFamily="34" charset="0"/>
              </a:rPr>
              <a:t>Unidad de Investigación Epidemiológica y Clínica, Fundación Arturo López Pérez. Colaboradora Centro para la Prevención y el Control del Cáncer (CECAN).</a:t>
            </a:r>
            <a:endParaRPr lang="es-MX" sz="1100" i="0" u="none" strike="noStrike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r" rtl="0">
              <a:buNone/>
            </a:pPr>
            <a:r>
              <a:rPr lang="es-MX" sz="1100" b="0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s-MX" sz="1100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r>
              <a:rPr lang="es-MX" sz="1100" b="0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s-MX" sz="11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Escuela de Salud Pública, Facultad de Medicina, Universidad de Chile. Investigadora adjunta Centro para la Prevención y el Control del Cáncer (CECAN).</a:t>
            </a:r>
            <a:endParaRPr lang="es-MX" sz="1100" b="0" dirty="0">
              <a:effectLst/>
            </a:endParaRPr>
          </a:p>
          <a:p>
            <a:pPr>
              <a:buNone/>
            </a:pPr>
            <a:br>
              <a:rPr lang="es-MX" sz="1100" dirty="0"/>
            </a:b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BDB81-6476-E2EB-9331-1AB4CD61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205313-A6EA-3EC7-2641-2862AFBE2B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50DE561-CCAA-A87E-8EEF-D11DDA7DA846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D15369-7102-12DF-7A1D-F078F573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4278550" cy="1325563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EE0D93-B43A-FC8B-66B5-0694E3F399EA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5230FDB-07B6-68C1-6991-5FFCCC76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428" y="2132600"/>
            <a:ext cx="10269110" cy="4084980"/>
          </a:xfrm>
        </p:spPr>
        <p:txBody>
          <a:bodyPr/>
          <a:lstStyle/>
          <a:p>
            <a:r>
              <a:rPr lang="es-CL" dirty="0">
                <a:solidFill>
                  <a:srgbClr val="003C58"/>
                </a:solidFill>
              </a:rPr>
              <a:t>ICON UK: Bernard </a:t>
            </a:r>
            <a:r>
              <a:rPr lang="es-CL" dirty="0" err="1">
                <a:solidFill>
                  <a:srgbClr val="003C58"/>
                </a:solidFill>
              </a:rPr>
              <a:t>Rachet</a:t>
            </a:r>
            <a:r>
              <a:rPr lang="es-CL" dirty="0">
                <a:solidFill>
                  <a:srgbClr val="003C58"/>
                </a:solidFill>
              </a:rPr>
              <a:t>, </a:t>
            </a:r>
            <a:r>
              <a:rPr lang="es-CL" dirty="0" err="1">
                <a:solidFill>
                  <a:srgbClr val="003C58"/>
                </a:solidFill>
              </a:rPr>
              <a:t>Wende</a:t>
            </a:r>
            <a:r>
              <a:rPr lang="es-CL" dirty="0">
                <a:solidFill>
                  <a:srgbClr val="003C58"/>
                </a:solidFill>
              </a:rPr>
              <a:t> Safari &amp; </a:t>
            </a:r>
            <a:r>
              <a:rPr lang="es-CL" dirty="0" err="1">
                <a:solidFill>
                  <a:srgbClr val="003C58"/>
                </a:solidFill>
              </a:rPr>
              <a:t>Aurelien</a:t>
            </a:r>
            <a:r>
              <a:rPr lang="es-CL" dirty="0">
                <a:solidFill>
                  <a:srgbClr val="003C58"/>
                </a:solidFill>
              </a:rPr>
              <a:t> </a:t>
            </a:r>
            <a:r>
              <a:rPr lang="es-CL" dirty="0" err="1">
                <a:solidFill>
                  <a:srgbClr val="003C58"/>
                </a:solidFill>
              </a:rPr>
              <a:t>Belot</a:t>
            </a:r>
            <a:r>
              <a:rPr lang="es-CL" dirty="0">
                <a:solidFill>
                  <a:srgbClr val="003C58"/>
                </a:solidFill>
              </a:rPr>
              <a:t>.</a:t>
            </a:r>
          </a:p>
          <a:p>
            <a:r>
              <a:rPr lang="es-CL" dirty="0">
                <a:solidFill>
                  <a:srgbClr val="003C58"/>
                </a:solidFill>
              </a:rPr>
              <a:t>Registradores de los Registros Hospitalarios de Cáncer.</a:t>
            </a:r>
          </a:p>
          <a:p>
            <a:r>
              <a:rPr lang="es-CL" dirty="0">
                <a:solidFill>
                  <a:srgbClr val="003C58"/>
                </a:solidFill>
              </a:rPr>
              <a:t>Departamento de Epidemiología, Ministerio de Salud.</a:t>
            </a:r>
          </a:p>
          <a:p>
            <a:r>
              <a:rPr lang="es-CL" dirty="0">
                <a:solidFill>
                  <a:srgbClr val="003C58"/>
                </a:solidFill>
              </a:rPr>
              <a:t>Fondo Nacional de Salud (FONASA)</a:t>
            </a:r>
          </a:p>
          <a:p>
            <a:endParaRPr lang="es-CL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56EC930-2C18-DF87-B939-B09CC30E7F2E}"/>
              </a:ext>
            </a:extLst>
          </p:cNvPr>
          <p:cNvSpPr/>
          <p:nvPr/>
        </p:nvSpPr>
        <p:spPr>
          <a:xfrm>
            <a:off x="838198" y="5151051"/>
            <a:ext cx="10429570" cy="1217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59064AA-78DD-E7A4-E107-C9B1714AE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06" y="5230925"/>
            <a:ext cx="3952875" cy="10572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D46F386-C9EC-3D8F-9853-A88A149E3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686" y="5248311"/>
            <a:ext cx="1161244" cy="10614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3BB7F2F-99ED-317E-3EE8-0901F52F9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540" y="5311472"/>
            <a:ext cx="2765372" cy="9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4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730826" y="1250915"/>
            <a:ext cx="11067474" cy="51473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45260"/>
            <a:ext cx="3537858" cy="1325563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26" y="1384264"/>
            <a:ext cx="11067474" cy="4944086"/>
          </a:xfrm>
        </p:spPr>
        <p:txBody>
          <a:bodyPr>
            <a:normAutofit/>
          </a:bodyPr>
          <a:lstStyle/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Estève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Rachet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population-based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survival-settling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controversias. BMC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 16 (1): 933.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https://doi.org/10.1186/s12885-016-2967-9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Estève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Relative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Biometrics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2012; 68 (1): 113-120.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online: 20 June 2011.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https://doi.org/10.1111/j.1541-0420.2011.01640.x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Rachet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Maringe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Woods LM, et al. Multivariable flexible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 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smoothed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tables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sub-national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2015; 15:1240.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http://doi.org/10.1186/s12889-015-2534-3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Stroup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AM, Cho H,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Scoppa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HK,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Mariotto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State-Specific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Tables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Relative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2014; 2014 (49): 218-227.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https://doi.org/10.1093/jncimonographs/lgu017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Spika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Bannon F, Bonaventure A, et al.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Tables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CONCORD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data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Cencer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2017; 17:159.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https://doi.org/10.11867s12885-017-3117-8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Wilmoth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JR. Are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Kisker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1995; 49(2): 281-295.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http://doi.org/10.1080/0032472031000149846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Antunes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Mendonca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Ribeiro AI, Marques S,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Sarmento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Rachet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Deprivation-specific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tables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multivariable flexible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2000-2002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2010-2012, Portugal. BMC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 19:276.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https://doi.org/10.1186/s12889-019-6579-6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Preston SH,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Heuveline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Guillot M.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Demography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Blackwell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Publishers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2000.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Availabre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https://www.wiley.com/es-us/Demography%3A+Measuring+and+Modeling+Population+Processes-p-9781557864512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549" y="5008118"/>
            <a:ext cx="5722219" cy="1544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1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s-CL" sz="2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construir tablas de vida específicas por hospital para el periodo 2016-2022 y estimar sobrevida neta a 5 años en cáncer colorrectal utilizando los registros hospitalarios de cáncer.</a:t>
            </a:r>
            <a:endParaRPr lang="es-CL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626485" y="1572959"/>
            <a:ext cx="4565515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8258784" y="765817"/>
            <a:ext cx="336716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703417" y="2128326"/>
            <a:ext cx="4477897" cy="33671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CA2CA6-5151-7606-330B-D06C71C69693}"/>
              </a:ext>
            </a:extLst>
          </p:cNvPr>
          <p:cNvSpPr txBox="1"/>
          <p:nvPr/>
        </p:nvSpPr>
        <p:spPr>
          <a:xfrm>
            <a:off x="800833" y="296318"/>
            <a:ext cx="6736709" cy="109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L" sz="2200" b="0" dirty="0"/>
              <a:t>La sobrevida neta (SN) en cáncer es un indicador clave en el desempeño de los sistemas de salud.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8B74C1C-457A-8C25-DBFC-521280149879}"/>
                  </a:ext>
                </a:extLst>
              </p:cNvPr>
              <p:cNvSpPr txBox="1"/>
              <p:nvPr/>
            </p:nvSpPr>
            <p:spPr>
              <a:xfrm>
                <a:off x="2054896" y="1077629"/>
                <a:ext cx="3359574" cy="696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00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0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sz="20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s-CL" sz="200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0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CL" sz="20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20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s-CL" sz="200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0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s-CL" sz="200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CL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s-C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CL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s-CL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𝑑𝑢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s-CL" sz="2000" dirty="0">
                  <a:solidFill>
                    <a:srgbClr val="003C58"/>
                  </a:solidFill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8B74C1C-457A-8C25-DBFC-521280149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896" y="1077629"/>
                <a:ext cx="3359574" cy="6964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D9D59D36-ED38-19A6-32A7-F59403EA76F3}"/>
                  </a:ext>
                </a:extLst>
              </p:cNvPr>
              <p:cNvSpPr txBox="1"/>
              <p:nvPr/>
            </p:nvSpPr>
            <p:spPr>
              <a:xfrm>
                <a:off x="2054896" y="1969925"/>
                <a:ext cx="3321487" cy="4053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sSub>
                            <m:sSubPr>
                              <m:ctrlPr>
                                <a:rPr lang="es-CL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CL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s-CL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C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sSub>
                            <m:sSubPr>
                              <m:ctrlPr>
                                <a:rPr lang="es-CL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s-CL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s-CL" sz="2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sSub>
                            <m:sSubPr>
                              <m:ctrlPr>
                                <a:rPr lang="es-CL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s-CL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CL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CL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D9D59D36-ED38-19A6-32A7-F59403EA7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896" y="1969925"/>
                <a:ext cx="3321487" cy="405367"/>
              </a:xfrm>
              <a:prstGeom prst="rect">
                <a:avLst/>
              </a:prstGeom>
              <a:blipFill>
                <a:blip r:embed="rId4"/>
                <a:stretch>
                  <a:fillRect l="-1835" r="-2936" b="-2388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88F3BE34-3A6B-DFC3-3DEE-4C39BB091CF9}"/>
              </a:ext>
            </a:extLst>
          </p:cNvPr>
          <p:cNvSpPr txBox="1"/>
          <p:nvPr/>
        </p:nvSpPr>
        <p:spPr>
          <a:xfrm>
            <a:off x="2054896" y="2404022"/>
            <a:ext cx="86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rgbClr val="FF0000"/>
                </a:solidFill>
              </a:rPr>
              <a:t>Riesgo debido al cáncer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7DB9726-AAC4-2E35-70F2-875B8C322467}"/>
              </a:ext>
            </a:extLst>
          </p:cNvPr>
          <p:cNvSpPr txBox="1"/>
          <p:nvPr/>
        </p:nvSpPr>
        <p:spPr>
          <a:xfrm>
            <a:off x="3300178" y="2404021"/>
            <a:ext cx="86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Riesgo global de morir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EC04E93-F60B-C9EE-C2DA-E4CDADF7F218}"/>
              </a:ext>
            </a:extLst>
          </p:cNvPr>
          <p:cNvSpPr txBox="1"/>
          <p:nvPr/>
        </p:nvSpPr>
        <p:spPr>
          <a:xfrm>
            <a:off x="4506745" y="2404020"/>
            <a:ext cx="97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accent1">
                    <a:lumMod val="75000"/>
                  </a:schemeClr>
                </a:solidFill>
              </a:rPr>
              <a:t>Riesgo debido a otras causas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33A497E-ABB8-9890-7796-AF4C7D3CBB99}"/>
              </a:ext>
            </a:extLst>
          </p:cNvPr>
          <p:cNvSpPr/>
          <p:nvPr/>
        </p:nvSpPr>
        <p:spPr>
          <a:xfrm>
            <a:off x="988787" y="4954902"/>
            <a:ext cx="5895401" cy="1606780"/>
          </a:xfrm>
          <a:prstGeom prst="roundRect">
            <a:avLst/>
          </a:prstGeom>
          <a:noFill/>
          <a:ln w="19050">
            <a:solidFill>
              <a:srgbClr val="003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F6500C4-C065-3DE4-7FF1-81BDECB4F0F5}"/>
                  </a:ext>
                </a:extLst>
              </p:cNvPr>
              <p:cNvSpPr txBox="1"/>
              <p:nvPr/>
            </p:nvSpPr>
            <p:spPr>
              <a:xfrm>
                <a:off x="756095" y="3388014"/>
                <a:ext cx="6500113" cy="697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00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CL" sz="200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s-CL" sz="200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𝑃𝑃</m:t>
                              </m:r>
                            </m:e>
                            <m:sub>
                              <m: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sub>
                      </m:sSub>
                      <m:r>
                        <a:rPr lang="es-CL" sz="20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CL" sz="20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CL" sz="20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s-CL" sz="20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s-CL" sz="20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0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s-CL" sz="2000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s-CL" sz="2000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s-CL" sz="2000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p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p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nary>
                              <m:r>
                                <a:rPr lang="es-CL" sz="2000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s-CL" sz="2000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s-CL" sz="2000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s-CL" sz="2000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ctrlP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  <m:e>
                                          <m:sSubSup>
                                            <m:sSubSupPr>
                                              <m:ctrlP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s-CL" sz="2000" b="0" i="1" smtClean="0">
                                                      <a:solidFill>
                                                        <a:srgbClr val="003C5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2000" b="0" i="1" smtClean="0">
                                                      <a:solidFill>
                                                        <a:srgbClr val="003C5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2000" b="0" i="1" smtClean="0">
                                                      <a:solidFill>
                                                        <a:srgbClr val="003C5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s-CL" sz="2000" b="0" i="1" smtClean="0">
                                                  <a:solidFill>
                                                    <a:srgbClr val="003C5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d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𝑑𝑢</m:t>
                                          </m:r>
                                        </m:e>
                                      </m:nary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p>
                                          <m:r>
                                            <a:rPr lang="es-CL" sz="2000" b="0" i="1" smtClean="0">
                                              <a:solidFill>
                                                <a:srgbClr val="003C5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s-CL" sz="2000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es-CL" sz="2000" dirty="0">
                  <a:solidFill>
                    <a:srgbClr val="003C58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F6500C4-C065-3DE4-7FF1-81BDECB4F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95" y="3388014"/>
                <a:ext cx="6500113" cy="6978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006AA-E844-46C5-0A74-B3FDA943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7919CCEE-CA11-F281-0E5E-4CFA1E4D8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628" y="246251"/>
            <a:ext cx="7697544" cy="49374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564A5C-83A8-64A0-657B-EEA983836572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C8B5854-57F9-2A7D-B6AA-937DF3294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72958"/>
            <a:ext cx="3949763" cy="528503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7CD08AD-3EE5-F0EF-90F3-FE3937A3E06A}"/>
              </a:ext>
            </a:extLst>
          </p:cNvPr>
          <p:cNvSpPr/>
          <p:nvPr/>
        </p:nvSpPr>
        <p:spPr>
          <a:xfrm>
            <a:off x="490888" y="2476596"/>
            <a:ext cx="2881605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" name="Título 6">
            <a:extLst>
              <a:ext uri="{FF2B5EF4-FFF2-40B4-BE49-F238E27FC236}">
                <a16:creationId xmlns:a16="http://schemas.microsoft.com/office/drawing/2014/main" id="{CC7C9C33-E929-3973-30E0-7E832DA7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1653" y="3536736"/>
            <a:ext cx="2600892" cy="1325563"/>
          </a:xfrm>
        </p:spPr>
        <p:txBody>
          <a:bodyPr>
            <a:normAutofit/>
          </a:bodyPr>
          <a:lstStyle/>
          <a:p>
            <a:pPr algn="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8DD15B8-6C52-9511-F136-9D6C562DADC9}"/>
              </a:ext>
            </a:extLst>
          </p:cNvPr>
          <p:cNvSpPr/>
          <p:nvPr/>
        </p:nvSpPr>
        <p:spPr>
          <a:xfrm>
            <a:off x="1887166" y="0"/>
            <a:ext cx="10058006" cy="685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Marcador de contenido 9">
            <a:extLst>
              <a:ext uri="{FF2B5EF4-FFF2-40B4-BE49-F238E27FC236}">
                <a16:creationId xmlns:a16="http://schemas.microsoft.com/office/drawing/2014/main" id="{A5C7935A-5BB4-279D-FDD6-F64C60BD4070}"/>
              </a:ext>
            </a:extLst>
          </p:cNvPr>
          <p:cNvSpPr txBox="1">
            <a:spLocks/>
          </p:cNvSpPr>
          <p:nvPr/>
        </p:nvSpPr>
        <p:spPr>
          <a:xfrm>
            <a:off x="2461452" y="61416"/>
            <a:ext cx="7843381" cy="1549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 de información: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RHC (convenio CECAN-MINSAL). CIE-10: C18 - C20.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de Atención GES y no GES (DIGERA, MINSAL) para redes de derivación.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beneficiarios FONASA para población en riesgo y defunciones.</a:t>
            </a: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522594E-79C1-CF3D-DEA6-AB2D51039CEF}"/>
              </a:ext>
            </a:extLst>
          </p:cNvPr>
          <p:cNvSpPr txBox="1"/>
          <p:nvPr/>
        </p:nvSpPr>
        <p:spPr>
          <a:xfrm rot="5400000">
            <a:off x="10646709" y="671831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endParaRPr lang="es-CL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64457EA8-F907-F18B-1E96-98842F0CADFE}"/>
              </a:ext>
            </a:extLst>
          </p:cNvPr>
          <p:cNvCxnSpPr/>
          <p:nvPr/>
        </p:nvCxnSpPr>
        <p:spPr>
          <a:xfrm flipH="1">
            <a:off x="2067882" y="1609754"/>
            <a:ext cx="971427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Marcador de contenido 9">
            <a:extLst>
              <a:ext uri="{FF2B5EF4-FFF2-40B4-BE49-F238E27FC236}">
                <a16:creationId xmlns:a16="http://schemas.microsoft.com/office/drawing/2014/main" id="{85B392BE-2003-DA87-05A9-CA81DF3FB22B}"/>
              </a:ext>
            </a:extLst>
          </p:cNvPr>
          <p:cNvSpPr txBox="1">
            <a:spLocks/>
          </p:cNvSpPr>
          <p:nvPr/>
        </p:nvSpPr>
        <p:spPr>
          <a:xfrm>
            <a:off x="2461453" y="1709427"/>
            <a:ext cx="7697544" cy="1024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Modelamiento de la mortalidad: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Poisson flexible (</a:t>
            </a:r>
            <a:r>
              <a:rPr lang="es-CL" sz="1600" i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splines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edad).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Predicción de muertes esperadas por sexo, edad, año y hospital.</a:t>
            </a: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arcador de contenido 9">
            <a:extLst>
              <a:ext uri="{FF2B5EF4-FFF2-40B4-BE49-F238E27FC236}">
                <a16:creationId xmlns:a16="http://schemas.microsoft.com/office/drawing/2014/main" id="{2467773B-F9B5-6444-585A-BDF8170B510D}"/>
              </a:ext>
            </a:extLst>
          </p:cNvPr>
          <p:cNvSpPr txBox="1">
            <a:spLocks/>
          </p:cNvSpPr>
          <p:nvPr/>
        </p:nvSpPr>
        <p:spPr>
          <a:xfrm>
            <a:off x="2461453" y="2799310"/>
            <a:ext cx="7697544" cy="721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Tasas de mortalidad y tablas de vida: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de tasas suavizadas y tablas específicas por hospital.</a:t>
            </a: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arcador de contenido 9">
            <a:extLst>
              <a:ext uri="{FF2B5EF4-FFF2-40B4-BE49-F238E27FC236}">
                <a16:creationId xmlns:a16="http://schemas.microsoft.com/office/drawing/2014/main" id="{2D7EDFE2-A646-7B2C-26EF-21CF3456D439}"/>
              </a:ext>
            </a:extLst>
          </p:cNvPr>
          <p:cNvSpPr txBox="1">
            <a:spLocks/>
          </p:cNvSpPr>
          <p:nvPr/>
        </p:nvSpPr>
        <p:spPr>
          <a:xfrm>
            <a:off x="2461453" y="3616267"/>
            <a:ext cx="7697544" cy="721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Sobrevida neta: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Estimación de sobrevida neta mediante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Pohar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(paquete </a:t>
            </a:r>
            <a:r>
              <a:rPr lang="es-CL" sz="1600" dirty="0" err="1">
                <a:solidFill>
                  <a:srgbClr val="003C58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relsurv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1EE269A-B974-C124-8DDA-625AB54F36A2}"/>
              </a:ext>
            </a:extLst>
          </p:cNvPr>
          <p:cNvGrpSpPr/>
          <p:nvPr/>
        </p:nvGrpSpPr>
        <p:grpSpPr>
          <a:xfrm>
            <a:off x="2639049" y="4396376"/>
            <a:ext cx="7125761" cy="1167946"/>
            <a:chOff x="4597903" y="4559558"/>
            <a:chExt cx="7125761" cy="1167946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7065CBE4-C64B-1D11-FCD5-58CA4034C677}"/>
                </a:ext>
              </a:extLst>
            </p:cNvPr>
            <p:cNvGrpSpPr/>
            <p:nvPr/>
          </p:nvGrpSpPr>
          <p:grpSpPr>
            <a:xfrm>
              <a:off x="4597903" y="4559558"/>
              <a:ext cx="7125761" cy="1165189"/>
              <a:chOff x="4941650" y="4659549"/>
              <a:chExt cx="6240172" cy="1060315"/>
            </a:xfrm>
          </p:grpSpPr>
          <p:sp>
            <p:nvSpPr>
              <p:cNvPr id="50" name="Rectángulo: esquinas superiores redondeadas 49">
                <a:extLst>
                  <a:ext uri="{FF2B5EF4-FFF2-40B4-BE49-F238E27FC236}">
                    <a16:creationId xmlns:a16="http://schemas.microsoft.com/office/drawing/2014/main" id="{F636647B-FF58-8D1F-675A-1A2E04968B01}"/>
                  </a:ext>
                </a:extLst>
              </p:cNvPr>
              <p:cNvSpPr/>
              <p:nvPr/>
            </p:nvSpPr>
            <p:spPr>
              <a:xfrm>
                <a:off x="4941651" y="4659549"/>
                <a:ext cx="6240171" cy="1060315"/>
              </a:xfrm>
              <a:prstGeom prst="round2SameRect">
                <a:avLst/>
              </a:prstGeom>
              <a:solidFill>
                <a:srgbClr val="D9E5E5"/>
              </a:solidFill>
              <a:ln>
                <a:solidFill>
                  <a:srgbClr val="D9E5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L" sz="1300" dirty="0" err="1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rs.surv</a:t>
                </a:r>
                <a:r>
                  <a:rPr lang="es-CL" sz="1300" dirty="0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(</a:t>
                </a:r>
                <a:r>
                  <a:rPr lang="es-CL" sz="1300" dirty="0" err="1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Surv</a:t>
                </a:r>
                <a:r>
                  <a:rPr lang="es-CL" sz="1300" dirty="0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(tiempo, </a:t>
                </a:r>
                <a:r>
                  <a:rPr lang="es-CL" sz="1300" dirty="0" err="1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estado_vital</a:t>
                </a:r>
                <a:r>
                  <a:rPr lang="es-CL" sz="1300" dirty="0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) ~ 1, datos, </a:t>
                </a:r>
                <a:r>
                  <a:rPr lang="es-CL" sz="1300" dirty="0" err="1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enpop</a:t>
                </a:r>
                <a:r>
                  <a:rPr lang="es-CL" sz="1300" dirty="0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, </a:t>
                </a:r>
                <a:r>
                  <a:rPr lang="es-CL" sz="1300" dirty="0" err="1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method</a:t>
                </a:r>
                <a:r>
                  <a:rPr lang="es-CL" sz="1300" dirty="0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 = “</a:t>
                </a:r>
                <a:r>
                  <a:rPr lang="es-CL" sz="1300" dirty="0" err="1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Pohar-Perme</a:t>
                </a:r>
                <a:r>
                  <a:rPr lang="es-CL" sz="1300" dirty="0">
                    <a:solidFill>
                      <a:schemeClr val="tx1"/>
                    </a:solidFill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”)</a:t>
                </a:r>
              </a:p>
            </p:txBody>
          </p:sp>
          <p:sp>
            <p:nvSpPr>
              <p:cNvPr id="51" name="Rectángulo: esquinas superiores redondeadas 50">
                <a:extLst>
                  <a:ext uri="{FF2B5EF4-FFF2-40B4-BE49-F238E27FC236}">
                    <a16:creationId xmlns:a16="http://schemas.microsoft.com/office/drawing/2014/main" id="{8F2B58A7-5786-6562-0623-CBDD299AD691}"/>
                  </a:ext>
                </a:extLst>
              </p:cNvPr>
              <p:cNvSpPr/>
              <p:nvPr/>
            </p:nvSpPr>
            <p:spPr>
              <a:xfrm>
                <a:off x="4941650" y="4659549"/>
                <a:ext cx="6240172" cy="379379"/>
              </a:xfrm>
              <a:prstGeom prst="round2SameRect">
                <a:avLst/>
              </a:prstGeom>
              <a:solidFill>
                <a:srgbClr val="005553"/>
              </a:solidFill>
              <a:ln>
                <a:solidFill>
                  <a:srgbClr val="00555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L" sz="1600" dirty="0"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Estimación de la sobrevida neta usando el paquete </a:t>
                </a:r>
                <a:r>
                  <a:rPr lang="es-CL" sz="1600" dirty="0" err="1"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relsurv</a:t>
                </a:r>
                <a:r>
                  <a:rPr lang="es-CL" sz="1600" dirty="0">
                    <a:latin typeface="CMU Typewriter Text" panose="02000309000000000000" pitchFamily="50" charset="0"/>
                    <a:ea typeface="CMU Typewriter Text" panose="02000309000000000000" pitchFamily="50" charset="0"/>
                    <a:cs typeface="CMU Typewriter Text" panose="02000309000000000000" pitchFamily="50" charset="0"/>
                  </a:rPr>
                  <a:t> en R</a:t>
                </a:r>
              </a:p>
            </p:txBody>
          </p:sp>
        </p:grpSp>
        <p:sp>
          <p:nvSpPr>
            <p:cNvPr id="38" name="Cerrar llave 37">
              <a:extLst>
                <a:ext uri="{FF2B5EF4-FFF2-40B4-BE49-F238E27FC236}">
                  <a16:creationId xmlns:a16="http://schemas.microsoft.com/office/drawing/2014/main" id="{AF2EE0CD-324A-F33F-1CD9-BC1E0D57504F}"/>
                </a:ext>
              </a:extLst>
            </p:cNvPr>
            <p:cNvSpPr/>
            <p:nvPr/>
          </p:nvSpPr>
          <p:spPr>
            <a:xfrm rot="5400000">
              <a:off x="4979699" y="5017632"/>
              <a:ext cx="103958" cy="593549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9" name="Cerrar llave 38">
              <a:extLst>
                <a:ext uri="{FF2B5EF4-FFF2-40B4-BE49-F238E27FC236}">
                  <a16:creationId xmlns:a16="http://schemas.microsoft.com/office/drawing/2014/main" id="{D3F23C64-27CF-7773-F2B4-54D4B1884711}"/>
                </a:ext>
              </a:extLst>
            </p:cNvPr>
            <p:cNvSpPr/>
            <p:nvPr/>
          </p:nvSpPr>
          <p:spPr>
            <a:xfrm rot="5400000">
              <a:off x="6060181" y="5043365"/>
              <a:ext cx="103960" cy="542085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0" name="Cerrar llave 39">
              <a:extLst>
                <a:ext uri="{FF2B5EF4-FFF2-40B4-BE49-F238E27FC236}">
                  <a16:creationId xmlns:a16="http://schemas.microsoft.com/office/drawing/2014/main" id="{50812AFE-FF7C-6485-A32B-CBA39262D824}"/>
                </a:ext>
              </a:extLst>
            </p:cNvPr>
            <p:cNvSpPr/>
            <p:nvPr/>
          </p:nvSpPr>
          <p:spPr>
            <a:xfrm rot="5400000">
              <a:off x="7038573" y="4798351"/>
              <a:ext cx="143489" cy="1032199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1" name="Cerrar llave 40">
              <a:extLst>
                <a:ext uri="{FF2B5EF4-FFF2-40B4-BE49-F238E27FC236}">
                  <a16:creationId xmlns:a16="http://schemas.microsoft.com/office/drawing/2014/main" id="{51F5E104-09BD-91F1-A6CC-2DFB23655525}"/>
                </a:ext>
              </a:extLst>
            </p:cNvPr>
            <p:cNvSpPr/>
            <p:nvPr/>
          </p:nvSpPr>
          <p:spPr>
            <a:xfrm rot="5400000">
              <a:off x="8357145" y="5103534"/>
              <a:ext cx="158704" cy="455205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2" name="Cerrar llave 41">
              <a:extLst>
                <a:ext uri="{FF2B5EF4-FFF2-40B4-BE49-F238E27FC236}">
                  <a16:creationId xmlns:a16="http://schemas.microsoft.com/office/drawing/2014/main" id="{EE7BB799-1FEF-7964-2B7A-754EC3B1C6BC}"/>
                </a:ext>
              </a:extLst>
            </p:cNvPr>
            <p:cNvSpPr/>
            <p:nvPr/>
          </p:nvSpPr>
          <p:spPr>
            <a:xfrm rot="5400000">
              <a:off x="8995085" y="5054009"/>
              <a:ext cx="127612" cy="542085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3" name="Cerrar llave 42">
              <a:extLst>
                <a:ext uri="{FF2B5EF4-FFF2-40B4-BE49-F238E27FC236}">
                  <a16:creationId xmlns:a16="http://schemas.microsoft.com/office/drawing/2014/main" id="{5A998D98-5A3D-AE0C-985A-F65113675B33}"/>
                </a:ext>
              </a:extLst>
            </p:cNvPr>
            <p:cNvSpPr/>
            <p:nvPr/>
          </p:nvSpPr>
          <p:spPr>
            <a:xfrm rot="5400000">
              <a:off x="10725377" y="4845715"/>
              <a:ext cx="158706" cy="970313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90239BC5-54F6-8761-2D29-9B4BCE6B393B}"/>
                </a:ext>
              </a:extLst>
            </p:cNvPr>
            <p:cNvSpPr txBox="1"/>
            <p:nvPr/>
          </p:nvSpPr>
          <p:spPr>
            <a:xfrm>
              <a:off x="4692814" y="5394121"/>
              <a:ext cx="7269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800" dirty="0"/>
                <a:t>Función de R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2485280D-40D0-3E1E-A11B-271BF0A5B0E9}"/>
                </a:ext>
              </a:extLst>
            </p:cNvPr>
            <p:cNvSpPr txBox="1"/>
            <p:nvPr/>
          </p:nvSpPr>
          <p:spPr>
            <a:xfrm>
              <a:off x="5770613" y="5388857"/>
              <a:ext cx="726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 dirty="0"/>
                <a:t>Tiempo de seguimiento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44BA781-510E-848F-0F28-DCBC09CAB990}"/>
                </a:ext>
              </a:extLst>
            </p:cNvPr>
            <p:cNvSpPr txBox="1"/>
            <p:nvPr/>
          </p:nvSpPr>
          <p:spPr>
            <a:xfrm>
              <a:off x="6741925" y="5388950"/>
              <a:ext cx="726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 dirty="0"/>
                <a:t>Indicador del evento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F0431E94-004B-33CE-5043-3939F1CED931}"/>
                </a:ext>
              </a:extLst>
            </p:cNvPr>
            <p:cNvSpPr txBox="1"/>
            <p:nvPr/>
          </p:nvSpPr>
          <p:spPr>
            <a:xfrm>
              <a:off x="8098070" y="5388857"/>
              <a:ext cx="726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 dirty="0"/>
                <a:t>Datos de los pacientes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58E104F3-247C-4CE2-2BB6-A33CED60174C}"/>
                </a:ext>
              </a:extLst>
            </p:cNvPr>
            <p:cNvSpPr txBox="1"/>
            <p:nvPr/>
          </p:nvSpPr>
          <p:spPr>
            <a:xfrm>
              <a:off x="8698180" y="5388857"/>
              <a:ext cx="726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 dirty="0"/>
                <a:t>Tabla de vida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536E314F-11A9-EDF2-B730-3D225564FCD7}"/>
                </a:ext>
              </a:extLst>
            </p:cNvPr>
            <p:cNvSpPr txBox="1"/>
            <p:nvPr/>
          </p:nvSpPr>
          <p:spPr>
            <a:xfrm>
              <a:off x="10441273" y="5388857"/>
              <a:ext cx="726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800" dirty="0"/>
                <a:t>Sobrevida neta</a:t>
              </a:r>
            </a:p>
          </p:txBody>
        </p:sp>
      </p:grpSp>
      <p:sp>
        <p:nvSpPr>
          <p:cNvPr id="52" name="Marcador de contenido 9">
            <a:extLst>
              <a:ext uri="{FF2B5EF4-FFF2-40B4-BE49-F238E27FC236}">
                <a16:creationId xmlns:a16="http://schemas.microsoft.com/office/drawing/2014/main" id="{9856C0F6-9546-365A-10BB-BB5506A6E789}"/>
              </a:ext>
            </a:extLst>
          </p:cNvPr>
          <p:cNvSpPr txBox="1">
            <a:spLocks/>
          </p:cNvSpPr>
          <p:nvPr/>
        </p:nvSpPr>
        <p:spPr>
          <a:xfrm>
            <a:off x="2353158" y="5682261"/>
            <a:ext cx="7697544" cy="721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Evaluación:</a:t>
            </a:r>
          </a:p>
          <a:p>
            <a:pPr>
              <a:buFontTx/>
              <a:buChar char="-"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del uso de tablas específicas y no específicas en la SN estimada.</a:t>
            </a: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7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CL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4EE835F-B41A-F4A7-115B-196449A604E6}"/>
              </a:ext>
            </a:extLst>
          </p:cNvPr>
          <p:cNvSpPr txBox="1"/>
          <p:nvPr/>
        </p:nvSpPr>
        <p:spPr>
          <a:xfrm rot="5400000">
            <a:off x="10581811" y="3792248"/>
            <a:ext cx="1577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0482B00E-AA0D-7823-671F-870BCF9D982A}"/>
              </a:ext>
            </a:extLst>
          </p:cNvPr>
          <p:cNvCxnSpPr/>
          <p:nvPr/>
        </p:nvCxnSpPr>
        <p:spPr>
          <a:xfrm>
            <a:off x="5885234" y="6498071"/>
            <a:ext cx="6059938" cy="0"/>
          </a:xfrm>
          <a:prstGeom prst="line">
            <a:avLst/>
          </a:prstGeom>
          <a:ln>
            <a:solidFill>
              <a:srgbClr val="003C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5C72EBC5-A2C0-3811-D191-3B64C8AA8A98}"/>
              </a:ext>
            </a:extLst>
          </p:cNvPr>
          <p:cNvSpPr txBox="1"/>
          <p:nvPr/>
        </p:nvSpPr>
        <p:spPr>
          <a:xfrm>
            <a:off x="2101510" y="6537345"/>
            <a:ext cx="9912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estudio fue aprobado por el Comité de Ética de la Facultad de Medicina de la Universidad de Chile (Proyecto </a:t>
            </a:r>
            <a:r>
              <a:rPr lang="es-CL" sz="11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11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132-2023, 8/8/2023).</a:t>
            </a:r>
          </a:p>
          <a:p>
            <a:pPr algn="r"/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4082950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5BDA0-DE05-4089-CD46-49FFF12FE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F8D4674-9E44-6D19-A05F-EBE4E4070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72958"/>
            <a:ext cx="3949763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7D3A52-41A2-6F33-10BA-F03630CF63E7}"/>
              </a:ext>
            </a:extLst>
          </p:cNvPr>
          <p:cNvSpPr/>
          <p:nvPr/>
        </p:nvSpPr>
        <p:spPr>
          <a:xfrm>
            <a:off x="490888" y="2476596"/>
            <a:ext cx="2881605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CB23718-3C2F-1735-7979-4CFD6E2C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1653" y="3536736"/>
            <a:ext cx="2600892" cy="1325563"/>
          </a:xfrm>
        </p:spPr>
        <p:txBody>
          <a:bodyPr>
            <a:normAutofit/>
          </a:bodyPr>
          <a:lstStyle/>
          <a:p>
            <a:pPr algn="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B0AFAC3-0875-94C1-A601-812DE45FB275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5350A7E-5161-3D99-7442-8A00AA3F5314}"/>
              </a:ext>
            </a:extLst>
          </p:cNvPr>
          <p:cNvSpPr/>
          <p:nvPr/>
        </p:nvSpPr>
        <p:spPr>
          <a:xfrm>
            <a:off x="1838837" y="561181"/>
            <a:ext cx="5570010" cy="6296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19D2644-A427-5C0A-E154-2D0D034347D1}"/>
              </a:ext>
            </a:extLst>
          </p:cNvPr>
          <p:cNvSpPr txBox="1"/>
          <p:nvPr/>
        </p:nvSpPr>
        <p:spPr>
          <a:xfrm>
            <a:off x="1974881" y="6226287"/>
            <a:ext cx="985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 1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Red de derivación del (A) Hospital Dr. César </a:t>
            </a:r>
            <a:r>
              <a:rPr lang="es-CL" sz="1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Garavagno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Burotto (Talca) y (B) Hospital Clínico Regional de Valdivia para cáncer colorrectal, 2016.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B3ADFD-019F-D2F5-0F08-074D8F2DECCF}"/>
              </a:ext>
            </a:extLst>
          </p:cNvPr>
          <p:cNvSpPr txBox="1"/>
          <p:nvPr/>
        </p:nvSpPr>
        <p:spPr>
          <a:xfrm>
            <a:off x="10463740" y="282809"/>
            <a:ext cx="559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6258AA6-4F46-640B-1384-AA8A635F3773}"/>
              </a:ext>
            </a:extLst>
          </p:cNvPr>
          <p:cNvSpPr txBox="1"/>
          <p:nvPr/>
        </p:nvSpPr>
        <p:spPr>
          <a:xfrm>
            <a:off x="2060445" y="282666"/>
            <a:ext cx="559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3D99426A-BA17-DFDC-5736-8F66CE023C2B}"/>
              </a:ext>
            </a:extLst>
          </p:cNvPr>
          <p:cNvGrpSpPr/>
          <p:nvPr/>
        </p:nvGrpSpPr>
        <p:grpSpPr>
          <a:xfrm>
            <a:off x="6012565" y="419196"/>
            <a:ext cx="4750192" cy="5739319"/>
            <a:chOff x="7544891" y="0"/>
            <a:chExt cx="4750192" cy="5739319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764F6718-A63B-7728-5638-D9CC2D1C0DAF}"/>
                </a:ext>
              </a:extLst>
            </p:cNvPr>
            <p:cNvGrpSpPr/>
            <p:nvPr/>
          </p:nvGrpSpPr>
          <p:grpSpPr>
            <a:xfrm>
              <a:off x="7544891" y="0"/>
              <a:ext cx="4750192" cy="5739319"/>
              <a:chOff x="3235538" y="183122"/>
              <a:chExt cx="4750192" cy="5739319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E17639D7-48EB-96A3-13D5-D87B303F3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5188" r="36545"/>
              <a:stretch>
                <a:fillRect/>
              </a:stretch>
            </p:blipFill>
            <p:spPr>
              <a:xfrm>
                <a:off x="5011751" y="183122"/>
                <a:ext cx="1738226" cy="5739319"/>
              </a:xfrm>
              <a:prstGeom prst="rect">
                <a:avLst/>
              </a:prstGeom>
            </p:spPr>
          </p:pic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9E0EE5FA-6A59-FA26-D570-F67AB7B7F580}"/>
                  </a:ext>
                </a:extLst>
              </p:cNvPr>
              <p:cNvSpPr txBox="1"/>
              <p:nvPr/>
            </p:nvSpPr>
            <p:spPr>
              <a:xfrm>
                <a:off x="6314064" y="421059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Araucanía Norte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B43263A6-6D1E-F256-64E8-EDA6BA9D1112}"/>
                  </a:ext>
                </a:extLst>
              </p:cNvPr>
              <p:cNvSpPr txBox="1"/>
              <p:nvPr/>
            </p:nvSpPr>
            <p:spPr>
              <a:xfrm>
                <a:off x="6314064" y="1026358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Araucanía Sur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9368C67B-4F62-A190-6330-F4FE177EC4D1}"/>
                  </a:ext>
                </a:extLst>
              </p:cNvPr>
              <p:cNvSpPr txBox="1"/>
              <p:nvPr/>
            </p:nvSpPr>
            <p:spPr>
              <a:xfrm>
                <a:off x="6233831" y="1450190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Valdivia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7B5453F-6E53-B85C-BA96-9F8EAE3491A6}"/>
                  </a:ext>
                </a:extLst>
              </p:cNvPr>
              <p:cNvSpPr txBox="1"/>
              <p:nvPr/>
            </p:nvSpPr>
            <p:spPr>
              <a:xfrm>
                <a:off x="3902437" y="1713383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Osorno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DCBFA70-DD63-0BB7-1EC5-9CEB869A8FD1}"/>
                  </a:ext>
                </a:extLst>
              </p:cNvPr>
              <p:cNvSpPr txBox="1"/>
              <p:nvPr/>
            </p:nvSpPr>
            <p:spPr>
              <a:xfrm>
                <a:off x="6253777" y="2508088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Reloncaví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4141E993-E459-754C-17B9-8988EBA763FC}"/>
                  </a:ext>
                </a:extLst>
              </p:cNvPr>
              <p:cNvSpPr txBox="1"/>
              <p:nvPr/>
            </p:nvSpPr>
            <p:spPr>
              <a:xfrm>
                <a:off x="3775998" y="2606091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Chiloé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159871C3-3DFE-D8AA-9079-F0ECF9FF054D}"/>
                  </a:ext>
                </a:extLst>
              </p:cNvPr>
              <p:cNvSpPr txBox="1"/>
              <p:nvPr/>
            </p:nvSpPr>
            <p:spPr>
              <a:xfrm>
                <a:off x="6332028" y="4226806"/>
                <a:ext cx="16537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900" dirty="0">
                    <a:solidFill>
                      <a:srgbClr val="003C58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SS Aysén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08454F-87C3-F46E-279F-13CE3D59A802}"/>
                  </a:ext>
                </a:extLst>
              </p:cNvPr>
              <p:cNvSpPr txBox="1"/>
              <p:nvPr/>
            </p:nvSpPr>
            <p:spPr>
              <a:xfrm>
                <a:off x="3235538" y="1291965"/>
                <a:ext cx="29875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rgbClr val="FF0000"/>
                    </a:solidFill>
                    <a:latin typeface="Arial" panose="020B0604020202020204" pitchFamily="34" charset="0"/>
                    <a:ea typeface="CMU Bright" panose="02000603000000000000" pitchFamily="2" charset="0"/>
                    <a:cs typeface="Arial" panose="020B0604020202020204" pitchFamily="34" charset="0"/>
                  </a:rPr>
                  <a:t>Hospital Base de Valdivia</a:t>
                </a:r>
              </a:p>
            </p:txBody>
          </p:sp>
        </p:grpSp>
        <p:sp>
          <p:nvSpPr>
            <p:cNvPr id="29" name="Estrella: 5 puntas 28">
              <a:extLst>
                <a:ext uri="{FF2B5EF4-FFF2-40B4-BE49-F238E27FC236}">
                  <a16:creationId xmlns:a16="http://schemas.microsoft.com/office/drawing/2014/main" id="{F6F11668-71B1-A69A-5769-FDC9597F0F98}"/>
                </a:ext>
              </a:extLst>
            </p:cNvPr>
            <p:cNvSpPr/>
            <p:nvPr/>
          </p:nvSpPr>
          <p:spPr>
            <a:xfrm>
              <a:off x="9935026" y="1175947"/>
              <a:ext cx="165370" cy="155643"/>
            </a:xfrm>
            <a:prstGeom prst="star5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05E31717-1CFB-6D2D-F9B7-45C9852A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54" y="651891"/>
            <a:ext cx="4010962" cy="3506727"/>
          </a:xfrm>
          <a:prstGeom prst="rect">
            <a:avLst/>
          </a:prstGeom>
        </p:spPr>
      </p:pic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A42656EE-3A66-FF83-7367-1D1EE7DB107B}"/>
              </a:ext>
            </a:extLst>
          </p:cNvPr>
          <p:cNvSpPr/>
          <p:nvPr/>
        </p:nvSpPr>
        <p:spPr>
          <a:xfrm>
            <a:off x="3998359" y="1944215"/>
            <a:ext cx="165370" cy="155643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36820-EBBE-3A2A-E16D-C9679215AB72}"/>
              </a:ext>
            </a:extLst>
          </p:cNvPr>
          <p:cNvSpPr txBox="1"/>
          <p:nvPr/>
        </p:nvSpPr>
        <p:spPr>
          <a:xfrm>
            <a:off x="1677116" y="1642499"/>
            <a:ext cx="2987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00" dirty="0">
                <a:solidFill>
                  <a:srgbClr val="FF0000"/>
                </a:solidFill>
                <a:latin typeface="Arial" panose="020B0604020202020204" pitchFamily="34" charset="0"/>
                <a:ea typeface="CMU Bright" panose="02000603000000000000" pitchFamily="2" charset="0"/>
                <a:cs typeface="Arial" panose="020B0604020202020204" pitchFamily="34" charset="0"/>
              </a:rPr>
              <a:t>Hospital Dr. César </a:t>
            </a:r>
            <a:r>
              <a:rPr lang="es-CL" sz="1100" dirty="0" err="1">
                <a:solidFill>
                  <a:srgbClr val="FF0000"/>
                </a:solidFill>
                <a:latin typeface="Arial" panose="020B0604020202020204" pitchFamily="34" charset="0"/>
                <a:ea typeface="CMU Bright" panose="02000603000000000000" pitchFamily="2" charset="0"/>
                <a:cs typeface="Arial" panose="020B0604020202020204" pitchFamily="34" charset="0"/>
              </a:rPr>
              <a:t>Garavagno</a:t>
            </a:r>
            <a:r>
              <a:rPr lang="es-CL" sz="1100" dirty="0">
                <a:solidFill>
                  <a:srgbClr val="FF0000"/>
                </a:solidFill>
                <a:latin typeface="Arial" panose="020B0604020202020204" pitchFamily="34" charset="0"/>
                <a:ea typeface="CMU Bright" panose="02000603000000000000" pitchFamily="2" charset="0"/>
                <a:cs typeface="Arial" panose="020B0604020202020204" pitchFamily="34" charset="0"/>
              </a:rPr>
              <a:t> Burotto (Talca)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ED65426-3195-F48C-7C4B-4D4484F73555}"/>
              </a:ext>
            </a:extLst>
          </p:cNvPr>
          <p:cNvSpPr txBox="1"/>
          <p:nvPr/>
        </p:nvSpPr>
        <p:spPr>
          <a:xfrm>
            <a:off x="3562367" y="4129391"/>
            <a:ext cx="165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ea typeface="CMU Bright" panose="02000603000000000000" pitchFamily="2" charset="0"/>
                <a:cs typeface="Arial" panose="020B0604020202020204" pitchFamily="34" charset="0"/>
              </a:rPr>
              <a:t>SS Maule</a:t>
            </a:r>
          </a:p>
        </p:txBody>
      </p:sp>
    </p:spTree>
    <p:extLst>
      <p:ext uri="{BB962C8B-B14F-4D97-AF65-F5344CB8AC3E}">
        <p14:creationId xmlns:p14="http://schemas.microsoft.com/office/powerpoint/2010/main" val="42860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B1BA0-9263-1004-2CE8-99E76EDAB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A4AC54F-1019-B94C-331A-477EDDB50D2E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5E1417-9F7F-E7DE-BEEF-822DD2EA1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4620638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C33859A-8DF0-9620-E94A-542441E1DAE5}"/>
              </a:ext>
            </a:extLst>
          </p:cNvPr>
          <p:cNvSpPr/>
          <p:nvPr/>
        </p:nvSpPr>
        <p:spPr>
          <a:xfrm rot="5400000">
            <a:off x="-164072" y="1336299"/>
            <a:ext cx="4490153" cy="3532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DC313E6-F995-F600-72A4-D63126BEC38F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0A3371F4-A7DC-A718-0EAA-4F135A402AEC}"/>
              </a:ext>
            </a:extLst>
          </p:cNvPr>
          <p:cNvSpPr txBox="1">
            <a:spLocks/>
          </p:cNvSpPr>
          <p:nvPr/>
        </p:nvSpPr>
        <p:spPr>
          <a:xfrm rot="16200000">
            <a:off x="-1217150" y="4151767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50717F8-F88C-757D-4E2A-F0AD5987CED6}"/>
              </a:ext>
            </a:extLst>
          </p:cNvPr>
          <p:cNvSpPr/>
          <p:nvPr/>
        </p:nvSpPr>
        <p:spPr>
          <a:xfrm>
            <a:off x="875489" y="0"/>
            <a:ext cx="11001672" cy="610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C56537F-D828-E0A7-E1DF-91FAAAFC225F}"/>
                  </a:ext>
                </a:extLst>
              </p:cNvPr>
              <p:cNvSpPr txBox="1"/>
              <p:nvPr/>
            </p:nvSpPr>
            <p:spPr>
              <a:xfrm>
                <a:off x="1248873" y="633374"/>
                <a:ext cx="3490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b="0" i="0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𝑝𝑦𝑟𝑠</m:t>
                              </m:r>
                            </m:e>
                            <m:sub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CL" dirty="0">
                  <a:solidFill>
                    <a:srgbClr val="003C58"/>
                  </a:solidFill>
                </a:endParaRP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C56537F-D828-E0A7-E1DF-91FAAAFC2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873" y="633374"/>
                <a:ext cx="3490699" cy="276999"/>
              </a:xfrm>
              <a:prstGeom prst="rect">
                <a:avLst/>
              </a:prstGeom>
              <a:blipFill>
                <a:blip r:embed="rId3"/>
                <a:stretch>
                  <a:fillRect l="-1923" t="-2222" b="-3555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FF1C9F27-AB97-C127-88E5-5DCE9D2DB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8" r="2038" b="2362"/>
          <a:stretch>
            <a:fillRect/>
          </a:stretch>
        </p:blipFill>
        <p:spPr>
          <a:xfrm>
            <a:off x="1356418" y="2722765"/>
            <a:ext cx="5009972" cy="311285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52CE080-7CE3-B414-7210-CA34CEFEC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r="2845" b="2778"/>
          <a:stretch>
            <a:fillRect/>
          </a:stretch>
        </p:blipFill>
        <p:spPr>
          <a:xfrm>
            <a:off x="6287499" y="2739137"/>
            <a:ext cx="5029011" cy="311285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7409AEA-FF40-3E15-1ACC-7C3D8A98F5A4}"/>
              </a:ext>
            </a:extLst>
          </p:cNvPr>
          <p:cNvSpPr txBox="1"/>
          <p:nvPr/>
        </p:nvSpPr>
        <p:spPr>
          <a:xfrm>
            <a:off x="3017076" y="2409254"/>
            <a:ext cx="18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3C58"/>
                </a:solidFill>
              </a:rPr>
              <a:t>Mujeres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8980F22-9979-19CB-7BD5-2E787110D52B}"/>
              </a:ext>
            </a:extLst>
          </p:cNvPr>
          <p:cNvSpPr txBox="1"/>
          <p:nvPr/>
        </p:nvSpPr>
        <p:spPr>
          <a:xfrm>
            <a:off x="8150427" y="2423053"/>
            <a:ext cx="18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3C58"/>
                </a:solidFill>
              </a:rPr>
              <a:t>Hombres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FE5181-3F9B-AEAF-E03F-236BAF06F7D3}"/>
              </a:ext>
            </a:extLst>
          </p:cNvPr>
          <p:cNvSpPr txBox="1"/>
          <p:nvPr/>
        </p:nvSpPr>
        <p:spPr>
          <a:xfrm>
            <a:off x="1368232" y="5802948"/>
            <a:ext cx="1012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 2. 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Tasas de mortalidad observadas y ajustadas por el modelo. </a:t>
            </a:r>
            <a:r>
              <a:rPr lang="es-MX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figura muestra las tasas de mortalidad observadas por edad en escala logarítmica para la población beneficiaria FONASA en 2019 (puntos grises) y el modelo ajustado (línea roja) utilizando el método descrito en </a:t>
            </a:r>
            <a:r>
              <a:rPr lang="es-MX" sz="1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Rachet</a:t>
            </a:r>
            <a:r>
              <a:rPr lang="es-MX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i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s-MX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(2015). Los nodos utilizados en el </a:t>
            </a:r>
            <a:r>
              <a:rPr lang="es-MX" sz="1400" i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spline</a:t>
            </a:r>
            <a:r>
              <a:rPr lang="es-MX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muestran a lo largo del eje inferior.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E691649-2D24-1758-3452-451D7EC094DC}"/>
                  </a:ext>
                </a:extLst>
              </p:cNvPr>
              <p:cNvSpPr txBox="1"/>
              <p:nvPr/>
            </p:nvSpPr>
            <p:spPr>
              <a:xfrm>
                <a:off x="1231959" y="1336805"/>
                <a:ext cx="7392087" cy="810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CL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sSub>
                            <m:sSubPr>
                              <m:ctrl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h𝑜𝑠𝑝𝑖𝑡𝑎𝑙</m:t>
                              </m:r>
                            </m:e>
                            <m:sub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2,</m:t>
                                  </m:r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𝑦𝑒𝑎𝑟</m:t>
                                  </m:r>
                                </m:e>
                                <m:sub>
                                  <m: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CL" b="0" i="1" smtClean="0">
                                  <a:solidFill>
                                    <a:srgbClr val="003C58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s-CL" b="0" i="1" smtClean="0">
                                      <a:solidFill>
                                        <a:srgbClr val="00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𝑝𝑦𝑟𝑠</m:t>
                                      </m:r>
                                    </m:e>
                                    <m:sub>
                                      <m: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s-CL" b="0" i="1" smtClean="0">
                                          <a:solidFill>
                                            <a:srgbClr val="00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s-CL" dirty="0">
                  <a:solidFill>
                    <a:srgbClr val="003C58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E691649-2D24-1758-3452-451D7EC09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959" y="1336805"/>
                <a:ext cx="7392087" cy="810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96DC9792-DAAE-FDCC-C772-A40C28498C33}"/>
              </a:ext>
            </a:extLst>
          </p:cNvPr>
          <p:cNvSpPr txBox="1"/>
          <p:nvPr/>
        </p:nvSpPr>
        <p:spPr>
          <a:xfrm>
            <a:off x="7571363" y="29223"/>
            <a:ext cx="89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Donde:</a:t>
            </a:r>
          </a:p>
          <a:p>
            <a:endParaRPr lang="es-CL" sz="1200" b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3874168-41C3-72C1-0417-7394FE787567}"/>
                  </a:ext>
                </a:extLst>
              </p:cNvPr>
              <p:cNvSpPr txBox="1"/>
              <p:nvPr/>
            </p:nvSpPr>
            <p:spPr>
              <a:xfrm>
                <a:off x="7690296" y="277758"/>
                <a:ext cx="27526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200" dirty="0">
                    <a:solidFill>
                      <a:srgbClr val="003C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sz="1200" i="1">
                            <a:solidFill>
                              <a:srgbClr val="003C5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1200" i="1">
                            <a:solidFill>
                              <a:srgbClr val="003C58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L" sz="1200" i="1">
                            <a:solidFill>
                              <a:srgbClr val="003C58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𝑚𝑒𝑟𝑜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𝑚𝑢𝑒𝑟𝑡𝑒𝑠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𝑙𝑎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𝑒𝑑𝑎𝑑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CL" sz="1200" i="1">
                        <a:solidFill>
                          <a:srgbClr val="003C58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s-CL" sz="1200" i="1" dirty="0">
                  <a:solidFill>
                    <a:srgbClr val="003C5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CL" sz="12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3874168-41C3-72C1-0417-7394FE787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296" y="277758"/>
                <a:ext cx="275261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1C8AA89-D961-44A6-D259-019E0713B57F}"/>
                  </a:ext>
                </a:extLst>
              </p:cNvPr>
              <p:cNvSpPr txBox="1"/>
              <p:nvPr/>
            </p:nvSpPr>
            <p:spPr>
              <a:xfrm>
                <a:off x="7625836" y="517910"/>
                <a:ext cx="4442919" cy="29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𝑚𝑒𝑟𝑜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𝑚𝑢𝑒𝑟𝑡𝑒𝑠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𝑢𝑛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ñ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h𝑜𝑠𝑝𝑖𝑡𝑎𝑙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𝑙𝑎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𝑒𝑑𝑎𝑑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s-CL" sz="12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1C8AA89-D961-44A6-D259-019E0713B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836" y="517910"/>
                <a:ext cx="4442919" cy="291875"/>
              </a:xfrm>
              <a:prstGeom prst="rect">
                <a:avLst/>
              </a:prstGeom>
              <a:blipFill>
                <a:blip r:embed="rId8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A8E9272-ED47-913C-18D6-BA906B8C1CE6}"/>
                  </a:ext>
                </a:extLst>
              </p:cNvPr>
              <p:cNvSpPr txBox="1"/>
              <p:nvPr/>
            </p:nvSpPr>
            <p:spPr>
              <a:xfrm>
                <a:off x="7661112" y="799690"/>
                <a:ext cx="33677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𝑝𝑦𝑟𝑠</m:t>
                          </m:r>
                        </m:e>
                        <m:sub>
                          <m:r>
                            <a:rPr lang="es-CL" sz="1200" i="1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𝑚𝑒𝑟𝑜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𝑝𝑒𝑟𝑠𝑜𝑛𝑎𝑠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ñ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i="1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𝑟𝑖𝑒𝑠𝑔𝑜</m:t>
                      </m:r>
                      <m:r>
                        <a:rPr lang="es-CL" sz="120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s-CL" sz="1200" dirty="0">
                  <a:solidFill>
                    <a:srgbClr val="003C5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CL" sz="12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A8E9272-ED47-913C-18D6-BA906B8C1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112" y="799690"/>
                <a:ext cx="33677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4810B4B-3740-21EE-858D-C1386E481CB0}"/>
                  </a:ext>
                </a:extLst>
              </p:cNvPr>
              <p:cNvSpPr txBox="1"/>
              <p:nvPr/>
            </p:nvSpPr>
            <p:spPr>
              <a:xfrm>
                <a:off x="7633241" y="1088457"/>
                <a:ext cx="2196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s-CL" sz="12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1200" b="0" i="1" smtClean="0">
                              <a:solidFill>
                                <a:srgbClr val="00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𝑠𝑝𝑙𝑖𝑛𝑒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𝑏𝑖𝑐𝑜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1200" b="0" i="1" smtClean="0">
                          <a:solidFill>
                            <a:srgbClr val="003C58"/>
                          </a:solidFill>
                          <a:latin typeface="Cambria Math" panose="02040503050406030204" pitchFamily="18" charset="0"/>
                        </a:rPr>
                        <m:t>𝑛𝑎𝑡𝑢𝑟𝑎𝑙</m:t>
                      </m:r>
                    </m:oMath>
                  </m:oMathPara>
                </a14:m>
                <a:endParaRPr lang="es-CL" sz="1200" dirty="0">
                  <a:solidFill>
                    <a:srgbClr val="003C58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4810B4B-3740-21EE-858D-C1386E481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241" y="1088457"/>
                <a:ext cx="2196132" cy="276999"/>
              </a:xfrm>
              <a:prstGeom prst="rect">
                <a:avLst/>
              </a:prstGeom>
              <a:blipFill>
                <a:blip r:embed="rId10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72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48180-9E56-BA7E-3E72-72BD61B10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8E9A76B-C1BA-80C7-B96C-CCC7C364F8E3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0D1ECA-9DAF-2F42-255F-BCDA93B97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4620638" cy="52850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73A122A-B6A9-BD36-7D70-A0415F92E066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E634EE-61B2-CC9C-8473-A4A99F361EA2}"/>
              </a:ext>
            </a:extLst>
          </p:cNvPr>
          <p:cNvSpPr txBox="1"/>
          <p:nvPr/>
        </p:nvSpPr>
        <p:spPr>
          <a:xfrm>
            <a:off x="1771055" y="2704270"/>
            <a:ext cx="368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Centro Oncológico Ambulatorio (Antofagasta)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3B37EB-74B1-DCE3-96B2-27FE00325970}"/>
              </a:ext>
            </a:extLst>
          </p:cNvPr>
          <p:cNvSpPr txBox="1"/>
          <p:nvPr/>
        </p:nvSpPr>
        <p:spPr>
          <a:xfrm>
            <a:off x="7341783" y="2704270"/>
            <a:ext cx="368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Hospital del Salvador (Santiago)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D08B347-DD43-ED86-45C4-B523E24A54AC}"/>
              </a:ext>
            </a:extLst>
          </p:cNvPr>
          <p:cNvSpPr txBox="1"/>
          <p:nvPr/>
        </p:nvSpPr>
        <p:spPr>
          <a:xfrm>
            <a:off x="1828516" y="5777717"/>
            <a:ext cx="368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Hospital Clínico Regional (Valdivia)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B7B52DA-D415-B46D-4B3E-7371D5C2411D}"/>
              </a:ext>
            </a:extLst>
          </p:cNvPr>
          <p:cNvSpPr txBox="1"/>
          <p:nvPr/>
        </p:nvSpPr>
        <p:spPr>
          <a:xfrm>
            <a:off x="7341783" y="5777717"/>
            <a:ext cx="368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 Hospital Dr. Lautaro Navarro (Punta Arenas)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625C375-5B91-8E62-15D1-2F0A5BF47812}"/>
              </a:ext>
            </a:extLst>
          </p:cNvPr>
          <p:cNvSpPr txBox="1"/>
          <p:nvPr/>
        </p:nvSpPr>
        <p:spPr>
          <a:xfrm>
            <a:off x="865760" y="6147502"/>
            <a:ext cx="9299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 3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Tasas de mortalidad por edad y sexo en cuatro redes de derivación: observado vs ajustado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EF64DE-0207-96AB-CC32-AC78D6E1E998}"/>
              </a:ext>
            </a:extLst>
          </p:cNvPr>
          <p:cNvSpPr/>
          <p:nvPr/>
        </p:nvSpPr>
        <p:spPr>
          <a:xfrm rot="5400000">
            <a:off x="-302699" y="1335050"/>
            <a:ext cx="4490153" cy="3532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Título 6">
            <a:extLst>
              <a:ext uri="{FF2B5EF4-FFF2-40B4-BE49-F238E27FC236}">
                <a16:creationId xmlns:a16="http://schemas.microsoft.com/office/drawing/2014/main" id="{C759F160-A8CC-DD7B-AE4A-80A6BCAFDF90}"/>
              </a:ext>
            </a:extLst>
          </p:cNvPr>
          <p:cNvSpPr txBox="1">
            <a:spLocks/>
          </p:cNvSpPr>
          <p:nvPr/>
        </p:nvSpPr>
        <p:spPr>
          <a:xfrm rot="16200000">
            <a:off x="-1411182" y="3975832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E3E219-3235-D696-F67B-7B89C98F9479}"/>
              </a:ext>
            </a:extLst>
          </p:cNvPr>
          <p:cNvSpPr/>
          <p:nvPr/>
        </p:nvSpPr>
        <p:spPr>
          <a:xfrm>
            <a:off x="709786" y="35856"/>
            <a:ext cx="11001600" cy="610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A9141-1FDB-49B8-9DAB-90C792A20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40" y="179272"/>
            <a:ext cx="4988860" cy="24404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CF60F4-38C4-BF19-C34B-AC531F289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315" y="178926"/>
            <a:ext cx="4881599" cy="2440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AD4825-C6F7-D934-56B8-040F25F8C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645" y="3245540"/>
            <a:ext cx="4988860" cy="2440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4C41BA-7B15-91F7-A2E2-A95B19CF2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523" y="3235812"/>
            <a:ext cx="4881600" cy="24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0A369C-8C97-9DF4-FD67-636D1DA44C55}"/>
              </a:ext>
            </a:extLst>
          </p:cNvPr>
          <p:cNvSpPr txBox="1"/>
          <p:nvPr/>
        </p:nvSpPr>
        <p:spPr>
          <a:xfrm>
            <a:off x="710892" y="105604"/>
            <a:ext cx="10168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 1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Diferencias en las estimaciones de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neta para cáncer colorrectal a 5 años en mujeres.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4B9E29D-BBC3-6B2D-F869-54B00B95E9D7}"/>
              </a:ext>
            </a:extLst>
          </p:cNvPr>
          <p:cNvSpPr/>
          <p:nvPr/>
        </p:nvSpPr>
        <p:spPr>
          <a:xfrm rot="5400000">
            <a:off x="-302699" y="1335050"/>
            <a:ext cx="4490153" cy="3532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C98AA1E8-32A1-8F9C-E43D-7E29265AECD5}"/>
              </a:ext>
            </a:extLst>
          </p:cNvPr>
          <p:cNvSpPr txBox="1">
            <a:spLocks/>
          </p:cNvSpPr>
          <p:nvPr/>
        </p:nvSpPr>
        <p:spPr>
          <a:xfrm rot="16200000">
            <a:off x="-1411182" y="3975832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7BDC876-6F7C-E86E-4F34-A699D23E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9" r="3050" b="1629"/>
          <a:stretch>
            <a:fillRect/>
          </a:stretch>
        </p:blipFill>
        <p:spPr>
          <a:xfrm>
            <a:off x="690419" y="466609"/>
            <a:ext cx="10237577" cy="6240081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EB292F1-9A91-0C77-45D0-24B1759AEB6A}"/>
              </a:ext>
            </a:extLst>
          </p:cNvPr>
          <p:cNvSpPr/>
          <p:nvPr/>
        </p:nvSpPr>
        <p:spPr>
          <a:xfrm>
            <a:off x="4486333" y="2342330"/>
            <a:ext cx="903483" cy="36933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1C54A459-82B2-BD76-540E-D00424A79886}"/>
              </a:ext>
            </a:extLst>
          </p:cNvPr>
          <p:cNvSpPr/>
          <p:nvPr/>
        </p:nvSpPr>
        <p:spPr>
          <a:xfrm>
            <a:off x="6121805" y="2332602"/>
            <a:ext cx="903483" cy="36933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862DBCF-CF39-4456-FBE2-1E2585DBE8F0}"/>
              </a:ext>
            </a:extLst>
          </p:cNvPr>
          <p:cNvSpPr/>
          <p:nvPr/>
        </p:nvSpPr>
        <p:spPr>
          <a:xfrm>
            <a:off x="4466873" y="3793407"/>
            <a:ext cx="903483" cy="3693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B0D4363-A868-5189-71E8-C84D479089E5}"/>
              </a:ext>
            </a:extLst>
          </p:cNvPr>
          <p:cNvSpPr/>
          <p:nvPr/>
        </p:nvSpPr>
        <p:spPr>
          <a:xfrm>
            <a:off x="7806407" y="3793407"/>
            <a:ext cx="903483" cy="3693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461C055-31D0-5FDA-1F3C-0EE89BA0AF0D}"/>
              </a:ext>
            </a:extLst>
          </p:cNvPr>
          <p:cNvGrpSpPr/>
          <p:nvPr/>
        </p:nvGrpSpPr>
        <p:grpSpPr>
          <a:xfrm>
            <a:off x="10859880" y="5831233"/>
            <a:ext cx="1332120" cy="507832"/>
            <a:chOff x="10859880" y="5831233"/>
            <a:chExt cx="1332120" cy="507832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4D1091B7-BB85-394C-6281-0ECED5F5BFE4}"/>
                </a:ext>
              </a:extLst>
            </p:cNvPr>
            <p:cNvSpPr/>
            <p:nvPr/>
          </p:nvSpPr>
          <p:spPr>
            <a:xfrm>
              <a:off x="10859881" y="5894962"/>
              <a:ext cx="181013" cy="12645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F32A5A5-2AC2-A874-D8BF-E6593C372381}"/>
                </a:ext>
              </a:extLst>
            </p:cNvPr>
            <p:cNvSpPr txBox="1"/>
            <p:nvPr/>
          </p:nvSpPr>
          <p:spPr>
            <a:xfrm>
              <a:off x="11040894" y="5831233"/>
              <a:ext cx="9922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50" dirty="0">
                  <a:latin typeface="CMU Bright" panose="02000603000000000000" pitchFamily="2" charset="0"/>
                  <a:ea typeface="CMU Bright" panose="02000603000000000000" pitchFamily="2" charset="0"/>
                  <a:cs typeface="CMU Bright" panose="02000603000000000000" pitchFamily="2" charset="0"/>
                </a:rPr>
                <a:t>subestimación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B9FFC724-4788-0B9E-B14A-61DB87255F17}"/>
                </a:ext>
              </a:extLst>
            </p:cNvPr>
            <p:cNvSpPr/>
            <p:nvPr/>
          </p:nvSpPr>
          <p:spPr>
            <a:xfrm>
              <a:off x="10859880" y="6138120"/>
              <a:ext cx="181013" cy="1264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B5C1364-77F6-10AD-5DF5-29D16EACAC81}"/>
                </a:ext>
              </a:extLst>
            </p:cNvPr>
            <p:cNvSpPr txBox="1"/>
            <p:nvPr/>
          </p:nvSpPr>
          <p:spPr>
            <a:xfrm>
              <a:off x="11040837" y="6085149"/>
              <a:ext cx="11511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50" dirty="0">
                  <a:latin typeface="CMU Bright" panose="02000603000000000000" pitchFamily="2" charset="0"/>
                  <a:ea typeface="CMU Bright" panose="02000603000000000000" pitchFamily="2" charset="0"/>
                  <a:cs typeface="CMU Bright" panose="02000603000000000000" pitchFamily="2" charset="0"/>
                </a:rPr>
                <a:t>sobreestimación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F4B3-A652-E370-33CB-73FCF110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4EB703-E37F-38E8-E930-8C58021AD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9FA43AB-8CC0-E0D4-6E9F-B8A4FA933254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B112477-3C0D-8709-0DFC-5708CE588EE9}"/>
              </a:ext>
            </a:extLst>
          </p:cNvPr>
          <p:cNvGrpSpPr/>
          <p:nvPr/>
        </p:nvGrpSpPr>
        <p:grpSpPr>
          <a:xfrm>
            <a:off x="10859880" y="5831233"/>
            <a:ext cx="1332120" cy="507832"/>
            <a:chOff x="10859880" y="5831233"/>
            <a:chExt cx="1332120" cy="507832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36688814-3770-5756-A8D2-685AF91EE066}"/>
                </a:ext>
              </a:extLst>
            </p:cNvPr>
            <p:cNvSpPr/>
            <p:nvPr/>
          </p:nvSpPr>
          <p:spPr>
            <a:xfrm>
              <a:off x="10859881" y="5894962"/>
              <a:ext cx="181013" cy="12645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45542CF-80B2-435D-7804-86D91A5818B4}"/>
                </a:ext>
              </a:extLst>
            </p:cNvPr>
            <p:cNvSpPr txBox="1"/>
            <p:nvPr/>
          </p:nvSpPr>
          <p:spPr>
            <a:xfrm>
              <a:off x="11040894" y="5831233"/>
              <a:ext cx="9922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50" dirty="0">
                  <a:latin typeface="CMU Bright" panose="02000603000000000000" pitchFamily="2" charset="0"/>
                  <a:ea typeface="CMU Bright" panose="02000603000000000000" pitchFamily="2" charset="0"/>
                  <a:cs typeface="CMU Bright" panose="02000603000000000000" pitchFamily="2" charset="0"/>
                </a:rPr>
                <a:t>subestimación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1239740B-A675-E91D-D49E-423F3B1BEEA3}"/>
                </a:ext>
              </a:extLst>
            </p:cNvPr>
            <p:cNvSpPr/>
            <p:nvPr/>
          </p:nvSpPr>
          <p:spPr>
            <a:xfrm>
              <a:off x="10859880" y="6138120"/>
              <a:ext cx="181013" cy="1264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4127C59-FD7F-6274-1ABA-49C62ADE80FC}"/>
                </a:ext>
              </a:extLst>
            </p:cNvPr>
            <p:cNvSpPr txBox="1"/>
            <p:nvPr/>
          </p:nvSpPr>
          <p:spPr>
            <a:xfrm>
              <a:off x="11040837" y="6085149"/>
              <a:ext cx="11511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050" dirty="0">
                  <a:latin typeface="CMU Bright" panose="02000603000000000000" pitchFamily="2" charset="0"/>
                  <a:ea typeface="CMU Bright" panose="02000603000000000000" pitchFamily="2" charset="0"/>
                  <a:cs typeface="CMU Bright" panose="02000603000000000000" pitchFamily="2" charset="0"/>
                </a:rPr>
                <a:t>sobreestimación</a:t>
              </a: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C8C2FF5-1D96-B030-2392-E96C9362C416}"/>
              </a:ext>
            </a:extLst>
          </p:cNvPr>
          <p:cNvSpPr/>
          <p:nvPr/>
        </p:nvSpPr>
        <p:spPr>
          <a:xfrm rot="5400000">
            <a:off x="-302699" y="1335050"/>
            <a:ext cx="4490153" cy="3532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EE677F79-B34C-3B04-32EF-CD7FCD52B967}"/>
              </a:ext>
            </a:extLst>
          </p:cNvPr>
          <p:cNvSpPr txBox="1">
            <a:spLocks/>
          </p:cNvSpPr>
          <p:nvPr/>
        </p:nvSpPr>
        <p:spPr>
          <a:xfrm rot="16200000">
            <a:off x="-1411182" y="3975832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4738B17-2A5D-2540-CABC-350BA6B41D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1" r="3710"/>
          <a:stretch>
            <a:fillRect/>
          </a:stretch>
        </p:blipFill>
        <p:spPr>
          <a:xfrm>
            <a:off x="691436" y="474936"/>
            <a:ext cx="10168444" cy="6261489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FE8E0CA0-3B4A-78B5-8EEE-2A7C57E610B2}"/>
              </a:ext>
            </a:extLst>
          </p:cNvPr>
          <p:cNvSpPr/>
          <p:nvPr/>
        </p:nvSpPr>
        <p:spPr>
          <a:xfrm>
            <a:off x="6118147" y="1224126"/>
            <a:ext cx="903483" cy="36933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E75F8D-F000-68CB-6F7B-A0581A8E527D}"/>
              </a:ext>
            </a:extLst>
          </p:cNvPr>
          <p:cNvSpPr/>
          <p:nvPr/>
        </p:nvSpPr>
        <p:spPr>
          <a:xfrm>
            <a:off x="4432888" y="1224127"/>
            <a:ext cx="903483" cy="36933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A6F1E5B-9579-8ED9-EB13-4BD100E935CE}"/>
              </a:ext>
            </a:extLst>
          </p:cNvPr>
          <p:cNvSpPr/>
          <p:nvPr/>
        </p:nvSpPr>
        <p:spPr>
          <a:xfrm>
            <a:off x="4432886" y="3747979"/>
            <a:ext cx="903483" cy="3693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1EF60D2-CFBF-7FB4-081C-761D52838928}"/>
              </a:ext>
            </a:extLst>
          </p:cNvPr>
          <p:cNvSpPr/>
          <p:nvPr/>
        </p:nvSpPr>
        <p:spPr>
          <a:xfrm>
            <a:off x="7781009" y="3731354"/>
            <a:ext cx="903483" cy="3693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71D279B-3B57-77CE-FB36-BD222E929BB0}"/>
              </a:ext>
            </a:extLst>
          </p:cNvPr>
          <p:cNvSpPr txBox="1"/>
          <p:nvPr/>
        </p:nvSpPr>
        <p:spPr>
          <a:xfrm>
            <a:off x="710892" y="105604"/>
            <a:ext cx="10168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 2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Diferencias en las estimaciones de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</a:t>
            </a:r>
            <a:r>
              <a:rPr lang="es-CL" sz="1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neta para cáncer colorrectal a 5 años en hombres. </a:t>
            </a:r>
          </a:p>
        </p:txBody>
      </p:sp>
    </p:spTree>
    <p:extLst>
      <p:ext uri="{BB962C8B-B14F-4D97-AF65-F5344CB8AC3E}">
        <p14:creationId xmlns:p14="http://schemas.microsoft.com/office/powerpoint/2010/main" val="201557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36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CL" sz="36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547" y="1800041"/>
            <a:ext cx="7988030" cy="4217534"/>
          </a:xfrm>
        </p:spPr>
        <p:txBody>
          <a:bodyPr>
            <a:normAutofit lnSpcReduction="10000"/>
          </a:bodyPr>
          <a:lstStyle/>
          <a:p>
            <a:r>
              <a:rPr lang="es-MX" sz="2400" dirty="0">
                <a:solidFill>
                  <a:srgbClr val="003C58"/>
                </a:solidFill>
              </a:rPr>
              <a:t>A nuestro conocimiento, no se han utilizado con anterioridad los registros hospitalarios de cáncer para estimar sobrevida neta. </a:t>
            </a:r>
          </a:p>
          <a:p>
            <a:r>
              <a:rPr lang="es-MX" sz="2400" dirty="0">
                <a:solidFill>
                  <a:srgbClr val="003C58"/>
                </a:solidFill>
              </a:rPr>
              <a:t>Utilizar tablas de vida que reflejen adecuadamente el riesgo poblacional es clave para obtener estimadores válidos de sobrevida neta</a:t>
            </a:r>
            <a:r>
              <a:rPr lang="es-CL" sz="2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sz="2400" dirty="0">
                <a:solidFill>
                  <a:srgbClr val="003C58"/>
                </a:solidFill>
              </a:rPr>
              <a:t>Los resultados muestran que existe variación en riesgo basal entre redes de derivación por lo que parece adecuado utilizar tablas específicas para cada hospital. </a:t>
            </a:r>
          </a:p>
          <a:p>
            <a:r>
              <a:rPr lang="es-CL" sz="2400" dirty="0">
                <a:solidFill>
                  <a:srgbClr val="003C58"/>
                </a:solidFill>
              </a:rPr>
              <a:t>Próximos análisis: modelos con interacción hospital-</a:t>
            </a:r>
            <a:r>
              <a:rPr lang="es-CL" sz="2400" i="1" dirty="0" err="1">
                <a:solidFill>
                  <a:srgbClr val="003C58"/>
                </a:solidFill>
              </a:rPr>
              <a:t>spline</a:t>
            </a:r>
            <a:r>
              <a:rPr lang="es-CL" sz="2400" dirty="0">
                <a:solidFill>
                  <a:srgbClr val="003C58"/>
                </a:solidFill>
              </a:rPr>
              <a:t> y evaluación de sub o sobreestimación en otros cánceres. Evaluación de suficiente estratificación de las tablas vida.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1287</Words>
  <Application>Microsoft Office PowerPoint</Application>
  <PresentationFormat>Panorámica</PresentationFormat>
  <Paragraphs>128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Century Gothic</vt:lpstr>
      <vt:lpstr>CMU Bright</vt:lpstr>
      <vt:lpstr>CMU Typewriter Text</vt:lpstr>
      <vt:lpstr>Tema de Office</vt:lpstr>
      <vt:lpstr>Presentación de PowerPoint</vt:lpstr>
      <vt:lpstr>Presentación de PowerPoint</vt:lpstr>
      <vt:lpstr>Materiales  y métodos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Agradecimientos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Naty Cuadros</cp:lastModifiedBy>
  <cp:revision>56</cp:revision>
  <dcterms:created xsi:type="dcterms:W3CDTF">2023-09-24T14:12:27Z</dcterms:created>
  <dcterms:modified xsi:type="dcterms:W3CDTF">2025-11-04T00:38:11Z</dcterms:modified>
</cp:coreProperties>
</file>