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Century Gothic" panose="020B0502020202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ieMam1j2Twe3Y7waeSs5iPNuZz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F7D511-ED39-4BC9-B059-C8C2182972FC}">
  <a:tblStyle styleId="{96F7D511-ED39-4BC9-B059-C8C2182972F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BD916DE-C19E-49D7-B5BD-50315341C99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98753c84e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398753c84e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9f94c8f3fa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39f94c8f3f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9e446f2a9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9e446f2a9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Observación</a:t>
            </a:r>
            <a:r>
              <a:rPr lang="es-CL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RMSE</a:t>
            </a:r>
            <a:r>
              <a:rPr lang="es-CL" baseline="-250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RIM-anual</a:t>
            </a:r>
            <a:r>
              <a:rPr lang="es-CL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≈ RMSE</a:t>
            </a:r>
            <a:r>
              <a:rPr lang="es-CL" baseline="-250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RIM-trianual</a:t>
            </a:r>
            <a:r>
              <a:rPr lang="es-CL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√3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RMSE</a:t>
            </a:r>
            <a:r>
              <a:rPr lang="es-CL" baseline="-250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RIMH-anual</a:t>
            </a:r>
            <a:r>
              <a:rPr lang="es-CL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&lt; RMSE</a:t>
            </a:r>
            <a:r>
              <a:rPr lang="es-CL" baseline="-250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RIMH-trianual</a:t>
            </a:r>
            <a:r>
              <a:rPr lang="es-CL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√3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9f94c8f3f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39f94c8f3f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9e446f2a9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39e446f2a9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985ed75a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3985ed75a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985ed75a2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3985ed75a2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9e446f2a9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9e446f2a9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9f94c8f3fa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39f94c8f3fa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371/journal.pone.0271929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epi.minsal.cl/wp-content/uploads/2020/08/VF_Informe_RPC_Estimacion_Incidencia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01/jamaoncol.2021.6987" TargetMode="External"/><Relationship Id="rId5" Type="http://schemas.openxmlformats.org/officeDocument/2006/relationships/hyperlink" Target="https://doi.org/10.1016/j.ejca.2012.12.027" TargetMode="External"/><Relationship Id="rId10" Type="http://schemas.openxmlformats.org/officeDocument/2006/relationships/hyperlink" Target="https://doi.org/10.25080/Majora-92bf1922-00a" TargetMode="External"/><Relationship Id="rId4" Type="http://schemas.openxmlformats.org/officeDocument/2006/relationships/hyperlink" Target="https://doi.org/10.1002/ijc.31937" TargetMode="External"/><Relationship Id="rId9" Type="http://schemas.openxmlformats.org/officeDocument/2006/relationships/hyperlink" Target="https://doi.org/10.1093/ije/dyaa217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5" name="Google Shape;85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Google Shape;86;p1"/>
            <p:cNvSpPr/>
            <p:nvPr/>
          </p:nvSpPr>
          <p:spPr>
            <a:xfrm>
              <a:off x="11945510" y="2340864"/>
              <a:ext cx="246490" cy="4517136"/>
            </a:xfrm>
            <a:prstGeom prst="rect">
              <a:avLst/>
            </a:prstGeom>
            <a:solidFill>
              <a:srgbClr val="3783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1438570" y="0"/>
              <a:ext cx="9034266" cy="1319793"/>
            </a:xfrm>
            <a:prstGeom prst="rect">
              <a:avLst/>
            </a:prstGeom>
            <a:solidFill>
              <a:srgbClr val="003C5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" name="Google Shape;88;p1"/>
            <p:cNvGrpSpPr/>
            <p:nvPr/>
          </p:nvGrpSpPr>
          <p:grpSpPr>
            <a:xfrm>
              <a:off x="1884169" y="338074"/>
              <a:ext cx="2506171" cy="822278"/>
              <a:chOff x="1079889" y="319741"/>
              <a:chExt cx="3498810" cy="1107103"/>
            </a:xfrm>
          </p:grpSpPr>
          <p:pic>
            <p:nvPicPr>
              <p:cNvPr id="89" name="Google Shape;89;p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79889" y="319741"/>
                <a:ext cx="2163825" cy="10087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0" name="Google Shape;90;p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504831" y="442002"/>
                <a:ext cx="1073868" cy="98484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1" name="Google Shape;91;p1"/>
            <p:cNvGrpSpPr/>
            <p:nvPr/>
          </p:nvGrpSpPr>
          <p:grpSpPr>
            <a:xfrm>
              <a:off x="5616667" y="207469"/>
              <a:ext cx="4587947" cy="1112324"/>
              <a:chOff x="6363037" y="239638"/>
              <a:chExt cx="4934020" cy="1197748"/>
            </a:xfrm>
          </p:grpSpPr>
          <p:pic>
            <p:nvPicPr>
              <p:cNvPr id="92" name="Google Shape;92;p1"/>
              <p:cNvPicPr preferRelativeResize="0"/>
              <p:nvPr/>
            </p:nvPicPr>
            <p:blipFill rotWithShape="1">
              <a:blip r:embed="rId6">
                <a:alphaModFix/>
              </a:blip>
              <a:srcRect r="64578"/>
              <a:stretch/>
            </p:blipFill>
            <p:spPr>
              <a:xfrm>
                <a:off x="10156193" y="239638"/>
                <a:ext cx="1140864" cy="11977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3" name="Google Shape;93;p1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6363037" y="489227"/>
                <a:ext cx="3783531" cy="66006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94" name="Google Shape;94;p1"/>
          <p:cNvSpPr txBox="1"/>
          <p:nvPr/>
        </p:nvSpPr>
        <p:spPr>
          <a:xfrm>
            <a:off x="2055374" y="2225500"/>
            <a:ext cx="8646000" cy="1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es-CL" sz="4500" b="1">
                <a:solidFill>
                  <a:srgbClr val="FFFFFF"/>
                </a:solidFill>
              </a:rPr>
              <a:t>¿Cómo mejorar las  estimaciones de incidencia de cáncer gástrico en Chile?</a:t>
            </a:r>
            <a:r>
              <a:rPr lang="es-CL" sz="4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3600" i="0" u="none" strike="noStrike" cap="none">
                <a:solidFill>
                  <a:srgbClr val="FFFFFF"/>
                </a:solidFill>
              </a:rPr>
              <a:t>(</a:t>
            </a:r>
            <a:r>
              <a:rPr lang="es-CL" sz="3600">
                <a:solidFill>
                  <a:srgbClr val="FFFFFF"/>
                </a:solidFill>
              </a:rPr>
              <a:t>1601</a:t>
            </a:r>
            <a:r>
              <a:rPr lang="es-CL" sz="3600" i="0" u="none" strike="noStrike" cap="none">
                <a:solidFill>
                  <a:srgbClr val="FFFFFF"/>
                </a:solidFill>
              </a:rPr>
              <a:t>)</a:t>
            </a:r>
            <a:endParaRPr sz="3600"/>
          </a:p>
        </p:txBody>
      </p:sp>
      <p:sp>
        <p:nvSpPr>
          <p:cNvPr id="95" name="Google Shape;95;p1"/>
          <p:cNvSpPr txBox="1"/>
          <p:nvPr/>
        </p:nvSpPr>
        <p:spPr>
          <a:xfrm>
            <a:off x="2357358" y="4343543"/>
            <a:ext cx="8344078" cy="1203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s-CL" sz="2400" b="1">
                <a:solidFill>
                  <a:srgbClr val="FFFFFF"/>
                </a:solidFill>
              </a:rPr>
              <a:t>René Lagos Barrios</a:t>
            </a:r>
            <a:r>
              <a:rPr lang="es-CL" sz="2400" b="1" baseline="30000">
                <a:solidFill>
                  <a:srgbClr val="FFFFFF"/>
                </a:solidFill>
              </a:rPr>
              <a:t>1</a:t>
            </a:r>
            <a:endParaRPr sz="2400" b="1" baseline="30000">
              <a:solidFill>
                <a:srgbClr val="FFFFFF"/>
              </a:solidFill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s-CL" sz="2400" b="1">
                <a:solidFill>
                  <a:srgbClr val="FFFFFF"/>
                </a:solidFill>
              </a:rPr>
              <a:t>Cristóbal Cuadrado Nahum</a:t>
            </a:r>
            <a:r>
              <a:rPr lang="es-CL" sz="2400" b="1" baseline="30000">
                <a:solidFill>
                  <a:srgbClr val="FFFFFF"/>
                </a:solidFill>
              </a:rPr>
              <a:t>2 3</a:t>
            </a:r>
            <a:endParaRPr sz="2400" b="1" baseline="30000">
              <a:solidFill>
                <a:srgbClr val="FFFFFF"/>
              </a:solidFill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2572512" y="5703561"/>
            <a:ext cx="8128800" cy="9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s-CL" sz="2000" dirty="0">
                <a:solidFill>
                  <a:srgbClr val="FFFFFF"/>
                </a:solidFill>
              </a:rPr>
              <a:t>1 Programa de Doctorado en Salud Pública, Instituto de Salud Poblacional, Facultad de Medicina, U. de Chile</a:t>
            </a:r>
            <a:endParaRPr sz="2000" dirty="0">
              <a:solidFill>
                <a:srgbClr val="FFFFFF"/>
              </a:solidFill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s-CL" sz="2000" dirty="0">
                <a:solidFill>
                  <a:srgbClr val="FFFFFF"/>
                </a:solidFill>
              </a:rPr>
              <a:t>2 Escuela de Salud Pública, Universidad de Chile</a:t>
            </a:r>
            <a:endParaRPr sz="2000" dirty="0">
              <a:solidFill>
                <a:srgbClr val="FFFFFF"/>
              </a:solidFill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s-CL" sz="2000" dirty="0">
                <a:solidFill>
                  <a:srgbClr val="FFFFFF"/>
                </a:solidFill>
              </a:rPr>
              <a:t>3 Centro para la Prevención y Control del Cáncer ANID FONDAP 152220002</a:t>
            </a:r>
            <a:endParaRPr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98753c84e4_0_7"/>
          <p:cNvSpPr txBox="1"/>
          <p:nvPr/>
        </p:nvSpPr>
        <p:spPr>
          <a:xfrm>
            <a:off x="119063" y="2959388"/>
            <a:ext cx="3108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s-CL"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Resultados</a:t>
            </a:r>
            <a:endParaRPr/>
          </a:p>
        </p:txBody>
      </p:sp>
      <p:pic>
        <p:nvPicPr>
          <p:cNvPr id="186" name="Google Shape;186;g398753c84e4_0_7"/>
          <p:cNvPicPr preferRelativeResize="0"/>
          <p:nvPr/>
        </p:nvPicPr>
        <p:blipFill rotWithShape="1">
          <a:blip r:embed="rId3">
            <a:alphaModFix/>
          </a:blip>
          <a:srcRect l="9745" r="38303"/>
          <a:stretch/>
        </p:blipFill>
        <p:spPr>
          <a:xfrm>
            <a:off x="0" y="0"/>
            <a:ext cx="4880910" cy="528503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398753c84e4_0_7"/>
          <p:cNvSpPr txBox="1"/>
          <p:nvPr/>
        </p:nvSpPr>
        <p:spPr>
          <a:xfrm>
            <a:off x="611650" y="5281900"/>
            <a:ext cx="9746700" cy="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2800" b="1">
                <a:solidFill>
                  <a:srgbClr val="003C58"/>
                </a:solidFill>
              </a:rPr>
              <a:t>Trayectorias con hospitalización por Cáncer Gástrico</a:t>
            </a:r>
            <a:endParaRPr sz="4400" b="1">
              <a:solidFill>
                <a:srgbClr val="003C58"/>
              </a:solidFill>
            </a:endParaRPr>
          </a:p>
        </p:txBody>
      </p:sp>
      <p:sp>
        <p:nvSpPr>
          <p:cNvPr id="188" name="Google Shape;188;g398753c84e4_0_7"/>
          <p:cNvSpPr/>
          <p:nvPr/>
        </p:nvSpPr>
        <p:spPr>
          <a:xfrm rot="5400000">
            <a:off x="195404" y="1207989"/>
            <a:ext cx="4490100" cy="3657600"/>
          </a:xfrm>
          <a:prstGeom prst="rect">
            <a:avLst/>
          </a:prstGeom>
          <a:gradFill>
            <a:gsLst>
              <a:gs pos="0">
                <a:srgbClr val="F5F7FC">
                  <a:alpha val="14117"/>
                </a:srgbClr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398753c84e4_0_7"/>
          <p:cNvSpPr/>
          <p:nvPr/>
        </p:nvSpPr>
        <p:spPr>
          <a:xfrm>
            <a:off x="11945510" y="0"/>
            <a:ext cx="246600" cy="5285100"/>
          </a:xfrm>
          <a:prstGeom prst="rect">
            <a:avLst/>
          </a:prstGeom>
          <a:solidFill>
            <a:srgbClr val="378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398753c84e4_0_7"/>
          <p:cNvSpPr txBox="1">
            <a:spLocks noGrp="1"/>
          </p:cNvSpPr>
          <p:nvPr>
            <p:ph type="body" idx="1"/>
          </p:nvPr>
        </p:nvSpPr>
        <p:spPr>
          <a:xfrm>
            <a:off x="886154" y="2113488"/>
            <a:ext cx="3108600" cy="20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1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19% falleció por CG sin hospitalización</a:t>
            </a:r>
            <a:endParaRPr sz="2100"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1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27% de sobrevida a 5 años en personas hospitalizadas por CG</a:t>
            </a:r>
            <a:endParaRPr sz="2100"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g398753c84e4_0_7"/>
          <p:cNvPicPr preferRelativeResize="0"/>
          <p:nvPr/>
        </p:nvPicPr>
        <p:blipFill rotWithShape="1">
          <a:blip r:embed="rId4">
            <a:alphaModFix/>
          </a:blip>
          <a:srcRect l="4643" t="13416" r="5022" b="9872"/>
          <a:stretch/>
        </p:blipFill>
        <p:spPr>
          <a:xfrm>
            <a:off x="5087550" y="1351350"/>
            <a:ext cx="6786725" cy="337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9f94c8f3fa_0_31"/>
          <p:cNvSpPr txBox="1"/>
          <p:nvPr/>
        </p:nvSpPr>
        <p:spPr>
          <a:xfrm>
            <a:off x="119063" y="2959388"/>
            <a:ext cx="3108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s-CL"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Resultados</a:t>
            </a:r>
            <a:endParaRPr/>
          </a:p>
        </p:txBody>
      </p:sp>
      <p:pic>
        <p:nvPicPr>
          <p:cNvPr id="197" name="Google Shape;197;g39f94c8f3fa_0_31"/>
          <p:cNvPicPr preferRelativeResize="0"/>
          <p:nvPr/>
        </p:nvPicPr>
        <p:blipFill rotWithShape="1">
          <a:blip r:embed="rId3">
            <a:alphaModFix/>
          </a:blip>
          <a:srcRect l="9745" r="38303"/>
          <a:stretch/>
        </p:blipFill>
        <p:spPr>
          <a:xfrm>
            <a:off x="0" y="0"/>
            <a:ext cx="4880910" cy="528503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39f94c8f3fa_0_31"/>
          <p:cNvSpPr txBox="1"/>
          <p:nvPr/>
        </p:nvSpPr>
        <p:spPr>
          <a:xfrm>
            <a:off x="4922701" y="66251"/>
            <a:ext cx="7147200" cy="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ts val="4070"/>
              <a:buFont typeface="Arial"/>
              <a:buNone/>
            </a:pPr>
            <a:r>
              <a:rPr lang="es-CL" sz="2800" b="1">
                <a:solidFill>
                  <a:srgbClr val="003C58"/>
                </a:solidFill>
              </a:rPr>
              <a:t>Predicciones (RIM) y Errores Métodos</a:t>
            </a:r>
            <a:endParaRPr sz="2800"/>
          </a:p>
        </p:txBody>
      </p:sp>
      <p:pic>
        <p:nvPicPr>
          <p:cNvPr id="199" name="Google Shape;199;g39f94c8f3fa_0_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8775" y="1119725"/>
            <a:ext cx="9976075" cy="31752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0" name="Google Shape;200;g39f94c8f3fa_0_31"/>
          <p:cNvGraphicFramePr/>
          <p:nvPr/>
        </p:nvGraphicFramePr>
        <p:xfrm>
          <a:off x="6616025" y="4525663"/>
          <a:ext cx="4796475" cy="2047400"/>
        </p:xfrm>
        <a:graphic>
          <a:graphicData uri="http://schemas.openxmlformats.org/drawingml/2006/table">
            <a:tbl>
              <a:tblPr>
                <a:noFill/>
                <a:tableStyleId>{ABD916DE-C19E-49D7-B5BD-50315341C999}</a:tableStyleId>
              </a:tblPr>
              <a:tblGrid>
                <a:gridCol w="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9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5925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 b="1">
                          <a:solidFill>
                            <a:srgbClr val="434343"/>
                          </a:solidFill>
                        </a:rPr>
                        <a:t>Validación</a:t>
                      </a:r>
                      <a:endParaRPr sz="1000" b="1">
                        <a:solidFill>
                          <a:srgbClr val="434343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 b="1">
                          <a:solidFill>
                            <a:srgbClr val="434343"/>
                          </a:solidFill>
                        </a:rPr>
                        <a:t>Métrica de Error</a:t>
                      </a:r>
                      <a:endParaRPr sz="1000" b="1">
                        <a:solidFill>
                          <a:srgbClr val="434343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 b="1">
                          <a:solidFill>
                            <a:srgbClr val="434343"/>
                          </a:solidFill>
                        </a:rPr>
                        <a:t>Método</a:t>
                      </a:r>
                      <a:endParaRPr sz="1000" b="1">
                        <a:solidFill>
                          <a:srgbClr val="434343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9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 b="1">
                          <a:solidFill>
                            <a:srgbClr val="434343"/>
                          </a:solidFill>
                        </a:rPr>
                        <a:t>RIM</a:t>
                      </a:r>
                      <a:endParaRPr sz="1000" b="1">
                        <a:solidFill>
                          <a:srgbClr val="434343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 b="1">
                          <a:solidFill>
                            <a:srgbClr val="434343"/>
                          </a:solidFill>
                        </a:rPr>
                        <a:t>RIMH</a:t>
                      </a:r>
                      <a:endParaRPr sz="1000" b="1">
                        <a:solidFill>
                          <a:srgbClr val="434343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 b="1">
                          <a:solidFill>
                            <a:srgbClr val="434343"/>
                          </a:solidFill>
                        </a:rPr>
                        <a:t>RIH</a:t>
                      </a:r>
                      <a:endParaRPr sz="1000" b="1">
                        <a:solidFill>
                          <a:srgbClr val="434343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925"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434343"/>
                          </a:solidFill>
                        </a:rPr>
                        <a:t>Interna</a:t>
                      </a:r>
                      <a:endParaRPr sz="1000">
                        <a:solidFill>
                          <a:srgbClr val="434343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434343"/>
                          </a:solidFill>
                        </a:rPr>
                        <a:t>Bias</a:t>
                      </a:r>
                      <a:endParaRPr sz="1000">
                        <a:solidFill>
                          <a:srgbClr val="434343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434343"/>
                          </a:solidFill>
                        </a:rPr>
                        <a:t>-0.28</a:t>
                      </a:r>
                      <a:endParaRPr sz="1000">
                        <a:solidFill>
                          <a:srgbClr val="434343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434343"/>
                          </a:solidFill>
                        </a:rPr>
                        <a:t>-0.38</a:t>
                      </a:r>
                      <a:endParaRPr sz="1000">
                        <a:solidFill>
                          <a:srgbClr val="434343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434343"/>
                          </a:solidFill>
                          <a:highlight>
                            <a:srgbClr val="FFFF00"/>
                          </a:highlight>
                        </a:rPr>
                        <a:t>0.02</a:t>
                      </a:r>
                      <a:endParaRPr sz="1000">
                        <a:solidFill>
                          <a:srgbClr val="434343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9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434343"/>
                          </a:solidFill>
                        </a:rPr>
                        <a:t>RMSE </a:t>
                      </a:r>
                      <a:endParaRPr sz="1000">
                        <a:solidFill>
                          <a:srgbClr val="434343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434343"/>
                          </a:solidFill>
                          <a:highlight>
                            <a:srgbClr val="FFFF00"/>
                          </a:highlight>
                        </a:rPr>
                        <a:t>4.93</a:t>
                      </a:r>
                      <a:endParaRPr sz="1000">
                        <a:solidFill>
                          <a:srgbClr val="434343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434343"/>
                          </a:solidFill>
                        </a:rPr>
                        <a:t>6.11</a:t>
                      </a:r>
                      <a:endParaRPr sz="1000">
                        <a:solidFill>
                          <a:srgbClr val="434343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434343"/>
                          </a:solidFill>
                        </a:rPr>
                        <a:t>8.95</a:t>
                      </a:r>
                      <a:endParaRPr sz="1000">
                        <a:solidFill>
                          <a:srgbClr val="434343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434343"/>
                          </a:solidFill>
                        </a:rPr>
                        <a:t>MAPE</a:t>
                      </a:r>
                      <a:endParaRPr sz="1000">
                        <a:solidFill>
                          <a:srgbClr val="434343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434343"/>
                          </a:solidFill>
                          <a:highlight>
                            <a:srgbClr val="FFFF00"/>
                          </a:highlight>
                        </a:rPr>
                        <a:t>18.48</a:t>
                      </a:r>
                      <a:endParaRPr sz="1000">
                        <a:solidFill>
                          <a:srgbClr val="434343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434343"/>
                          </a:solidFill>
                        </a:rPr>
                        <a:t>19.12</a:t>
                      </a:r>
                      <a:endParaRPr sz="1000">
                        <a:solidFill>
                          <a:srgbClr val="434343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434343"/>
                          </a:solidFill>
                        </a:rPr>
                        <a:t>23.88</a:t>
                      </a:r>
                      <a:endParaRPr sz="1000">
                        <a:solidFill>
                          <a:srgbClr val="434343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9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434343"/>
                          </a:solidFill>
                        </a:rPr>
                        <a:t>R2</a:t>
                      </a:r>
                      <a:endParaRPr sz="1000">
                        <a:solidFill>
                          <a:srgbClr val="434343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434343"/>
                          </a:solidFill>
                          <a:highlight>
                            <a:srgbClr val="FFFF00"/>
                          </a:highlight>
                        </a:rPr>
                        <a:t>0.6884</a:t>
                      </a:r>
                      <a:endParaRPr sz="1000">
                        <a:solidFill>
                          <a:srgbClr val="434343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434343"/>
                          </a:solidFill>
                        </a:rPr>
                        <a:t>0.5652</a:t>
                      </a:r>
                      <a:endParaRPr sz="1000">
                        <a:solidFill>
                          <a:srgbClr val="434343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434343"/>
                          </a:solidFill>
                        </a:rPr>
                        <a:t>0.0665</a:t>
                      </a:r>
                      <a:endParaRPr sz="1000">
                        <a:solidFill>
                          <a:srgbClr val="434343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925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434343"/>
                          </a:solidFill>
                        </a:rPr>
                        <a:t>Externa</a:t>
                      </a:r>
                      <a:endParaRPr sz="1000">
                        <a:solidFill>
                          <a:srgbClr val="434343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434343"/>
                          </a:solidFill>
                        </a:rPr>
                        <a:t>Bias Hombres</a:t>
                      </a:r>
                      <a:endParaRPr sz="1000">
                        <a:solidFill>
                          <a:srgbClr val="434343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434343"/>
                          </a:solidFill>
                          <a:highlight>
                            <a:srgbClr val="FFFF00"/>
                          </a:highlight>
                        </a:rPr>
                        <a:t>2.81</a:t>
                      </a:r>
                      <a:endParaRPr sz="1000">
                        <a:solidFill>
                          <a:srgbClr val="434343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434343"/>
                          </a:solidFill>
                        </a:rPr>
                        <a:t>3.80</a:t>
                      </a:r>
                      <a:endParaRPr sz="1000">
                        <a:solidFill>
                          <a:srgbClr val="434343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434343"/>
                          </a:solidFill>
                        </a:rPr>
                        <a:t>5.79</a:t>
                      </a:r>
                      <a:endParaRPr sz="1000">
                        <a:solidFill>
                          <a:srgbClr val="434343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9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434343"/>
                          </a:solidFill>
                        </a:rPr>
                        <a:t>Bias  Mujeres</a:t>
                      </a:r>
                      <a:endParaRPr sz="1000">
                        <a:solidFill>
                          <a:srgbClr val="434343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434343"/>
                          </a:solidFill>
                        </a:rPr>
                        <a:t>1.12</a:t>
                      </a:r>
                      <a:endParaRPr sz="1000">
                        <a:solidFill>
                          <a:srgbClr val="434343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434343"/>
                          </a:solidFill>
                          <a:highlight>
                            <a:srgbClr val="FFFF00"/>
                          </a:highlight>
                        </a:rPr>
                        <a:t>0.68*</a:t>
                      </a:r>
                      <a:endParaRPr sz="1000">
                        <a:solidFill>
                          <a:srgbClr val="434343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 dirty="0">
                          <a:solidFill>
                            <a:srgbClr val="434343"/>
                          </a:solidFill>
                        </a:rPr>
                        <a:t>1.57</a:t>
                      </a:r>
                      <a:endParaRPr sz="1000" dirty="0">
                        <a:solidFill>
                          <a:srgbClr val="434343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1" name="Google Shape;201;g39f94c8f3fa_0_31"/>
          <p:cNvSpPr txBox="1"/>
          <p:nvPr/>
        </p:nvSpPr>
        <p:spPr>
          <a:xfrm rot="-5400000">
            <a:off x="-57921" y="2348924"/>
            <a:ext cx="2444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Incidencia Cruda por 100.000 habs</a:t>
            </a:r>
            <a:endParaRPr sz="1200" b="1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2" name="Google Shape;202;g39f94c8f3fa_0_31"/>
          <p:cNvGrpSpPr/>
          <p:nvPr/>
        </p:nvGrpSpPr>
        <p:grpSpPr>
          <a:xfrm>
            <a:off x="1007190" y="4254256"/>
            <a:ext cx="5535313" cy="2267931"/>
            <a:chOff x="661237" y="4294956"/>
            <a:chExt cx="5535313" cy="2267931"/>
          </a:xfrm>
        </p:grpSpPr>
        <p:sp>
          <p:nvSpPr>
            <p:cNvPr id="203" name="Google Shape;203;g39f94c8f3fa_0_31"/>
            <p:cNvSpPr txBox="1"/>
            <p:nvPr/>
          </p:nvSpPr>
          <p:spPr>
            <a:xfrm rot="-5400000">
              <a:off x="-198113" y="5154306"/>
              <a:ext cx="21498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800" b="1">
                  <a:solidFill>
                    <a:srgbClr val="FF9900"/>
                  </a:solidFill>
                  <a:latin typeface="Calibri"/>
                  <a:ea typeface="Calibri"/>
                  <a:cs typeface="Calibri"/>
                  <a:sym typeface="Calibri"/>
                </a:rPr>
                <a:t>Incidencia Estandarizada (población OMS) por 100.000 habitantes</a:t>
              </a:r>
              <a:endParaRPr sz="8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4" name="Google Shape;204;g39f94c8f3fa_0_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09750" y="4648362"/>
              <a:ext cx="5086350" cy="1914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g39f94c8f3fa_0_31"/>
            <p:cNvSpPr txBox="1"/>
            <p:nvPr/>
          </p:nvSpPr>
          <p:spPr>
            <a:xfrm>
              <a:off x="5250350" y="5017175"/>
              <a:ext cx="946200" cy="44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200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Inc. Estimada</a:t>
              </a:r>
              <a:endParaRPr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200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Inc. IARC</a:t>
              </a:r>
              <a:endParaRPr sz="12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9e446f2a9e_0_16"/>
          <p:cNvSpPr txBox="1">
            <a:spLocks noGrp="1"/>
          </p:cNvSpPr>
          <p:nvPr>
            <p:ph type="title"/>
          </p:nvPr>
        </p:nvSpPr>
        <p:spPr>
          <a:xfrm>
            <a:off x="701874" y="647623"/>
            <a:ext cx="44889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500">
                <a:solidFill>
                  <a:srgbClr val="003C58"/>
                </a:solidFill>
              </a:rPr>
              <a:t>Análisis de Sensibilidad</a:t>
            </a:r>
            <a:endParaRPr sz="3500">
              <a:solidFill>
                <a:srgbClr val="003C58"/>
              </a:solidFill>
            </a:endParaRPr>
          </a:p>
        </p:txBody>
      </p:sp>
      <p:sp>
        <p:nvSpPr>
          <p:cNvPr id="211" name="Google Shape;211;g39e446f2a9e_0_16"/>
          <p:cNvSpPr txBox="1">
            <a:spLocks noGrp="1"/>
          </p:cNvSpPr>
          <p:nvPr>
            <p:ph type="body" idx="2"/>
          </p:nvPr>
        </p:nvSpPr>
        <p:spPr>
          <a:xfrm>
            <a:off x="6017085" y="1119496"/>
            <a:ext cx="6136500" cy="3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rgbClr val="FF9900"/>
                </a:solidFill>
              </a:rPr>
              <a:t>Covariables no mejoraron precisión (RIM no tuvo signif.)</a:t>
            </a:r>
            <a:endParaRPr sz="2000">
              <a:solidFill>
                <a:srgbClr val="FF9900"/>
              </a:solidFill>
            </a:endParaRPr>
          </a:p>
        </p:txBody>
      </p:sp>
      <p:graphicFrame>
        <p:nvGraphicFramePr>
          <p:cNvPr id="212" name="Google Shape;212;g39e446f2a9e_0_16"/>
          <p:cNvGraphicFramePr/>
          <p:nvPr/>
        </p:nvGraphicFramePr>
        <p:xfrm>
          <a:off x="6017085" y="1526915"/>
          <a:ext cx="5905500" cy="1347300"/>
        </p:xfrm>
        <a:graphic>
          <a:graphicData uri="http://schemas.openxmlformats.org/drawingml/2006/table">
            <a:tbl>
              <a:tblPr>
                <a:noFill/>
                <a:tableStyleId>{ABD916DE-C19E-49D7-B5BD-50315341C999}</a:tableStyleId>
              </a:tblPr>
              <a:tblGrid>
                <a:gridCol w="89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Validación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Métrica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RIM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RIMH</a:t>
                      </a:r>
                      <a:br>
                        <a:rPr lang="es-CL" sz="1000">
                          <a:solidFill>
                            <a:srgbClr val="666666"/>
                          </a:solidFill>
                        </a:rPr>
                      </a:b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+ Ruralidad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RIH </a:t>
                      </a:r>
                      <a:br>
                        <a:rPr lang="es-CL" sz="1000">
                          <a:solidFill>
                            <a:srgbClr val="666666"/>
                          </a:solidFill>
                        </a:rPr>
                      </a:b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+ Sexo + FONASA C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300"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Interna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Bias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0.40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-0.18</a:t>
                      </a:r>
                      <a:r>
                        <a:rPr lang="es-CL" sz="1000">
                          <a:solidFill>
                            <a:srgbClr val="FF0000"/>
                          </a:solidFill>
                        </a:rPr>
                        <a:t>▲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30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RMSE 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4.93</a:t>
                      </a:r>
                      <a:r>
                        <a:rPr lang="es-CL" sz="1000">
                          <a:solidFill>
                            <a:schemeClr val="accent6"/>
                          </a:solidFill>
                        </a:rPr>
                        <a:t>▼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9.07</a:t>
                      </a:r>
                      <a:r>
                        <a:rPr lang="es-CL" sz="1000">
                          <a:solidFill>
                            <a:srgbClr val="FF0000"/>
                          </a:solidFill>
                        </a:rPr>
                        <a:t>▲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30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MAPE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19.29</a:t>
                      </a:r>
                      <a:r>
                        <a:rPr lang="es-CL" sz="1000">
                          <a:solidFill>
                            <a:srgbClr val="FF0000"/>
                          </a:solidFill>
                        </a:rPr>
                        <a:t>▲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24.58</a:t>
                      </a:r>
                      <a:r>
                        <a:rPr lang="es-CL" sz="1000">
                          <a:solidFill>
                            <a:srgbClr val="FF0000"/>
                          </a:solidFill>
                        </a:rPr>
                        <a:t>▲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30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R2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0.7267</a:t>
                      </a:r>
                      <a:r>
                        <a:rPr lang="es-CL" sz="1000">
                          <a:solidFill>
                            <a:schemeClr val="accent6"/>
                          </a:solidFill>
                        </a:rPr>
                        <a:t>▼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0.0418</a:t>
                      </a:r>
                      <a:r>
                        <a:rPr lang="es-CL" sz="1000">
                          <a:solidFill>
                            <a:srgbClr val="FF0000"/>
                          </a:solidFill>
                        </a:rPr>
                        <a:t>▲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30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Externa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Bias Hombres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4.37</a:t>
                      </a:r>
                      <a:r>
                        <a:rPr lang="es-CL" sz="1000">
                          <a:solidFill>
                            <a:srgbClr val="FF0000"/>
                          </a:solidFill>
                        </a:rPr>
                        <a:t>▲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4.90</a:t>
                      </a:r>
                      <a:r>
                        <a:rPr lang="es-CL" sz="1000">
                          <a:solidFill>
                            <a:schemeClr val="accent6"/>
                          </a:solidFill>
                        </a:rPr>
                        <a:t>▼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30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Bias  Mujeres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-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0.84</a:t>
                      </a:r>
                      <a:r>
                        <a:rPr lang="es-CL" sz="1000">
                          <a:solidFill>
                            <a:srgbClr val="FF0000"/>
                          </a:solidFill>
                        </a:rPr>
                        <a:t>▲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 dirty="0">
                          <a:solidFill>
                            <a:srgbClr val="666666"/>
                          </a:solidFill>
                        </a:rPr>
                        <a:t>1.76</a:t>
                      </a:r>
                      <a:r>
                        <a:rPr lang="es-CL" sz="1000" dirty="0">
                          <a:solidFill>
                            <a:schemeClr val="accent6"/>
                          </a:solidFill>
                        </a:rPr>
                        <a:t>▼</a:t>
                      </a:r>
                      <a:endParaRPr sz="1000" dirty="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13" name="Google Shape;213;g39e446f2a9e_0_16"/>
          <p:cNvGraphicFramePr/>
          <p:nvPr/>
        </p:nvGraphicFramePr>
        <p:xfrm>
          <a:off x="6017085" y="3361768"/>
          <a:ext cx="5905500" cy="1194900"/>
        </p:xfrm>
        <a:graphic>
          <a:graphicData uri="http://schemas.openxmlformats.org/drawingml/2006/table">
            <a:tbl>
              <a:tblPr>
                <a:noFill/>
                <a:tableStyleId>{ABD916DE-C19E-49D7-B5BD-50315341C999}</a:tableStyleId>
              </a:tblPr>
              <a:tblGrid>
                <a:gridCol w="89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Validación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Métrica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RIM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RIMH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RIH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300"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Interna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Bias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-0.27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-0.29</a:t>
                      </a:r>
                      <a:r>
                        <a:rPr lang="es-CL" sz="1000">
                          <a:solidFill>
                            <a:schemeClr val="accent6"/>
                          </a:solidFill>
                        </a:rPr>
                        <a:t>▼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-0.13</a:t>
                      </a:r>
                      <a:r>
                        <a:rPr lang="es-CL" sz="1000">
                          <a:solidFill>
                            <a:srgbClr val="FF0000"/>
                          </a:solidFill>
                        </a:rPr>
                        <a:t>▲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30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RMSE 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4.57</a:t>
                      </a:r>
                      <a:r>
                        <a:rPr lang="es-CL" sz="1000">
                          <a:solidFill>
                            <a:schemeClr val="accent6"/>
                          </a:solidFill>
                        </a:rPr>
                        <a:t>▼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6.01</a:t>
                      </a:r>
                      <a:r>
                        <a:rPr lang="es-CL" sz="1000">
                          <a:solidFill>
                            <a:schemeClr val="accent6"/>
                          </a:solidFill>
                        </a:rPr>
                        <a:t>▼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9.08</a:t>
                      </a:r>
                      <a:r>
                        <a:rPr lang="es-CL" sz="1000">
                          <a:solidFill>
                            <a:srgbClr val="FF0000"/>
                          </a:solidFill>
                        </a:rPr>
                        <a:t>▲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30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MAPE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15.07</a:t>
                      </a:r>
                      <a:r>
                        <a:rPr lang="es-CL" sz="1000">
                          <a:solidFill>
                            <a:schemeClr val="accent6"/>
                          </a:solidFill>
                        </a:rPr>
                        <a:t>▼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18.53</a:t>
                      </a:r>
                      <a:r>
                        <a:rPr lang="es-CL" sz="1000">
                          <a:solidFill>
                            <a:schemeClr val="accent6"/>
                          </a:solidFill>
                        </a:rPr>
                        <a:t>▼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23.44</a:t>
                      </a:r>
                      <a:r>
                        <a:rPr lang="es-CL" sz="1000">
                          <a:solidFill>
                            <a:schemeClr val="accent6"/>
                          </a:solidFill>
                        </a:rPr>
                        <a:t>▼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30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R2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0.7492</a:t>
                      </a:r>
                      <a:r>
                        <a:rPr lang="es-CL" sz="1000">
                          <a:solidFill>
                            <a:schemeClr val="accent6"/>
                          </a:solidFill>
                        </a:rPr>
                        <a:t>▼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0.5913</a:t>
                      </a:r>
                      <a:r>
                        <a:rPr lang="es-CL" sz="1000">
                          <a:solidFill>
                            <a:schemeClr val="accent6"/>
                          </a:solidFill>
                        </a:rPr>
                        <a:t>▼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0.0958</a:t>
                      </a:r>
                      <a:r>
                        <a:rPr lang="es-CL" sz="1000">
                          <a:solidFill>
                            <a:srgbClr val="FF0000"/>
                          </a:solidFill>
                        </a:rPr>
                        <a:t>▲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30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Externa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Bias Hombres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2.73</a:t>
                      </a:r>
                      <a:r>
                        <a:rPr lang="es-CL" sz="1000">
                          <a:solidFill>
                            <a:schemeClr val="accent6"/>
                          </a:solidFill>
                        </a:rPr>
                        <a:t>▼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3.37</a:t>
                      </a:r>
                      <a:r>
                        <a:rPr lang="es-CL" sz="1000">
                          <a:solidFill>
                            <a:schemeClr val="accent6"/>
                          </a:solidFill>
                        </a:rPr>
                        <a:t>▼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5.71</a:t>
                      </a:r>
                      <a:r>
                        <a:rPr lang="es-CL" sz="1000">
                          <a:solidFill>
                            <a:schemeClr val="accent6"/>
                          </a:solidFill>
                        </a:rPr>
                        <a:t>▼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30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Bias  Mujeres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1.08</a:t>
                      </a:r>
                      <a:r>
                        <a:rPr lang="es-CL" sz="1000">
                          <a:solidFill>
                            <a:schemeClr val="accent6"/>
                          </a:solidFill>
                        </a:rPr>
                        <a:t>▼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0.50*</a:t>
                      </a:r>
                      <a:r>
                        <a:rPr lang="es-CL" sz="1000">
                          <a:solidFill>
                            <a:schemeClr val="accent6"/>
                          </a:solidFill>
                        </a:rPr>
                        <a:t>▼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1.53</a:t>
                      </a:r>
                      <a:r>
                        <a:rPr lang="es-CL" sz="1000">
                          <a:solidFill>
                            <a:schemeClr val="accent6"/>
                          </a:solidFill>
                        </a:rPr>
                        <a:t>▼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14" name="Google Shape;214;g39e446f2a9e_0_16"/>
          <p:cNvGraphicFramePr/>
          <p:nvPr/>
        </p:nvGraphicFramePr>
        <p:xfrm>
          <a:off x="6017085" y="5106362"/>
          <a:ext cx="5905500" cy="1194900"/>
        </p:xfrm>
        <a:graphic>
          <a:graphicData uri="http://schemas.openxmlformats.org/drawingml/2006/table">
            <a:tbl>
              <a:tblPr>
                <a:noFill/>
                <a:tableStyleId>{ABD916DE-C19E-49D7-B5BD-50315341C999}</a:tableStyleId>
              </a:tblPr>
              <a:tblGrid>
                <a:gridCol w="89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Validación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Métrica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RIM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RIMH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RIH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300"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Interna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Bias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0.02</a:t>
                      </a:r>
                      <a:r>
                        <a:rPr lang="es-CL" sz="1000">
                          <a:solidFill>
                            <a:schemeClr val="accent6"/>
                          </a:solidFill>
                        </a:rPr>
                        <a:t>▼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-0.09</a:t>
                      </a:r>
                      <a:r>
                        <a:rPr lang="es-CL" sz="1000">
                          <a:solidFill>
                            <a:schemeClr val="accent6"/>
                          </a:solidFill>
                        </a:rPr>
                        <a:t>▼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0.06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30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RMSE 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2.85</a:t>
                      </a:r>
                      <a:r>
                        <a:rPr lang="es-CL" sz="1000">
                          <a:solidFill>
                            <a:schemeClr val="accent6"/>
                          </a:solidFill>
                        </a:rPr>
                        <a:t>▼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3.83</a:t>
                      </a:r>
                      <a:r>
                        <a:rPr lang="es-CL" sz="1000">
                          <a:solidFill>
                            <a:schemeClr val="accent6"/>
                          </a:solidFill>
                        </a:rPr>
                        <a:t>▼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5.26</a:t>
                      </a:r>
                      <a:r>
                        <a:rPr lang="es-CL" sz="1000">
                          <a:solidFill>
                            <a:schemeClr val="accent6"/>
                          </a:solidFill>
                        </a:rPr>
                        <a:t>▼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30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MAPE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9.07</a:t>
                      </a:r>
                      <a:r>
                        <a:rPr lang="es-CL" sz="1000">
                          <a:solidFill>
                            <a:schemeClr val="accent6"/>
                          </a:solidFill>
                        </a:rPr>
                        <a:t>▼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12.09</a:t>
                      </a:r>
                      <a:r>
                        <a:rPr lang="es-CL" sz="1000">
                          <a:solidFill>
                            <a:schemeClr val="accent6"/>
                          </a:solidFill>
                        </a:rPr>
                        <a:t>▼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17.44</a:t>
                      </a:r>
                      <a:r>
                        <a:rPr lang="es-CL" sz="1000">
                          <a:solidFill>
                            <a:schemeClr val="accent6"/>
                          </a:solidFill>
                        </a:rPr>
                        <a:t>▼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30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R2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0.8926</a:t>
                      </a:r>
                      <a:r>
                        <a:rPr lang="es-CL" sz="1000">
                          <a:solidFill>
                            <a:schemeClr val="accent6"/>
                          </a:solidFill>
                        </a:rPr>
                        <a:t>▼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0.7943</a:t>
                      </a:r>
                      <a:r>
                        <a:rPr lang="es-CL" sz="1000">
                          <a:solidFill>
                            <a:schemeClr val="accent6"/>
                          </a:solidFill>
                        </a:rPr>
                        <a:t>▼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0.6135</a:t>
                      </a:r>
                      <a:r>
                        <a:rPr lang="es-CL" sz="1000">
                          <a:solidFill>
                            <a:schemeClr val="accent6"/>
                          </a:solidFill>
                        </a:rPr>
                        <a:t>▼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30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Externa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Bias Hombres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2.45</a:t>
                      </a:r>
                      <a:r>
                        <a:rPr lang="es-CL" sz="1000">
                          <a:solidFill>
                            <a:schemeClr val="accent6"/>
                          </a:solidFill>
                        </a:rPr>
                        <a:t>▼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4.08 </a:t>
                      </a:r>
                      <a:r>
                        <a:rPr lang="es-CL" sz="1000">
                          <a:solidFill>
                            <a:srgbClr val="FF0000"/>
                          </a:solidFill>
                        </a:rPr>
                        <a:t>▲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4.27</a:t>
                      </a:r>
                      <a:r>
                        <a:rPr lang="es-CL" sz="1000">
                          <a:solidFill>
                            <a:schemeClr val="accent6"/>
                          </a:solidFill>
                        </a:rPr>
                        <a:t>▼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30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Bias  Mujeres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0.95</a:t>
                      </a:r>
                      <a:r>
                        <a:rPr lang="es-CL" sz="1000">
                          <a:solidFill>
                            <a:schemeClr val="accent6"/>
                          </a:solidFill>
                        </a:rPr>
                        <a:t>▼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0.74</a:t>
                      </a:r>
                      <a:r>
                        <a:rPr lang="es-CL" sz="1000">
                          <a:solidFill>
                            <a:srgbClr val="FF0000"/>
                          </a:solidFill>
                        </a:rPr>
                        <a:t>▲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0.92</a:t>
                      </a:r>
                      <a:r>
                        <a:rPr lang="es-CL" sz="1000">
                          <a:solidFill>
                            <a:schemeClr val="accent6"/>
                          </a:solidFill>
                        </a:rPr>
                        <a:t>▼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15" name="Google Shape;215;g39e446f2a9e_0_16"/>
          <p:cNvGraphicFramePr/>
          <p:nvPr/>
        </p:nvGraphicFramePr>
        <p:xfrm>
          <a:off x="743824" y="3031196"/>
          <a:ext cx="4796475" cy="1791475"/>
        </p:xfrm>
        <a:graphic>
          <a:graphicData uri="http://schemas.openxmlformats.org/drawingml/2006/table">
            <a:tbl>
              <a:tblPr>
                <a:noFill/>
                <a:tableStyleId>{ABD916DE-C19E-49D7-B5BD-50315341C999}</a:tableStyleId>
              </a:tblPr>
              <a:tblGrid>
                <a:gridCol w="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9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5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 b="1">
                          <a:solidFill>
                            <a:srgbClr val="666666"/>
                          </a:solidFill>
                        </a:rPr>
                        <a:t>Validación</a:t>
                      </a:r>
                      <a:endParaRPr sz="1000" b="1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 b="1">
                          <a:solidFill>
                            <a:srgbClr val="666666"/>
                          </a:solidFill>
                        </a:rPr>
                        <a:t>Métrica</a:t>
                      </a:r>
                      <a:endParaRPr sz="1000" b="1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 b="1">
                          <a:solidFill>
                            <a:srgbClr val="666666"/>
                          </a:solidFill>
                        </a:rPr>
                        <a:t>RIM</a:t>
                      </a:r>
                      <a:endParaRPr sz="1000" b="1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 b="1">
                          <a:solidFill>
                            <a:srgbClr val="666666"/>
                          </a:solidFill>
                        </a:rPr>
                        <a:t>RIMH</a:t>
                      </a:r>
                      <a:endParaRPr sz="1000" b="1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 b="1">
                          <a:solidFill>
                            <a:srgbClr val="666666"/>
                          </a:solidFill>
                        </a:rPr>
                        <a:t>RIH</a:t>
                      </a:r>
                      <a:endParaRPr sz="1000" b="1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925"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Interna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Bias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-0.28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-0.38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0.02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9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RMSE 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4.93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6.11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8.95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9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MAPE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18.48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19.12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23.88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R2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0.6884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0.5652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0.0665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925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Externa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Bias Hombres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2.81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3.80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5.79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9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Bias  Mujeres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1.12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0.68*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solidFill>
                            <a:srgbClr val="666666"/>
                          </a:solidFill>
                        </a:rPr>
                        <a:t>1.57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L="9150" marR="9150" marT="9150" marB="9150" anchor="ctr">
                    <a:lnL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E3E3E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6" name="Google Shape;216;g39e446f2a9e_0_16"/>
          <p:cNvSpPr txBox="1"/>
          <p:nvPr/>
        </p:nvSpPr>
        <p:spPr>
          <a:xfrm>
            <a:off x="701874" y="2552608"/>
            <a:ext cx="30000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Modelo base</a:t>
            </a:r>
            <a:endParaRPr sz="1800"/>
          </a:p>
        </p:txBody>
      </p:sp>
      <p:sp>
        <p:nvSpPr>
          <p:cNvPr id="217" name="Google Shape;217;g39e446f2a9e_0_16"/>
          <p:cNvSpPr txBox="1"/>
          <p:nvPr/>
        </p:nvSpPr>
        <p:spPr>
          <a:xfrm>
            <a:off x="6017085" y="4637595"/>
            <a:ext cx="466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Trienios mejoraron precisión de RIM y RIH</a:t>
            </a:r>
            <a:endParaRPr sz="2000" dirty="0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39e446f2a9e_0_16"/>
          <p:cNvSpPr txBox="1"/>
          <p:nvPr/>
        </p:nvSpPr>
        <p:spPr>
          <a:xfrm>
            <a:off x="6017085" y="2917245"/>
            <a:ext cx="494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Submuestra mejoró precisión de RIM y RIMH</a:t>
            </a:r>
            <a:endParaRPr sz="2000" dirty="0"/>
          </a:p>
        </p:txBody>
      </p:sp>
      <p:sp>
        <p:nvSpPr>
          <p:cNvPr id="219" name="Google Shape;219;g39e446f2a9e_0_16"/>
          <p:cNvSpPr txBox="1"/>
          <p:nvPr/>
        </p:nvSpPr>
        <p:spPr>
          <a:xfrm>
            <a:off x="743824" y="1649223"/>
            <a:ext cx="4282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>
                <a:solidFill>
                  <a:srgbClr val="FF0000"/>
                </a:solidFill>
              </a:rPr>
              <a:t>▲</a:t>
            </a:r>
            <a:r>
              <a:rPr lang="es-CL">
                <a:solidFill>
                  <a:srgbClr val="434343"/>
                </a:solidFill>
              </a:rPr>
              <a:t> Aumento de error respecto a modelo base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>
                <a:solidFill>
                  <a:schemeClr val="accent6"/>
                </a:solidFill>
              </a:rPr>
              <a:t>▼</a:t>
            </a:r>
            <a:r>
              <a:rPr lang="es-CL">
                <a:solidFill>
                  <a:srgbClr val="434343"/>
                </a:solidFill>
              </a:rPr>
              <a:t> Disminución de error respecto a modelo base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build="p"/>
      <p:bldP spid="217" grpId="0"/>
      <p:bldP spid="2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5"/>
          <p:cNvPicPr preferRelativeResize="0"/>
          <p:nvPr/>
        </p:nvPicPr>
        <p:blipFill rotWithShape="1">
          <a:blip r:embed="rId3">
            <a:alphaModFix/>
          </a:blip>
          <a:srcRect l="20688"/>
          <a:stretch/>
        </p:blipFill>
        <p:spPr>
          <a:xfrm>
            <a:off x="1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5"/>
          <p:cNvSpPr/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5"/>
          <p:cNvSpPr txBox="1">
            <a:spLocks noGrp="1"/>
          </p:cNvSpPr>
          <p:nvPr>
            <p:ph type="title"/>
          </p:nvPr>
        </p:nvSpPr>
        <p:spPr>
          <a:xfrm>
            <a:off x="7531610" y="365125"/>
            <a:ext cx="3822189" cy="99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ts val="4000"/>
              <a:buFont typeface="Arial"/>
              <a:buNone/>
            </a:pPr>
            <a:r>
              <a:rPr lang="es-CL" sz="4000" b="1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Discusión</a:t>
            </a:r>
            <a:endParaRPr sz="4000" b="1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5"/>
          <p:cNvSpPr/>
          <p:nvPr/>
        </p:nvSpPr>
        <p:spPr>
          <a:xfrm>
            <a:off x="661375" y="1527350"/>
            <a:ext cx="11185500" cy="4762800"/>
          </a:xfrm>
          <a:prstGeom prst="rect">
            <a:avLst/>
          </a:prstGeom>
          <a:gradFill>
            <a:gsLst>
              <a:gs pos="0">
                <a:srgbClr val="F5F7FC">
                  <a:alpha val="14117"/>
                </a:srgbClr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5"/>
          <p:cNvSpPr txBox="1">
            <a:spLocks noGrp="1"/>
          </p:cNvSpPr>
          <p:nvPr>
            <p:ph type="body" idx="1"/>
          </p:nvPr>
        </p:nvSpPr>
        <p:spPr>
          <a:xfrm>
            <a:off x="3083050" y="1667300"/>
            <a:ext cx="82707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ts val="2000"/>
              <a:buFont typeface="Arial"/>
              <a:buChar char="•"/>
            </a:pPr>
            <a:r>
              <a:rPr lang="es-CL" sz="2000" b="1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RIM </a:t>
            </a:r>
            <a:r>
              <a:rPr lang="es-CL" sz="20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fue más preciso y menos propenso al sobreajuste </a:t>
            </a:r>
            <a:endParaRPr sz="2000"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ts val="2000"/>
              <a:buFont typeface="Arial"/>
              <a:buChar char="•"/>
            </a:pPr>
            <a:r>
              <a:rPr lang="es-CL" sz="20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Diagnóstico tardío del CG → Alta letalidad → Alta correlación incidencia-mortalidad</a:t>
            </a:r>
            <a:endParaRPr sz="2000"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C58"/>
              </a:buClr>
              <a:buSzPts val="2000"/>
              <a:buFont typeface="Arial"/>
              <a:buChar char="•"/>
            </a:pPr>
            <a:r>
              <a:rPr lang="es-CL" sz="2000" b="1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RIMH</a:t>
            </a:r>
            <a:r>
              <a:rPr lang="es-CL" sz="2000" dirty="0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20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alcanzó precisión comparable a RIM y superior a RIH</a:t>
            </a:r>
            <a:endParaRPr sz="2000"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ts val="2000"/>
              <a:buFont typeface="Arial"/>
              <a:buChar char="•"/>
            </a:pPr>
            <a:r>
              <a:rPr lang="es-CL" sz="20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Menor dispersión temporal de </a:t>
            </a:r>
            <a:r>
              <a:rPr lang="es-CL" sz="2000" dirty="0" err="1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egresos+defunciones</a:t>
            </a:r>
            <a:r>
              <a:rPr lang="es-CL" sz="20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 → menor diferencia de precisión con RIM en mujeres y periodos anuales</a:t>
            </a:r>
            <a:endParaRPr sz="2000"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CL" sz="2000" b="1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💡Investigación futura</a:t>
            </a:r>
            <a:r>
              <a:rPr lang="es-CL" sz="20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: estimar incidencia de cánceres menos letales o en áreas más pequeñas, con mayor dispersión espacio-temporal de defunciones</a:t>
            </a:r>
            <a:endParaRPr sz="2000"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C58"/>
              </a:buClr>
              <a:buSzPts val="2000"/>
              <a:buFont typeface="Arial"/>
              <a:buChar char="•"/>
            </a:pPr>
            <a:r>
              <a:rPr lang="es-CL" sz="2000" b="1" dirty="0" err="1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RPCs</a:t>
            </a:r>
            <a:r>
              <a:rPr lang="es-CL" sz="2000" b="1" dirty="0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20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tienen sesgo a población rural que puede reducir la precisión de las predicciones</a:t>
            </a:r>
            <a:endParaRPr sz="2000"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ts val="2000"/>
              <a:buFont typeface="Arial"/>
              <a:buChar char="•"/>
            </a:pPr>
            <a:r>
              <a:rPr lang="es-CL" sz="20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Incorporar observaciones 1998-2002 aumentaría el sesgo</a:t>
            </a:r>
            <a:endParaRPr sz="2000"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003C58"/>
              </a:buClr>
              <a:buSzPts val="2000"/>
              <a:buChar char="•"/>
            </a:pPr>
            <a:r>
              <a:rPr lang="es-CL" sz="2000" b="1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Limitación</a:t>
            </a:r>
            <a:r>
              <a:rPr lang="es-CL" sz="20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: alta variabilidad de proyecciones en provincias pequeñas, reducible con suavizamiento espacio-temporal</a:t>
            </a:r>
            <a:endParaRPr sz="2000"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5"/>
          <p:cNvSpPr/>
          <p:nvPr/>
        </p:nvSpPr>
        <p:spPr>
          <a:xfrm>
            <a:off x="11943984" y="1527349"/>
            <a:ext cx="246490" cy="4762919"/>
          </a:xfrm>
          <a:prstGeom prst="rect">
            <a:avLst/>
          </a:prstGeom>
          <a:solidFill>
            <a:srgbClr val="378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9f94c8f3fa_0_20"/>
          <p:cNvSpPr/>
          <p:nvPr/>
        </p:nvSpPr>
        <p:spPr>
          <a:xfrm>
            <a:off x="-1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g39f94c8f3fa_0_20"/>
          <p:cNvPicPr preferRelativeResize="0"/>
          <p:nvPr/>
        </p:nvPicPr>
        <p:blipFill rotWithShape="1">
          <a:blip r:embed="rId3">
            <a:alphaModFix/>
          </a:blip>
          <a:srcRect l="20685"/>
          <a:stretch/>
        </p:blipFill>
        <p:spPr>
          <a:xfrm>
            <a:off x="1" y="10"/>
            <a:ext cx="9669645" cy="6857992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39f94c8f3fa_0_20"/>
          <p:cNvSpPr/>
          <p:nvPr/>
        </p:nvSpPr>
        <p:spPr>
          <a:xfrm flipH="1">
            <a:off x="5124897" y="0"/>
            <a:ext cx="70671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39f94c8f3fa_0_20"/>
          <p:cNvSpPr txBox="1">
            <a:spLocks noGrp="1"/>
          </p:cNvSpPr>
          <p:nvPr>
            <p:ph type="title"/>
          </p:nvPr>
        </p:nvSpPr>
        <p:spPr>
          <a:xfrm>
            <a:off x="7531610" y="365125"/>
            <a:ext cx="3822300" cy="9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ts val="4000"/>
              <a:buFont typeface="Arial"/>
              <a:buNone/>
            </a:pPr>
            <a:r>
              <a:rPr lang="es-CL" sz="4000" b="1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Conclusión</a:t>
            </a:r>
            <a:endParaRPr sz="4000" b="1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39f94c8f3fa_0_20"/>
          <p:cNvSpPr/>
          <p:nvPr/>
        </p:nvSpPr>
        <p:spPr>
          <a:xfrm>
            <a:off x="2934119" y="1527349"/>
            <a:ext cx="8913000" cy="4762800"/>
          </a:xfrm>
          <a:prstGeom prst="rect">
            <a:avLst/>
          </a:prstGeom>
          <a:gradFill>
            <a:gsLst>
              <a:gs pos="0">
                <a:srgbClr val="F5F7FC">
                  <a:alpha val="14117"/>
                </a:srgbClr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39f94c8f3fa_0_20"/>
          <p:cNvSpPr txBox="1">
            <a:spLocks noGrp="1"/>
          </p:cNvSpPr>
          <p:nvPr>
            <p:ph type="body" idx="1"/>
          </p:nvPr>
        </p:nvSpPr>
        <p:spPr>
          <a:xfrm>
            <a:off x="3908810" y="1959429"/>
            <a:ext cx="7445100" cy="42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ts val="2000"/>
              <a:buFont typeface="Arial"/>
              <a:buChar char="•"/>
            </a:pPr>
            <a:r>
              <a:rPr lang="es-CL" sz="2000" b="1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RIM </a:t>
            </a:r>
            <a:r>
              <a:rPr lang="es-CL" sz="200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es un método robusto para estimar incidencia de CG a nivel provincial en Chile</a:t>
            </a:r>
            <a:endParaRPr sz="200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C58"/>
              </a:buClr>
              <a:buSzPts val="2000"/>
              <a:buFont typeface="Arial"/>
              <a:buChar char="•"/>
            </a:pPr>
            <a:r>
              <a:rPr lang="es-CL" sz="2000" b="1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RIMH </a:t>
            </a:r>
            <a:r>
              <a:rPr lang="es-CL" sz="200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constituye una innovación metodológica eficaz, acercándose a la precisión de RIM en poblaciones con defunciones más dispersas espacio-temporalmente</a:t>
            </a:r>
            <a:endParaRPr sz="200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03C58"/>
              </a:buClr>
              <a:buSzPts val="2000"/>
              <a:buFont typeface="Arial"/>
              <a:buChar char="•"/>
            </a:pPr>
            <a:r>
              <a:rPr lang="es-CL" sz="200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Es necesario considerar y ajustar el </a:t>
            </a:r>
            <a:r>
              <a:rPr lang="es-CL" sz="2000" b="1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sesgo </a:t>
            </a:r>
            <a:r>
              <a:rPr lang="es-CL" sz="200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de los RPCs al estimar incidencia a nivel subnacional para evitar errores sistemáticos</a:t>
            </a:r>
            <a:endParaRPr sz="200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39f94c8f3fa_0_20"/>
          <p:cNvSpPr/>
          <p:nvPr/>
        </p:nvSpPr>
        <p:spPr>
          <a:xfrm>
            <a:off x="11943984" y="1527349"/>
            <a:ext cx="246600" cy="4762800"/>
          </a:xfrm>
          <a:prstGeom prst="rect">
            <a:avLst/>
          </a:prstGeom>
          <a:solidFill>
            <a:srgbClr val="378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6"/>
          <p:cNvSpPr/>
          <p:nvPr/>
        </p:nvSpPr>
        <p:spPr>
          <a:xfrm>
            <a:off x="838198" y="1346680"/>
            <a:ext cx="10429570" cy="4230356"/>
          </a:xfrm>
          <a:prstGeom prst="rect">
            <a:avLst/>
          </a:prstGeom>
          <a:gradFill>
            <a:gsLst>
              <a:gs pos="0">
                <a:srgbClr val="F5F7FC">
                  <a:alpha val="14117"/>
                </a:srgbClr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6"/>
          <p:cNvSpPr txBox="1">
            <a:spLocks noGrp="1"/>
          </p:cNvSpPr>
          <p:nvPr>
            <p:ph type="title"/>
          </p:nvPr>
        </p:nvSpPr>
        <p:spPr>
          <a:xfrm>
            <a:off x="838199" y="242334"/>
            <a:ext cx="353785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s-CL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Referencias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6"/>
          <p:cNvSpPr txBox="1">
            <a:spLocks noGrp="1"/>
          </p:cNvSpPr>
          <p:nvPr>
            <p:ph type="body" idx="1"/>
          </p:nvPr>
        </p:nvSpPr>
        <p:spPr>
          <a:xfrm>
            <a:off x="1601975" y="1484593"/>
            <a:ext cx="8901900" cy="3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552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ct val="218181"/>
              <a:buChar char="•"/>
            </a:pP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Ferlay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, J.,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Colombet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, M.,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Soerjomataram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, I.,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Mathers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, C., Parkin, D. M., Piñeros, M.,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Znaor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, A., &amp; Bray, F. (2019).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Estimating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global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cancer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incidence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mortality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in 2018: GLOBOCAN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sources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methods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s-CL" sz="1100" i="1" dirty="0">
                <a:latin typeface="Arial"/>
                <a:ea typeface="Arial"/>
                <a:cs typeface="Arial"/>
                <a:sym typeface="Arial"/>
              </a:rPr>
              <a:t>International </a:t>
            </a:r>
            <a:r>
              <a:rPr lang="es-CL" sz="1100" i="1" dirty="0" err="1">
                <a:latin typeface="Arial"/>
                <a:ea typeface="Arial"/>
                <a:cs typeface="Arial"/>
                <a:sym typeface="Arial"/>
              </a:rPr>
              <a:t>Journal</a:t>
            </a:r>
            <a:r>
              <a:rPr lang="es-CL" sz="11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i="1" dirty="0" err="1"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s-CL" sz="11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i="1" dirty="0" err="1">
                <a:latin typeface="Arial"/>
                <a:ea typeface="Arial"/>
                <a:cs typeface="Arial"/>
                <a:sym typeface="Arial"/>
              </a:rPr>
              <a:t>Cancer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CL" sz="1100" i="1" dirty="0">
                <a:latin typeface="Arial"/>
                <a:ea typeface="Arial"/>
                <a:cs typeface="Arial"/>
                <a:sym typeface="Arial"/>
              </a:rPr>
              <a:t>144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(8), 1941-1953.</a:t>
            </a:r>
            <a:r>
              <a:rPr lang="es-CL" sz="1100" dirty="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es-CL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https://doi.org/10.1002/ijc.31937</a:t>
            </a:r>
            <a:endParaRPr sz="1100" u="sng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552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ct val="218181"/>
              <a:buChar char="•"/>
            </a:pP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Ferlay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, J.,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Steliarova-Foucher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, E.,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Lortet-Tieulent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, J., Rosso, S.,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Coebergh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, J. W. W.,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Comber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, H., Forman, D., &amp; Bray, F. (2013).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Cancer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incidence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mortality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patterns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Europe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Estimates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40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countries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in 2012. </a:t>
            </a:r>
            <a:r>
              <a:rPr lang="es-CL" sz="1100" i="1" dirty="0" err="1">
                <a:latin typeface="Arial"/>
                <a:ea typeface="Arial"/>
                <a:cs typeface="Arial"/>
                <a:sym typeface="Arial"/>
              </a:rPr>
              <a:t>European</a:t>
            </a:r>
            <a:r>
              <a:rPr lang="es-CL" sz="11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i="1" dirty="0" err="1">
                <a:latin typeface="Arial"/>
                <a:ea typeface="Arial"/>
                <a:cs typeface="Arial"/>
                <a:sym typeface="Arial"/>
              </a:rPr>
              <a:t>Journal</a:t>
            </a:r>
            <a:r>
              <a:rPr lang="es-CL" sz="11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i="1" dirty="0" err="1"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s-CL" sz="11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i="1" dirty="0" err="1">
                <a:latin typeface="Arial"/>
                <a:ea typeface="Arial"/>
                <a:cs typeface="Arial"/>
                <a:sym typeface="Arial"/>
              </a:rPr>
              <a:t>Cancer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CL" sz="1100" i="1" dirty="0">
                <a:latin typeface="Arial"/>
                <a:ea typeface="Arial"/>
                <a:cs typeface="Arial"/>
                <a:sym typeface="Arial"/>
              </a:rPr>
              <a:t>49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(6), 1374-1403.</a:t>
            </a:r>
            <a:r>
              <a:rPr lang="es-CL" sz="1100" dirty="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 </a:t>
            </a:r>
            <a:r>
              <a:rPr lang="es-CL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https://doi.org/10.1016/j.ejca.2012.12.027</a:t>
            </a:r>
            <a:endParaRPr sz="1100" u="sng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552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ct val="218181"/>
              <a:buChar char="•"/>
            </a:pP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Global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Burden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Disease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2019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Cancer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Collaboration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Kocarnik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, J. M., Compton, K., Dean, F. E., Fu, W.,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Gaw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, B. L., Harvey, J. D.,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Henrikson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, H. J., Lu, D.,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Pennini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, A.,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Xu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, R.,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Ababneh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, E.,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Abbasi-Kangevari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, M.,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Abbastabar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, H., Abd-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Elsalam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, S. M.,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Abdoli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, A., Abedi, A.,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Abidi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, H.,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Abolhassani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, H., …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Force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, L. M. (2022).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Cancer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Incidence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Mortality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Years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Life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Lost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Years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Lived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Disability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Disability-Adjusted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Life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Years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29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Cancer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Groups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2010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2019: A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Systematic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Analysis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Global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Burden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Disease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Study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2019. </a:t>
            </a:r>
            <a:r>
              <a:rPr lang="es-CL" sz="1100" i="1" dirty="0">
                <a:latin typeface="Arial"/>
                <a:ea typeface="Arial"/>
                <a:cs typeface="Arial"/>
                <a:sym typeface="Arial"/>
              </a:rPr>
              <a:t>JAMA </a:t>
            </a:r>
            <a:r>
              <a:rPr lang="es-CL" sz="1100" i="1" dirty="0" err="1">
                <a:latin typeface="Arial"/>
                <a:ea typeface="Arial"/>
                <a:cs typeface="Arial"/>
                <a:sym typeface="Arial"/>
              </a:rPr>
              <a:t>Oncology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CL" sz="1100" i="1" dirty="0"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(3), 420.</a:t>
            </a:r>
            <a:r>
              <a:rPr lang="es-CL" sz="1100" dirty="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/>
              </a:rPr>
              <a:t> </a:t>
            </a:r>
            <a:r>
              <a:rPr lang="es-CL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https://doi.org/10.1001/jamaoncol.2021.6987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552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ct val="218181"/>
              <a:buChar char="•"/>
            </a:pP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Ministerio de Salud. (2019). </a:t>
            </a:r>
            <a:r>
              <a:rPr lang="es-CL" sz="1100" i="1" dirty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s-CL" sz="1100" i="1" baseline="30000" dirty="0"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s-CL" sz="1100" i="1" dirty="0">
                <a:latin typeface="Arial"/>
                <a:ea typeface="Arial"/>
                <a:cs typeface="Arial"/>
                <a:sym typeface="Arial"/>
              </a:rPr>
              <a:t> INFORME NACIONAL DE VIGILANCIA DE CANCER EN CHILE. Estimación de Incidencia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s-CL" sz="1100" dirty="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/>
              </a:rPr>
              <a:t> </a:t>
            </a:r>
            <a:r>
              <a:rPr lang="es-CL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https://epi.minsal.cl/wp-content/uploads/2020/08/VF_Informe_RPC_Estimacion_Incidencia.pdf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552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ct val="218181"/>
              <a:buChar char="•"/>
            </a:pP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Mondschein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, S., Subiabre, F., Yankovic, N., Estay, C.,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Von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Mühlenbrock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, C., &amp; Berger, Z. (2022).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Colorectal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cancer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trends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in Chile: A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Latin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-American country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marked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socioeconomic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inequities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s-CL" sz="1100" i="1" dirty="0">
                <a:latin typeface="Arial"/>
                <a:ea typeface="Arial"/>
                <a:cs typeface="Arial"/>
                <a:sym typeface="Arial"/>
              </a:rPr>
              <a:t>PLOS ONE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CL" sz="1100" i="1" dirty="0">
                <a:latin typeface="Arial"/>
                <a:ea typeface="Arial"/>
                <a:cs typeface="Arial"/>
                <a:sym typeface="Arial"/>
              </a:rPr>
              <a:t>17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(11), e0271929.</a:t>
            </a:r>
            <a:r>
              <a:rPr lang="es-CL" sz="1100" dirty="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/>
              </a:rPr>
              <a:t> </a:t>
            </a:r>
            <a:r>
              <a:rPr lang="es-CL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https://doi.org/10.1371/journal.pone.0271929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00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ct val="163636"/>
              <a:buChar char="•"/>
            </a:pP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Chatignoux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, E.,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Uhry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, Z.,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Grosclaude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, P., Colonna, M., &amp;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Remontet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, L. (2021).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How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produce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sound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predictions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incidence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at a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district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level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using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either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health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care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mortality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data in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absence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national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registry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example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cancer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in France. </a:t>
            </a:r>
            <a:r>
              <a:rPr lang="es-CL" sz="1100" i="1" dirty="0">
                <a:latin typeface="Arial"/>
                <a:ea typeface="Arial"/>
                <a:cs typeface="Arial"/>
                <a:sym typeface="Arial"/>
              </a:rPr>
              <a:t>International </a:t>
            </a:r>
            <a:r>
              <a:rPr lang="es-CL" sz="1100" i="1" dirty="0" err="1">
                <a:latin typeface="Arial"/>
                <a:ea typeface="Arial"/>
                <a:cs typeface="Arial"/>
                <a:sym typeface="Arial"/>
              </a:rPr>
              <a:t>Journal</a:t>
            </a:r>
            <a:r>
              <a:rPr lang="es-CL" sz="11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i="1" dirty="0" err="1"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s-CL" sz="11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i="1" dirty="0" err="1">
                <a:latin typeface="Arial"/>
                <a:ea typeface="Arial"/>
                <a:cs typeface="Arial"/>
                <a:sym typeface="Arial"/>
              </a:rPr>
              <a:t>Epidemiology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CL" sz="1100" i="1" dirty="0">
                <a:latin typeface="Arial"/>
                <a:ea typeface="Arial"/>
                <a:cs typeface="Arial"/>
                <a:sym typeface="Arial"/>
              </a:rPr>
              <a:t>50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(1), 279-292.</a:t>
            </a:r>
            <a:r>
              <a:rPr lang="es-CL" sz="1100" dirty="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9"/>
              </a:rPr>
              <a:t> </a:t>
            </a:r>
            <a:r>
              <a:rPr lang="es-CL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https://doi.org/10.1093/ije/dyaa217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00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ct val="163636"/>
              <a:buChar char="•"/>
            </a:pP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McKinney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, W. (2010). Data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Structures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Statistical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Computing in Python. En S. van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der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Walt &amp; J. Millman (Eds.), </a:t>
            </a:r>
            <a:r>
              <a:rPr lang="es-CL" sz="1100" i="1" dirty="0" err="1">
                <a:latin typeface="Arial"/>
                <a:ea typeface="Arial"/>
                <a:cs typeface="Arial"/>
                <a:sym typeface="Arial"/>
              </a:rPr>
              <a:t>Proceedings</a:t>
            </a:r>
            <a:r>
              <a:rPr lang="es-CL" sz="11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i="1" dirty="0" err="1"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s-CL" sz="11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i="1" dirty="0" err="1"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CL" sz="1100" i="1" dirty="0">
                <a:latin typeface="Arial"/>
                <a:ea typeface="Arial"/>
                <a:cs typeface="Arial"/>
                <a:sym typeface="Arial"/>
              </a:rPr>
              <a:t> 9th Python in </a:t>
            </a:r>
            <a:r>
              <a:rPr lang="es-CL" sz="1100" i="1" dirty="0" err="1">
                <a:latin typeface="Arial"/>
                <a:ea typeface="Arial"/>
                <a:cs typeface="Arial"/>
                <a:sym typeface="Arial"/>
              </a:rPr>
              <a:t>Science</a:t>
            </a:r>
            <a:r>
              <a:rPr lang="es-CL" sz="11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i="1" dirty="0" err="1">
                <a:latin typeface="Arial"/>
                <a:ea typeface="Arial"/>
                <a:cs typeface="Arial"/>
                <a:sym typeface="Arial"/>
              </a:rPr>
              <a:t>Conference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(pp. 56-61).</a:t>
            </a:r>
            <a:r>
              <a:rPr lang="es-CL" sz="1100" dirty="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0"/>
              </a:rPr>
              <a:t> </a:t>
            </a:r>
            <a:r>
              <a:rPr lang="es-CL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https://doi.org/10.25080/Majora-92bf1922-00a</a:t>
            </a:r>
            <a:endParaRPr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0027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ct val="163636"/>
              <a:buChar char="•"/>
            </a:pP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Seabold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, S., &amp;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Perktold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, J. (2010).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statsmodels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Econometric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statistical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modeling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dirty="0" err="1">
                <a:latin typeface="Arial"/>
                <a:ea typeface="Arial"/>
                <a:cs typeface="Arial"/>
                <a:sym typeface="Arial"/>
              </a:rPr>
              <a:t>python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s-CL" sz="1100" i="1" dirty="0">
                <a:latin typeface="Arial"/>
                <a:ea typeface="Arial"/>
                <a:cs typeface="Arial"/>
                <a:sym typeface="Arial"/>
              </a:rPr>
              <a:t>9th Python in </a:t>
            </a:r>
            <a:r>
              <a:rPr lang="es-CL" sz="1100" i="1" dirty="0" err="1">
                <a:latin typeface="Arial"/>
                <a:ea typeface="Arial"/>
                <a:cs typeface="Arial"/>
                <a:sym typeface="Arial"/>
              </a:rPr>
              <a:t>Science</a:t>
            </a:r>
            <a:r>
              <a:rPr lang="es-CL" sz="11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100" i="1" dirty="0" err="1">
                <a:latin typeface="Arial"/>
                <a:ea typeface="Arial"/>
                <a:cs typeface="Arial"/>
                <a:sym typeface="Arial"/>
              </a:rPr>
              <a:t>Conference</a:t>
            </a:r>
            <a:r>
              <a:rPr lang="es-CL" sz="11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6"/>
          <p:cNvSpPr/>
          <p:nvPr/>
        </p:nvSpPr>
        <p:spPr>
          <a:xfrm>
            <a:off x="11945510" y="1346681"/>
            <a:ext cx="246490" cy="4230356"/>
          </a:xfrm>
          <a:prstGeom prst="rect">
            <a:avLst/>
          </a:prstGeom>
          <a:solidFill>
            <a:srgbClr val="378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135FB3A-4D80-ED21-7E6F-E7AA7A17D198}"/>
              </a:ext>
            </a:extLst>
          </p:cNvPr>
          <p:cNvSpPr txBox="1"/>
          <p:nvPr/>
        </p:nvSpPr>
        <p:spPr>
          <a:xfrm>
            <a:off x="838198" y="5950304"/>
            <a:ext cx="9751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es-MX" sz="18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Financiamiento</a:t>
            </a:r>
            <a:endParaRPr lang="es-MX" sz="1800" b="0" dirty="0">
              <a:effectLst/>
            </a:endParaRPr>
          </a:p>
          <a:p>
            <a:pPr rtl="0">
              <a:buNone/>
            </a:pPr>
            <a:r>
              <a:rPr lang="es-MX" sz="1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ANID-Subdirección de Capital Humano/Doctorado Nacional/2022-21220971 (RL)</a:t>
            </a:r>
            <a:endParaRPr lang="es-MX" b="0" dirty="0">
              <a:effectLst/>
            </a:endParaRPr>
          </a:p>
          <a:p>
            <a:pPr>
              <a:buNone/>
            </a:pPr>
            <a:br>
              <a:rPr lang="es-MX" dirty="0"/>
            </a:br>
            <a:endParaRPr lang="es-C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7"/>
          <p:cNvPicPr preferRelativeResize="0"/>
          <p:nvPr/>
        </p:nvPicPr>
        <p:blipFill rotWithShape="1">
          <a:blip r:embed="rId3">
            <a:alphaModFix/>
          </a:blip>
          <a:srcRect t="27361"/>
          <a:stretch/>
        </p:blipFill>
        <p:spPr>
          <a:xfrm>
            <a:off x="1506326" y="-3"/>
            <a:ext cx="8744579" cy="357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284792" y="3882169"/>
            <a:ext cx="9361159" cy="297583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7"/>
          <p:cNvSpPr/>
          <p:nvPr/>
        </p:nvSpPr>
        <p:spPr>
          <a:xfrm>
            <a:off x="10250905" y="0"/>
            <a:ext cx="1941094" cy="3572933"/>
          </a:xfrm>
          <a:prstGeom prst="rect">
            <a:avLst/>
          </a:prstGeom>
          <a:solidFill>
            <a:srgbClr val="00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8" name="Google Shape;258;p7"/>
          <p:cNvGrpSpPr/>
          <p:nvPr/>
        </p:nvGrpSpPr>
        <p:grpSpPr>
          <a:xfrm>
            <a:off x="4555997" y="2090057"/>
            <a:ext cx="7086437" cy="1463623"/>
            <a:chOff x="5505274" y="239638"/>
            <a:chExt cx="5791783" cy="1197748"/>
          </a:xfrm>
        </p:grpSpPr>
        <p:pic>
          <p:nvPicPr>
            <p:cNvPr id="259" name="Google Shape;259;p7"/>
            <p:cNvPicPr preferRelativeResize="0"/>
            <p:nvPr/>
          </p:nvPicPr>
          <p:blipFill rotWithShape="1">
            <a:blip r:embed="rId5">
              <a:alphaModFix/>
            </a:blip>
            <a:srcRect r="64578"/>
            <a:stretch/>
          </p:blipFill>
          <p:spPr>
            <a:xfrm>
              <a:off x="10156193" y="239638"/>
              <a:ext cx="1140864" cy="11977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505274" y="443736"/>
              <a:ext cx="4450386" cy="7764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1" name="Google Shape;261;p7"/>
          <p:cNvSpPr/>
          <p:nvPr/>
        </p:nvSpPr>
        <p:spPr>
          <a:xfrm>
            <a:off x="1415420" y="0"/>
            <a:ext cx="90906" cy="3572930"/>
          </a:xfrm>
          <a:prstGeom prst="rect">
            <a:avLst/>
          </a:prstGeom>
          <a:solidFill>
            <a:srgbClr val="378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809200" y="1572950"/>
            <a:ext cx="7609200" cy="47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57200" lvl="0" indent="-32575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ct val="64285"/>
              <a:buFont typeface="Arial"/>
              <a:buChar char="•"/>
            </a:pPr>
            <a:r>
              <a:rPr lang="es-CL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Para una adecuada planificación sanitaria es indispensable conocer la incidencia de cáncer en el territorio, especialmente en un contexto de cambio social y ambiental</a:t>
            </a:r>
            <a:endParaRPr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575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C58"/>
              </a:buClr>
              <a:buSzPct val="64285"/>
              <a:buFont typeface="Arial"/>
              <a:buChar char="•"/>
            </a:pPr>
            <a:r>
              <a:rPr lang="es-CL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Registros poblacionales de cáncer (</a:t>
            </a:r>
            <a:r>
              <a:rPr lang="es-CL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RPC</a:t>
            </a:r>
            <a:r>
              <a:rPr lang="es-CL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) contienen los casos de cáncer de 12 provincias con 20% de la población del país</a:t>
            </a:r>
            <a:endParaRPr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575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C58"/>
              </a:buClr>
              <a:buSzPct val="64285"/>
              <a:buFont typeface="Arial"/>
              <a:buChar char="•"/>
            </a:pPr>
            <a:r>
              <a:rPr lang="es-CL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El método estándar para estimar la incidencia de la población no observada en base a </a:t>
            </a:r>
            <a:r>
              <a:rPr lang="es-CL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ratios de incidencia-mortalidad</a:t>
            </a:r>
            <a:r>
              <a:rPr lang="es-CL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 calibrados con los </a:t>
            </a:r>
            <a:r>
              <a:rPr lang="es-CL" dirty="0" err="1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RPCs</a:t>
            </a:r>
            <a:r>
              <a:rPr lang="es-CL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s-CL" dirty="0" err="1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Ferlay</a:t>
            </a:r>
            <a:r>
              <a:rPr lang="es-CL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 et al 2018, MINSAL 2018, GBD 2021)</a:t>
            </a:r>
            <a:endParaRPr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5755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03C58"/>
              </a:buClr>
              <a:buSzPct val="64285"/>
              <a:buFont typeface="Arial"/>
              <a:buChar char="•"/>
            </a:pPr>
            <a:r>
              <a:rPr lang="es-CL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Otras fuentes de información utilizadas: egresos hospitalarios, seguros de salud (</a:t>
            </a:r>
            <a:r>
              <a:rPr lang="es-CL" dirty="0" err="1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Mondschein</a:t>
            </a:r>
            <a:r>
              <a:rPr lang="es-CL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 et al 2022, </a:t>
            </a:r>
            <a:r>
              <a:rPr lang="es-CL" dirty="0" err="1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Chatignoux</a:t>
            </a:r>
            <a:r>
              <a:rPr lang="es-CL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 et al 2022).</a:t>
            </a:r>
            <a:endParaRPr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967894" y="297767"/>
            <a:ext cx="3657600" cy="99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ts val="4400"/>
              <a:buFont typeface="Arial"/>
              <a:buNone/>
            </a:pPr>
            <a:r>
              <a:rPr lang="es-CL" sz="4400" b="1" i="0" u="none" strike="noStrike" cap="none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Introducción</a:t>
            </a: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0" y="1572958"/>
            <a:ext cx="246490" cy="5285042"/>
          </a:xfrm>
          <a:prstGeom prst="rect">
            <a:avLst/>
          </a:prstGeom>
          <a:solidFill>
            <a:srgbClr val="378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 l="72849" t="4484" r="4708" b="9774"/>
          <a:stretch/>
        </p:blipFill>
        <p:spPr>
          <a:xfrm>
            <a:off x="8974423" y="0"/>
            <a:ext cx="16371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5925" y="4667550"/>
            <a:ext cx="936100" cy="190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9e446f2a9e_0_6"/>
          <p:cNvSpPr txBox="1">
            <a:spLocks noGrp="1"/>
          </p:cNvSpPr>
          <p:nvPr>
            <p:ph type="body" idx="1"/>
          </p:nvPr>
        </p:nvSpPr>
        <p:spPr>
          <a:xfrm>
            <a:off x="5731325" y="843275"/>
            <a:ext cx="5817300" cy="45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CL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Evaluar el impacto de incorporar</a:t>
            </a:r>
            <a:r>
              <a:rPr lang="es-CL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datos de egresos hospitalarios</a:t>
            </a:r>
            <a:r>
              <a:rPr lang="es-CL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 en las estimaciones de incidencia de cáncer en las provincias de Chile en el periodo 2003-2019, usando como referencia el </a:t>
            </a:r>
            <a:r>
              <a:rPr lang="es-CL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cáncer gástrico</a:t>
            </a:r>
            <a:r>
              <a:rPr lang="es-CL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 (CG)</a:t>
            </a:r>
            <a:endParaRPr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39e446f2a9e_0_6"/>
          <p:cNvSpPr txBox="1"/>
          <p:nvPr/>
        </p:nvSpPr>
        <p:spPr>
          <a:xfrm>
            <a:off x="119063" y="2959388"/>
            <a:ext cx="3108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s-CL"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Resultados</a:t>
            </a:r>
            <a:endParaRPr/>
          </a:p>
        </p:txBody>
      </p:sp>
      <p:pic>
        <p:nvPicPr>
          <p:cNvPr id="112" name="Google Shape;112;g39e446f2a9e_0_6"/>
          <p:cNvPicPr preferRelativeResize="0"/>
          <p:nvPr/>
        </p:nvPicPr>
        <p:blipFill rotWithShape="1">
          <a:blip r:embed="rId3">
            <a:alphaModFix/>
          </a:blip>
          <a:srcRect l="9745" r="38303"/>
          <a:stretch/>
        </p:blipFill>
        <p:spPr>
          <a:xfrm>
            <a:off x="0" y="0"/>
            <a:ext cx="4880910" cy="528503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39e446f2a9e_0_6"/>
          <p:cNvSpPr txBox="1"/>
          <p:nvPr/>
        </p:nvSpPr>
        <p:spPr>
          <a:xfrm>
            <a:off x="611651" y="5281891"/>
            <a:ext cx="3657600" cy="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ts val="4400"/>
              <a:buFont typeface="Arial"/>
              <a:buNone/>
            </a:pPr>
            <a:r>
              <a:rPr lang="es-CL" sz="4400" b="1">
                <a:solidFill>
                  <a:srgbClr val="003C58"/>
                </a:solidFill>
              </a:rPr>
              <a:t>Objetivo</a:t>
            </a:r>
            <a:endParaRPr/>
          </a:p>
        </p:txBody>
      </p:sp>
      <p:sp>
        <p:nvSpPr>
          <p:cNvPr id="114" name="Google Shape;114;g39e446f2a9e_0_6"/>
          <p:cNvSpPr/>
          <p:nvPr/>
        </p:nvSpPr>
        <p:spPr>
          <a:xfrm>
            <a:off x="11945510" y="0"/>
            <a:ext cx="246600" cy="5285100"/>
          </a:xfrm>
          <a:prstGeom prst="rect">
            <a:avLst/>
          </a:prstGeom>
          <a:solidFill>
            <a:srgbClr val="378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body" idx="1"/>
          </p:nvPr>
        </p:nvSpPr>
        <p:spPr>
          <a:xfrm>
            <a:off x="4947556" y="587829"/>
            <a:ext cx="6406243" cy="460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ct val="64285"/>
              <a:buChar char="•"/>
            </a:pPr>
            <a:r>
              <a:rPr lang="es-CL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Estudio observacional, ecológico, de la población de Chile entre 2003 y 2019</a:t>
            </a:r>
            <a:endParaRPr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2575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C58"/>
              </a:buClr>
              <a:buSzPct val="75000"/>
              <a:buFont typeface="Arial"/>
              <a:buChar char="•"/>
            </a:pPr>
            <a:r>
              <a:rPr lang="es-CL" u="sng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Población de estudio</a:t>
            </a:r>
            <a:r>
              <a:rPr lang="es-CL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: 12 provincias con RPC</a:t>
            </a:r>
            <a:endParaRPr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ct val="90000"/>
              <a:buFont typeface="Arial"/>
              <a:buChar char="•"/>
            </a:pPr>
            <a:r>
              <a:rPr lang="es-CL" sz="19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Exclusión: observaciones Valdivia-Ranco 1998-2002</a:t>
            </a:r>
            <a:endParaRPr sz="1900"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ct val="75000"/>
              <a:buFont typeface="Arial"/>
              <a:buChar char="•"/>
            </a:pPr>
            <a:r>
              <a:rPr lang="es-CL" u="sng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Población objetivo</a:t>
            </a:r>
            <a:r>
              <a:rPr lang="es-CL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: 56 provincias de Chile</a:t>
            </a:r>
            <a:endParaRPr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ct val="90000"/>
              <a:buFont typeface="Arial"/>
              <a:buChar char="•"/>
            </a:pPr>
            <a:r>
              <a:rPr lang="es-CL" sz="19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Exclusión: Provincia Antártica</a:t>
            </a:r>
            <a:endParaRPr sz="1900"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5755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FF9900"/>
              </a:buClr>
              <a:buSzPct val="64285"/>
              <a:buFont typeface="Arial"/>
              <a:buChar char="•"/>
            </a:pPr>
            <a:r>
              <a:rPr lang="es-CL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Datos</a:t>
            </a:r>
            <a:endParaRPr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ct val="75000"/>
              <a:buFont typeface="Arial"/>
              <a:buChar char="•"/>
            </a:pPr>
            <a:r>
              <a:rPr lang="es-CL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Casos de CG de los RPC</a:t>
            </a:r>
            <a:endParaRPr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ct val="75000"/>
              <a:buFont typeface="Arial"/>
              <a:buChar char="•"/>
            </a:pPr>
            <a:r>
              <a:rPr lang="es-CL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Defunciones y egresos hospitalarios DEIS</a:t>
            </a:r>
            <a:endParaRPr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ct val="75000"/>
              <a:buFont typeface="Arial"/>
              <a:buChar char="•"/>
            </a:pPr>
            <a:r>
              <a:rPr lang="es-CL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Beneficiarios FONASA e ISAPRE (SIS)</a:t>
            </a:r>
            <a:endParaRPr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ct val="75000"/>
              <a:buFont typeface="Arial"/>
              <a:buChar char="•"/>
            </a:pPr>
            <a:r>
              <a:rPr lang="es-CL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Proyecciones de población INE</a:t>
            </a:r>
            <a:endParaRPr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575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C58"/>
              </a:buClr>
              <a:buSzPct val="64285"/>
              <a:buFont typeface="Arial"/>
              <a:buChar char="•"/>
            </a:pPr>
            <a:r>
              <a:rPr lang="es-CL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Calibración de ratios</a:t>
            </a:r>
            <a:r>
              <a:rPr lang="es-CL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 mediante modelos lineales mixtos con intercepto aleatorio para provincias (</a:t>
            </a:r>
            <a:r>
              <a:rPr lang="es-CL" dirty="0" err="1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Chatignoux</a:t>
            </a:r>
            <a:r>
              <a:rPr lang="es-CL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 et al 2022)</a:t>
            </a:r>
            <a:endParaRPr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170064" y="2766218"/>
            <a:ext cx="288160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2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s-CL"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Materiales</a:t>
            </a:r>
            <a:br>
              <a:rPr lang="es-CL"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CL"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br>
              <a:rPr lang="es-CL"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CL"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Métodos</a:t>
            </a:r>
            <a:endParaRPr sz="4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3"/>
          <p:cNvPicPr preferRelativeResize="0"/>
          <p:nvPr/>
        </p:nvPicPr>
        <p:blipFill rotWithShape="1">
          <a:blip r:embed="rId3">
            <a:alphaModFix/>
          </a:blip>
          <a:srcRect l="37842" r="15583"/>
          <a:stretch/>
        </p:blipFill>
        <p:spPr>
          <a:xfrm>
            <a:off x="0" y="1598929"/>
            <a:ext cx="4376057" cy="528503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/>
          <p:nvPr/>
        </p:nvSpPr>
        <p:spPr>
          <a:xfrm>
            <a:off x="490888" y="2502567"/>
            <a:ext cx="3885169" cy="3445845"/>
          </a:xfrm>
          <a:prstGeom prst="rect">
            <a:avLst/>
          </a:prstGeom>
          <a:gradFill>
            <a:gsLst>
              <a:gs pos="0">
                <a:srgbClr val="F5F7FC">
                  <a:alpha val="14117"/>
                </a:srgbClr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 txBox="1">
            <a:spLocks noGrp="1"/>
          </p:cNvSpPr>
          <p:nvPr>
            <p:ph type="title"/>
          </p:nvPr>
        </p:nvSpPr>
        <p:spPr>
          <a:xfrm>
            <a:off x="1494453" y="3233995"/>
            <a:ext cx="288160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ct val="100000"/>
              <a:buFont typeface="Arial"/>
              <a:buNone/>
            </a:pPr>
            <a:r>
              <a:rPr lang="es-CL" b="1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Materiales </a:t>
            </a:r>
            <a:br>
              <a:rPr lang="es-CL" b="1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b="1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y métodos</a:t>
            </a:r>
            <a:endParaRPr/>
          </a:p>
        </p:txBody>
      </p:sp>
      <p:sp>
        <p:nvSpPr>
          <p:cNvPr id="124" name="Google Shape;124;p3"/>
          <p:cNvSpPr/>
          <p:nvPr/>
        </p:nvSpPr>
        <p:spPr>
          <a:xfrm>
            <a:off x="11945510" y="1572958"/>
            <a:ext cx="246490" cy="5285042"/>
          </a:xfrm>
          <a:prstGeom prst="rect">
            <a:avLst/>
          </a:prstGeom>
          <a:solidFill>
            <a:srgbClr val="378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5270675" y="6479100"/>
            <a:ext cx="4202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s-CL" sz="1000" dirty="0">
                <a:solidFill>
                  <a:srgbClr val="003C58"/>
                </a:solidFill>
              </a:rPr>
              <a:t>* Primer evento por persona</a:t>
            </a:r>
            <a:endParaRPr sz="1000" dirty="0"/>
          </a:p>
        </p:txBody>
      </p:sp>
      <p:pic>
        <p:nvPicPr>
          <p:cNvPr id="126" name="Google Shape;126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4088" y="4990585"/>
            <a:ext cx="5061075" cy="168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985ed75a2a_0_0"/>
          <p:cNvSpPr txBox="1">
            <a:spLocks noGrp="1"/>
          </p:cNvSpPr>
          <p:nvPr>
            <p:ph type="body" idx="1"/>
          </p:nvPr>
        </p:nvSpPr>
        <p:spPr>
          <a:xfrm>
            <a:off x="4947550" y="1132975"/>
            <a:ext cx="6406200" cy="52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300" b="1" dirty="0">
                <a:latin typeface="Arial"/>
                <a:ea typeface="Arial"/>
                <a:cs typeface="Arial"/>
                <a:sym typeface="Arial"/>
              </a:rPr>
              <a:t>Ratios </a:t>
            </a:r>
            <a:r>
              <a:rPr lang="es-CL" sz="1300" dirty="0">
                <a:latin typeface="Arial"/>
                <a:ea typeface="Arial"/>
                <a:cs typeface="Arial"/>
                <a:sym typeface="Arial"/>
              </a:rPr>
              <a:t>por provincia </a:t>
            </a:r>
            <a:r>
              <a:rPr lang="es-CL" sz="1300" b="1" i="1" dirty="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s-CL" sz="1300" dirty="0">
                <a:latin typeface="Arial"/>
                <a:ea typeface="Arial"/>
                <a:cs typeface="Arial"/>
                <a:sym typeface="Arial"/>
              </a:rPr>
              <a:t>, sexo </a:t>
            </a:r>
            <a:r>
              <a:rPr lang="es-CL" sz="1300" b="1" i="1" dirty="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s-CL" sz="1300" dirty="0">
                <a:latin typeface="Arial"/>
                <a:ea typeface="Arial"/>
                <a:cs typeface="Arial"/>
                <a:sym typeface="Arial"/>
              </a:rPr>
              <a:t>, rango de edad </a:t>
            </a:r>
            <a:r>
              <a:rPr lang="es-CL" sz="1300" b="1" i="1" dirty="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s-CL" sz="1300" dirty="0">
                <a:latin typeface="Arial"/>
                <a:ea typeface="Arial"/>
                <a:cs typeface="Arial"/>
                <a:sym typeface="Arial"/>
              </a:rPr>
              <a:t> y periodo </a:t>
            </a:r>
            <a:r>
              <a:rPr lang="es-CL" sz="1300" b="1" i="1" dirty="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s-CL" sz="1300" dirty="0">
                <a:latin typeface="Arial"/>
                <a:ea typeface="Arial"/>
                <a:cs typeface="Arial"/>
                <a:sym typeface="Arial"/>
              </a:rPr>
              <a:t>:</a:t>
            </a:r>
            <a:endParaRPr sz="13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s-CL" sz="1300" i="1" dirty="0" err="1">
                <a:latin typeface="Arial"/>
                <a:ea typeface="Arial"/>
                <a:cs typeface="Arial"/>
                <a:sym typeface="Arial"/>
              </a:rPr>
              <a:t>RIM</a:t>
            </a:r>
            <a:r>
              <a:rPr lang="es-CL" sz="1300" i="1" baseline="-25000" dirty="0" err="1">
                <a:latin typeface="Arial"/>
                <a:ea typeface="Arial"/>
                <a:cs typeface="Arial"/>
                <a:sym typeface="Arial"/>
              </a:rPr>
              <a:t>isat</a:t>
            </a:r>
            <a:r>
              <a:rPr lang="es-CL" sz="1300" i="1" dirty="0"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s-CL" sz="1300" i="1" dirty="0" err="1">
                <a:latin typeface="Arial"/>
                <a:ea typeface="Arial"/>
                <a:cs typeface="Arial"/>
                <a:sym typeface="Arial"/>
              </a:rPr>
              <a:t>Defunciones</a:t>
            </a:r>
            <a:r>
              <a:rPr lang="es-CL" sz="1300" i="1" baseline="-25000" dirty="0" err="1">
                <a:latin typeface="Arial"/>
                <a:ea typeface="Arial"/>
                <a:cs typeface="Arial"/>
                <a:sym typeface="Arial"/>
              </a:rPr>
              <a:t>isat</a:t>
            </a:r>
            <a:r>
              <a:rPr lang="es-CL" sz="1300" i="1" dirty="0"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s-CL" sz="1300" i="1" dirty="0" err="1">
                <a:latin typeface="Arial"/>
                <a:ea typeface="Arial"/>
                <a:cs typeface="Arial"/>
                <a:sym typeface="Arial"/>
              </a:rPr>
              <a:t>Casos</a:t>
            </a:r>
            <a:r>
              <a:rPr lang="es-CL" sz="1300" i="1" baseline="-25000" dirty="0" err="1">
                <a:latin typeface="Arial"/>
                <a:ea typeface="Arial"/>
                <a:cs typeface="Arial"/>
                <a:sym typeface="Arial"/>
              </a:rPr>
              <a:t>isat</a:t>
            </a:r>
            <a:endParaRPr sz="1300" i="1" baseline="-25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s-CL" sz="1300" i="1" dirty="0" err="1">
                <a:latin typeface="Arial"/>
                <a:ea typeface="Arial"/>
                <a:cs typeface="Arial"/>
                <a:sym typeface="Arial"/>
              </a:rPr>
              <a:t>RIH</a:t>
            </a:r>
            <a:r>
              <a:rPr lang="es-CL" sz="1300" i="1" baseline="-25000" dirty="0" err="1">
                <a:latin typeface="Arial"/>
                <a:ea typeface="Arial"/>
                <a:cs typeface="Arial"/>
                <a:sym typeface="Arial"/>
              </a:rPr>
              <a:t>isat</a:t>
            </a:r>
            <a:r>
              <a:rPr lang="es-CL" sz="1300" i="1" dirty="0"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s-CL" sz="1300" i="1" dirty="0" err="1">
                <a:latin typeface="Arial"/>
                <a:ea typeface="Arial"/>
                <a:cs typeface="Arial"/>
                <a:sym typeface="Arial"/>
              </a:rPr>
              <a:t>Egresos</a:t>
            </a:r>
            <a:r>
              <a:rPr lang="es-CL" sz="1300" i="1" baseline="-25000" dirty="0" err="1">
                <a:latin typeface="Arial"/>
                <a:ea typeface="Arial"/>
                <a:cs typeface="Arial"/>
                <a:sym typeface="Arial"/>
              </a:rPr>
              <a:t>isat</a:t>
            </a:r>
            <a:r>
              <a:rPr lang="es-CL" sz="1300" i="1" dirty="0"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s-CL" sz="1300" i="1" dirty="0" err="1">
                <a:latin typeface="Arial"/>
                <a:ea typeface="Arial"/>
                <a:cs typeface="Arial"/>
                <a:sym typeface="Arial"/>
              </a:rPr>
              <a:t>Casos</a:t>
            </a:r>
            <a:r>
              <a:rPr lang="es-CL" sz="1300" i="1" baseline="-25000" dirty="0" err="1">
                <a:latin typeface="Arial"/>
                <a:ea typeface="Arial"/>
                <a:cs typeface="Arial"/>
                <a:sym typeface="Arial"/>
              </a:rPr>
              <a:t>isat</a:t>
            </a:r>
            <a:endParaRPr sz="1300" i="1" baseline="-25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s-CL" sz="1300" i="1" dirty="0" err="1">
                <a:latin typeface="Arial"/>
                <a:ea typeface="Arial"/>
                <a:cs typeface="Arial"/>
                <a:sym typeface="Arial"/>
              </a:rPr>
              <a:t>RIMH</a:t>
            </a:r>
            <a:r>
              <a:rPr lang="es-CL" sz="1300" i="1" baseline="-25000" dirty="0" err="1">
                <a:latin typeface="Arial"/>
                <a:ea typeface="Arial"/>
                <a:cs typeface="Arial"/>
                <a:sym typeface="Arial"/>
              </a:rPr>
              <a:t>isat</a:t>
            </a:r>
            <a:r>
              <a:rPr lang="es-CL" sz="1300" i="1" dirty="0"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s-CL" sz="1300" i="1" dirty="0" err="1">
                <a:latin typeface="Arial"/>
                <a:ea typeface="Arial"/>
                <a:cs typeface="Arial"/>
                <a:sym typeface="Arial"/>
              </a:rPr>
              <a:t>EgresosDefunciones</a:t>
            </a:r>
            <a:r>
              <a:rPr lang="es-CL" sz="1300" i="1" baseline="-25000" dirty="0" err="1">
                <a:latin typeface="Arial"/>
                <a:ea typeface="Arial"/>
                <a:cs typeface="Arial"/>
                <a:sym typeface="Arial"/>
              </a:rPr>
              <a:t>isat</a:t>
            </a:r>
            <a:r>
              <a:rPr lang="es-CL" sz="1300" i="1" dirty="0"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s-CL" sz="1300" i="1" dirty="0" err="1">
                <a:latin typeface="Arial"/>
                <a:ea typeface="Arial"/>
                <a:cs typeface="Arial"/>
                <a:sym typeface="Arial"/>
              </a:rPr>
              <a:t>Casos</a:t>
            </a:r>
            <a:r>
              <a:rPr lang="es-CL" sz="1300" i="1" baseline="-25000" dirty="0" err="1">
                <a:latin typeface="Arial"/>
                <a:ea typeface="Arial"/>
                <a:cs typeface="Arial"/>
                <a:sym typeface="Arial"/>
              </a:rPr>
              <a:t>isat</a:t>
            </a:r>
            <a:endParaRPr sz="1300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300" b="1" dirty="0">
                <a:latin typeface="Arial"/>
                <a:ea typeface="Arial"/>
                <a:cs typeface="Arial"/>
                <a:sym typeface="Arial"/>
              </a:rPr>
              <a:t>Modelos de efectos mixtos</a:t>
            </a:r>
            <a:endParaRPr sz="13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s-CL" sz="1300" i="1" dirty="0">
                <a:latin typeface="Arial"/>
                <a:ea typeface="Arial"/>
                <a:cs typeface="Arial"/>
                <a:sym typeface="Arial"/>
              </a:rPr>
              <a:t>log(</a:t>
            </a:r>
            <a:r>
              <a:rPr lang="es-CL" sz="1300" i="1" dirty="0" err="1">
                <a:latin typeface="Arial"/>
                <a:ea typeface="Arial"/>
                <a:cs typeface="Arial"/>
                <a:sym typeface="Arial"/>
              </a:rPr>
              <a:t>RIM</a:t>
            </a:r>
            <a:r>
              <a:rPr lang="es-CL" sz="1300" i="1" baseline="-25000" dirty="0" err="1">
                <a:latin typeface="Arial"/>
                <a:ea typeface="Arial"/>
                <a:cs typeface="Arial"/>
                <a:sym typeface="Arial"/>
              </a:rPr>
              <a:t>isat</a:t>
            </a:r>
            <a:r>
              <a:rPr lang="es-CL" sz="1300" i="1" dirty="0">
                <a:latin typeface="Arial"/>
                <a:ea typeface="Arial"/>
                <a:cs typeface="Arial"/>
                <a:sym typeface="Arial"/>
              </a:rPr>
              <a:t>) = β</a:t>
            </a:r>
            <a:r>
              <a:rPr lang="es-CL" sz="1300" i="1" baseline="-25000" dirty="0"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s-CL" sz="1300" i="1" dirty="0">
                <a:latin typeface="Arial"/>
                <a:ea typeface="Arial"/>
                <a:cs typeface="Arial"/>
                <a:sym typeface="Arial"/>
              </a:rPr>
              <a:t> + β</a:t>
            </a:r>
            <a:r>
              <a:rPr lang="es-CL" sz="1300" i="1" baseline="-25000" dirty="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s-CL" sz="1300" i="1" dirty="0">
                <a:latin typeface="Arial"/>
                <a:ea typeface="Arial"/>
                <a:cs typeface="Arial"/>
                <a:sym typeface="Arial"/>
              </a:rPr>
              <a:t> + β</a:t>
            </a:r>
            <a:r>
              <a:rPr lang="es-CL" sz="1300" i="1" baseline="-25000" dirty="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s-CL" sz="1300" i="1" dirty="0">
                <a:latin typeface="Arial"/>
                <a:ea typeface="Arial"/>
                <a:cs typeface="Arial"/>
                <a:sym typeface="Arial"/>
              </a:rPr>
              <a:t>MedianaEdad</a:t>
            </a:r>
            <a:r>
              <a:rPr lang="es-CL" sz="1300" i="1" baseline="-25000" dirty="0">
                <a:latin typeface="Arial"/>
                <a:ea typeface="Arial"/>
                <a:cs typeface="Arial"/>
                <a:sym typeface="Arial"/>
              </a:rPr>
              <a:t>isat</a:t>
            </a:r>
            <a:r>
              <a:rPr lang="es-CL" sz="1300" i="1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300" i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s-CL" sz="1300" i="1" dirty="0">
                <a:latin typeface="Arial"/>
                <a:ea typeface="Arial"/>
                <a:cs typeface="Arial"/>
                <a:sym typeface="Arial"/>
              </a:rPr>
              <a:t>log(</a:t>
            </a:r>
            <a:r>
              <a:rPr lang="es-CL" sz="1300" i="1" dirty="0" err="1">
                <a:latin typeface="Arial"/>
                <a:ea typeface="Arial"/>
                <a:cs typeface="Arial"/>
                <a:sym typeface="Arial"/>
              </a:rPr>
              <a:t>RIH</a:t>
            </a:r>
            <a:r>
              <a:rPr lang="es-CL" sz="1300" i="1" baseline="-25000" dirty="0" err="1">
                <a:latin typeface="Arial"/>
                <a:ea typeface="Arial"/>
                <a:cs typeface="Arial"/>
                <a:sym typeface="Arial"/>
              </a:rPr>
              <a:t>isat</a:t>
            </a:r>
            <a:r>
              <a:rPr lang="es-CL" sz="1300" i="1" dirty="0">
                <a:latin typeface="Arial"/>
                <a:ea typeface="Arial"/>
                <a:cs typeface="Arial"/>
                <a:sym typeface="Arial"/>
              </a:rPr>
              <a:t>) = β</a:t>
            </a:r>
            <a:r>
              <a:rPr lang="es-CL" sz="1300" i="1" baseline="-25000" dirty="0"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s-CL" sz="1300" i="1" dirty="0">
                <a:latin typeface="Arial"/>
                <a:ea typeface="Arial"/>
                <a:cs typeface="Arial"/>
                <a:sym typeface="Arial"/>
              </a:rPr>
              <a:t> + β</a:t>
            </a:r>
            <a:r>
              <a:rPr lang="es-CL" sz="1300" i="1" baseline="-25000" dirty="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s-CL" sz="1300" i="1" dirty="0">
                <a:latin typeface="Arial"/>
                <a:ea typeface="Arial"/>
                <a:cs typeface="Arial"/>
                <a:sym typeface="Arial"/>
              </a:rPr>
              <a:t> + β</a:t>
            </a:r>
            <a:r>
              <a:rPr lang="es-CL" sz="1300" i="1" baseline="-25000" dirty="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s-CL" sz="1300" i="1" dirty="0">
                <a:latin typeface="Arial"/>
                <a:ea typeface="Arial"/>
                <a:cs typeface="Arial"/>
                <a:sym typeface="Arial"/>
              </a:rPr>
              <a:t>MedianaEdad</a:t>
            </a:r>
            <a:r>
              <a:rPr lang="es-CL" sz="1300" i="1" baseline="-25000" dirty="0">
                <a:latin typeface="Arial"/>
                <a:ea typeface="Arial"/>
                <a:cs typeface="Arial"/>
                <a:sym typeface="Arial"/>
              </a:rPr>
              <a:t>isat</a:t>
            </a:r>
            <a:endParaRPr sz="1300" i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s-CL" sz="1300" i="1" dirty="0">
                <a:latin typeface="Arial"/>
                <a:ea typeface="Arial"/>
                <a:cs typeface="Arial"/>
                <a:sym typeface="Arial"/>
              </a:rPr>
              <a:t>log(</a:t>
            </a:r>
            <a:r>
              <a:rPr lang="es-CL" sz="1300" i="1" dirty="0" err="1">
                <a:latin typeface="Arial"/>
                <a:ea typeface="Arial"/>
                <a:cs typeface="Arial"/>
                <a:sym typeface="Arial"/>
              </a:rPr>
              <a:t>RIHM</a:t>
            </a:r>
            <a:r>
              <a:rPr lang="es-CL" sz="1300" i="1" baseline="-25000" dirty="0" err="1">
                <a:latin typeface="Arial"/>
                <a:ea typeface="Arial"/>
                <a:cs typeface="Arial"/>
                <a:sym typeface="Arial"/>
              </a:rPr>
              <a:t>isat</a:t>
            </a:r>
            <a:r>
              <a:rPr lang="es-CL" sz="1300" i="1" dirty="0">
                <a:latin typeface="Arial"/>
                <a:ea typeface="Arial"/>
                <a:cs typeface="Arial"/>
                <a:sym typeface="Arial"/>
              </a:rPr>
              <a:t>) = β</a:t>
            </a:r>
            <a:r>
              <a:rPr lang="es-CL" sz="1300" i="1" baseline="-25000" dirty="0"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s-CL" sz="1300" i="1" dirty="0">
                <a:latin typeface="Arial"/>
                <a:ea typeface="Arial"/>
                <a:cs typeface="Arial"/>
                <a:sym typeface="Arial"/>
              </a:rPr>
              <a:t> + β</a:t>
            </a:r>
            <a:r>
              <a:rPr lang="es-CL" sz="1300" i="1" baseline="-25000" dirty="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s-CL" sz="1300" i="1" dirty="0">
                <a:latin typeface="Arial"/>
                <a:ea typeface="Arial"/>
                <a:cs typeface="Arial"/>
                <a:sym typeface="Arial"/>
              </a:rPr>
              <a:t> + β</a:t>
            </a:r>
            <a:r>
              <a:rPr lang="es-CL" sz="1300" i="1" baseline="-25000" dirty="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s-CL" sz="1300" i="1" dirty="0">
                <a:latin typeface="Arial"/>
                <a:ea typeface="Arial"/>
                <a:cs typeface="Arial"/>
                <a:sym typeface="Arial"/>
              </a:rPr>
              <a:t>MedianaEdad</a:t>
            </a:r>
            <a:r>
              <a:rPr lang="es-CL" sz="1300" i="1" baseline="-25000" dirty="0">
                <a:latin typeface="Arial"/>
                <a:ea typeface="Arial"/>
                <a:cs typeface="Arial"/>
                <a:sym typeface="Arial"/>
              </a:rPr>
              <a:t>ista</a:t>
            </a:r>
            <a:endParaRPr sz="1300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300" b="1" dirty="0">
                <a:latin typeface="Arial"/>
                <a:ea typeface="Arial"/>
                <a:cs typeface="Arial"/>
                <a:sym typeface="Arial"/>
              </a:rPr>
              <a:t>Proyección de Incidencia</a:t>
            </a:r>
            <a:endParaRPr sz="13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s-CL" sz="1300" i="1" dirty="0" err="1">
                <a:latin typeface="Arial"/>
                <a:ea typeface="Arial"/>
                <a:cs typeface="Arial"/>
                <a:sym typeface="Arial"/>
              </a:rPr>
              <a:t>RatioEst</a:t>
            </a:r>
            <a:r>
              <a:rPr lang="es-CL" sz="1300" i="1" baseline="-25000" dirty="0" err="1">
                <a:latin typeface="Arial"/>
                <a:ea typeface="Arial"/>
                <a:cs typeface="Arial"/>
                <a:sym typeface="Arial"/>
              </a:rPr>
              <a:t>isat</a:t>
            </a:r>
            <a:r>
              <a:rPr lang="es-CL" sz="1300" i="1" dirty="0"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s-CL" sz="1300" i="1" dirty="0" err="1">
                <a:latin typeface="Arial"/>
                <a:ea typeface="Arial"/>
                <a:cs typeface="Arial"/>
                <a:sym typeface="Arial"/>
              </a:rPr>
              <a:t>exp</a:t>
            </a:r>
            <a:r>
              <a:rPr lang="es-CL" sz="1300" i="1" dirty="0">
                <a:latin typeface="Arial"/>
                <a:ea typeface="Arial"/>
                <a:cs typeface="Arial"/>
                <a:sym typeface="Arial"/>
              </a:rPr>
              <a:t>(β</a:t>
            </a:r>
            <a:r>
              <a:rPr lang="es-CL" sz="1300" i="1" baseline="-25000" dirty="0"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s-CL" sz="1300" i="1" dirty="0">
                <a:latin typeface="Arial"/>
                <a:ea typeface="Arial"/>
                <a:cs typeface="Arial"/>
                <a:sym typeface="Arial"/>
              </a:rPr>
              <a:t> + β</a:t>
            </a:r>
            <a:r>
              <a:rPr lang="es-CL" sz="1300" i="1" baseline="-25000" dirty="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s-CL" sz="1300" i="1" dirty="0">
                <a:latin typeface="Arial"/>
                <a:ea typeface="Arial"/>
                <a:cs typeface="Arial"/>
                <a:sym typeface="Arial"/>
              </a:rPr>
              <a:t>MedianaEdad</a:t>
            </a:r>
            <a:r>
              <a:rPr lang="es-CL" sz="1300" i="1" baseline="-25000" dirty="0">
                <a:latin typeface="Arial"/>
                <a:ea typeface="Arial"/>
                <a:cs typeface="Arial"/>
                <a:sym typeface="Arial"/>
              </a:rPr>
              <a:t>ista</a:t>
            </a:r>
            <a:r>
              <a:rPr lang="es-CL" sz="1300" i="1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1300" i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s-CL" sz="1300" i="1" dirty="0" err="1">
                <a:latin typeface="Arial"/>
                <a:ea typeface="Arial"/>
                <a:cs typeface="Arial"/>
                <a:sym typeface="Arial"/>
              </a:rPr>
              <a:t>IncidenciaEst</a:t>
            </a:r>
            <a:r>
              <a:rPr lang="es-CL" sz="1300" i="1" baseline="-25000" dirty="0" err="1"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es-CL" sz="1300" i="1" dirty="0"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s-CL" sz="1300" i="1" dirty="0" err="1">
                <a:latin typeface="Arial"/>
                <a:ea typeface="Arial"/>
                <a:cs typeface="Arial"/>
                <a:sym typeface="Arial"/>
              </a:rPr>
              <a:t>Σ</a:t>
            </a:r>
            <a:r>
              <a:rPr lang="es-CL" sz="1300" i="1" baseline="-25000" dirty="0" err="1">
                <a:latin typeface="Arial"/>
                <a:ea typeface="Arial"/>
                <a:cs typeface="Arial"/>
                <a:sym typeface="Arial"/>
              </a:rPr>
              <a:t>sa</a:t>
            </a:r>
            <a:r>
              <a:rPr lang="es-CL" sz="1300" i="1" baseline="-25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300" i="1" dirty="0" err="1">
                <a:latin typeface="Arial"/>
                <a:ea typeface="Arial"/>
                <a:cs typeface="Arial"/>
                <a:sym typeface="Arial"/>
              </a:rPr>
              <a:t>Mortalidad</a:t>
            </a:r>
            <a:r>
              <a:rPr lang="es-CL" sz="1300" i="1" baseline="-25000" dirty="0" err="1">
                <a:latin typeface="Arial"/>
                <a:ea typeface="Arial"/>
                <a:cs typeface="Arial"/>
                <a:sym typeface="Arial"/>
              </a:rPr>
              <a:t>isat</a:t>
            </a:r>
            <a:r>
              <a:rPr lang="es-CL" sz="1300" i="1" dirty="0"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s-CL" sz="1300" i="1" dirty="0" err="1">
                <a:latin typeface="Arial"/>
                <a:ea typeface="Arial"/>
                <a:cs typeface="Arial"/>
                <a:sym typeface="Arial"/>
              </a:rPr>
              <a:t>RatioEst</a:t>
            </a:r>
            <a:r>
              <a:rPr lang="es-CL" sz="1300" i="1" baseline="-25000" dirty="0" err="1">
                <a:latin typeface="Arial"/>
                <a:ea typeface="Arial"/>
                <a:cs typeface="Arial"/>
                <a:sym typeface="Arial"/>
              </a:rPr>
              <a:t>isat</a:t>
            </a:r>
            <a:endParaRPr sz="1300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300" b="1" dirty="0">
                <a:latin typeface="Arial"/>
                <a:ea typeface="Arial"/>
                <a:cs typeface="Arial"/>
                <a:sym typeface="Arial"/>
              </a:rPr>
              <a:t>Métricas de Error</a:t>
            </a:r>
            <a:endParaRPr sz="13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s-CL" sz="1300" i="1" dirty="0" err="1">
                <a:latin typeface="Arial"/>
                <a:ea typeface="Arial"/>
                <a:cs typeface="Arial"/>
                <a:sym typeface="Arial"/>
              </a:rPr>
              <a:t>Bias</a:t>
            </a:r>
            <a:r>
              <a:rPr lang="es-CL" sz="1300" i="1" dirty="0">
                <a:latin typeface="Arial"/>
                <a:ea typeface="Arial"/>
                <a:cs typeface="Arial"/>
                <a:sym typeface="Arial"/>
              </a:rPr>
              <a:t> = Σ (</a:t>
            </a:r>
            <a:r>
              <a:rPr lang="es-CL" sz="1300" i="1" dirty="0" err="1">
                <a:latin typeface="Arial"/>
                <a:ea typeface="Arial"/>
                <a:cs typeface="Arial"/>
                <a:sym typeface="Arial"/>
              </a:rPr>
              <a:t>IncidenciaObs</a:t>
            </a:r>
            <a:r>
              <a:rPr lang="es-CL" sz="1300" i="1" baseline="-25000" dirty="0" err="1"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es-CL" sz="1300" i="1" dirty="0"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s-CL" sz="1300" i="1" dirty="0" err="1">
                <a:latin typeface="Arial"/>
                <a:ea typeface="Arial"/>
                <a:cs typeface="Arial"/>
                <a:sym typeface="Arial"/>
              </a:rPr>
              <a:t>IncidenciaEst</a:t>
            </a:r>
            <a:r>
              <a:rPr lang="es-CL" sz="1300" i="1" baseline="-25000" dirty="0" err="1"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es-CL" sz="1300" i="1" dirty="0">
                <a:latin typeface="Arial"/>
                <a:ea typeface="Arial"/>
                <a:cs typeface="Arial"/>
                <a:sym typeface="Arial"/>
              </a:rPr>
              <a:t>)/T</a:t>
            </a:r>
            <a:endParaRPr sz="1300" i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s-CL" sz="1300" i="1" dirty="0">
                <a:latin typeface="Arial"/>
                <a:ea typeface="Arial"/>
                <a:cs typeface="Arial"/>
                <a:sym typeface="Arial"/>
              </a:rPr>
              <a:t>RMSE = √Σ (</a:t>
            </a:r>
            <a:r>
              <a:rPr lang="es-CL" sz="1300" i="1" dirty="0" err="1">
                <a:latin typeface="Arial"/>
                <a:ea typeface="Arial"/>
                <a:cs typeface="Arial"/>
                <a:sym typeface="Arial"/>
              </a:rPr>
              <a:t>IncidenciaEst</a:t>
            </a:r>
            <a:r>
              <a:rPr lang="es-CL" sz="1300" i="1" baseline="-25000" dirty="0" err="1"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es-CL" sz="1300" i="1" dirty="0"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s-CL" sz="1300" i="1" dirty="0" err="1">
                <a:latin typeface="Arial"/>
                <a:ea typeface="Arial"/>
                <a:cs typeface="Arial"/>
                <a:sym typeface="Arial"/>
              </a:rPr>
              <a:t>IncidenciaObs</a:t>
            </a:r>
            <a:r>
              <a:rPr lang="es-CL" sz="1300" i="1" baseline="-25000" dirty="0" err="1"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es-CL" sz="1300" i="1" dirty="0"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s-CL" sz="1300" i="1" baseline="30000" dirty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s-CL" sz="1300" i="1" dirty="0">
                <a:latin typeface="Arial"/>
                <a:ea typeface="Arial"/>
                <a:cs typeface="Arial"/>
                <a:sym typeface="Arial"/>
              </a:rPr>
              <a:t>/T</a:t>
            </a:r>
            <a:endParaRPr sz="1300" i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s-CL" sz="1300" i="1" dirty="0">
                <a:latin typeface="Arial"/>
                <a:ea typeface="Arial"/>
                <a:cs typeface="Arial"/>
                <a:sym typeface="Arial"/>
              </a:rPr>
              <a:t>MAPE = Σ |</a:t>
            </a:r>
            <a:r>
              <a:rPr lang="es-CL" sz="1300" i="1" dirty="0" err="1">
                <a:latin typeface="Arial"/>
                <a:ea typeface="Arial"/>
                <a:cs typeface="Arial"/>
                <a:sym typeface="Arial"/>
              </a:rPr>
              <a:t>IncidenciaEst</a:t>
            </a:r>
            <a:r>
              <a:rPr lang="es-CL" sz="1300" i="1" baseline="-25000" dirty="0" err="1"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es-CL" sz="1300" i="1" dirty="0"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s-CL" sz="1300" i="1" dirty="0" err="1">
                <a:latin typeface="Arial"/>
                <a:ea typeface="Arial"/>
                <a:cs typeface="Arial"/>
                <a:sym typeface="Arial"/>
              </a:rPr>
              <a:t>IncidenciaObs</a:t>
            </a:r>
            <a:r>
              <a:rPr lang="es-CL" sz="1300" i="1" baseline="-25000" dirty="0" err="1"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es-CL" sz="1300" i="1" dirty="0">
                <a:latin typeface="Arial"/>
                <a:ea typeface="Arial"/>
                <a:cs typeface="Arial"/>
                <a:sym typeface="Arial"/>
              </a:rPr>
              <a:t>|/</a:t>
            </a:r>
            <a:r>
              <a:rPr lang="es-CL" sz="1300" i="1" dirty="0" err="1">
                <a:latin typeface="Arial"/>
                <a:ea typeface="Arial"/>
                <a:cs typeface="Arial"/>
                <a:sym typeface="Arial"/>
              </a:rPr>
              <a:t>IncidenciaObs</a:t>
            </a:r>
            <a:r>
              <a:rPr lang="es-CL" sz="1300" i="1" baseline="-25000" dirty="0" err="1">
                <a:latin typeface="Arial"/>
                <a:ea typeface="Arial"/>
                <a:cs typeface="Arial"/>
                <a:sym typeface="Arial"/>
              </a:rPr>
              <a:t>it</a:t>
            </a:r>
            <a:endParaRPr sz="1300" i="1" baseline="-25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300" b="1" dirty="0">
                <a:latin typeface="Arial"/>
                <a:ea typeface="Arial"/>
                <a:cs typeface="Arial"/>
                <a:sym typeface="Arial"/>
              </a:rPr>
              <a:t>Implementación en </a:t>
            </a:r>
            <a:r>
              <a:rPr lang="es-CL" sz="1300" b="1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Python</a:t>
            </a:r>
            <a:r>
              <a:rPr lang="es-CL" sz="1300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300" dirty="0">
                <a:latin typeface="Arial"/>
                <a:ea typeface="Arial"/>
                <a:cs typeface="Arial"/>
                <a:sym typeface="Arial"/>
              </a:rPr>
              <a:t>con </a:t>
            </a:r>
            <a:r>
              <a:rPr lang="es-CL" sz="1300" dirty="0" err="1">
                <a:latin typeface="Arial"/>
                <a:ea typeface="Arial"/>
                <a:cs typeface="Arial"/>
                <a:sym typeface="Arial"/>
              </a:rPr>
              <a:t>librerarías</a:t>
            </a:r>
            <a:r>
              <a:rPr lang="es-CL" sz="1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300" i="1" dirty="0" err="1">
                <a:latin typeface="Arial"/>
                <a:ea typeface="Arial"/>
                <a:cs typeface="Arial"/>
                <a:sym typeface="Arial"/>
              </a:rPr>
              <a:t>Statsmodels</a:t>
            </a:r>
            <a:r>
              <a:rPr lang="es-CL" sz="13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300" dirty="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s-CL" sz="1300" i="1" dirty="0">
                <a:latin typeface="Arial"/>
                <a:ea typeface="Arial"/>
                <a:cs typeface="Arial"/>
                <a:sym typeface="Arial"/>
              </a:rPr>
              <a:t>Pandas</a:t>
            </a:r>
            <a:r>
              <a:rPr lang="es-CL" sz="13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s-CL" sz="1300" dirty="0" err="1">
                <a:latin typeface="Arial"/>
                <a:ea typeface="Arial"/>
                <a:cs typeface="Arial"/>
                <a:sym typeface="Arial"/>
              </a:rPr>
              <a:t>Seabold</a:t>
            </a:r>
            <a:r>
              <a:rPr lang="es-CL" sz="1300" dirty="0"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s-CL" sz="1300" dirty="0" err="1">
                <a:latin typeface="Arial"/>
                <a:ea typeface="Arial"/>
                <a:cs typeface="Arial"/>
                <a:sym typeface="Arial"/>
              </a:rPr>
              <a:t>Perktold</a:t>
            </a:r>
            <a:r>
              <a:rPr lang="es-CL" sz="1300" dirty="0">
                <a:latin typeface="Arial"/>
                <a:ea typeface="Arial"/>
                <a:cs typeface="Arial"/>
                <a:sym typeface="Arial"/>
              </a:rPr>
              <a:t> 2010, </a:t>
            </a:r>
            <a:r>
              <a:rPr lang="es-CL" sz="1300" dirty="0" err="1">
                <a:latin typeface="Arial"/>
                <a:ea typeface="Arial"/>
                <a:cs typeface="Arial"/>
                <a:sym typeface="Arial"/>
              </a:rPr>
              <a:t>McKinney</a:t>
            </a:r>
            <a:r>
              <a:rPr lang="es-CL" sz="1300" dirty="0">
                <a:latin typeface="Arial"/>
                <a:ea typeface="Arial"/>
                <a:cs typeface="Arial"/>
                <a:sym typeface="Arial"/>
              </a:rPr>
              <a:t> 2010)</a:t>
            </a:r>
            <a:endParaRPr sz="13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3985ed75a2a_0_0"/>
          <p:cNvSpPr txBox="1"/>
          <p:nvPr/>
        </p:nvSpPr>
        <p:spPr>
          <a:xfrm>
            <a:off x="170064" y="2766218"/>
            <a:ext cx="2881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s-CL"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Materiales</a:t>
            </a:r>
            <a:br>
              <a:rPr lang="es-CL"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CL"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br>
              <a:rPr lang="es-CL"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CL"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Métodos</a:t>
            </a:r>
            <a:endParaRPr sz="4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3" name="Google Shape;133;g3985ed75a2a_0_0"/>
          <p:cNvPicPr preferRelativeResize="0"/>
          <p:nvPr/>
        </p:nvPicPr>
        <p:blipFill rotWithShape="1">
          <a:blip r:embed="rId3">
            <a:alphaModFix/>
          </a:blip>
          <a:srcRect l="37841" r="15583"/>
          <a:stretch/>
        </p:blipFill>
        <p:spPr>
          <a:xfrm>
            <a:off x="0" y="1598929"/>
            <a:ext cx="4376055" cy="528503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3985ed75a2a_0_0"/>
          <p:cNvSpPr/>
          <p:nvPr/>
        </p:nvSpPr>
        <p:spPr>
          <a:xfrm>
            <a:off x="490888" y="2502567"/>
            <a:ext cx="3885300" cy="3445800"/>
          </a:xfrm>
          <a:prstGeom prst="rect">
            <a:avLst/>
          </a:prstGeom>
          <a:gradFill>
            <a:gsLst>
              <a:gs pos="0">
                <a:srgbClr val="F5F7FC">
                  <a:alpha val="14117"/>
                </a:srgbClr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3985ed75a2a_0_0"/>
          <p:cNvSpPr txBox="1">
            <a:spLocks noGrp="1"/>
          </p:cNvSpPr>
          <p:nvPr>
            <p:ph type="title"/>
          </p:nvPr>
        </p:nvSpPr>
        <p:spPr>
          <a:xfrm>
            <a:off x="1494453" y="3233995"/>
            <a:ext cx="2881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ts val="3960"/>
              <a:buFont typeface="Arial"/>
              <a:buNone/>
            </a:pPr>
            <a:r>
              <a:rPr lang="es-CL" sz="3359" b="1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Formulación Matemática</a:t>
            </a:r>
            <a:endParaRPr sz="3359"/>
          </a:p>
        </p:txBody>
      </p:sp>
      <p:sp>
        <p:nvSpPr>
          <p:cNvPr id="136" name="Google Shape;136;g3985ed75a2a_0_0"/>
          <p:cNvSpPr/>
          <p:nvPr/>
        </p:nvSpPr>
        <p:spPr>
          <a:xfrm>
            <a:off x="11945510" y="1572958"/>
            <a:ext cx="246600" cy="5285100"/>
          </a:xfrm>
          <a:prstGeom prst="rect">
            <a:avLst/>
          </a:prstGeom>
          <a:solidFill>
            <a:srgbClr val="378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985ed75a2a_0_9"/>
          <p:cNvSpPr txBox="1">
            <a:spLocks noGrp="1"/>
          </p:cNvSpPr>
          <p:nvPr>
            <p:ph type="body" idx="1"/>
          </p:nvPr>
        </p:nvSpPr>
        <p:spPr>
          <a:xfrm>
            <a:off x="4947556" y="587829"/>
            <a:ext cx="6406200" cy="58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3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ct val="64285"/>
              <a:buFont typeface="Arial"/>
              <a:buChar char="•"/>
            </a:pPr>
            <a:r>
              <a:rPr lang="es-CL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Validación cruzada</a:t>
            </a:r>
            <a:r>
              <a:rPr lang="es-CL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de proyecciones en provincias con RPC </a:t>
            </a:r>
            <a:endParaRPr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64285"/>
              <a:buFont typeface="Arial"/>
              <a:buChar char="•"/>
            </a:pPr>
            <a:r>
              <a:rPr lang="es-CL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Validación externa: </a:t>
            </a:r>
            <a:r>
              <a:rPr lang="es-CL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comparación con incidencia nacional estandarizada estimada por IARC 2003-2017</a:t>
            </a:r>
            <a:endParaRPr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432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ct val="64285"/>
              <a:buChar char="•"/>
            </a:pPr>
            <a:r>
              <a:rPr lang="es-CL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Análisis de sensibilidad</a:t>
            </a:r>
            <a:endParaRPr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ct val="75000"/>
              <a:buChar char="•"/>
            </a:pPr>
            <a:r>
              <a:rPr lang="es-CL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Covariables (selección </a:t>
            </a:r>
            <a:r>
              <a:rPr lang="es-CL" dirty="0" err="1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stepwise</a:t>
            </a:r>
            <a:r>
              <a:rPr lang="es-CL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ct val="75000"/>
              <a:buChar char="•"/>
            </a:pPr>
            <a:r>
              <a:rPr lang="es-CL" sz="24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Submuestra que reduce sesgo</a:t>
            </a:r>
          </a:p>
          <a:p>
            <a:pPr marL="914400" lvl="1" indent="-33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ct val="75000"/>
              <a:buChar char="•"/>
            </a:pPr>
            <a:r>
              <a:rPr lang="es-CL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Periodos trianuales</a:t>
            </a:r>
            <a:endParaRPr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020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Char char="✓"/>
            </a:pPr>
            <a:r>
              <a:rPr lang="es-CL" sz="19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Protocolo aprobado por Comité de Ética de la Facultad de Medicina, U. de Chile (acta 169 del 11-03-2025)</a:t>
            </a:r>
          </a:p>
        </p:txBody>
      </p:sp>
      <p:sp>
        <p:nvSpPr>
          <p:cNvPr id="142" name="Google Shape;142;g3985ed75a2a_0_9"/>
          <p:cNvSpPr txBox="1"/>
          <p:nvPr/>
        </p:nvSpPr>
        <p:spPr>
          <a:xfrm>
            <a:off x="170064" y="2766218"/>
            <a:ext cx="2881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s-CL"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Materiales</a:t>
            </a:r>
            <a:br>
              <a:rPr lang="es-CL"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CL"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br>
              <a:rPr lang="es-CL"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CL"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Métodos</a:t>
            </a:r>
            <a:endParaRPr sz="4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3" name="Google Shape;143;g3985ed75a2a_0_9"/>
          <p:cNvPicPr preferRelativeResize="0"/>
          <p:nvPr/>
        </p:nvPicPr>
        <p:blipFill rotWithShape="1">
          <a:blip r:embed="rId3">
            <a:alphaModFix/>
          </a:blip>
          <a:srcRect l="37841" r="15583"/>
          <a:stretch/>
        </p:blipFill>
        <p:spPr>
          <a:xfrm>
            <a:off x="0" y="1598929"/>
            <a:ext cx="4376055" cy="528503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3985ed75a2a_0_9"/>
          <p:cNvSpPr/>
          <p:nvPr/>
        </p:nvSpPr>
        <p:spPr>
          <a:xfrm>
            <a:off x="490888" y="2502567"/>
            <a:ext cx="3885300" cy="3445800"/>
          </a:xfrm>
          <a:prstGeom prst="rect">
            <a:avLst/>
          </a:prstGeom>
          <a:gradFill>
            <a:gsLst>
              <a:gs pos="0">
                <a:srgbClr val="F5F7FC">
                  <a:alpha val="14117"/>
                </a:srgbClr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3985ed75a2a_0_9"/>
          <p:cNvSpPr txBox="1">
            <a:spLocks noGrp="1"/>
          </p:cNvSpPr>
          <p:nvPr>
            <p:ph type="title"/>
          </p:nvPr>
        </p:nvSpPr>
        <p:spPr>
          <a:xfrm>
            <a:off x="1494453" y="3233995"/>
            <a:ext cx="2881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ct val="100000"/>
              <a:buFont typeface="Arial"/>
              <a:buNone/>
            </a:pPr>
            <a:r>
              <a:rPr lang="es-CL" b="1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Materiales </a:t>
            </a:r>
            <a:br>
              <a:rPr lang="es-CL" b="1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L" b="1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y métodos</a:t>
            </a:r>
            <a:endParaRPr/>
          </a:p>
        </p:txBody>
      </p:sp>
      <p:sp>
        <p:nvSpPr>
          <p:cNvPr id="146" name="Google Shape;146;g3985ed75a2a_0_9"/>
          <p:cNvSpPr/>
          <p:nvPr/>
        </p:nvSpPr>
        <p:spPr>
          <a:xfrm>
            <a:off x="11945510" y="1572958"/>
            <a:ext cx="246600" cy="5285100"/>
          </a:xfrm>
          <a:prstGeom prst="rect">
            <a:avLst/>
          </a:prstGeom>
          <a:solidFill>
            <a:srgbClr val="378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" name="Google Shape;147;g3985ed75a2a_0_9"/>
          <p:cNvGrpSpPr/>
          <p:nvPr/>
        </p:nvGrpSpPr>
        <p:grpSpPr>
          <a:xfrm>
            <a:off x="6461393" y="1477999"/>
            <a:ext cx="3692057" cy="1078021"/>
            <a:chOff x="6410300" y="1467775"/>
            <a:chExt cx="3166701" cy="924625"/>
          </a:xfrm>
        </p:grpSpPr>
        <p:pic>
          <p:nvPicPr>
            <p:cNvPr id="148" name="Google Shape;148;g3985ed75a2a_0_9" title="LOOCV.gif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501875" y="1467775"/>
              <a:ext cx="3075127" cy="924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g3985ed75a2a_0_9"/>
            <p:cNvSpPr txBox="1"/>
            <p:nvPr/>
          </p:nvSpPr>
          <p:spPr>
            <a:xfrm>
              <a:off x="6410300" y="1572950"/>
              <a:ext cx="753000" cy="400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06600" tIns="106600" rIns="106600" bIns="10660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632" b="1">
                  <a:solidFill>
                    <a:schemeClr val="dk1"/>
                  </a:solidFill>
                </a:rPr>
                <a:t>n=12</a:t>
              </a:r>
              <a:endParaRPr sz="1632" b="1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9e446f2a9e_0_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Construcción de Submuestra</a:t>
            </a:r>
            <a:endParaRPr/>
          </a:p>
        </p:txBody>
      </p:sp>
      <p:sp>
        <p:nvSpPr>
          <p:cNvPr id="155" name="Google Shape;155;g39e446f2a9e_0_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293300" cy="140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rgbClr val="434343"/>
                </a:solidFill>
              </a:rPr>
              <a:t>Se minimizaron las diferencias entre la población nacional y la submuestra de </a:t>
            </a:r>
            <a:r>
              <a:rPr lang="es-CL" dirty="0" err="1">
                <a:solidFill>
                  <a:srgbClr val="434343"/>
                </a:solidFill>
              </a:rPr>
              <a:t>RPCs</a:t>
            </a:r>
            <a:r>
              <a:rPr lang="es-CL" dirty="0">
                <a:solidFill>
                  <a:srgbClr val="434343"/>
                </a:solidFill>
              </a:rPr>
              <a:t> usando optimización entera no lineal</a:t>
            </a:r>
            <a:endParaRPr dirty="0">
              <a:solidFill>
                <a:srgbClr val="434343"/>
              </a:solidFill>
            </a:endParaRPr>
          </a:p>
        </p:txBody>
      </p:sp>
      <p:graphicFrame>
        <p:nvGraphicFramePr>
          <p:cNvPr id="156" name="Google Shape;156;g39e446f2a9e_0_40"/>
          <p:cNvGraphicFramePr/>
          <p:nvPr/>
        </p:nvGraphicFramePr>
        <p:xfrm>
          <a:off x="1530600" y="3438954"/>
          <a:ext cx="8791600" cy="2595697"/>
        </p:xfrm>
        <a:graphic>
          <a:graphicData uri="http://schemas.openxmlformats.org/drawingml/2006/table">
            <a:tbl>
              <a:tblPr>
                <a:noFill/>
                <a:tableStyleId>{96F7D511-ED39-4BC9-B059-C8C2182972FC}</a:tableStyleId>
              </a:tblPr>
              <a:tblGrid>
                <a:gridCol w="84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0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00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0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0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0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00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0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907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02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6002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156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>
                          <a:solidFill>
                            <a:srgbClr val="888888"/>
                          </a:solidFill>
                        </a:rPr>
                        <a:t>Provincia</a:t>
                      </a:r>
                      <a:endParaRPr sz="1200" b="1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2003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2004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2005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2006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2007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2008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2009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2010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2011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2012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2013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2014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2015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2016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2017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2018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2019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Arica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Antofagasta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El Loa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Tocopilla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Talca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7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Cauquenes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Curicó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7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Linares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❌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7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Concepción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7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Biobío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❌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❌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7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Valdivia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❌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7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Ranco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❌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❌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❌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solidFill>
                            <a:srgbClr val="888888"/>
                          </a:solidFill>
                        </a:rPr>
                        <a:t>✅</a:t>
                      </a: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888888"/>
                        </a:solidFill>
                      </a:endParaRPr>
                    </a:p>
                  </a:txBody>
                  <a:tcPr marL="3600" marR="3600" marT="3600" marB="3600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57" name="Google Shape;157;g39e446f2a9e_0_40"/>
          <p:cNvSpPr txBox="1"/>
          <p:nvPr/>
        </p:nvSpPr>
        <p:spPr>
          <a:xfrm>
            <a:off x="7991400" y="2977700"/>
            <a:ext cx="236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>
                <a:solidFill>
                  <a:srgbClr val="888888"/>
                </a:solidFill>
              </a:rPr>
              <a:t>❌: observación excluida</a:t>
            </a:r>
            <a:endParaRPr sz="2000"/>
          </a:p>
        </p:txBody>
      </p:sp>
      <p:sp>
        <p:nvSpPr>
          <p:cNvPr id="158" name="Google Shape;158;g39e446f2a9e_0_40"/>
          <p:cNvSpPr/>
          <p:nvPr/>
        </p:nvSpPr>
        <p:spPr>
          <a:xfrm>
            <a:off x="12016778" y="1566950"/>
            <a:ext cx="175200" cy="5285100"/>
          </a:xfrm>
          <a:prstGeom prst="rect">
            <a:avLst/>
          </a:prstGeom>
          <a:solidFill>
            <a:srgbClr val="378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"/>
          <p:cNvSpPr txBox="1"/>
          <p:nvPr/>
        </p:nvSpPr>
        <p:spPr>
          <a:xfrm>
            <a:off x="119063" y="2959388"/>
            <a:ext cx="310864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s-CL"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Resultados</a:t>
            </a:r>
            <a:endParaRPr/>
          </a:p>
        </p:txBody>
      </p:sp>
      <p:pic>
        <p:nvPicPr>
          <p:cNvPr id="164" name="Google Shape;164;p4"/>
          <p:cNvPicPr preferRelativeResize="0"/>
          <p:nvPr/>
        </p:nvPicPr>
        <p:blipFill rotWithShape="1">
          <a:blip r:embed="rId3">
            <a:alphaModFix/>
          </a:blip>
          <a:srcRect l="9747" r="38303"/>
          <a:stretch/>
        </p:blipFill>
        <p:spPr>
          <a:xfrm>
            <a:off x="0" y="0"/>
            <a:ext cx="4880907" cy="528503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"/>
          <p:cNvSpPr txBox="1"/>
          <p:nvPr/>
        </p:nvSpPr>
        <p:spPr>
          <a:xfrm>
            <a:off x="611651" y="5281891"/>
            <a:ext cx="3657602" cy="99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ts val="4400"/>
              <a:buFont typeface="Arial"/>
              <a:buNone/>
            </a:pPr>
            <a:r>
              <a:rPr lang="es-CL" sz="4400" b="1" i="0" u="none" strike="noStrike" cap="none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endParaRPr/>
          </a:p>
        </p:txBody>
      </p:sp>
      <p:sp>
        <p:nvSpPr>
          <p:cNvPr id="166" name="Google Shape;166;p4"/>
          <p:cNvSpPr/>
          <p:nvPr/>
        </p:nvSpPr>
        <p:spPr>
          <a:xfrm>
            <a:off x="11945510" y="0"/>
            <a:ext cx="246490" cy="5285042"/>
          </a:xfrm>
          <a:prstGeom prst="rect">
            <a:avLst/>
          </a:prstGeom>
          <a:solidFill>
            <a:srgbClr val="378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7" name="Google Shape;167;p4"/>
          <p:cNvGraphicFramePr/>
          <p:nvPr/>
        </p:nvGraphicFramePr>
        <p:xfrm>
          <a:off x="5442175" y="834148"/>
          <a:ext cx="6125525" cy="4697303"/>
        </p:xfrm>
        <a:graphic>
          <a:graphicData uri="http://schemas.openxmlformats.org/drawingml/2006/table">
            <a:tbl>
              <a:tblPr>
                <a:noFill/>
                <a:tableStyleId>{96F7D511-ED39-4BC9-B059-C8C2182972FC}</a:tableStyleId>
              </a:tblPr>
              <a:tblGrid>
                <a:gridCol w="133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6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3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2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b="1">
                          <a:solidFill>
                            <a:srgbClr val="434343"/>
                          </a:solidFill>
                        </a:rPr>
                        <a:t>Variable</a:t>
                      </a:r>
                      <a:endParaRPr sz="1050" b="1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b="1">
                          <a:solidFill>
                            <a:srgbClr val="434343"/>
                          </a:solidFill>
                        </a:rPr>
                        <a:t>Estrato</a:t>
                      </a:r>
                      <a:endParaRPr sz="1050" b="1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b="1">
                          <a:solidFill>
                            <a:srgbClr val="434343"/>
                          </a:solidFill>
                        </a:rPr>
                        <a:t>Población de Estudio </a:t>
                      </a:r>
                      <a:r>
                        <a:rPr lang="es-CL" sz="950">
                          <a:solidFill>
                            <a:srgbClr val="434343"/>
                          </a:solidFill>
                        </a:rPr>
                        <a:t>N=29.348.519 años-personas</a:t>
                      </a:r>
                      <a:endParaRPr sz="9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b="1">
                          <a:solidFill>
                            <a:srgbClr val="434343"/>
                          </a:solidFill>
                        </a:rPr>
                        <a:t>Población Objetivo </a:t>
                      </a:r>
                      <a:r>
                        <a:rPr lang="es-CL" sz="950">
                          <a:solidFill>
                            <a:srgbClr val="434343"/>
                          </a:solidFill>
                        </a:rPr>
                        <a:t>N=393.050.493 años-personas</a:t>
                      </a:r>
                      <a:endParaRPr sz="9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Sexo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Hombre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49.6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49.2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Mujer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50.4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50.8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 rowSpan="6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Rango de Edad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(años)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[0, 40)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61.9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61.0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[40, 50)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13.9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13.7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[50, 60)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11.1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11.2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[60, 70)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7.1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7.4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[70, 80)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4.1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4.4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[80, 120)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2.0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2.2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% Ruralidad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b="1">
                          <a:solidFill>
                            <a:srgbClr val="434343"/>
                          </a:solidFill>
                        </a:rPr>
                        <a:t>15.5</a:t>
                      </a:r>
                      <a:endParaRPr sz="1050" b="1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b="1">
                          <a:solidFill>
                            <a:srgbClr val="434343"/>
                          </a:solidFill>
                        </a:rPr>
                        <a:t>12.5</a:t>
                      </a:r>
                      <a:endParaRPr sz="1050" b="1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750">
                <a:tc row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% Beneficiarios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FONASA A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18.7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21.0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FONASA B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20.4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24.7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FONASA C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10.1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12.4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FONASA D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12.1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15.5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ISAPRE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17.3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18.8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68" name="Google Shape;168;p4"/>
          <p:cNvSpPr/>
          <p:nvPr/>
        </p:nvSpPr>
        <p:spPr>
          <a:xfrm rot="5400000">
            <a:off x="195404" y="1207989"/>
            <a:ext cx="4490100" cy="3657600"/>
          </a:xfrm>
          <a:prstGeom prst="rect">
            <a:avLst/>
          </a:prstGeom>
          <a:gradFill>
            <a:gsLst>
              <a:gs pos="0">
                <a:srgbClr val="F5F7FC">
                  <a:alpha val="14117"/>
                </a:srgbClr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"/>
          <p:cNvSpPr txBox="1">
            <a:spLocks noGrp="1"/>
          </p:cNvSpPr>
          <p:nvPr>
            <p:ph type="body" idx="1"/>
          </p:nvPr>
        </p:nvSpPr>
        <p:spPr>
          <a:xfrm>
            <a:off x="1315350" y="2309200"/>
            <a:ext cx="22662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Participantes</a:t>
            </a:r>
            <a:endParaRPr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9f94c8f3fa_0_44"/>
          <p:cNvSpPr txBox="1"/>
          <p:nvPr/>
        </p:nvSpPr>
        <p:spPr>
          <a:xfrm>
            <a:off x="119063" y="2959388"/>
            <a:ext cx="3108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s-CL"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Resultados</a:t>
            </a:r>
            <a:endParaRPr/>
          </a:p>
        </p:txBody>
      </p:sp>
      <p:pic>
        <p:nvPicPr>
          <p:cNvPr id="175" name="Google Shape;175;g39f94c8f3fa_0_44"/>
          <p:cNvPicPr preferRelativeResize="0"/>
          <p:nvPr/>
        </p:nvPicPr>
        <p:blipFill rotWithShape="1">
          <a:blip r:embed="rId3">
            <a:alphaModFix/>
          </a:blip>
          <a:srcRect l="9745" r="38303"/>
          <a:stretch/>
        </p:blipFill>
        <p:spPr>
          <a:xfrm>
            <a:off x="0" y="0"/>
            <a:ext cx="4880910" cy="5285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39f94c8f3fa_0_44"/>
          <p:cNvSpPr txBox="1"/>
          <p:nvPr/>
        </p:nvSpPr>
        <p:spPr>
          <a:xfrm>
            <a:off x="611651" y="5281891"/>
            <a:ext cx="3657600" cy="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C58"/>
              </a:buClr>
              <a:buSzPts val="4400"/>
              <a:buFont typeface="Arial"/>
              <a:buNone/>
            </a:pPr>
            <a:r>
              <a:rPr lang="es-CL" sz="4400" b="1" i="0" u="none" strike="noStrike" cap="none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endParaRPr/>
          </a:p>
        </p:txBody>
      </p:sp>
      <p:sp>
        <p:nvSpPr>
          <p:cNvPr id="177" name="Google Shape;177;g39f94c8f3fa_0_44"/>
          <p:cNvSpPr/>
          <p:nvPr/>
        </p:nvSpPr>
        <p:spPr>
          <a:xfrm rot="5400000">
            <a:off x="195404" y="1207989"/>
            <a:ext cx="4490100" cy="3657600"/>
          </a:xfrm>
          <a:prstGeom prst="rect">
            <a:avLst/>
          </a:prstGeom>
          <a:gradFill>
            <a:gsLst>
              <a:gs pos="0">
                <a:srgbClr val="F5F7FC">
                  <a:alpha val="14117"/>
                </a:srgbClr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39f94c8f3fa_0_44"/>
          <p:cNvSpPr/>
          <p:nvPr/>
        </p:nvSpPr>
        <p:spPr>
          <a:xfrm>
            <a:off x="11945510" y="0"/>
            <a:ext cx="246600" cy="5285100"/>
          </a:xfrm>
          <a:prstGeom prst="rect">
            <a:avLst/>
          </a:prstGeom>
          <a:solidFill>
            <a:srgbClr val="3783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9" name="Google Shape;179;g39f94c8f3fa_0_44"/>
          <p:cNvGraphicFramePr/>
          <p:nvPr>
            <p:extLst>
              <p:ext uri="{D42A27DB-BD31-4B8C-83A1-F6EECF244321}">
                <p14:modId xmlns:p14="http://schemas.microsoft.com/office/powerpoint/2010/main" val="419400511"/>
              </p:ext>
            </p:extLst>
          </p:nvPr>
        </p:nvGraphicFramePr>
        <p:xfrm>
          <a:off x="5142449" y="1697491"/>
          <a:ext cx="6305550" cy="2718816"/>
        </p:xfrm>
        <a:graphic>
          <a:graphicData uri="http://schemas.openxmlformats.org/drawingml/2006/table">
            <a:tbl>
              <a:tblPr>
                <a:noFill/>
                <a:tableStyleId>{96F7D511-ED39-4BC9-B059-C8C2182972FC}</a:tableStyleId>
              </a:tblPr>
              <a:tblGrid>
                <a:gridCol w="70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5275"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b="1">
                          <a:solidFill>
                            <a:srgbClr val="434343"/>
                          </a:solidFill>
                        </a:rPr>
                        <a:t>Sexo</a:t>
                      </a:r>
                      <a:endParaRPr sz="1050" b="1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 anchor="b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b="1">
                          <a:solidFill>
                            <a:srgbClr val="434343"/>
                          </a:solidFill>
                        </a:rPr>
                        <a:t>Hombres</a:t>
                      </a:r>
                      <a:endParaRPr sz="1050" b="1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b="1">
                          <a:solidFill>
                            <a:srgbClr val="434343"/>
                          </a:solidFill>
                        </a:rPr>
                        <a:t>Mujeres</a:t>
                      </a:r>
                      <a:endParaRPr sz="1050" b="1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b="1">
                          <a:solidFill>
                            <a:srgbClr val="434343"/>
                          </a:solidFill>
                        </a:rPr>
                        <a:t>Total</a:t>
                      </a:r>
                      <a:endParaRPr sz="1050" b="1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b="1">
                          <a:solidFill>
                            <a:srgbClr val="434343"/>
                          </a:solidFill>
                        </a:rPr>
                        <a:t>Población</a:t>
                      </a:r>
                      <a:endParaRPr sz="1050" b="1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 anchor="b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b="1">
                          <a:solidFill>
                            <a:srgbClr val="434343"/>
                          </a:solidFill>
                        </a:rPr>
                        <a:t>Estudio</a:t>
                      </a:r>
                      <a:endParaRPr sz="1050" b="1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b="1">
                          <a:solidFill>
                            <a:srgbClr val="434343"/>
                          </a:solidFill>
                        </a:rPr>
                        <a:t>Objetivo</a:t>
                      </a:r>
                      <a:endParaRPr sz="1050" b="1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b="1">
                          <a:solidFill>
                            <a:srgbClr val="434343"/>
                          </a:solidFill>
                        </a:rPr>
                        <a:t>Estudio</a:t>
                      </a:r>
                      <a:endParaRPr sz="1050" b="1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b="1">
                          <a:solidFill>
                            <a:srgbClr val="434343"/>
                          </a:solidFill>
                        </a:rPr>
                        <a:t>Objetivo</a:t>
                      </a:r>
                      <a:endParaRPr sz="1050" b="1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b="1">
                          <a:solidFill>
                            <a:srgbClr val="434343"/>
                          </a:solidFill>
                        </a:rPr>
                        <a:t>Estudio</a:t>
                      </a:r>
                      <a:endParaRPr sz="1050" b="1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b="1">
                          <a:solidFill>
                            <a:srgbClr val="434343"/>
                          </a:solidFill>
                        </a:rPr>
                        <a:t>Objetivo</a:t>
                      </a:r>
                      <a:endParaRPr sz="1050" b="1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b="1">
                          <a:solidFill>
                            <a:srgbClr val="434343"/>
                          </a:solidFill>
                        </a:rPr>
                        <a:t>Tipo</a:t>
                      </a:r>
                      <a:endParaRPr sz="1050" b="1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 b="1">
                          <a:solidFill>
                            <a:srgbClr val="434343"/>
                          </a:solidFill>
                        </a:rPr>
                        <a:t>Tasa</a:t>
                      </a:r>
                      <a:endParaRPr sz="1050" b="1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 row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Cruda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Hosp + Defunciones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39.2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32.6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19.0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17.0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29.0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24.7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Hospitalizaciones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26.3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21.5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12.5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10.9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19.4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16.1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Mortalidad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28.8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24.4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13.0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11.9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20.9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18.0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 row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Estándar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Hosp + Defunciones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38.5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30.8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15.5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12.8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27.0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21.8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Hospitalizaciones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25.5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20.2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10.5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8.6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18.0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14.4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Mortalidad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28.4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23.0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10.1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8.5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19.2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50">
                          <a:solidFill>
                            <a:srgbClr val="434343"/>
                          </a:solidFill>
                        </a:rPr>
                        <a:t>15.7</a:t>
                      </a:r>
                      <a:endParaRPr sz="1050">
                        <a:solidFill>
                          <a:srgbClr val="434343"/>
                        </a:solidFill>
                      </a:endParaRPr>
                    </a:p>
                  </a:txBody>
                  <a:tcPr marL="66675" marR="66675" marT="66675" marB="66675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0" name="Google Shape;180;g39f94c8f3fa_0_44"/>
          <p:cNvSpPr txBox="1">
            <a:spLocks noGrp="1"/>
          </p:cNvSpPr>
          <p:nvPr>
            <p:ph type="body" idx="1"/>
          </p:nvPr>
        </p:nvSpPr>
        <p:spPr>
          <a:xfrm>
            <a:off x="849574" y="1973516"/>
            <a:ext cx="3108600" cy="20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1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Población masculina de </a:t>
            </a:r>
            <a:r>
              <a:rPr lang="es-CL" sz="2100" dirty="0" err="1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RPCs</a:t>
            </a:r>
            <a:r>
              <a:rPr lang="es-CL" sz="2100" dirty="0">
                <a:solidFill>
                  <a:srgbClr val="003C58"/>
                </a:solidFill>
                <a:latin typeface="Arial"/>
                <a:ea typeface="Arial"/>
                <a:cs typeface="Arial"/>
                <a:sym typeface="Arial"/>
              </a:rPr>
              <a:t> tuvo tasas de egresos y mortalidad por CG ~20% superiores al país, mientras la femenina fue ~12% superior</a:t>
            </a:r>
            <a:endParaRPr sz="2100" dirty="0">
              <a:solidFill>
                <a:srgbClr val="003C5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1957</Words>
  <Application>Microsoft Office PowerPoint</Application>
  <PresentationFormat>Panorámica</PresentationFormat>
  <Paragraphs>531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Century Gothic</vt:lpstr>
      <vt:lpstr>Calibri</vt:lpstr>
      <vt:lpstr>Arial</vt:lpstr>
      <vt:lpstr>Tema de Office</vt:lpstr>
      <vt:lpstr>Presentación de PowerPoint</vt:lpstr>
      <vt:lpstr>Presentación de PowerPoint</vt:lpstr>
      <vt:lpstr>Presentación de PowerPoint</vt:lpstr>
      <vt:lpstr>Materiales  y métodos</vt:lpstr>
      <vt:lpstr>Formulación Matemática</vt:lpstr>
      <vt:lpstr>Materiales  y métodos</vt:lpstr>
      <vt:lpstr>Construcción de Submuestra</vt:lpstr>
      <vt:lpstr>Presentación de PowerPoint</vt:lpstr>
      <vt:lpstr>Presentación de PowerPoint</vt:lpstr>
      <vt:lpstr>Presentación de PowerPoint</vt:lpstr>
      <vt:lpstr>Presentación de PowerPoint</vt:lpstr>
      <vt:lpstr>Análisis de Sensibilidad</vt:lpstr>
      <vt:lpstr>Discusión</vt:lpstr>
      <vt:lpstr>Conclusión</vt:lpstr>
      <vt:lpstr>Referencias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Matías Alejandro Salamanca Muñoz</dc:creator>
  <cp:lastModifiedBy>Rene Alonso Lagos Barrios (rlagos)</cp:lastModifiedBy>
  <cp:revision>3</cp:revision>
  <dcterms:created xsi:type="dcterms:W3CDTF">2023-09-24T14:12:27Z</dcterms:created>
  <dcterms:modified xsi:type="dcterms:W3CDTF">2025-11-04T00:27:50Z</dcterms:modified>
</cp:coreProperties>
</file>