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70" r:id="rId5"/>
    <p:sldId id="271" r:id="rId6"/>
    <p:sldId id="266" r:id="rId7"/>
    <p:sldId id="272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0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03-11-2025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1667170" y="2225504"/>
            <a:ext cx="9034266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Tendencias en Controles y Consultas Nuevas de Especialidades Odontológicas en la Salud Pública Chilena</a:t>
            </a:r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CL" sz="45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1991)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Matías Santos-López</a:t>
            </a:r>
            <a:r>
              <a:rPr lang="es-CL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</a:p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Duniel Ortuño Borroto</a:t>
            </a:r>
            <a:r>
              <a:rPr lang="es-CL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Priscila Gómez-San Martín</a:t>
            </a:r>
            <a:r>
              <a:rPr lang="es-CL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819509" y="5703561"/>
            <a:ext cx="9881928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>
              <a:buAutoNum type="arabicParenBoth"/>
            </a:pPr>
            <a:r>
              <a:rPr lang="es-E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Odontología, Universidad de Los Andes, Santiago, Chile</a:t>
            </a:r>
          </a:p>
          <a:p>
            <a:pPr marL="457200" indent="-457200" algn="r">
              <a:buAutoNum type="arabicParenBoth"/>
            </a:pPr>
            <a:r>
              <a:rPr lang="es-E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División de Gestión de la Red Asistencial,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Subsecretaría de Redes Asistenciales, Ministerio de Salud, Santiago, Chile</a:t>
            </a:r>
            <a:endParaRPr lang="es-E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r">
              <a:buAutoNum type="arabicParenBoth"/>
            </a:pPr>
            <a:r>
              <a:rPr lang="es-E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de Salud Pública, Facultad de Medicina, Pontificia Universidad Católica, Santiago, Chile</a:t>
            </a:r>
            <a:endParaRPr lang="es-CL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10" y="1572958"/>
            <a:ext cx="5722219" cy="4719926"/>
          </a:xfrm>
        </p:spPr>
        <p:txBody>
          <a:bodyPr anchor="ctr">
            <a:normAutofit fontScale="70000" lnSpcReduction="20000"/>
          </a:bodyPr>
          <a:lstStyle/>
          <a:p>
            <a:pPr algn="just"/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salud bucal es un </a:t>
            </a:r>
            <a:r>
              <a:rPr lang="es-E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 esencial 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bienestar general y de la calidad de vida de las personas (1).</a:t>
            </a:r>
          </a:p>
          <a:p>
            <a:pPr algn="just"/>
            <a:endParaRPr lang="es-ES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Chile, la Red Asistencial alcanzó en 2019 </a:t>
            </a:r>
            <a:r>
              <a:rPr lang="es-E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mayor producción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atenciones odontológicas de especialidad (1.458.084 controles y 389.623 consultas nuevas) (2), cifras que disminuyeron drásticamente durante la pandemia de COVID-19, con una recuperación progresiva en los años posteriores.</a:t>
            </a:r>
          </a:p>
          <a:p>
            <a:pPr algn="just"/>
            <a:endParaRPr lang="es-ES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Analizar la evolución de los registros de controles y consultas nuevas de especialidades odontológicas del nivel secundario entre 2019 y 2024, según especialidad, sexo y grupo etario, en la red pública de salud en Chile.</a:t>
            </a: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556" y="587829"/>
            <a:ext cx="6406243" cy="6123522"/>
          </a:xfrm>
        </p:spPr>
        <p:txBody>
          <a:bodyPr anchor="ctr">
            <a:normAutofit fontScale="70000" lnSpcReduction="20000"/>
          </a:bodyPr>
          <a:lstStyle/>
          <a:p>
            <a:pPr algn="just"/>
            <a:r>
              <a:rPr lang="es-CL" dirty="0">
                <a:solidFill>
                  <a:srgbClr val="003C58"/>
                </a:solidFill>
              </a:rPr>
              <a:t>Diseño: Estudio transversal con datos secundarios REM registrados entre 2019 y 2024.</a:t>
            </a:r>
          </a:p>
          <a:p>
            <a:pPr algn="just"/>
            <a:endParaRPr lang="es-CL" dirty="0">
              <a:solidFill>
                <a:srgbClr val="003C58"/>
              </a:solidFill>
            </a:endParaRPr>
          </a:p>
          <a:p>
            <a:pPr algn="just"/>
            <a:r>
              <a:rPr lang="es-CL" dirty="0">
                <a:solidFill>
                  <a:srgbClr val="003C58"/>
                </a:solidFill>
              </a:rPr>
              <a:t>Población: Atenciones odontológicas de especialidad del nivel secundario entre 2019 y 2024. Unidad de análisis: </a:t>
            </a:r>
            <a:r>
              <a:rPr lang="es-ES" dirty="0">
                <a:solidFill>
                  <a:srgbClr val="003C58"/>
                </a:solidFill>
              </a:rPr>
              <a:t>Cada atención registrada (consulta nueva o control) en el REM.</a:t>
            </a:r>
            <a:endParaRPr lang="es-CL" dirty="0">
              <a:solidFill>
                <a:srgbClr val="003C58"/>
              </a:solidFill>
            </a:endParaRPr>
          </a:p>
          <a:p>
            <a:pPr algn="just"/>
            <a:endParaRPr lang="es-CL" dirty="0">
              <a:solidFill>
                <a:srgbClr val="003C58"/>
              </a:solidFill>
            </a:endParaRPr>
          </a:p>
          <a:p>
            <a:pPr algn="just"/>
            <a:r>
              <a:rPr lang="es-CL" dirty="0">
                <a:solidFill>
                  <a:srgbClr val="003C58"/>
                </a:solidFill>
              </a:rPr>
              <a:t>Variables: Especialidad, sexo, grupo etario y tipo de consulta (nueva o control). La edad se estratificó en cinco grupos (&lt;15, 15-24, 25-44, 45-64 y mayores de 65 años), según la ENS 2016-17. </a:t>
            </a:r>
          </a:p>
          <a:p>
            <a:pPr algn="just"/>
            <a:endParaRPr lang="es-CL" dirty="0">
              <a:solidFill>
                <a:srgbClr val="003C58"/>
              </a:solidFill>
            </a:endParaRPr>
          </a:p>
          <a:p>
            <a:pPr algn="just"/>
            <a:r>
              <a:rPr lang="es-CL" dirty="0">
                <a:solidFill>
                  <a:srgbClr val="003C58"/>
                </a:solidFill>
              </a:rPr>
              <a:t>Análisis estadísticos: </a:t>
            </a:r>
          </a:p>
          <a:p>
            <a:pPr lvl="1" algn="just"/>
            <a:r>
              <a:rPr lang="es-CL" dirty="0">
                <a:solidFill>
                  <a:srgbClr val="003C58"/>
                </a:solidFill>
              </a:rPr>
              <a:t>Se calcularon frecuencias absolutas y relativas de atenciones, según sexo, grupo etario y especialidad. </a:t>
            </a:r>
          </a:p>
          <a:p>
            <a:pPr lvl="1" algn="just"/>
            <a:r>
              <a:rPr lang="es-CL" dirty="0">
                <a:solidFill>
                  <a:srgbClr val="003C58"/>
                </a:solidFill>
              </a:rPr>
              <a:t>Se compararon las distribuciones de atención por sexo, grupo etario y especialidad a través de </a:t>
            </a:r>
            <a:r>
              <a:rPr lang="el-GR" dirty="0">
                <a:solidFill>
                  <a:srgbClr val="003C58"/>
                </a:solidFill>
              </a:rPr>
              <a:t>χ²</a:t>
            </a:r>
            <a:r>
              <a:rPr lang="es-ES" dirty="0">
                <a:solidFill>
                  <a:srgbClr val="003C58"/>
                </a:solidFill>
              </a:rPr>
              <a:t>.</a:t>
            </a:r>
          </a:p>
          <a:p>
            <a:pPr lvl="1" algn="just"/>
            <a:r>
              <a:rPr lang="es-ES" dirty="0">
                <a:solidFill>
                  <a:srgbClr val="003C58"/>
                </a:solidFill>
              </a:rPr>
              <a:t>El nivel de significancia se fijó en p &lt; 0,05.</a:t>
            </a:r>
            <a:endParaRPr lang="es-CL" dirty="0">
              <a:solidFill>
                <a:srgbClr val="003C58"/>
              </a:solidFill>
            </a:endParaRPr>
          </a:p>
          <a:p>
            <a:pPr algn="just"/>
            <a:endParaRPr lang="es-CL" dirty="0">
              <a:solidFill>
                <a:srgbClr val="003C58"/>
              </a:solidFill>
            </a:endParaRPr>
          </a:p>
          <a:p>
            <a:pPr algn="just"/>
            <a:r>
              <a:rPr lang="es-ES" dirty="0">
                <a:solidFill>
                  <a:srgbClr val="003C58"/>
                </a:solidFill>
              </a:rPr>
              <a:t>Software: Los análisis descriptivos se realizaron en Microsoft Excel, y las pruebas estadísticas en R Studio</a:t>
            </a: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C022C-4C26-7A79-C76D-21254E887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44D04A-28BA-0535-18BF-B7EDBFEC5A9B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4F59C26-359C-7830-3053-68EC82954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53AA700A-951E-1832-46AA-F22FCB9AD63D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0F1B516-4889-FBC9-0E63-E9F349C75E18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D64F844-8347-2810-8856-C191846A13E0}"/>
              </a:ext>
            </a:extLst>
          </p:cNvPr>
          <p:cNvSpPr/>
          <p:nvPr/>
        </p:nvSpPr>
        <p:spPr>
          <a:xfrm>
            <a:off x="11949692" y="-3151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62611F1-114D-55B3-563C-25923F9A9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573434"/>
              </p:ext>
            </p:extLst>
          </p:nvPr>
        </p:nvGraphicFramePr>
        <p:xfrm>
          <a:off x="5511016" y="2680801"/>
          <a:ext cx="3048000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74760714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8031959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3760496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645345853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Consultas Nuevas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1018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Año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Hombre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Mujer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192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2019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148.436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241.187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389.623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23407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2020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53.127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85.243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138.370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5572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2021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86.715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146.192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232.907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29090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2022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112.413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187.265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299.678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99986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2023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130.876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210.191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341.067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993431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2024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145.441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231.836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377.277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4409695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931D33E-586A-515C-5689-54F8E094A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174850"/>
              </p:ext>
            </p:extLst>
          </p:nvPr>
        </p:nvGraphicFramePr>
        <p:xfrm>
          <a:off x="8618106" y="2680801"/>
          <a:ext cx="3048000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400523812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3273986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3278357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583045654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Controles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1447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Año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Hombre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Mujer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8397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2019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577.491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880.593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1.458.084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55475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2020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172.209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260.821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433.030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21516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2021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317.004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493.273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810.277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08827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2022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450.615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693.869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1.144.484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49054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2023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544.458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814.847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1.359.305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91068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2024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604.739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893.035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1.497.774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2043414"/>
                  </a:ext>
                </a:extLst>
              </a:tr>
            </a:tbl>
          </a:graphicData>
        </a:graphic>
      </p:graphicFrame>
      <p:sp>
        <p:nvSpPr>
          <p:cNvPr id="11" name="Marcador de contenido 9">
            <a:extLst>
              <a:ext uri="{FF2B5EF4-FFF2-40B4-BE49-F238E27FC236}">
                <a16:creationId xmlns:a16="http://schemas.microsoft.com/office/drawing/2014/main" id="{87857515-1C40-F951-97EF-2A47C47888EE}"/>
              </a:ext>
            </a:extLst>
          </p:cNvPr>
          <p:cNvSpPr txBox="1">
            <a:spLocks/>
          </p:cNvSpPr>
          <p:nvPr/>
        </p:nvSpPr>
        <p:spPr>
          <a:xfrm>
            <a:off x="5373495" y="4426024"/>
            <a:ext cx="6292609" cy="2155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200" dirty="0">
                <a:solidFill>
                  <a:srgbClr val="003C58"/>
                </a:solidFill>
              </a:rPr>
              <a:t>Sexo</a:t>
            </a:r>
          </a:p>
          <a:p>
            <a:pPr marL="0" indent="0" algn="just">
              <a:buNone/>
            </a:pPr>
            <a:r>
              <a:rPr lang="es-CL" sz="2200" dirty="0">
                <a:solidFill>
                  <a:srgbClr val="003C58"/>
                </a:solidFill>
              </a:rPr>
              <a:t>2024 → 61,4% consultas nuevas y 60,4% controles a mujeres. (</a:t>
            </a:r>
            <a:r>
              <a:rPr lang="el-GR" sz="2200" dirty="0">
                <a:solidFill>
                  <a:srgbClr val="003C58"/>
                </a:solidFill>
              </a:rPr>
              <a:t>χ², </a:t>
            </a:r>
            <a:r>
              <a:rPr lang="es-CL" sz="2200" dirty="0">
                <a:solidFill>
                  <a:srgbClr val="003C58"/>
                </a:solidFill>
              </a:rPr>
              <a:t>p&lt;0,001)</a:t>
            </a:r>
          </a:p>
          <a:p>
            <a:pPr marL="0" indent="0" algn="just">
              <a:buNone/>
            </a:pPr>
            <a:r>
              <a:rPr lang="es-CL" sz="2200" dirty="0">
                <a:solidFill>
                  <a:srgbClr val="003C58"/>
                </a:solidFill>
              </a:rPr>
              <a:t>2019 → 61,9% consultas nuevas y 59,6% controles a mujeres. (</a:t>
            </a:r>
            <a:r>
              <a:rPr lang="el-GR" sz="2200" dirty="0">
                <a:solidFill>
                  <a:srgbClr val="003C58"/>
                </a:solidFill>
              </a:rPr>
              <a:t>χ², </a:t>
            </a:r>
            <a:r>
              <a:rPr lang="es-CL" sz="2200" dirty="0">
                <a:solidFill>
                  <a:srgbClr val="003C58"/>
                </a:solidFill>
              </a:rPr>
              <a:t>p&lt;0,001)</a:t>
            </a:r>
          </a:p>
        </p:txBody>
      </p:sp>
      <p:sp>
        <p:nvSpPr>
          <p:cNvPr id="14" name="Marcador de contenido 9">
            <a:extLst>
              <a:ext uri="{FF2B5EF4-FFF2-40B4-BE49-F238E27FC236}">
                <a16:creationId xmlns:a16="http://schemas.microsoft.com/office/drawing/2014/main" id="{DB218979-ED5B-5651-3721-B749E1A74A09}"/>
              </a:ext>
            </a:extLst>
          </p:cNvPr>
          <p:cNvSpPr txBox="1">
            <a:spLocks/>
          </p:cNvSpPr>
          <p:nvPr/>
        </p:nvSpPr>
        <p:spPr>
          <a:xfrm>
            <a:off x="5373496" y="571160"/>
            <a:ext cx="6292610" cy="1300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200" dirty="0">
                <a:solidFill>
                  <a:srgbClr val="003C58"/>
                </a:solidFill>
              </a:rPr>
              <a:t>2024 </a:t>
            </a:r>
            <a:r>
              <a:rPr lang="es-CL" sz="2200" dirty="0">
                <a:solidFill>
                  <a:srgbClr val="003C58"/>
                </a:solidFill>
              </a:rPr>
              <a:t>→ </a:t>
            </a:r>
            <a:r>
              <a:rPr lang="es-ES" sz="2200" dirty="0">
                <a:solidFill>
                  <a:srgbClr val="003C58"/>
                </a:solidFill>
              </a:rPr>
              <a:t>377.277 consultas nuevas y 1.497.774 controles. </a:t>
            </a:r>
          </a:p>
          <a:p>
            <a:pPr marL="0" indent="0" algn="just">
              <a:buNone/>
            </a:pPr>
            <a:r>
              <a:rPr lang="es-ES" sz="2200" dirty="0">
                <a:solidFill>
                  <a:srgbClr val="003C58"/>
                </a:solidFill>
              </a:rPr>
              <a:t>↓3,2 % en consultas nuevas y ↑2,7 % en controles.</a:t>
            </a:r>
            <a:endParaRPr lang="es-CL" sz="2200" dirty="0">
              <a:solidFill>
                <a:srgbClr val="003C58"/>
              </a:solidFill>
            </a:endParaRPr>
          </a:p>
        </p:txBody>
      </p:sp>
      <p:sp>
        <p:nvSpPr>
          <p:cNvPr id="15" name="Marcador de contenido 9">
            <a:extLst>
              <a:ext uri="{FF2B5EF4-FFF2-40B4-BE49-F238E27FC236}">
                <a16:creationId xmlns:a16="http://schemas.microsoft.com/office/drawing/2014/main" id="{40669312-7A43-E1A3-14B4-21C625638932}"/>
              </a:ext>
            </a:extLst>
          </p:cNvPr>
          <p:cNvSpPr txBox="1">
            <a:spLocks/>
          </p:cNvSpPr>
          <p:nvPr/>
        </p:nvSpPr>
        <p:spPr>
          <a:xfrm>
            <a:off x="5511017" y="2096216"/>
            <a:ext cx="3047999" cy="586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200" dirty="0">
                <a:solidFill>
                  <a:srgbClr val="003C58"/>
                </a:solidFill>
              </a:rPr>
              <a:t>Tabla 1: Distribución de consultas nuevas de especialidad odontológica, 2019 a 2024, Chile.</a:t>
            </a:r>
            <a:endParaRPr lang="es-CL" sz="1200" dirty="0">
              <a:solidFill>
                <a:srgbClr val="003C58"/>
              </a:solidFill>
            </a:endParaRPr>
          </a:p>
        </p:txBody>
      </p:sp>
      <p:sp>
        <p:nvSpPr>
          <p:cNvPr id="16" name="Marcador de contenido 9">
            <a:extLst>
              <a:ext uri="{FF2B5EF4-FFF2-40B4-BE49-F238E27FC236}">
                <a16:creationId xmlns:a16="http://schemas.microsoft.com/office/drawing/2014/main" id="{C1C81D11-BC11-2B9F-0FFF-198A41B2BC66}"/>
              </a:ext>
            </a:extLst>
          </p:cNvPr>
          <p:cNvSpPr txBox="1">
            <a:spLocks/>
          </p:cNvSpPr>
          <p:nvPr/>
        </p:nvSpPr>
        <p:spPr>
          <a:xfrm>
            <a:off x="8618107" y="2093149"/>
            <a:ext cx="3047999" cy="586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200" dirty="0">
                <a:solidFill>
                  <a:srgbClr val="003C58"/>
                </a:solidFill>
              </a:rPr>
              <a:t>Tabla 2: Distribución de controles de especialidad odontológica, 2019 a 2024, Chile.</a:t>
            </a:r>
            <a:endParaRPr lang="es-CL" sz="1200" dirty="0">
              <a:solidFill>
                <a:srgbClr val="003C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74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2264C-F478-8830-70B1-E13EC8A7D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F04DE7F-A1D7-F6D1-B874-78C29DD7983D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B18FB7-5C8B-C35F-F563-CE531C283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E455322D-81D8-01E3-10EE-C1DA4F36FA16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5DFA493-66E4-F71A-F247-BA0C0663B808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FEB8913-D37C-621B-60FC-477BDC6F099B}"/>
              </a:ext>
            </a:extLst>
          </p:cNvPr>
          <p:cNvSpPr/>
          <p:nvPr/>
        </p:nvSpPr>
        <p:spPr>
          <a:xfrm>
            <a:off x="11949692" y="-3151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Marcador de contenido 9">
            <a:extLst>
              <a:ext uri="{FF2B5EF4-FFF2-40B4-BE49-F238E27FC236}">
                <a16:creationId xmlns:a16="http://schemas.microsoft.com/office/drawing/2014/main" id="{0D8D399D-BE1C-F3D0-D542-C3D6AABD69DF}"/>
              </a:ext>
            </a:extLst>
          </p:cNvPr>
          <p:cNvSpPr txBox="1">
            <a:spLocks/>
          </p:cNvSpPr>
          <p:nvPr/>
        </p:nvSpPr>
        <p:spPr>
          <a:xfrm>
            <a:off x="5492559" y="2888866"/>
            <a:ext cx="5845480" cy="2155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200" dirty="0">
                <a:solidFill>
                  <a:srgbClr val="003C58"/>
                </a:solidFill>
              </a:rPr>
              <a:t>Edad</a:t>
            </a:r>
          </a:p>
          <a:p>
            <a:pPr marL="0" indent="0" algn="just">
              <a:buNone/>
            </a:pPr>
            <a:r>
              <a:rPr lang="es-ES" sz="2200" dirty="0">
                <a:solidFill>
                  <a:srgbClr val="003C58"/>
                </a:solidFill>
              </a:rPr>
              <a:t>Consultas nuevas </a:t>
            </a:r>
            <a:r>
              <a:rPr lang="es-CL" sz="2200" dirty="0">
                <a:solidFill>
                  <a:srgbClr val="003C58"/>
                </a:solidFill>
              </a:rPr>
              <a:t>→ </a:t>
            </a:r>
            <a:r>
              <a:rPr lang="es-ES" sz="2200" dirty="0">
                <a:solidFill>
                  <a:srgbClr val="003C58"/>
                </a:solidFill>
              </a:rPr>
              <a:t>45-64 años (23,4%) y 25-44 años (22,1%). (</a:t>
            </a:r>
            <a:r>
              <a:rPr lang="el-GR" sz="2200" dirty="0">
                <a:solidFill>
                  <a:srgbClr val="003C58"/>
                </a:solidFill>
              </a:rPr>
              <a:t>χ², </a:t>
            </a:r>
            <a:r>
              <a:rPr lang="es-ES" sz="2200" dirty="0">
                <a:solidFill>
                  <a:srgbClr val="003C58"/>
                </a:solidFill>
              </a:rPr>
              <a:t>p&lt;0,001)</a:t>
            </a:r>
          </a:p>
          <a:p>
            <a:pPr marL="0" indent="0" algn="just">
              <a:buNone/>
            </a:pPr>
            <a:r>
              <a:rPr lang="es-ES" sz="2200" dirty="0">
                <a:solidFill>
                  <a:srgbClr val="003C58"/>
                </a:solidFill>
              </a:rPr>
              <a:t>Controles </a:t>
            </a:r>
            <a:r>
              <a:rPr lang="es-CL" sz="2200" dirty="0">
                <a:solidFill>
                  <a:srgbClr val="003C58"/>
                </a:solidFill>
              </a:rPr>
              <a:t>→ </a:t>
            </a:r>
            <a:r>
              <a:rPr lang="es-ES" sz="2200" dirty="0">
                <a:solidFill>
                  <a:srgbClr val="003C58"/>
                </a:solidFill>
              </a:rPr>
              <a:t>15 a 24 años (25,0%) y &lt;15 años (24,5%). (</a:t>
            </a:r>
            <a:r>
              <a:rPr lang="el-GR" sz="2200" dirty="0">
                <a:solidFill>
                  <a:srgbClr val="003C58"/>
                </a:solidFill>
              </a:rPr>
              <a:t>χ², </a:t>
            </a:r>
            <a:r>
              <a:rPr lang="es-ES" sz="2200" dirty="0">
                <a:solidFill>
                  <a:srgbClr val="003C58"/>
                </a:solidFill>
              </a:rPr>
              <a:t>p&lt;0,001)</a:t>
            </a:r>
          </a:p>
          <a:p>
            <a:pPr algn="just"/>
            <a:endParaRPr lang="es-ES" sz="2200" dirty="0">
              <a:solidFill>
                <a:srgbClr val="003C58"/>
              </a:solidFill>
            </a:endParaRPr>
          </a:p>
        </p:txBody>
      </p:sp>
      <p:sp>
        <p:nvSpPr>
          <p:cNvPr id="15" name="Marcador de contenido 9">
            <a:extLst>
              <a:ext uri="{FF2B5EF4-FFF2-40B4-BE49-F238E27FC236}">
                <a16:creationId xmlns:a16="http://schemas.microsoft.com/office/drawing/2014/main" id="{E6559823-2533-E104-B564-5EB1FCF4CBCC}"/>
              </a:ext>
            </a:extLst>
          </p:cNvPr>
          <p:cNvSpPr txBox="1">
            <a:spLocks/>
          </p:cNvSpPr>
          <p:nvPr/>
        </p:nvSpPr>
        <p:spPr>
          <a:xfrm>
            <a:off x="5492559" y="498440"/>
            <a:ext cx="5845480" cy="433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200" dirty="0">
                <a:solidFill>
                  <a:srgbClr val="003C58"/>
                </a:solidFill>
              </a:rPr>
              <a:t>Tabla 3: Distribución de consultas nuevas y controles de especialidad odontológica durante 2024, Chile.</a:t>
            </a:r>
            <a:endParaRPr lang="es-CL" sz="1200" dirty="0">
              <a:solidFill>
                <a:srgbClr val="003C58"/>
              </a:solidFill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5003DBF-90CE-3C67-914A-1B318CB3E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152743"/>
              </p:ext>
            </p:extLst>
          </p:nvPr>
        </p:nvGraphicFramePr>
        <p:xfrm>
          <a:off x="6307099" y="931653"/>
          <a:ext cx="4216400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88692286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0225908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6569151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8323932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60284044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Grupo etario 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Consultas Nuevas</a:t>
                      </a:r>
                      <a:endParaRPr lang="es-CL" sz="11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Controles</a:t>
                      </a:r>
                      <a:endParaRPr lang="es-CL" sz="11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82817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9893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Menores 15 años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73.571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19,5%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b="1" u="none" strike="noStrike" dirty="0">
                          <a:effectLst/>
                        </a:rPr>
                        <a:t>366.640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b="1" u="none" strike="noStrike" dirty="0">
                          <a:effectLst/>
                        </a:rPr>
                        <a:t>24,5%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23161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15 a 24 años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62.026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16,4%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b="1" u="none" strike="noStrike" dirty="0">
                          <a:effectLst/>
                        </a:rPr>
                        <a:t>374.291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b="1" u="none" strike="noStrike" dirty="0">
                          <a:effectLst/>
                        </a:rPr>
                        <a:t>25,0%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322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25 a 44 años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b="1" u="none" strike="noStrike" dirty="0">
                          <a:effectLst/>
                        </a:rPr>
                        <a:t>83.265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b="1" u="none" strike="noStrike" dirty="0">
                          <a:effectLst/>
                        </a:rPr>
                        <a:t>22,1%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211.597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14,1%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7385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45 a 64 años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b="1" u="none" strike="noStrike" dirty="0">
                          <a:effectLst/>
                        </a:rPr>
                        <a:t>88.392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b="1" u="none" strike="noStrike" dirty="0">
                          <a:effectLst/>
                        </a:rPr>
                        <a:t>23,4%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279.912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18,7%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64569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65 y más años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70.023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18,6%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265.334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17,7%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99544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general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b="1" u="none" strike="noStrike" dirty="0">
                          <a:effectLst/>
                        </a:rPr>
                        <a:t>377.277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b="1" u="none" strike="noStrike" dirty="0">
                          <a:effectLst/>
                        </a:rPr>
                        <a:t>100,0%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b="1" u="none" strike="noStrike" dirty="0">
                          <a:effectLst/>
                        </a:rPr>
                        <a:t>1.497.774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L" sz="1100" b="1" u="none" strike="noStrike" dirty="0">
                          <a:effectLst/>
                        </a:rPr>
                        <a:t>100,0%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8443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213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A443E6EC-E419-366E-D0D3-4554B2F3CD86}"/>
              </a:ext>
            </a:extLst>
          </p:cNvPr>
          <p:cNvSpPr txBox="1">
            <a:spLocks/>
          </p:cNvSpPr>
          <p:nvPr/>
        </p:nvSpPr>
        <p:spPr>
          <a:xfrm>
            <a:off x="5131125" y="116721"/>
            <a:ext cx="6564166" cy="433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200" dirty="0">
                <a:solidFill>
                  <a:srgbClr val="003C58"/>
                </a:solidFill>
              </a:rPr>
              <a:t>Tabla 4: Distribución de consultas nuevas de especialidad odontológica, según especialidad, 2019 - 2024, Chile.</a:t>
            </a:r>
            <a:endParaRPr lang="es-CL" sz="1200" dirty="0">
              <a:solidFill>
                <a:srgbClr val="003C58"/>
              </a:solidFill>
            </a:endParaRPr>
          </a:p>
        </p:txBody>
      </p:sp>
      <p:sp>
        <p:nvSpPr>
          <p:cNvPr id="13" name="Marcador de contenido 9">
            <a:extLst>
              <a:ext uri="{FF2B5EF4-FFF2-40B4-BE49-F238E27FC236}">
                <a16:creationId xmlns:a16="http://schemas.microsoft.com/office/drawing/2014/main" id="{0D24AC9F-8AD8-A58B-0B7C-79284C49E130}"/>
              </a:ext>
            </a:extLst>
          </p:cNvPr>
          <p:cNvSpPr txBox="1">
            <a:spLocks/>
          </p:cNvSpPr>
          <p:nvPr/>
        </p:nvSpPr>
        <p:spPr>
          <a:xfrm>
            <a:off x="5131125" y="4203925"/>
            <a:ext cx="6564166" cy="2155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200" dirty="0">
                <a:solidFill>
                  <a:srgbClr val="003C58"/>
                </a:solidFill>
              </a:rPr>
              <a:t>Especialidad</a:t>
            </a:r>
          </a:p>
          <a:p>
            <a:pPr marL="0" indent="0" algn="just">
              <a:buNone/>
            </a:pPr>
            <a:r>
              <a:rPr lang="es-CL" sz="2200" dirty="0">
                <a:solidFill>
                  <a:srgbClr val="003C58"/>
                </a:solidFill>
              </a:rPr>
              <a:t>Consultas Nuevas → Endodoncia (21,0%), cirugía y traumatología maxilofacial (18,5%) y rehabilitación con prótesis removible (18,0%). </a:t>
            </a:r>
            <a:r>
              <a:rPr lang="el-GR" sz="2200" dirty="0">
                <a:solidFill>
                  <a:srgbClr val="003C58"/>
                </a:solidFill>
              </a:rPr>
              <a:t>(χ², </a:t>
            </a:r>
            <a:r>
              <a:rPr lang="es-CL" sz="2200" dirty="0">
                <a:solidFill>
                  <a:srgbClr val="003C58"/>
                </a:solidFill>
              </a:rPr>
              <a:t>p&lt;0,001)</a:t>
            </a:r>
            <a:endParaRPr lang="es-ES" sz="2200" dirty="0">
              <a:solidFill>
                <a:srgbClr val="003C58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F81898-E0F3-B649-41AB-35D45ED97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193" y="662429"/>
            <a:ext cx="656416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FC1E7-7FD1-E3A2-2931-140B9A302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1B67033-43DA-E87F-6773-47D08065B0EB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8862AF6-8132-6AB3-0E42-0BC510C65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66AA8815-452A-E5C8-CF7A-FA67127DA640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B54BF91-09A9-76CC-88AF-ACF64908F007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7D104D2-EFBB-5E35-F626-309DA9B6CC1C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3040144-B775-3A12-F17D-C0EB997F5AC0}"/>
              </a:ext>
            </a:extLst>
          </p:cNvPr>
          <p:cNvSpPr txBox="1">
            <a:spLocks/>
          </p:cNvSpPr>
          <p:nvPr/>
        </p:nvSpPr>
        <p:spPr>
          <a:xfrm>
            <a:off x="5162849" y="209091"/>
            <a:ext cx="6564166" cy="381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200" dirty="0">
                <a:solidFill>
                  <a:srgbClr val="003C58"/>
                </a:solidFill>
              </a:rPr>
              <a:t>Tabla 5: Distribución de controles de especialidad odontológica, según especialidad, 2019 - 2024, Chile.</a:t>
            </a:r>
            <a:endParaRPr lang="es-CL" sz="1200" dirty="0">
              <a:solidFill>
                <a:srgbClr val="003C58"/>
              </a:solidFill>
            </a:endParaRPr>
          </a:p>
        </p:txBody>
      </p:sp>
      <p:sp>
        <p:nvSpPr>
          <p:cNvPr id="13" name="Marcador de contenido 9">
            <a:extLst>
              <a:ext uri="{FF2B5EF4-FFF2-40B4-BE49-F238E27FC236}">
                <a16:creationId xmlns:a16="http://schemas.microsoft.com/office/drawing/2014/main" id="{6DC65B22-5F0F-EDBC-AFC9-AEC9C185E620}"/>
              </a:ext>
            </a:extLst>
          </p:cNvPr>
          <p:cNvSpPr txBox="1">
            <a:spLocks/>
          </p:cNvSpPr>
          <p:nvPr/>
        </p:nvSpPr>
        <p:spPr>
          <a:xfrm>
            <a:off x="5131125" y="4203925"/>
            <a:ext cx="6564166" cy="2155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200" dirty="0">
                <a:solidFill>
                  <a:srgbClr val="003C58"/>
                </a:solidFill>
              </a:rPr>
              <a:t>Especialidad</a:t>
            </a:r>
          </a:p>
          <a:p>
            <a:pPr marL="0" indent="0" algn="just">
              <a:buNone/>
            </a:pPr>
            <a:r>
              <a:rPr lang="es-CL" sz="2200" dirty="0">
                <a:solidFill>
                  <a:srgbClr val="003C58"/>
                </a:solidFill>
              </a:rPr>
              <a:t>Controles → Ortodoncia y ortopedia (27,8%), rehabilitación con prótesis removible (19,7%) y endodoncia (10,7%). </a:t>
            </a:r>
            <a:r>
              <a:rPr lang="el-GR" sz="2200" dirty="0">
                <a:solidFill>
                  <a:srgbClr val="003C58"/>
                </a:solidFill>
              </a:rPr>
              <a:t>(χ², </a:t>
            </a:r>
            <a:r>
              <a:rPr lang="es-CL" sz="2200" dirty="0">
                <a:solidFill>
                  <a:srgbClr val="003C58"/>
                </a:solidFill>
              </a:rPr>
              <a:t>p&lt;0,001)</a:t>
            </a:r>
            <a:endParaRPr lang="es-ES" sz="2200" dirty="0">
              <a:solidFill>
                <a:srgbClr val="003C58"/>
              </a:solidFill>
            </a:endParaRPr>
          </a:p>
        </p:txBody>
      </p:sp>
      <p:pic>
        <p:nvPicPr>
          <p:cNvPr id="15" name="Imagen 14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0DEBC4A1-B819-7171-646D-8DAC8078C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73" y="682554"/>
            <a:ext cx="650071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6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 useBgFill="1"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826" y="1968056"/>
            <a:ext cx="7444990" cy="4217534"/>
          </a:xfrm>
        </p:spPr>
        <p:txBody>
          <a:bodyPr>
            <a:normAutofit/>
          </a:bodyPr>
          <a:lstStyle/>
          <a:p>
            <a:pPr algn="just"/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Recuperación post COVID-19 en especialidades odontológicas. </a:t>
            </a:r>
          </a:p>
          <a:p>
            <a:pPr algn="just"/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Mujeres concentran la mayor proporción de atenciones. </a:t>
            </a:r>
          </a:p>
          <a:p>
            <a:pPr algn="just"/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Consultas nuevas se realizaron principalmente en adultos de 45-64 años y controles en jóvenes de 15-24 años. </a:t>
            </a:r>
          </a:p>
          <a:p>
            <a:pPr algn="just"/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Especialidades: Endodoncia y cirugía maxilofacial lideraron la demanda en consultas nuevas. Ortodoncia y rehabilitación con prótesis removible en controles.</a:t>
            </a:r>
          </a:p>
          <a:p>
            <a:pPr algn="just"/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Limitaciones </a:t>
            </a:r>
            <a:r>
              <a:rPr lang="es-CL" sz="2000" dirty="0">
                <a:solidFill>
                  <a:srgbClr val="003C58"/>
                </a:solidFill>
              </a:rPr>
              <a:t>→ 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datos agregados.</a:t>
            </a:r>
          </a:p>
          <a:p>
            <a:pPr algn="just"/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 </a:t>
            </a:r>
            <a:r>
              <a:rPr lang="es-CL" sz="2000" dirty="0">
                <a:solidFill>
                  <a:srgbClr val="003C58"/>
                </a:solidFill>
              </a:rPr>
              <a:t>→ 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Profundizar mediante estudios longitudinales que aborden barreras de acceso y distribución de la demanda.</a:t>
            </a:r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981" y="2578327"/>
            <a:ext cx="8902004" cy="3262941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Ministerio de Salud. </a:t>
            </a:r>
            <a:r>
              <a:rPr lang="es-ES" sz="2000" i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Nacional de Salud Bucal 2021–2030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Santiago, Chile: MINSAL; 2021</a:t>
            </a:r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Ministerio de Salud, Departamento de Estadísticas e Información de Salud (DEIS). </a:t>
            </a:r>
            <a:r>
              <a:rPr lang="es-CL" sz="2000" i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Estadístico Mensual (REM), 2019–2024</a:t>
            </a:r>
            <a:r>
              <a:rPr lang="es-CL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Santiago, Chile: MINSAL; 2025. Disponible en: https://deis.minsal.cl</a:t>
            </a:r>
          </a:p>
          <a:p>
            <a:endParaRPr lang="es-CL" sz="24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881</Words>
  <Application>Microsoft Office PowerPoint</Application>
  <PresentationFormat>Panorámica</PresentationFormat>
  <Paragraphs>157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Aptos Narrow</vt:lpstr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Materiales  y métodos</vt:lpstr>
      <vt:lpstr>Presentación de PowerPoint</vt:lpstr>
      <vt:lpstr>Presentación de PowerPoint</vt:lpstr>
      <vt:lpstr>Presentación de PowerPoint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Matias Ignacio Santos Lopez</cp:lastModifiedBy>
  <cp:revision>19</cp:revision>
  <dcterms:created xsi:type="dcterms:W3CDTF">2023-09-24T14:12:27Z</dcterms:created>
  <dcterms:modified xsi:type="dcterms:W3CDTF">2025-11-03T11:32:26Z</dcterms:modified>
</cp:coreProperties>
</file>