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3" r:id="rId2"/>
    <p:sldId id="268" r:id="rId3"/>
    <p:sldId id="417" r:id="rId4"/>
    <p:sldId id="418" r:id="rId5"/>
    <p:sldId id="266" r:id="rId6"/>
    <p:sldId id="351" r:id="rId7"/>
    <p:sldId id="352" r:id="rId8"/>
    <p:sldId id="353" r:id="rId9"/>
    <p:sldId id="260" r:id="rId10"/>
    <p:sldId id="261" r:id="rId11"/>
    <p:sldId id="262" r:id="rId1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04" autoAdjust="0"/>
    <p:restoredTop sz="73480" autoAdjust="0"/>
  </p:normalViewPr>
  <p:slideViewPr>
    <p:cSldViewPr snapToGrid="0">
      <p:cViewPr varScale="1">
        <p:scale>
          <a:sx n="89" d="100"/>
          <a:sy n="89" d="100"/>
        </p:scale>
        <p:origin x="114" y="6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72930-3C0D-40D2-BEA2-A6932EA586CD}" type="datetimeFigureOut">
              <a:rPr lang="es-CL" smtClean="0"/>
              <a:t>02-11-2025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10408D-8528-4117-960C-AE9E3BEC5A77}" type="slidenum">
              <a:rPr lang="es-CL" smtClean="0"/>
              <a:t>‹Nº›</a:t>
            </a:fld>
            <a:endParaRPr lang="es-CL"/>
          </a:p>
        </p:txBody>
      </p:sp>
    </p:spTree>
    <p:extLst>
      <p:ext uri="{BB962C8B-B14F-4D97-AF65-F5344CB8AC3E}">
        <p14:creationId xmlns:p14="http://schemas.microsoft.com/office/powerpoint/2010/main" val="208210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Existe una tendencia global al envejecimiento poblacional: para 2050, las personas mayores de 65 años representarán el 16% de la población mundial.</a:t>
            </a:r>
          </a:p>
          <a:p>
            <a:r>
              <a:rPr lang="es-ES" dirty="0"/>
              <a:t>Chile presenta el índice de envejecimiento más alto de América Latina; se proyecta que un tercio de su población tendrá 60 años o más hacia mediados de siglo.</a:t>
            </a:r>
          </a:p>
          <a:p>
            <a:r>
              <a:rPr lang="es-ES" dirty="0"/>
              <a:t>Este cambio demográfico plantea desafíos sanitarios, especialmente por el aumento de enfermedades crónicas no transmisibles y dependencia funcional, que llevan a muchos adultos mayores a residir en ELEAM.</a:t>
            </a:r>
          </a:p>
          <a:p>
            <a:r>
              <a:rPr lang="es-ES" dirty="0"/>
              <a:t>Los residentes en ELEAM presentan peor salud oral, con alta prevalencia de edentulismo, caries, enfermedad periodontal, lesiones mucosas y xerostomía.</a:t>
            </a:r>
          </a:p>
          <a:p>
            <a:r>
              <a:rPr lang="es-ES" dirty="0"/>
              <a:t>La xerostomía, frecuentemente asociada al uso de múltiples fármacos, afecta funciones básicas (masticar, hablar, tragar), uso de prótesis y calidad del sueño, reduciendo la calidad de vida oral.</a:t>
            </a:r>
          </a:p>
          <a:p>
            <a:r>
              <a:rPr lang="es-ES" dirty="0"/>
              <a:t>Aunque se ha demostrado una fuerte relación entre xerostomía y menor calidad de vida oral, la evidencia en adultos mayores institucionalizados es escasa.</a:t>
            </a:r>
          </a:p>
          <a:p>
            <a:endParaRPr lang="es-CL" dirty="0"/>
          </a:p>
        </p:txBody>
      </p:sp>
      <p:sp>
        <p:nvSpPr>
          <p:cNvPr id="4" name="Marcador de número de diapositiva 3"/>
          <p:cNvSpPr>
            <a:spLocks noGrp="1"/>
          </p:cNvSpPr>
          <p:nvPr>
            <p:ph type="sldNum" sz="quarter" idx="5"/>
          </p:nvPr>
        </p:nvSpPr>
        <p:spPr/>
        <p:txBody>
          <a:bodyPr/>
          <a:lstStyle/>
          <a:p>
            <a:fld id="{2C10408D-8528-4117-960C-AE9E3BEC5A77}" type="slidenum">
              <a:rPr lang="es-CL" smtClean="0"/>
              <a:t>2</a:t>
            </a:fld>
            <a:endParaRPr lang="es-CL"/>
          </a:p>
        </p:txBody>
      </p:sp>
    </p:spTree>
    <p:extLst>
      <p:ext uri="{BB962C8B-B14F-4D97-AF65-F5344CB8AC3E}">
        <p14:creationId xmlns:p14="http://schemas.microsoft.com/office/powerpoint/2010/main" val="339932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cálculo del tamaño muestral se realizó con el software Epidat V.4.2 (240), asumiendo un nivel de significancia α = 0.05 bilateral y un poder estadístico (1 − β) del 95%. Se realizó el cálculo utilizando la correlación entre los puntajes del Inventario de Xerostomía (XI) y del OHIP-14 (r = 0.415) (241). Bajo estos supuestos, se obtuvo un tamaño mínimo de 71 participantes. Posteriormente, se ajustó el tamaño de la muestra según la prevalencia esperada de xerostomía en esta población (62,5%), determinando un tamaño de muestra necesario de al menos 114 participantes (242). Finalmente, considerando una población finita de 2.254 personas mayores que residen en ELEAM de la Región Metropolitana y una tasa de no respuesta del 10%, se obtuvo un tamaño muestral final de 122 participantes (243,244).</a:t>
            </a:r>
          </a:p>
          <a:p>
            <a:endParaRPr lang="es-ES" dirty="0"/>
          </a:p>
          <a:p>
            <a:r>
              <a:rPr lang="es-ES" dirty="0"/>
              <a:t>Comité de Ética del Servicio de Salud Metropolitano Oriente</a:t>
            </a:r>
          </a:p>
          <a:p>
            <a:r>
              <a:rPr lang="es-ES" dirty="0"/>
              <a:t>Financiamiento MICARE y FDI </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noProof="1">
                <a:solidFill>
                  <a:srgbClr val="161613"/>
                </a:solidFill>
                <a:latin typeface="Arial" panose="020B0604020202020204" pitchFamily="34" charset="0"/>
                <a:ea typeface="Inter" pitchFamily="34" charset="-122"/>
                <a:cs typeface="Arial" panose="020B0604020202020204" pitchFamily="34" charset="0"/>
              </a:rPr>
              <a:t>Se utilizaron el </a:t>
            </a:r>
            <a:r>
              <a:rPr lang="es-CL" sz="1200" b="1" noProof="1">
                <a:solidFill>
                  <a:srgbClr val="161613"/>
                </a:solidFill>
                <a:latin typeface="Arial" panose="020B0604020202020204" pitchFamily="34" charset="0"/>
                <a:ea typeface="Inter" pitchFamily="34" charset="-122"/>
                <a:cs typeface="Arial" panose="020B0604020202020204" pitchFamily="34" charset="0"/>
              </a:rPr>
              <a:t>Xerostomia Inventory (XI)</a:t>
            </a:r>
            <a:r>
              <a:rPr lang="es-CL" sz="1200" noProof="1">
                <a:solidFill>
                  <a:srgbClr val="161613"/>
                </a:solidFill>
                <a:latin typeface="Arial" panose="020B0604020202020204" pitchFamily="34" charset="0"/>
                <a:ea typeface="Inter" pitchFamily="34" charset="-122"/>
                <a:cs typeface="Arial" panose="020B0604020202020204" pitchFamily="34" charset="0"/>
              </a:rPr>
              <a:t> para evaluar la percepción de boca seca y el </a:t>
            </a:r>
            <a:r>
              <a:rPr lang="es-CL" sz="1200" b="1" noProof="1">
                <a:solidFill>
                  <a:srgbClr val="161613"/>
                </a:solidFill>
                <a:latin typeface="Arial" panose="020B0604020202020204" pitchFamily="34" charset="0"/>
                <a:ea typeface="Inter" pitchFamily="34" charset="-122"/>
                <a:cs typeface="Arial" panose="020B0604020202020204" pitchFamily="34" charset="0"/>
              </a:rPr>
              <a:t>Oral Health Impact Profile (OHIP-14sp)</a:t>
            </a:r>
            <a:r>
              <a:rPr lang="es-CL" sz="1200" noProof="1">
                <a:solidFill>
                  <a:srgbClr val="161613"/>
                </a:solidFill>
                <a:latin typeface="Arial" panose="020B0604020202020204" pitchFamily="34" charset="0"/>
                <a:ea typeface="Inter" pitchFamily="34" charset="-122"/>
                <a:cs typeface="Arial" panose="020B0604020202020204" pitchFamily="34" charset="0"/>
              </a:rPr>
              <a:t> para medir el impacto de la salud oral en la calidad de vida. Además, se recogieron datos demográficos, clínicos y de salud oral.</a:t>
            </a:r>
            <a:endParaRPr lang="es-CL" sz="1200" noProof="1">
              <a:latin typeface="Arial" panose="020B0604020202020204" pitchFamily="34" charset="0"/>
              <a:cs typeface="Arial" panose="020B0604020202020204" pitchFamily="34" charset="0"/>
            </a:endParaRPr>
          </a:p>
          <a:p>
            <a:endParaRPr lang="es-CL" dirty="0"/>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noProof="1">
                <a:solidFill>
                  <a:srgbClr val="161613"/>
                </a:solidFill>
                <a:latin typeface="Arial" panose="020B0604020202020204" pitchFamily="34" charset="0"/>
                <a:ea typeface="Inter" pitchFamily="34" charset="-122"/>
                <a:cs typeface="Arial" panose="020B0604020202020204" pitchFamily="34" charset="0"/>
              </a:rPr>
              <a:t>Estadística descriptiva para caracterizar la muestra, análisis bivariados según tipo de variable y modelos de regresión logística multivariada para evaluar asociación entre xerostomía y OHRQoL, ajustando por variables clínicas, demográficas y de salud oral</a:t>
            </a:r>
            <a:endParaRPr lang="es-CL" sz="1200" noProof="1">
              <a:latin typeface="Arial" panose="020B0604020202020204" pitchFamily="34" charset="0"/>
              <a:cs typeface="Arial" panose="020B0604020202020204" pitchFamily="34" charset="0"/>
            </a:endParaRPr>
          </a:p>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3</a:t>
            </a:fld>
            <a:endParaRPr lang="es-CL"/>
          </a:p>
        </p:txBody>
      </p:sp>
    </p:spTree>
    <p:extLst>
      <p:ext uri="{BB962C8B-B14F-4D97-AF65-F5344CB8AC3E}">
        <p14:creationId xmlns:p14="http://schemas.microsoft.com/office/powerpoint/2010/main" val="359870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A total of 191 residents were approached to participate in the study. Of these, 126 met the inclusion criteria and were enrolled. Among them, 102 participants completed all questionnaires without missing data or non-responses, resulting in a participation rate of 53%. </a:t>
            </a:r>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6</a:t>
            </a:fld>
            <a:endParaRPr lang="es-CL"/>
          </a:p>
        </p:txBody>
      </p:sp>
    </p:spTree>
    <p:extLst>
      <p:ext uri="{BB962C8B-B14F-4D97-AF65-F5344CB8AC3E}">
        <p14:creationId xmlns:p14="http://schemas.microsoft.com/office/powerpoint/2010/main" val="356411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Incluso, observamos una correlación lineal positiva entre la severidad de la xerostomía y el puntaje total de </a:t>
            </a:r>
            <a:r>
              <a:rPr lang="es-CL" dirty="0" err="1"/>
              <a:t>ohip</a:t>
            </a:r>
            <a:r>
              <a:rPr lang="es-CL" dirty="0"/>
              <a:t> 14. Es decir es decir que a mayor severidad de síntomas de xerostomía, peor es la calidad de vida del paciente. </a:t>
            </a:r>
          </a:p>
          <a:p>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7</a:t>
            </a:fld>
            <a:endParaRPr lang="es-CL"/>
          </a:p>
        </p:txBody>
      </p:sp>
    </p:spTree>
    <p:extLst>
      <p:ext uri="{BB962C8B-B14F-4D97-AF65-F5344CB8AC3E}">
        <p14:creationId xmlns:p14="http://schemas.microsoft.com/office/powerpoint/2010/main" val="206176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vista de estos resultados realizamos modelos de regresión logístico ajustados por edad y sexo donde dicotomizamos la variable calidad de vida en Mala y Buena.</a:t>
            </a:r>
            <a:br>
              <a:rPr lang="es-ES" dirty="0"/>
            </a:br>
            <a:r>
              <a:rPr lang="es-ES" dirty="0"/>
              <a:t>Al analizar los datos, observamos que los pacientes con xerostomía tienen casi seis veces más probabilidades de presentar una mala calidad de vida en comparación con aquellos que no reportan este síntoma.</a:t>
            </a:r>
            <a:br>
              <a:rPr lang="es-ES" dirty="0"/>
            </a:br>
            <a:r>
              <a:rPr lang="es-ES" dirty="0"/>
              <a:t>Este hallazgo refuerza la importancia de considerar la xerostomía no solo como un marcador clínico, sino como un factor determinante en el bienestar integral de las personas.</a:t>
            </a:r>
            <a:endParaRPr lang="es-CL" dirty="0"/>
          </a:p>
        </p:txBody>
      </p:sp>
      <p:sp>
        <p:nvSpPr>
          <p:cNvPr id="4" name="Marcador de número de diapositiva 3"/>
          <p:cNvSpPr>
            <a:spLocks noGrp="1"/>
          </p:cNvSpPr>
          <p:nvPr>
            <p:ph type="sldNum" sz="quarter" idx="5"/>
          </p:nvPr>
        </p:nvSpPr>
        <p:spPr/>
        <p:txBody>
          <a:bodyPr/>
          <a:lstStyle/>
          <a:p>
            <a:fld id="{FA432ACA-1959-2F4F-8AB6-D8E88CD38A7B}" type="slidenum">
              <a:rPr lang="es-CL" smtClean="0"/>
              <a:t>8</a:t>
            </a:fld>
            <a:endParaRPr lang="es-CL"/>
          </a:p>
        </p:txBody>
      </p:sp>
    </p:spTree>
    <p:extLst>
      <p:ext uri="{BB962C8B-B14F-4D97-AF65-F5344CB8AC3E}">
        <p14:creationId xmlns:p14="http://schemas.microsoft.com/office/powerpoint/2010/main" val="3614521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Xerostomia was significantly associated with poorer oral health–related quality of life (OHRQoL) among older adults living in long-term care facilities in the Metropolitan Region of Chile. Participants with xerostomia showed higher OHIP-14 scores and nearly sixfold higher odds of poor OHRQoL, even after adjustment. These findings emphasize the importance of identifying and managing xerostomia in geriatric care to improve oral health and quality of life. Finally, the results provide robust local evidence to inform public health policies aimed at improving oral health and well-being among this specific geriatric population.</a:t>
            </a:r>
            <a:endParaRPr lang="es-CL" sz="1200" kern="1200" dirty="0">
              <a:solidFill>
                <a:schemeClr val="tx1"/>
              </a:solidFill>
              <a:effectLst/>
              <a:latin typeface="+mn-lt"/>
              <a:ea typeface="+mn-ea"/>
              <a:cs typeface="+mn-cs"/>
            </a:endParaRPr>
          </a:p>
          <a:p>
            <a:endParaRPr lang="es-CL" dirty="0"/>
          </a:p>
        </p:txBody>
      </p:sp>
      <p:sp>
        <p:nvSpPr>
          <p:cNvPr id="4" name="Marcador de número de diapositiva 3"/>
          <p:cNvSpPr>
            <a:spLocks noGrp="1"/>
          </p:cNvSpPr>
          <p:nvPr>
            <p:ph type="sldNum" sz="quarter" idx="5"/>
          </p:nvPr>
        </p:nvSpPr>
        <p:spPr/>
        <p:txBody>
          <a:bodyPr/>
          <a:lstStyle/>
          <a:p>
            <a:fld id="{2C10408D-8528-4117-960C-AE9E3BEC5A77}" type="slidenum">
              <a:rPr lang="es-CL" smtClean="0"/>
              <a:t>9</a:t>
            </a:fld>
            <a:endParaRPr lang="es-CL"/>
          </a:p>
        </p:txBody>
      </p:sp>
    </p:spTree>
    <p:extLst>
      <p:ext uri="{BB962C8B-B14F-4D97-AF65-F5344CB8AC3E}">
        <p14:creationId xmlns:p14="http://schemas.microsoft.com/office/powerpoint/2010/main" val="166918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02-11-2025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02-11-2025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4"/>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5"/>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6"/>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81766" y="2225504"/>
            <a:ext cx="8219670" cy="1422952"/>
          </a:xfrm>
          <a:prstGeom prst="rect">
            <a:avLst/>
          </a:prstGeom>
        </p:spPr>
        <p:txBody>
          <a:bodyPr vert="horz" lIns="91440" tIns="45720" rIns="91440" bIns="45720" rtlCol="0" anchor="t">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CL" sz="4500" b="1" dirty="0">
                <a:solidFill>
                  <a:srgbClr val="FFFFFF"/>
                </a:solidFill>
                <a:latin typeface="Arial" panose="020B0604020202020204" pitchFamily="34" charset="0"/>
                <a:cs typeface="Arial" panose="020B0604020202020204" pitchFamily="34" charset="0"/>
              </a:rPr>
              <a:t>Asociación entre Xerostomía y Calidad de Vida relacionada con Salud Oral en Personas Mayores Institucionalizadas </a:t>
            </a:r>
          </a:p>
          <a:p>
            <a:pPr algn="r"/>
            <a:r>
              <a:rPr lang="es-CL" sz="4500" b="1" dirty="0">
                <a:solidFill>
                  <a:srgbClr val="FFFFFF"/>
                </a:solidFill>
                <a:latin typeface="Arial" panose="020B0604020202020204" pitchFamily="34" charset="0"/>
                <a:cs typeface="Arial" panose="020B0604020202020204" pitchFamily="34" charset="0"/>
              </a:rPr>
              <a:t>(ID 1543)</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57358" y="4343543"/>
            <a:ext cx="8344078" cy="120349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b="1" dirty="0">
                <a:solidFill>
                  <a:srgbClr val="FFFFFF"/>
                </a:solidFill>
                <a:latin typeface="Arial" panose="020B0604020202020204" pitchFamily="34" charset="0"/>
                <a:cs typeface="Arial" panose="020B0604020202020204" pitchFamily="34" charset="0"/>
              </a:rPr>
              <a:t>Felipe Rodríguez Oria</a:t>
            </a:r>
          </a:p>
          <a:p>
            <a:pPr algn="r"/>
            <a:r>
              <a:rPr lang="es-CL" b="1" dirty="0">
                <a:solidFill>
                  <a:srgbClr val="FFFFFF"/>
                </a:solidFill>
                <a:latin typeface="Arial" panose="020B0604020202020204" pitchFamily="34" charset="0"/>
                <a:cs typeface="Arial" panose="020B0604020202020204" pitchFamily="34" charset="0"/>
              </a:rPr>
              <a:t>Dr. Andrés Celis Sersen</a:t>
            </a:r>
          </a:p>
          <a:p>
            <a:pPr algn="r"/>
            <a:r>
              <a:rPr lang="es-CL" b="1" dirty="0">
                <a:solidFill>
                  <a:srgbClr val="FFFFFF"/>
                </a:solidFill>
                <a:latin typeface="Arial" panose="020B0604020202020204" pitchFamily="34" charset="0"/>
                <a:cs typeface="Arial" panose="020B0604020202020204" pitchFamily="34" charset="0"/>
              </a:rPr>
              <a:t>Dr. Duniel Ortuño Borroto</a:t>
            </a: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572512" y="5703561"/>
            <a:ext cx="8128924" cy="9728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L" sz="2000" dirty="0">
                <a:solidFill>
                  <a:srgbClr val="FFFFFF"/>
                </a:solidFill>
                <a:latin typeface="Arial" panose="020B0604020202020204" pitchFamily="34" charset="0"/>
                <a:cs typeface="Arial" panose="020B0604020202020204" pitchFamily="34" charset="0"/>
              </a:rPr>
              <a:t>Facultad de Odontología, Universidad de los Andes</a:t>
            </a:r>
            <a:br>
              <a:rPr lang="es-CL" sz="2000" dirty="0">
                <a:solidFill>
                  <a:srgbClr val="FFFFFF"/>
                </a:solidFill>
                <a:latin typeface="Arial" panose="020B0604020202020204" pitchFamily="34" charset="0"/>
                <a:cs typeface="Arial" panose="020B0604020202020204" pitchFamily="34" charset="0"/>
              </a:rPr>
            </a:br>
            <a:r>
              <a:rPr lang="es-CL" sz="2000" dirty="0">
                <a:solidFill>
                  <a:srgbClr val="FFFFFF"/>
                </a:solidFill>
                <a:latin typeface="Arial" panose="020B0604020202020204" pitchFamily="34" charset="0"/>
                <a:cs typeface="Arial" panose="020B0604020202020204" pitchFamily="34" charset="0"/>
              </a:rPr>
              <a:t>Instituto Milenio para la Investigación del Cuidado (MICARE)</a:t>
            </a:r>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58AEEE6-C2AB-BF78-7975-CD51848EC6BE}"/>
              </a:ext>
            </a:extLst>
          </p:cNvPr>
          <p:cNvSpPr/>
          <p:nvPr/>
        </p:nvSpPr>
        <p:spPr>
          <a:xfrm>
            <a:off x="838198" y="914400"/>
            <a:ext cx="10429570" cy="5613400"/>
          </a:xfrm>
          <a:prstGeom prst="rect">
            <a:avLst/>
          </a:prstGeom>
          <a:gradFill>
            <a:gsLst>
              <a:gs pos="0">
                <a:schemeClr val="accent1">
                  <a:lumMod val="5000"/>
                  <a:lumOff val="95000"/>
                  <a:alpha val="65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838198" y="-53754"/>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18D26994-CF63-52B1-84B7-690D928ADDE5}"/>
              </a:ext>
            </a:extLst>
          </p:cNvPr>
          <p:cNvSpPr>
            <a:spLocks noGrp="1"/>
          </p:cNvSpPr>
          <p:nvPr>
            <p:ph idx="1"/>
          </p:nvPr>
        </p:nvSpPr>
        <p:spPr>
          <a:xfrm>
            <a:off x="1028701" y="1094009"/>
            <a:ext cx="10048564" cy="3262941"/>
          </a:xfrm>
        </p:spPr>
        <p:txBody>
          <a:bodyPr>
            <a:noAutofit/>
          </a:bodyPr>
          <a:lstStyle/>
          <a:p>
            <a:pPr lvl="0"/>
            <a:r>
              <a:rPr lang="es-CL" sz="800" dirty="0" err="1">
                <a:latin typeface="Arial" panose="020B0604020202020204" pitchFamily="34" charset="0"/>
                <a:cs typeface="Arial" panose="020B0604020202020204" pitchFamily="34" charset="0"/>
              </a:rPr>
              <a:t>Padeiro</a:t>
            </a:r>
            <a:r>
              <a:rPr lang="es-CL" sz="800" dirty="0">
                <a:latin typeface="Arial" panose="020B0604020202020204" pitchFamily="34" charset="0"/>
                <a:cs typeface="Arial" panose="020B0604020202020204" pitchFamily="34" charset="0"/>
              </a:rPr>
              <a:t> M, Santana P, Grant M. </a:t>
            </a:r>
            <a:r>
              <a:rPr lang="es-CL" sz="800" dirty="0" err="1">
                <a:latin typeface="Arial" panose="020B0604020202020204" pitchFamily="34" charset="0"/>
                <a:cs typeface="Arial" panose="020B0604020202020204" pitchFamily="34" charset="0"/>
              </a:rPr>
              <a:t>Chapter</a:t>
            </a:r>
            <a:r>
              <a:rPr lang="es-CL" sz="800" dirty="0">
                <a:latin typeface="Arial" panose="020B0604020202020204" pitchFamily="34" charset="0"/>
                <a:cs typeface="Arial" panose="020B0604020202020204" pitchFamily="34" charset="0"/>
              </a:rPr>
              <a:t> 1 - Global </a:t>
            </a:r>
            <a:r>
              <a:rPr lang="es-CL" sz="800" dirty="0" err="1">
                <a:latin typeface="Arial" panose="020B0604020202020204" pitchFamily="34" charset="0"/>
                <a:cs typeface="Arial" panose="020B0604020202020204" pitchFamily="34" charset="0"/>
              </a:rPr>
              <a:t>aging</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determinants</a:t>
            </a:r>
            <a:r>
              <a:rPr lang="es-CL" sz="800" dirty="0">
                <a:latin typeface="Arial" panose="020B0604020202020204" pitchFamily="34" charset="0"/>
                <a:cs typeface="Arial" panose="020B0604020202020204" pitchFamily="34" charset="0"/>
              </a:rPr>
              <a:t> in a </a:t>
            </a:r>
            <a:r>
              <a:rPr lang="es-CL" sz="800" dirty="0" err="1">
                <a:latin typeface="Arial" panose="020B0604020202020204" pitchFamily="34" charset="0"/>
                <a:cs typeface="Arial" panose="020B0604020202020204" pitchFamily="34" charset="0"/>
              </a:rPr>
              <a:t>changing</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world</a:t>
            </a:r>
            <a:r>
              <a:rPr lang="es-CL" sz="800" dirty="0">
                <a:latin typeface="Arial" panose="020B0604020202020204" pitchFamily="34" charset="0"/>
                <a:cs typeface="Arial" panose="020B0604020202020204" pitchFamily="34" charset="0"/>
              </a:rPr>
              <a:t>. In: Oliveira PJ, Malva JO, </a:t>
            </a:r>
            <a:r>
              <a:rPr lang="es-CL" sz="800" dirty="0" err="1">
                <a:latin typeface="Arial" panose="020B0604020202020204" pitchFamily="34" charset="0"/>
                <a:cs typeface="Arial" panose="020B0604020202020204" pitchFamily="34" charset="0"/>
              </a:rPr>
              <a:t>editors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Aging</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Academic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Press</a:t>
            </a:r>
            <a:r>
              <a:rPr lang="es-CL" sz="800" dirty="0">
                <a:latin typeface="Arial" panose="020B0604020202020204" pitchFamily="34" charset="0"/>
                <a:cs typeface="Arial" panose="020B0604020202020204" pitchFamily="34" charset="0"/>
              </a:rPr>
              <a:t>; 2023. p. 3–30. doi:10.1016/B978-0-12-823761-8.00021-5. </a:t>
            </a:r>
          </a:p>
          <a:p>
            <a:pPr lvl="0"/>
            <a:r>
              <a:rPr lang="es-CL" sz="800" dirty="0">
                <a:latin typeface="Arial" panose="020B0604020202020204" pitchFamily="34" charset="0"/>
                <a:cs typeface="Arial" panose="020B0604020202020204" pitchFamily="34" charset="0"/>
              </a:rPr>
              <a:t>León S, </a:t>
            </a:r>
            <a:r>
              <a:rPr lang="es-CL" sz="800" dirty="0" err="1">
                <a:latin typeface="Arial" panose="020B0604020202020204" pitchFamily="34" charset="0"/>
                <a:cs typeface="Arial" panose="020B0604020202020204" pitchFamily="34" charset="0"/>
              </a:rPr>
              <a:t>Giacaman</a:t>
            </a:r>
            <a:r>
              <a:rPr lang="es-CL" sz="800" dirty="0">
                <a:latin typeface="Arial" panose="020B0604020202020204" pitchFamily="34" charset="0"/>
                <a:cs typeface="Arial" panose="020B0604020202020204" pitchFamily="34" charset="0"/>
              </a:rPr>
              <a:t> RA. Realidad y desafíos de la salud bucal de las personas mayores en Chile y el rol de una nueva disciplina: </a:t>
            </a:r>
            <a:r>
              <a:rPr lang="es-CL" sz="800" dirty="0" err="1">
                <a:latin typeface="Arial" panose="020B0604020202020204" pitchFamily="34" charset="0"/>
                <a:cs typeface="Arial" panose="020B0604020202020204" pitchFamily="34" charset="0"/>
              </a:rPr>
              <a:t>Odontogeriatría</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Reality</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challenges</a:t>
            </a:r>
            <a:r>
              <a:rPr lang="es-CL" sz="800" dirty="0">
                <a:latin typeface="Arial" panose="020B0604020202020204" pitchFamily="34" charset="0"/>
                <a:cs typeface="Arial" panose="020B0604020202020204" pitchFamily="34" charset="0"/>
              </a:rPr>
              <a:t> of the oral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for </a:t>
            </a:r>
            <a:r>
              <a:rPr lang="es-CL" sz="800" dirty="0" err="1">
                <a:latin typeface="Arial" panose="020B0604020202020204" pitchFamily="34" charset="0"/>
                <a:cs typeface="Arial" panose="020B0604020202020204" pitchFamily="34" charset="0"/>
              </a:rPr>
              <a:t>older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adults</a:t>
            </a:r>
            <a:r>
              <a:rPr lang="es-CL" sz="800" dirty="0">
                <a:latin typeface="Arial" panose="020B0604020202020204" pitchFamily="34" charset="0"/>
                <a:cs typeface="Arial" panose="020B0604020202020204" pitchFamily="34" charset="0"/>
              </a:rPr>
              <a:t> in Chile and the role of a new discipline: </a:t>
            </a:r>
            <a:r>
              <a:rPr lang="es-CL" sz="800" dirty="0" err="1">
                <a:latin typeface="Arial" panose="020B0604020202020204" pitchFamily="34" charset="0"/>
                <a:cs typeface="Arial" panose="020B0604020202020204" pitchFamily="34" charset="0"/>
              </a:rPr>
              <a:t>geriatric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dentistry</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Rev</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Med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Chil</a:t>
            </a:r>
            <a:r>
              <a:rPr lang="es-CL" sz="800" dirty="0">
                <a:latin typeface="Arial" panose="020B0604020202020204" pitchFamily="34" charset="0"/>
                <a:cs typeface="Arial" panose="020B0604020202020204" pitchFamily="34" charset="0"/>
              </a:rPr>
              <a:t>. 2016 Apr;144(4):496-502. </a:t>
            </a:r>
            <a:r>
              <a:rPr lang="es-CL" sz="800" dirty="0" err="1">
                <a:latin typeface="Arial" panose="020B0604020202020204" pitchFamily="34" charset="0"/>
                <a:cs typeface="Arial" panose="020B0604020202020204" pitchFamily="34" charset="0"/>
              </a:rPr>
              <a:t>Spanish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10.4067/S0034-98872016000400011.</a:t>
            </a:r>
          </a:p>
          <a:p>
            <a:pPr lvl="0"/>
            <a:r>
              <a:rPr lang="es-CL" sz="800" dirty="0">
                <a:latin typeface="Arial" panose="020B0604020202020204" pitchFamily="34" charset="0"/>
                <a:cs typeface="Arial" panose="020B0604020202020204" pitchFamily="34" charset="0"/>
              </a:rPr>
              <a:t>Health. </a:t>
            </a:r>
            <a:r>
              <a:rPr lang="es-CL" sz="800" dirty="0" err="1">
                <a:latin typeface="Arial" panose="020B0604020202020204" pitchFamily="34" charset="0"/>
                <a:cs typeface="Arial" panose="020B0604020202020204" pitchFamily="34" charset="0"/>
              </a:rPr>
              <a:t>Beard</a:t>
            </a:r>
            <a:r>
              <a:rPr lang="es-CL" sz="800" dirty="0">
                <a:latin typeface="Arial" panose="020B0604020202020204" pitchFamily="34" charset="0"/>
                <a:cs typeface="Arial" panose="020B0604020202020204" pitchFamily="34" charset="0"/>
              </a:rPr>
              <a:t> JR, </a:t>
            </a:r>
            <a:r>
              <a:rPr lang="es-CL" sz="800" dirty="0" err="1">
                <a:latin typeface="Arial" panose="020B0604020202020204" pitchFamily="34" charset="0"/>
                <a:cs typeface="Arial" panose="020B0604020202020204" pitchFamily="34" charset="0"/>
              </a:rPr>
              <a:t>Officer</a:t>
            </a:r>
            <a:r>
              <a:rPr lang="es-CL" sz="800" dirty="0">
                <a:latin typeface="Arial" panose="020B0604020202020204" pitchFamily="34" charset="0"/>
                <a:cs typeface="Arial" panose="020B0604020202020204" pitchFamily="34" charset="0"/>
              </a:rPr>
              <a:t> AM, </a:t>
            </a:r>
            <a:r>
              <a:rPr lang="es-CL" sz="800" dirty="0" err="1">
                <a:latin typeface="Arial" panose="020B0604020202020204" pitchFamily="34" charset="0"/>
                <a:cs typeface="Arial" panose="020B0604020202020204" pitchFamily="34" charset="0"/>
              </a:rPr>
              <a:t>Cassels</a:t>
            </a:r>
            <a:r>
              <a:rPr lang="es-CL" sz="800" dirty="0">
                <a:latin typeface="Arial" panose="020B0604020202020204" pitchFamily="34" charset="0"/>
                <a:cs typeface="Arial" panose="020B0604020202020204" pitchFamily="34" charset="0"/>
              </a:rPr>
              <a:t> AK. The World </a:t>
            </a:r>
            <a:r>
              <a:rPr lang="es-CL" sz="800" dirty="0" err="1">
                <a:latin typeface="Arial" panose="020B0604020202020204" pitchFamily="34" charset="0"/>
                <a:cs typeface="Arial" panose="020B0604020202020204" pitchFamily="34" charset="0"/>
              </a:rPr>
              <a:t>Report</a:t>
            </a:r>
            <a:r>
              <a:rPr lang="es-CL" sz="800" dirty="0">
                <a:latin typeface="Arial" panose="020B0604020202020204" pitchFamily="34" charset="0"/>
                <a:cs typeface="Arial" panose="020B0604020202020204" pitchFamily="34" charset="0"/>
              </a:rPr>
              <a:t> on </a:t>
            </a:r>
            <a:r>
              <a:rPr lang="es-CL" sz="800" dirty="0" err="1">
                <a:latin typeface="Arial" panose="020B0604020202020204" pitchFamily="34" charset="0"/>
                <a:cs typeface="Arial" panose="020B0604020202020204" pitchFamily="34" charset="0"/>
              </a:rPr>
              <a:t>Ageing</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Gerontologist</a:t>
            </a:r>
            <a:r>
              <a:rPr lang="es-CL" sz="800" dirty="0">
                <a:latin typeface="Arial" panose="020B0604020202020204" pitchFamily="34" charset="0"/>
                <a:cs typeface="Arial" panose="020B0604020202020204" pitchFamily="34" charset="0"/>
              </a:rPr>
              <a:t>. 2016 Apr;56.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10.1093/</a:t>
            </a:r>
            <a:r>
              <a:rPr lang="es-CL" sz="800" dirty="0" err="1">
                <a:latin typeface="Arial" panose="020B0604020202020204" pitchFamily="34" charset="0"/>
                <a:cs typeface="Arial" panose="020B0604020202020204" pitchFamily="34" charset="0"/>
              </a:rPr>
              <a:t>geront</a:t>
            </a:r>
            <a:r>
              <a:rPr lang="es-CL" sz="800" dirty="0">
                <a:latin typeface="Arial" panose="020B0604020202020204" pitchFamily="34" charset="0"/>
                <a:cs typeface="Arial" panose="020B0604020202020204" pitchFamily="34" charset="0"/>
              </a:rPr>
              <a:t>/gnw037. PMID: 26994257. </a:t>
            </a:r>
          </a:p>
          <a:p>
            <a:pPr lvl="0"/>
            <a:r>
              <a:rPr lang="es-CL" sz="800" dirty="0" err="1">
                <a:latin typeface="Arial" panose="020B0604020202020204" pitchFamily="34" charset="0"/>
                <a:cs typeface="Arial" panose="020B0604020202020204" pitchFamily="34" charset="0"/>
              </a:rPr>
              <a:t>Glick</a:t>
            </a:r>
            <a:r>
              <a:rPr lang="es-CL" sz="800" dirty="0">
                <a:latin typeface="Arial" panose="020B0604020202020204" pitchFamily="34" charset="0"/>
                <a:cs typeface="Arial" panose="020B0604020202020204" pitchFamily="34" charset="0"/>
              </a:rPr>
              <a:t> M, Williams DM, </a:t>
            </a:r>
            <a:r>
              <a:rPr lang="es-CL" sz="800" dirty="0" err="1">
                <a:latin typeface="Arial" panose="020B0604020202020204" pitchFamily="34" charset="0"/>
                <a:cs typeface="Arial" panose="020B0604020202020204" pitchFamily="34" charset="0"/>
              </a:rPr>
              <a:t>Kleinman</a:t>
            </a:r>
            <a:r>
              <a:rPr lang="es-CL" sz="800" dirty="0">
                <a:latin typeface="Arial" panose="020B0604020202020204" pitchFamily="34" charset="0"/>
                <a:cs typeface="Arial" panose="020B0604020202020204" pitchFamily="34" charset="0"/>
              </a:rPr>
              <a:t> DV, Vujicic M, Watt RG, </a:t>
            </a:r>
            <a:r>
              <a:rPr lang="es-CL" sz="800" dirty="0" err="1">
                <a:latin typeface="Arial" panose="020B0604020202020204" pitchFamily="34" charset="0"/>
                <a:cs typeface="Arial" panose="020B0604020202020204" pitchFamily="34" charset="0"/>
              </a:rPr>
              <a:t>Weyant</a:t>
            </a:r>
            <a:r>
              <a:rPr lang="es-CL" sz="800" dirty="0">
                <a:latin typeface="Arial" panose="020B0604020202020204" pitchFamily="34" charset="0"/>
                <a:cs typeface="Arial" panose="020B0604020202020204" pitchFamily="34" charset="0"/>
              </a:rPr>
              <a:t> RJ. A new </a:t>
            </a:r>
            <a:r>
              <a:rPr lang="es-CL" sz="800" dirty="0" err="1">
                <a:latin typeface="Arial" panose="020B0604020202020204" pitchFamily="34" charset="0"/>
                <a:cs typeface="Arial" panose="020B0604020202020204" pitchFamily="34" charset="0"/>
              </a:rPr>
              <a:t>definition</a:t>
            </a:r>
            <a:r>
              <a:rPr lang="es-CL" sz="800" dirty="0">
                <a:latin typeface="Arial" panose="020B0604020202020204" pitchFamily="34" charset="0"/>
                <a:cs typeface="Arial" panose="020B0604020202020204" pitchFamily="34" charset="0"/>
              </a:rPr>
              <a:t> for oral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developed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by</a:t>
            </a:r>
            <a:r>
              <a:rPr lang="es-CL" sz="800" dirty="0">
                <a:latin typeface="Arial" panose="020B0604020202020204" pitchFamily="34" charset="0"/>
                <a:cs typeface="Arial" panose="020B0604020202020204" pitchFamily="34" charset="0"/>
              </a:rPr>
              <a:t> the FDI World Dental Federation opens the </a:t>
            </a:r>
            <a:r>
              <a:rPr lang="es-CL" sz="800" dirty="0" err="1">
                <a:latin typeface="Arial" panose="020B0604020202020204" pitchFamily="34" charset="0"/>
                <a:cs typeface="Arial" panose="020B0604020202020204" pitchFamily="34" charset="0"/>
              </a:rPr>
              <a:t>door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to</a:t>
            </a:r>
            <a:r>
              <a:rPr lang="es-CL" sz="800" dirty="0">
                <a:latin typeface="Arial" panose="020B0604020202020204" pitchFamily="34" charset="0"/>
                <a:cs typeface="Arial" panose="020B0604020202020204" pitchFamily="34" charset="0"/>
              </a:rPr>
              <a:t> a universal </a:t>
            </a:r>
            <a:r>
              <a:rPr lang="es-CL" sz="800" dirty="0" err="1">
                <a:latin typeface="Arial" panose="020B0604020202020204" pitchFamily="34" charset="0"/>
                <a:cs typeface="Arial" panose="020B0604020202020204" pitchFamily="34" charset="0"/>
              </a:rPr>
              <a:t>definition</a:t>
            </a:r>
            <a:r>
              <a:rPr lang="es-CL" sz="800" dirty="0">
                <a:latin typeface="Arial" panose="020B0604020202020204" pitchFamily="34" charset="0"/>
                <a:cs typeface="Arial" panose="020B0604020202020204" pitchFamily="34" charset="0"/>
              </a:rPr>
              <a:t> of oral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Int</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Dent</a:t>
            </a:r>
            <a:r>
              <a:rPr lang="es-CL" sz="800" dirty="0">
                <a:latin typeface="Arial" panose="020B0604020202020204" pitchFamily="34" charset="0"/>
                <a:cs typeface="Arial" panose="020B0604020202020204" pitchFamily="34" charset="0"/>
              </a:rPr>
              <a:t> J. 2016 Dec;66(6):322-324.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10.1111/idj.12294.</a:t>
            </a:r>
          </a:p>
          <a:p>
            <a:pPr lvl="0"/>
            <a:r>
              <a:rPr lang="es-CL" sz="800" dirty="0" err="1">
                <a:latin typeface="Arial" panose="020B0604020202020204" pitchFamily="34" charset="0"/>
                <a:cs typeface="Arial" panose="020B0604020202020204" pitchFamily="34" charset="0"/>
              </a:rPr>
              <a:t>Saarela</a:t>
            </a:r>
            <a:r>
              <a:rPr lang="es-CL" sz="800" dirty="0">
                <a:latin typeface="Arial" panose="020B0604020202020204" pitchFamily="34" charset="0"/>
                <a:cs typeface="Arial" panose="020B0604020202020204" pitchFamily="34" charset="0"/>
              </a:rPr>
              <a:t> RKT, </a:t>
            </a:r>
            <a:r>
              <a:rPr lang="es-CL" sz="800" dirty="0" err="1">
                <a:latin typeface="Arial" panose="020B0604020202020204" pitchFamily="34" charset="0"/>
                <a:cs typeface="Arial" panose="020B0604020202020204" pitchFamily="34" charset="0"/>
              </a:rPr>
              <a:t>Hiltunen</a:t>
            </a:r>
            <a:r>
              <a:rPr lang="es-CL" sz="800" dirty="0">
                <a:latin typeface="Arial" panose="020B0604020202020204" pitchFamily="34" charset="0"/>
                <a:cs typeface="Arial" panose="020B0604020202020204" pitchFamily="34" charset="0"/>
              </a:rPr>
              <a:t> K, </a:t>
            </a:r>
            <a:r>
              <a:rPr lang="es-CL" sz="800" dirty="0" err="1">
                <a:latin typeface="Arial" panose="020B0604020202020204" pitchFamily="34" charset="0"/>
                <a:cs typeface="Arial" panose="020B0604020202020204" pitchFamily="34" charset="0"/>
              </a:rPr>
              <a:t>Kautiainen</a:t>
            </a:r>
            <a:r>
              <a:rPr lang="es-CL" sz="800" dirty="0">
                <a:latin typeface="Arial" panose="020B0604020202020204" pitchFamily="34" charset="0"/>
                <a:cs typeface="Arial" panose="020B0604020202020204" pitchFamily="34" charset="0"/>
              </a:rPr>
              <a:t> H, </a:t>
            </a:r>
            <a:r>
              <a:rPr lang="es-CL" sz="800" dirty="0" err="1">
                <a:latin typeface="Arial" panose="020B0604020202020204" pitchFamily="34" charset="0"/>
                <a:cs typeface="Arial" panose="020B0604020202020204" pitchFamily="34" charset="0"/>
              </a:rPr>
              <a:t>Roitto</a:t>
            </a:r>
            <a:r>
              <a:rPr lang="es-CL" sz="800" dirty="0">
                <a:latin typeface="Arial" panose="020B0604020202020204" pitchFamily="34" charset="0"/>
                <a:cs typeface="Arial" panose="020B0604020202020204" pitchFamily="34" charset="0"/>
              </a:rPr>
              <a:t> HM, </a:t>
            </a:r>
            <a:r>
              <a:rPr lang="es-CL" sz="800" dirty="0" err="1">
                <a:latin typeface="Arial" panose="020B0604020202020204" pitchFamily="34" charset="0"/>
                <a:cs typeface="Arial" panose="020B0604020202020204" pitchFamily="34" charset="0"/>
              </a:rPr>
              <a:t>Mäntylä</a:t>
            </a:r>
            <a:r>
              <a:rPr lang="es-CL" sz="800" dirty="0">
                <a:latin typeface="Arial" panose="020B0604020202020204" pitchFamily="34" charset="0"/>
                <a:cs typeface="Arial" panose="020B0604020202020204" pitchFamily="34" charset="0"/>
              </a:rPr>
              <a:t> P, </a:t>
            </a:r>
            <a:r>
              <a:rPr lang="es-CL" sz="800" dirty="0" err="1">
                <a:latin typeface="Arial" panose="020B0604020202020204" pitchFamily="34" charset="0"/>
                <a:cs typeface="Arial" panose="020B0604020202020204" pitchFamily="34" charset="0"/>
              </a:rPr>
              <a:t>Pitkälä</a:t>
            </a:r>
            <a:r>
              <a:rPr lang="es-CL" sz="800" dirty="0">
                <a:latin typeface="Arial" panose="020B0604020202020204" pitchFamily="34" charset="0"/>
                <a:cs typeface="Arial" panose="020B0604020202020204" pitchFamily="34" charset="0"/>
              </a:rPr>
              <a:t> KH. Oral </a:t>
            </a:r>
            <a:r>
              <a:rPr lang="es-CL" sz="800" dirty="0" err="1">
                <a:latin typeface="Arial" panose="020B0604020202020204" pitchFamily="34" charset="0"/>
                <a:cs typeface="Arial" panose="020B0604020202020204" pitchFamily="34" charset="0"/>
              </a:rPr>
              <a:t>hygiene</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health-related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quality</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life</a:t>
            </a:r>
            <a:r>
              <a:rPr lang="es-CL" sz="800" dirty="0">
                <a:latin typeface="Arial" panose="020B0604020202020204" pitchFamily="34" charset="0"/>
                <a:cs typeface="Arial" panose="020B0604020202020204" pitchFamily="34" charset="0"/>
              </a:rPr>
              <a:t> in </a:t>
            </a:r>
            <a:r>
              <a:rPr lang="es-CL" sz="800" dirty="0" err="1">
                <a:latin typeface="Arial" panose="020B0604020202020204" pitchFamily="34" charset="0"/>
                <a:cs typeface="Arial" panose="020B0604020202020204" pitchFamily="34" charset="0"/>
              </a:rPr>
              <a:t>institutionalized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older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people</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Eur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Geriatr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Med</a:t>
            </a:r>
            <a:r>
              <a:rPr lang="es-CL" sz="800" dirty="0">
                <a:latin typeface="Arial" panose="020B0604020202020204" pitchFamily="34" charset="0"/>
                <a:cs typeface="Arial" panose="020B0604020202020204" pitchFamily="34" charset="0"/>
              </a:rPr>
              <a:t>. 2022 Feb;13(1):213-220.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10.1007/s41999-021 00547-8. </a:t>
            </a:r>
          </a:p>
          <a:p>
            <a:pPr lvl="0"/>
            <a:r>
              <a:rPr lang="es-CL" sz="800" dirty="0">
                <a:latin typeface="Arial" panose="020B0604020202020204" pitchFamily="34" charset="0"/>
                <a:cs typeface="Arial" panose="020B0604020202020204" pitchFamily="34" charset="0"/>
              </a:rPr>
              <a:t>Wong FMF, Ng YTY, </a:t>
            </a:r>
            <a:r>
              <a:rPr lang="es-CL" sz="800" dirty="0" err="1">
                <a:latin typeface="Arial" panose="020B0604020202020204" pitchFamily="34" charset="0"/>
                <a:cs typeface="Arial" panose="020B0604020202020204" pitchFamily="34" charset="0"/>
              </a:rPr>
              <a:t>Leung</a:t>
            </a:r>
            <a:r>
              <a:rPr lang="es-CL" sz="800" dirty="0">
                <a:latin typeface="Arial" panose="020B0604020202020204" pitchFamily="34" charset="0"/>
                <a:cs typeface="Arial" panose="020B0604020202020204" pitchFamily="34" charset="0"/>
              </a:rPr>
              <a:t> WK. Oral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its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associated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factors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among</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older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institutionalized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residents</a:t>
            </a:r>
            <a:r>
              <a:rPr lang="es-CL" sz="800" dirty="0">
                <a:latin typeface="Arial" panose="020B0604020202020204" pitchFamily="34" charset="0"/>
                <a:cs typeface="Arial" panose="020B0604020202020204" pitchFamily="34" charset="0"/>
              </a:rPr>
              <a:t>—a </a:t>
            </a:r>
            <a:r>
              <a:rPr lang="es-CL" sz="800" dirty="0" err="1">
                <a:latin typeface="Arial" panose="020B0604020202020204" pitchFamily="34" charset="0"/>
                <a:cs typeface="Arial" panose="020B0604020202020204" pitchFamily="34" charset="0"/>
              </a:rPr>
              <a:t>systematic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review</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Int</a:t>
            </a:r>
            <a:r>
              <a:rPr lang="es-CL" sz="800" dirty="0">
                <a:latin typeface="Arial" panose="020B0604020202020204" pitchFamily="34" charset="0"/>
                <a:cs typeface="Arial" panose="020B0604020202020204" pitchFamily="34" charset="0"/>
              </a:rPr>
              <a:t> J </a:t>
            </a:r>
            <a:r>
              <a:rPr lang="es-CL" sz="800" dirty="0" err="1">
                <a:latin typeface="Arial" panose="020B0604020202020204" pitchFamily="34" charset="0"/>
                <a:cs typeface="Arial" panose="020B0604020202020204" pitchFamily="34" charset="0"/>
              </a:rPr>
              <a:t>Environ</a:t>
            </a:r>
            <a:r>
              <a:rPr lang="es-CL" sz="800" dirty="0">
                <a:latin typeface="Arial" panose="020B0604020202020204" pitchFamily="34" charset="0"/>
                <a:cs typeface="Arial" panose="020B0604020202020204" pitchFamily="34" charset="0"/>
              </a:rPr>
              <a:t> Res </a:t>
            </a:r>
            <a:r>
              <a:rPr lang="es-CL" sz="800" dirty="0" err="1">
                <a:latin typeface="Arial" panose="020B0604020202020204" pitchFamily="34" charset="0"/>
                <a:cs typeface="Arial" panose="020B0604020202020204" pitchFamily="34" charset="0"/>
              </a:rPr>
              <a:t>Public</a:t>
            </a:r>
            <a:r>
              <a:rPr lang="es-CL" sz="800" dirty="0">
                <a:latin typeface="Arial" panose="020B0604020202020204" pitchFamily="34" charset="0"/>
                <a:cs typeface="Arial" panose="020B0604020202020204" pitchFamily="34" charset="0"/>
              </a:rPr>
              <a:t> Health. 2019;16(21):4132. doi:10.3390/ijerph16214132. </a:t>
            </a:r>
          </a:p>
          <a:p>
            <a:pPr lvl="0"/>
            <a:r>
              <a:rPr lang="es-CL" sz="800" dirty="0" err="1">
                <a:latin typeface="Arial" panose="020B0604020202020204" pitchFamily="34" charset="0"/>
                <a:cs typeface="Arial" panose="020B0604020202020204" pitchFamily="34" charset="0"/>
              </a:rPr>
              <a:t>Paulson</a:t>
            </a:r>
            <a:r>
              <a:rPr lang="es-CL" sz="800" dirty="0">
                <a:latin typeface="Arial" panose="020B0604020202020204" pitchFamily="34" charset="0"/>
                <a:cs typeface="Arial" panose="020B0604020202020204" pitchFamily="34" charset="0"/>
              </a:rPr>
              <a:t> DR, </a:t>
            </a:r>
            <a:r>
              <a:rPr lang="es-CL" sz="800" dirty="0" err="1">
                <a:latin typeface="Arial" panose="020B0604020202020204" pitchFamily="34" charset="0"/>
                <a:cs typeface="Arial" panose="020B0604020202020204" pitchFamily="34" charset="0"/>
              </a:rPr>
              <a:t>Ingleshwar</a:t>
            </a:r>
            <a:r>
              <a:rPr lang="es-CL" sz="800" dirty="0">
                <a:latin typeface="Arial" panose="020B0604020202020204" pitchFamily="34" charset="0"/>
                <a:cs typeface="Arial" panose="020B0604020202020204" pitchFamily="34" charset="0"/>
              </a:rPr>
              <a:t> A, </a:t>
            </a:r>
            <a:r>
              <a:rPr lang="es-CL" sz="800" dirty="0" err="1">
                <a:latin typeface="Arial" panose="020B0604020202020204" pitchFamily="34" charset="0"/>
                <a:cs typeface="Arial" panose="020B0604020202020204" pitchFamily="34" charset="0"/>
              </a:rPr>
              <a:t>Theis-Mahon</a:t>
            </a:r>
            <a:r>
              <a:rPr lang="es-CL" sz="800" dirty="0">
                <a:latin typeface="Arial" panose="020B0604020202020204" pitchFamily="34" charset="0"/>
                <a:cs typeface="Arial" panose="020B0604020202020204" pitchFamily="34" charset="0"/>
              </a:rPr>
              <a:t> N, Lin L, John MT. The </a:t>
            </a:r>
            <a:r>
              <a:rPr lang="es-CL" sz="800" dirty="0" err="1">
                <a:latin typeface="Arial" panose="020B0604020202020204" pitchFamily="34" charset="0"/>
                <a:cs typeface="Arial" panose="020B0604020202020204" pitchFamily="34" charset="0"/>
              </a:rPr>
              <a:t>correlation</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between</a:t>
            </a:r>
            <a:r>
              <a:rPr lang="es-CL" sz="800" dirty="0">
                <a:latin typeface="Arial" panose="020B0604020202020204" pitchFamily="34" charset="0"/>
                <a:cs typeface="Arial" panose="020B0604020202020204" pitchFamily="34" charset="0"/>
              </a:rPr>
              <a:t> oral and general </a:t>
            </a:r>
            <a:r>
              <a:rPr lang="es-CL" sz="800" dirty="0" err="1">
                <a:latin typeface="Arial" panose="020B0604020202020204" pitchFamily="34" charset="0"/>
                <a:cs typeface="Arial" panose="020B0604020202020204" pitchFamily="34" charset="0"/>
              </a:rPr>
              <a:t>health-related</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quality</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life</a:t>
            </a:r>
            <a:r>
              <a:rPr lang="es-CL" sz="800" dirty="0">
                <a:latin typeface="Arial" panose="020B0604020202020204" pitchFamily="34" charset="0"/>
                <a:cs typeface="Arial" panose="020B0604020202020204" pitchFamily="34" charset="0"/>
              </a:rPr>
              <a:t> in </a:t>
            </a:r>
            <a:r>
              <a:rPr lang="es-CL" sz="800" dirty="0" err="1">
                <a:latin typeface="Arial" panose="020B0604020202020204" pitchFamily="34" charset="0"/>
                <a:cs typeface="Arial" panose="020B0604020202020204" pitchFamily="34" charset="0"/>
              </a:rPr>
              <a:t>adults</a:t>
            </a:r>
            <a:r>
              <a:rPr lang="es-CL" sz="800" dirty="0">
                <a:latin typeface="Arial" panose="020B0604020202020204" pitchFamily="34" charset="0"/>
                <a:cs typeface="Arial" panose="020B0604020202020204" pitchFamily="34" charset="0"/>
              </a:rPr>
              <a:t>: A </a:t>
            </a:r>
            <a:r>
              <a:rPr lang="es-CL" sz="800" dirty="0" err="1">
                <a:latin typeface="Arial" panose="020B0604020202020204" pitchFamily="34" charset="0"/>
                <a:cs typeface="Arial" panose="020B0604020202020204" pitchFamily="34" charset="0"/>
              </a:rPr>
              <a:t>systematic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review</a:t>
            </a:r>
            <a:r>
              <a:rPr lang="es-CL" sz="800" dirty="0">
                <a:latin typeface="Arial" panose="020B0604020202020204" pitchFamily="34" charset="0"/>
                <a:cs typeface="Arial" panose="020B0604020202020204" pitchFamily="34" charset="0"/>
              </a:rPr>
              <a:t> and meta-</a:t>
            </a:r>
            <a:r>
              <a:rPr lang="es-CL" sz="800" dirty="0" err="1">
                <a:latin typeface="Arial" panose="020B0604020202020204" pitchFamily="34" charset="0"/>
                <a:cs typeface="Arial" panose="020B0604020202020204" pitchFamily="34" charset="0"/>
              </a:rPr>
              <a:t>analysis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Journal</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Evidence-Based</a:t>
            </a:r>
            <a:r>
              <a:rPr lang="es-CL" sz="800" dirty="0">
                <a:latin typeface="Arial" panose="020B0604020202020204" pitchFamily="34" charset="0"/>
                <a:cs typeface="Arial" panose="020B0604020202020204" pitchFamily="34" charset="0"/>
              </a:rPr>
              <a:t> Dental </a:t>
            </a:r>
            <a:r>
              <a:rPr lang="es-CL" sz="800" dirty="0" err="1">
                <a:latin typeface="Arial" panose="020B0604020202020204" pitchFamily="34" charset="0"/>
                <a:cs typeface="Arial" panose="020B0604020202020204" pitchFamily="34" charset="0"/>
              </a:rPr>
              <a:t>Practice</a:t>
            </a:r>
            <a:r>
              <a:rPr lang="es-CL" sz="800" dirty="0">
                <a:latin typeface="Arial" panose="020B0604020202020204" pitchFamily="34" charset="0"/>
                <a:cs typeface="Arial" panose="020B0604020202020204" pitchFamily="34" charset="0"/>
              </a:rPr>
              <a:t>. 2024 </a:t>
            </a:r>
            <a:r>
              <a:rPr lang="es-CL" sz="800" dirty="0" err="1">
                <a:latin typeface="Arial" panose="020B0604020202020204" pitchFamily="34" charset="0"/>
                <a:cs typeface="Arial" panose="020B0604020202020204" pitchFamily="34" charset="0"/>
              </a:rPr>
              <a:t>Dec</a:t>
            </a:r>
            <a:r>
              <a:rPr lang="es-CL" sz="800" dirty="0">
                <a:latin typeface="Arial" panose="020B0604020202020204" pitchFamily="34" charset="0"/>
                <a:cs typeface="Arial" panose="020B0604020202020204" pitchFamily="34" charset="0"/>
              </a:rPr>
              <a:t> 4;102078. https://www.sciencedirect.com/science/article/pii/S1532338224001283 </a:t>
            </a:r>
          </a:p>
          <a:p>
            <a:pPr lvl="0"/>
            <a:r>
              <a:rPr lang="es-CL" sz="800" dirty="0" err="1">
                <a:latin typeface="Arial" panose="020B0604020202020204" pitchFamily="34" charset="0"/>
                <a:cs typeface="Arial" panose="020B0604020202020204" pitchFamily="34" charset="0"/>
              </a:rPr>
              <a:t>Haag</a:t>
            </a:r>
            <a:r>
              <a:rPr lang="es-CL" sz="800" dirty="0">
                <a:latin typeface="Arial" panose="020B0604020202020204" pitchFamily="34" charset="0"/>
                <a:cs typeface="Arial" panose="020B0604020202020204" pitchFamily="34" charset="0"/>
              </a:rPr>
              <a:t> DG, </a:t>
            </a:r>
            <a:r>
              <a:rPr lang="es-CL" sz="800" dirty="0" err="1">
                <a:latin typeface="Arial" panose="020B0604020202020204" pitchFamily="34" charset="0"/>
                <a:cs typeface="Arial" panose="020B0604020202020204" pitchFamily="34" charset="0"/>
              </a:rPr>
              <a:t>Peres</a:t>
            </a:r>
            <a:r>
              <a:rPr lang="es-CL" sz="800" dirty="0">
                <a:latin typeface="Arial" panose="020B0604020202020204" pitchFamily="34" charset="0"/>
                <a:cs typeface="Arial" panose="020B0604020202020204" pitchFamily="34" charset="0"/>
              </a:rPr>
              <a:t> KG, </a:t>
            </a:r>
            <a:r>
              <a:rPr lang="es-CL" sz="800" dirty="0" err="1">
                <a:latin typeface="Arial" panose="020B0604020202020204" pitchFamily="34" charset="0"/>
                <a:cs typeface="Arial" panose="020B0604020202020204" pitchFamily="34" charset="0"/>
              </a:rPr>
              <a:t>Balasubramanian</a:t>
            </a:r>
            <a:r>
              <a:rPr lang="es-CL" sz="800" dirty="0">
                <a:latin typeface="Arial" panose="020B0604020202020204" pitchFamily="34" charset="0"/>
                <a:cs typeface="Arial" panose="020B0604020202020204" pitchFamily="34" charset="0"/>
              </a:rPr>
              <a:t> M, Brennan DS. Oral Conditions and Health-Related Quality of Life: A </a:t>
            </a:r>
            <a:r>
              <a:rPr lang="es-CL" sz="800" dirty="0" err="1">
                <a:latin typeface="Arial" panose="020B0604020202020204" pitchFamily="34" charset="0"/>
                <a:cs typeface="Arial" panose="020B0604020202020204" pitchFamily="34" charset="0"/>
              </a:rPr>
              <a:t>Systematic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Review</a:t>
            </a:r>
            <a:r>
              <a:rPr lang="es-CL" sz="800" dirty="0">
                <a:latin typeface="Arial" panose="020B0604020202020204" pitchFamily="34" charset="0"/>
                <a:cs typeface="Arial" panose="020B0604020202020204" pitchFamily="34" charset="0"/>
              </a:rPr>
              <a:t>. J </a:t>
            </a:r>
            <a:r>
              <a:rPr lang="es-CL" sz="800" dirty="0" err="1">
                <a:latin typeface="Arial" panose="020B0604020202020204" pitchFamily="34" charset="0"/>
                <a:cs typeface="Arial" panose="020B0604020202020204" pitchFamily="34" charset="0"/>
              </a:rPr>
              <a:t>Dent</a:t>
            </a:r>
            <a:r>
              <a:rPr lang="es-CL" sz="800" dirty="0">
                <a:latin typeface="Arial" panose="020B0604020202020204" pitchFamily="34" charset="0"/>
                <a:cs typeface="Arial" panose="020B0604020202020204" pitchFamily="34" charset="0"/>
              </a:rPr>
              <a:t> Res. 2017 Jul;96(8):864-874.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10.1177/0022034517709737.</a:t>
            </a:r>
          </a:p>
          <a:p>
            <a:pPr lvl="0"/>
            <a:r>
              <a:rPr lang="es-CL" sz="800" dirty="0" err="1">
                <a:latin typeface="Arial" panose="020B0604020202020204" pitchFamily="34" charset="0"/>
                <a:cs typeface="Arial" panose="020B0604020202020204" pitchFamily="34" charset="0"/>
              </a:rPr>
              <a:t>Peres</a:t>
            </a:r>
            <a:r>
              <a:rPr lang="es-CL" sz="800" dirty="0">
                <a:latin typeface="Arial" panose="020B0604020202020204" pitchFamily="34" charset="0"/>
                <a:cs typeface="Arial" panose="020B0604020202020204" pitchFamily="34" charset="0"/>
              </a:rPr>
              <a:t> MA, </a:t>
            </a:r>
            <a:r>
              <a:rPr lang="es-CL" sz="800" dirty="0" err="1">
                <a:latin typeface="Arial" panose="020B0604020202020204" pitchFamily="34" charset="0"/>
                <a:cs typeface="Arial" panose="020B0604020202020204" pitchFamily="34" charset="0"/>
              </a:rPr>
              <a:t>Macpherson</a:t>
            </a:r>
            <a:r>
              <a:rPr lang="es-CL" sz="800" dirty="0">
                <a:latin typeface="Arial" panose="020B0604020202020204" pitchFamily="34" charset="0"/>
                <a:cs typeface="Arial" panose="020B0604020202020204" pitchFamily="34" charset="0"/>
              </a:rPr>
              <a:t> LMD, </a:t>
            </a:r>
            <a:r>
              <a:rPr lang="es-CL" sz="800" dirty="0" err="1">
                <a:latin typeface="Arial" panose="020B0604020202020204" pitchFamily="34" charset="0"/>
                <a:cs typeface="Arial" panose="020B0604020202020204" pitchFamily="34" charset="0"/>
              </a:rPr>
              <a:t>Weyant</a:t>
            </a:r>
            <a:r>
              <a:rPr lang="es-CL" sz="800" dirty="0">
                <a:latin typeface="Arial" panose="020B0604020202020204" pitchFamily="34" charset="0"/>
                <a:cs typeface="Arial" panose="020B0604020202020204" pitchFamily="34" charset="0"/>
              </a:rPr>
              <a:t> RJ, Daly B, </a:t>
            </a:r>
            <a:r>
              <a:rPr lang="es-CL" sz="800" dirty="0" err="1">
                <a:latin typeface="Arial" panose="020B0604020202020204" pitchFamily="34" charset="0"/>
                <a:cs typeface="Arial" panose="020B0604020202020204" pitchFamily="34" charset="0"/>
              </a:rPr>
              <a:t>Venturelli</a:t>
            </a:r>
            <a:r>
              <a:rPr lang="es-CL" sz="800" dirty="0">
                <a:latin typeface="Arial" panose="020B0604020202020204" pitchFamily="34" charset="0"/>
                <a:cs typeface="Arial" panose="020B0604020202020204" pitchFamily="34" charset="0"/>
              </a:rPr>
              <a:t> R, </a:t>
            </a:r>
            <a:r>
              <a:rPr lang="es-CL" sz="800" dirty="0" err="1">
                <a:latin typeface="Arial" panose="020B0604020202020204" pitchFamily="34" charset="0"/>
                <a:cs typeface="Arial" panose="020B0604020202020204" pitchFamily="34" charset="0"/>
              </a:rPr>
              <a:t>Mathur</a:t>
            </a:r>
            <a:r>
              <a:rPr lang="es-CL" sz="800" dirty="0">
                <a:latin typeface="Arial" panose="020B0604020202020204" pitchFamily="34" charset="0"/>
                <a:cs typeface="Arial" panose="020B0604020202020204" pitchFamily="34" charset="0"/>
              </a:rPr>
              <a:t> MR, </a:t>
            </a:r>
            <a:r>
              <a:rPr lang="es-CL" sz="800" dirty="0" err="1">
                <a:latin typeface="Arial" panose="020B0604020202020204" pitchFamily="34" charset="0"/>
                <a:cs typeface="Arial" panose="020B0604020202020204" pitchFamily="34" charset="0"/>
              </a:rPr>
              <a:t>Listl</a:t>
            </a:r>
            <a:r>
              <a:rPr lang="es-CL" sz="800" dirty="0">
                <a:latin typeface="Arial" panose="020B0604020202020204" pitchFamily="34" charset="0"/>
                <a:cs typeface="Arial" panose="020B0604020202020204" pitchFamily="34" charset="0"/>
              </a:rPr>
              <a:t> S, Celeste RK, Guarnizo-Herreño CC, Kearns C, </a:t>
            </a:r>
            <a:r>
              <a:rPr lang="es-CL" sz="800" dirty="0" err="1">
                <a:latin typeface="Arial" panose="020B0604020202020204" pitchFamily="34" charset="0"/>
                <a:cs typeface="Arial" panose="020B0604020202020204" pitchFamily="34" charset="0"/>
              </a:rPr>
              <a:t>Benzian</a:t>
            </a:r>
            <a:r>
              <a:rPr lang="es-CL" sz="800" dirty="0">
                <a:latin typeface="Arial" panose="020B0604020202020204" pitchFamily="34" charset="0"/>
                <a:cs typeface="Arial" panose="020B0604020202020204" pitchFamily="34" charset="0"/>
              </a:rPr>
              <a:t> H, Allison P, Watt RG. Oral </a:t>
            </a:r>
            <a:r>
              <a:rPr lang="es-CL" sz="800" dirty="0" err="1">
                <a:latin typeface="Arial" panose="020B0604020202020204" pitchFamily="34" charset="0"/>
                <a:cs typeface="Arial" panose="020B0604020202020204" pitchFamily="34" charset="0"/>
              </a:rPr>
              <a:t>diseases</a:t>
            </a:r>
            <a:r>
              <a:rPr lang="es-CL" sz="800" dirty="0">
                <a:latin typeface="Arial" panose="020B0604020202020204" pitchFamily="34" charset="0"/>
                <a:cs typeface="Arial" panose="020B0604020202020204" pitchFamily="34" charset="0"/>
              </a:rPr>
              <a:t>: a global </a:t>
            </a:r>
            <a:r>
              <a:rPr lang="es-CL" sz="800" dirty="0" err="1">
                <a:latin typeface="Arial" panose="020B0604020202020204" pitchFamily="34" charset="0"/>
                <a:cs typeface="Arial" panose="020B0604020202020204" pitchFamily="34" charset="0"/>
              </a:rPr>
              <a:t>public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challenge</a:t>
            </a:r>
            <a:r>
              <a:rPr lang="es-CL" sz="800" dirty="0">
                <a:latin typeface="Arial" panose="020B0604020202020204" pitchFamily="34" charset="0"/>
                <a:cs typeface="Arial" panose="020B0604020202020204" pitchFamily="34" charset="0"/>
              </a:rPr>
              <a:t>. Lancet. 2019 Jul 20;394(10194):249-260.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10.1016/S0140-6736(19)31146-8. </a:t>
            </a:r>
          </a:p>
          <a:p>
            <a:pPr lvl="0"/>
            <a:r>
              <a:rPr lang="es-CL" sz="800" dirty="0">
                <a:latin typeface="Arial" panose="020B0604020202020204" pitchFamily="34" charset="0"/>
                <a:cs typeface="Arial" panose="020B0604020202020204" pitchFamily="34" charset="0"/>
              </a:rPr>
              <a:t>Lee YH, Won JH, </a:t>
            </a:r>
            <a:r>
              <a:rPr lang="es-CL" sz="800" dirty="0" err="1">
                <a:latin typeface="Arial" panose="020B0604020202020204" pitchFamily="34" charset="0"/>
                <a:cs typeface="Arial" panose="020B0604020202020204" pitchFamily="34" charset="0"/>
              </a:rPr>
              <a:t>Auh</a:t>
            </a:r>
            <a:r>
              <a:rPr lang="es-CL" sz="800" dirty="0">
                <a:latin typeface="Arial" panose="020B0604020202020204" pitchFamily="34" charset="0"/>
                <a:cs typeface="Arial" panose="020B0604020202020204" pitchFamily="34" charset="0"/>
              </a:rPr>
              <a:t> QS, et al. </a:t>
            </a:r>
            <a:r>
              <a:rPr lang="es-CL" sz="800" dirty="0" err="1">
                <a:latin typeface="Arial" panose="020B0604020202020204" pitchFamily="34" charset="0"/>
                <a:cs typeface="Arial" panose="020B0604020202020204" pitchFamily="34" charset="0"/>
              </a:rPr>
              <a:t>Prediction</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xerostomia</a:t>
            </a:r>
            <a:r>
              <a:rPr lang="es-CL" sz="800" dirty="0">
                <a:latin typeface="Arial" panose="020B0604020202020204" pitchFamily="34" charset="0"/>
                <a:cs typeface="Arial" panose="020B0604020202020204" pitchFamily="34" charset="0"/>
              </a:rPr>
              <a:t> in </a:t>
            </a:r>
            <a:r>
              <a:rPr lang="es-CL" sz="800" dirty="0" err="1">
                <a:latin typeface="Arial" panose="020B0604020202020204" pitchFamily="34" charset="0"/>
                <a:cs typeface="Arial" panose="020B0604020202020204" pitchFamily="34" charset="0"/>
              </a:rPr>
              <a:t>elderly</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based</a:t>
            </a:r>
            <a:r>
              <a:rPr lang="es-CL" sz="800" dirty="0">
                <a:latin typeface="Arial" panose="020B0604020202020204" pitchFamily="34" charset="0"/>
                <a:cs typeface="Arial" panose="020B0604020202020204" pitchFamily="34" charset="0"/>
              </a:rPr>
              <a:t> on </a:t>
            </a:r>
            <a:r>
              <a:rPr lang="es-CL" sz="800" dirty="0" err="1">
                <a:latin typeface="Arial" panose="020B0604020202020204" pitchFamily="34" charset="0"/>
                <a:cs typeface="Arial" panose="020B0604020202020204" pitchFamily="34" charset="0"/>
              </a:rPr>
              <a:t>clinical</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characteristics</a:t>
            </a:r>
            <a:r>
              <a:rPr lang="es-CL" sz="800" dirty="0">
                <a:latin typeface="Arial" panose="020B0604020202020204" pitchFamily="34" charset="0"/>
                <a:cs typeface="Arial" panose="020B0604020202020204" pitchFamily="34" charset="0"/>
              </a:rPr>
              <a:t> and salivary </a:t>
            </a:r>
            <a:r>
              <a:rPr lang="es-CL" sz="800" dirty="0" err="1">
                <a:latin typeface="Arial" panose="020B0604020202020204" pitchFamily="34" charset="0"/>
                <a:cs typeface="Arial" panose="020B0604020202020204" pitchFamily="34" charset="0"/>
              </a:rPr>
              <a:t>flow</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rate</a:t>
            </a:r>
            <a:r>
              <a:rPr lang="es-CL" sz="800" dirty="0">
                <a:latin typeface="Arial" panose="020B0604020202020204" pitchFamily="34" charset="0"/>
                <a:cs typeface="Arial" panose="020B0604020202020204" pitchFamily="34" charset="0"/>
              </a:rPr>
              <a:t> with machine </a:t>
            </a:r>
            <a:r>
              <a:rPr lang="es-CL" sz="800" dirty="0" err="1">
                <a:latin typeface="Arial" panose="020B0604020202020204" pitchFamily="34" charset="0"/>
                <a:cs typeface="Arial" panose="020B0604020202020204" pitchFamily="34" charset="0"/>
              </a:rPr>
              <a:t>learning</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Sci</a:t>
            </a:r>
            <a:r>
              <a:rPr lang="es-CL" sz="800" dirty="0">
                <a:latin typeface="Arial" panose="020B0604020202020204" pitchFamily="34" charset="0"/>
                <a:cs typeface="Arial" panose="020B0604020202020204" pitchFamily="34" charset="0"/>
              </a:rPr>
              <a:t> Rep. 2024;14:3423. doi:10.1038/s41598-024-54120-x. </a:t>
            </a:r>
          </a:p>
          <a:p>
            <a:pPr lvl="0"/>
            <a:r>
              <a:rPr lang="es-CL" sz="800" dirty="0">
                <a:latin typeface="Arial" panose="020B0604020202020204" pitchFamily="34" charset="0"/>
                <a:cs typeface="Arial" panose="020B0604020202020204" pitchFamily="34" charset="0"/>
              </a:rPr>
              <a:t>Nicholson K, Liu W, Fitzpatrick D, </a:t>
            </a:r>
            <a:r>
              <a:rPr lang="es-CL" sz="800" dirty="0" err="1">
                <a:latin typeface="Arial" panose="020B0604020202020204" pitchFamily="34" charset="0"/>
                <a:cs typeface="Arial" panose="020B0604020202020204" pitchFamily="34" charset="0"/>
              </a:rPr>
              <a:t>Hardacre</a:t>
            </a:r>
            <a:r>
              <a:rPr lang="es-CL" sz="800" dirty="0">
                <a:latin typeface="Arial" panose="020B0604020202020204" pitchFamily="34" charset="0"/>
                <a:cs typeface="Arial" panose="020B0604020202020204" pitchFamily="34" charset="0"/>
              </a:rPr>
              <a:t> KA, Roberts S, Salerno J, </a:t>
            </a:r>
            <a:r>
              <a:rPr lang="es-CL" sz="800" dirty="0" err="1">
                <a:latin typeface="Arial" panose="020B0604020202020204" pitchFamily="34" charset="0"/>
                <a:cs typeface="Arial" panose="020B0604020202020204" pitchFamily="34" charset="0"/>
              </a:rPr>
              <a:t>Stranges</a:t>
            </a:r>
            <a:r>
              <a:rPr lang="es-CL" sz="800" dirty="0">
                <a:latin typeface="Arial" panose="020B0604020202020204" pitchFamily="34" charset="0"/>
                <a:cs typeface="Arial" panose="020B0604020202020204" pitchFamily="34" charset="0"/>
              </a:rPr>
              <a:t> S, </a:t>
            </a:r>
            <a:r>
              <a:rPr lang="es-CL" sz="800" dirty="0" err="1">
                <a:latin typeface="Arial" panose="020B0604020202020204" pitchFamily="34" charset="0"/>
                <a:cs typeface="Arial" panose="020B0604020202020204" pitchFamily="34" charset="0"/>
              </a:rPr>
              <a:t>Fortin</a:t>
            </a:r>
            <a:r>
              <a:rPr lang="es-CL" sz="800" dirty="0">
                <a:latin typeface="Arial" panose="020B0604020202020204" pitchFamily="34" charset="0"/>
                <a:cs typeface="Arial" panose="020B0604020202020204" pitchFamily="34" charset="0"/>
              </a:rPr>
              <a:t> M, </a:t>
            </a:r>
            <a:r>
              <a:rPr lang="es-CL" sz="800" dirty="0" err="1">
                <a:latin typeface="Arial" panose="020B0604020202020204" pitchFamily="34" charset="0"/>
                <a:cs typeface="Arial" panose="020B0604020202020204" pitchFamily="34" charset="0"/>
              </a:rPr>
              <a:t>Mangin</a:t>
            </a:r>
            <a:r>
              <a:rPr lang="es-CL" sz="800" dirty="0">
                <a:latin typeface="Arial" panose="020B0604020202020204" pitchFamily="34" charset="0"/>
                <a:cs typeface="Arial" panose="020B0604020202020204" pitchFamily="34" charset="0"/>
              </a:rPr>
              <a:t> D. </a:t>
            </a:r>
            <a:r>
              <a:rPr lang="es-CL" sz="800" dirty="0" err="1">
                <a:latin typeface="Arial" panose="020B0604020202020204" pitchFamily="34" charset="0"/>
                <a:cs typeface="Arial" panose="020B0604020202020204" pitchFamily="34" charset="0"/>
              </a:rPr>
              <a:t>Prevalence</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multimorbidity</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polypharmacy</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among</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adults</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older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adults</a:t>
            </a:r>
            <a:r>
              <a:rPr lang="es-CL" sz="800" dirty="0">
                <a:latin typeface="Arial" panose="020B0604020202020204" pitchFamily="34" charset="0"/>
                <a:cs typeface="Arial" panose="020B0604020202020204" pitchFamily="34" charset="0"/>
              </a:rPr>
              <a:t>: a </a:t>
            </a:r>
            <a:r>
              <a:rPr lang="es-CL" sz="800" dirty="0" err="1">
                <a:latin typeface="Arial" panose="020B0604020202020204" pitchFamily="34" charset="0"/>
                <a:cs typeface="Arial" panose="020B0604020202020204" pitchFamily="34" charset="0"/>
              </a:rPr>
              <a:t>systematic</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review</a:t>
            </a:r>
            <a:r>
              <a:rPr lang="es-CL" sz="800" dirty="0">
                <a:latin typeface="Arial" panose="020B0604020202020204" pitchFamily="34" charset="0"/>
                <a:cs typeface="Arial" panose="020B0604020202020204" pitchFamily="34" charset="0"/>
              </a:rPr>
              <a:t>. Lancet </a:t>
            </a:r>
            <a:r>
              <a:rPr lang="es-CL" sz="800" dirty="0" err="1">
                <a:latin typeface="Arial" panose="020B0604020202020204" pitchFamily="34" charset="0"/>
                <a:cs typeface="Arial" panose="020B0604020202020204" pitchFamily="34" charset="0"/>
              </a:rPr>
              <a:t>Healthy</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Longev</a:t>
            </a:r>
            <a:r>
              <a:rPr lang="es-CL" sz="800" dirty="0">
                <a:latin typeface="Arial" panose="020B0604020202020204" pitchFamily="34" charset="0"/>
                <a:cs typeface="Arial" panose="020B0604020202020204" pitchFamily="34" charset="0"/>
              </a:rPr>
              <a:t>. 2024 Apr;5(4):e287-e296.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10.1016/S2666-7568(24)00007-2. </a:t>
            </a:r>
          </a:p>
          <a:p>
            <a:pPr lvl="0"/>
            <a:r>
              <a:rPr lang="es-CL" sz="800" dirty="0" err="1">
                <a:latin typeface="Arial" panose="020B0604020202020204" pitchFamily="34" charset="0"/>
                <a:cs typeface="Arial" panose="020B0604020202020204" pitchFamily="34" charset="0"/>
              </a:rPr>
              <a:t>Guggenheimer</a:t>
            </a:r>
            <a:r>
              <a:rPr lang="es-CL" sz="800" dirty="0">
                <a:latin typeface="Arial" panose="020B0604020202020204" pitchFamily="34" charset="0"/>
                <a:cs typeface="Arial" panose="020B0604020202020204" pitchFamily="34" charset="0"/>
              </a:rPr>
              <a:t> J, Moore PA. Xerostomia: </a:t>
            </a:r>
            <a:r>
              <a:rPr lang="es-CL" sz="800" dirty="0" err="1">
                <a:latin typeface="Arial" panose="020B0604020202020204" pitchFamily="34" charset="0"/>
                <a:cs typeface="Arial" panose="020B0604020202020204" pitchFamily="34" charset="0"/>
              </a:rPr>
              <a:t>etiology</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recognition</a:t>
            </a:r>
            <a:r>
              <a:rPr lang="es-CL" sz="800" dirty="0">
                <a:latin typeface="Arial" panose="020B0604020202020204" pitchFamily="34" charset="0"/>
                <a:cs typeface="Arial" panose="020B0604020202020204" pitchFamily="34" charset="0"/>
              </a:rPr>
              <a:t> and </a:t>
            </a:r>
            <a:r>
              <a:rPr lang="es-CL" sz="800" dirty="0" err="1">
                <a:latin typeface="Arial" panose="020B0604020202020204" pitchFamily="34" charset="0"/>
                <a:cs typeface="Arial" panose="020B0604020202020204" pitchFamily="34" charset="0"/>
              </a:rPr>
              <a:t>treatment</a:t>
            </a:r>
            <a:r>
              <a:rPr lang="es-CL" sz="800" dirty="0">
                <a:latin typeface="Arial" panose="020B0604020202020204" pitchFamily="34" charset="0"/>
                <a:cs typeface="Arial" panose="020B0604020202020204" pitchFamily="34" charset="0"/>
              </a:rPr>
              <a:t>. J Am </a:t>
            </a:r>
            <a:r>
              <a:rPr lang="es-CL" sz="800" dirty="0" err="1">
                <a:latin typeface="Arial" panose="020B0604020202020204" pitchFamily="34" charset="0"/>
                <a:cs typeface="Arial" panose="020B0604020202020204" pitchFamily="34" charset="0"/>
              </a:rPr>
              <a:t>Dent</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Assoc</a:t>
            </a:r>
            <a:r>
              <a:rPr lang="es-CL" sz="800" dirty="0">
                <a:latin typeface="Arial" panose="020B0604020202020204" pitchFamily="34" charset="0"/>
                <a:cs typeface="Arial" panose="020B0604020202020204" pitchFamily="34" charset="0"/>
              </a:rPr>
              <a:t>. 2003 Jan;134(1):61-9; quiz 118-9.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10.14219/jada.archive.2003.0018.</a:t>
            </a:r>
          </a:p>
          <a:p>
            <a:pPr lvl="0"/>
            <a:r>
              <a:rPr lang="es-CL" sz="800" dirty="0" err="1">
                <a:latin typeface="Arial" panose="020B0604020202020204" pitchFamily="34" charset="0"/>
                <a:cs typeface="Arial" panose="020B0604020202020204" pitchFamily="34" charset="0"/>
              </a:rPr>
              <a:t>Apessos</a:t>
            </a:r>
            <a:r>
              <a:rPr lang="es-CL" sz="800" dirty="0">
                <a:latin typeface="Arial" panose="020B0604020202020204" pitchFamily="34" charset="0"/>
                <a:cs typeface="Arial" panose="020B0604020202020204" pitchFamily="34" charset="0"/>
              </a:rPr>
              <a:t> I, </a:t>
            </a:r>
            <a:r>
              <a:rPr lang="es-CL" sz="800" dirty="0" err="1">
                <a:latin typeface="Arial" panose="020B0604020202020204" pitchFamily="34" charset="0"/>
                <a:cs typeface="Arial" panose="020B0604020202020204" pitchFamily="34" charset="0"/>
              </a:rPr>
              <a:t>Andreadis</a:t>
            </a:r>
            <a:r>
              <a:rPr lang="es-CL" sz="800" dirty="0">
                <a:latin typeface="Arial" panose="020B0604020202020204" pitchFamily="34" charset="0"/>
                <a:cs typeface="Arial" panose="020B0604020202020204" pitchFamily="34" charset="0"/>
              </a:rPr>
              <a:t> D, </a:t>
            </a:r>
            <a:r>
              <a:rPr lang="es-CL" sz="800" dirty="0" err="1">
                <a:latin typeface="Arial" panose="020B0604020202020204" pitchFamily="34" charset="0"/>
                <a:cs typeface="Arial" panose="020B0604020202020204" pitchFamily="34" charset="0"/>
              </a:rPr>
              <a:t>Steiropoulos</a:t>
            </a:r>
            <a:r>
              <a:rPr lang="es-CL" sz="800" dirty="0">
                <a:latin typeface="Arial" panose="020B0604020202020204" pitchFamily="34" charset="0"/>
                <a:cs typeface="Arial" panose="020B0604020202020204" pitchFamily="34" charset="0"/>
              </a:rPr>
              <a:t> P, </a:t>
            </a:r>
            <a:r>
              <a:rPr lang="es-CL" sz="800" dirty="0" err="1">
                <a:latin typeface="Arial" panose="020B0604020202020204" pitchFamily="34" charset="0"/>
                <a:cs typeface="Arial" panose="020B0604020202020204" pitchFamily="34" charset="0"/>
              </a:rPr>
              <a:t>Tortopidis</a:t>
            </a:r>
            <a:r>
              <a:rPr lang="es-CL" sz="800" dirty="0">
                <a:latin typeface="Arial" panose="020B0604020202020204" pitchFamily="34" charset="0"/>
                <a:cs typeface="Arial" panose="020B0604020202020204" pitchFamily="34" charset="0"/>
              </a:rPr>
              <a:t> D, </a:t>
            </a:r>
            <a:r>
              <a:rPr lang="es-CL" sz="800" dirty="0" err="1">
                <a:latin typeface="Arial" panose="020B0604020202020204" pitchFamily="34" charset="0"/>
                <a:cs typeface="Arial" panose="020B0604020202020204" pitchFamily="34" charset="0"/>
              </a:rPr>
              <a:t>Angelis</a:t>
            </a:r>
            <a:r>
              <a:rPr lang="es-CL" sz="800" dirty="0">
                <a:latin typeface="Arial" panose="020B0604020202020204" pitchFamily="34" charset="0"/>
                <a:cs typeface="Arial" panose="020B0604020202020204" pitchFamily="34" charset="0"/>
              </a:rPr>
              <a:t> L. </a:t>
            </a:r>
            <a:r>
              <a:rPr lang="es-CL" sz="800" dirty="0" err="1">
                <a:latin typeface="Arial" panose="020B0604020202020204" pitchFamily="34" charset="0"/>
                <a:cs typeface="Arial" panose="020B0604020202020204" pitchFamily="34" charset="0"/>
              </a:rPr>
              <a:t>Investigation</a:t>
            </a:r>
            <a:r>
              <a:rPr lang="es-CL" sz="800" dirty="0">
                <a:latin typeface="Arial" panose="020B0604020202020204" pitchFamily="34" charset="0"/>
                <a:cs typeface="Arial" panose="020B0604020202020204" pitchFamily="34" charset="0"/>
              </a:rPr>
              <a:t> of the </a:t>
            </a:r>
            <a:r>
              <a:rPr lang="es-CL" sz="800" dirty="0" err="1">
                <a:latin typeface="Arial" panose="020B0604020202020204" pitchFamily="34" charset="0"/>
                <a:cs typeface="Arial" panose="020B0604020202020204" pitchFamily="34" charset="0"/>
              </a:rPr>
              <a:t>relationship</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between</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sleep</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disorders</a:t>
            </a:r>
            <a:r>
              <a:rPr lang="es-CL" sz="800" dirty="0">
                <a:latin typeface="Arial" panose="020B0604020202020204" pitchFamily="34" charset="0"/>
                <a:cs typeface="Arial" panose="020B0604020202020204" pitchFamily="34" charset="0"/>
              </a:rPr>
              <a:t> and xerostomía. Clin Oral </a:t>
            </a:r>
            <a:r>
              <a:rPr lang="es-CL" sz="800" dirty="0" err="1">
                <a:latin typeface="Arial" panose="020B0604020202020204" pitchFamily="34" charset="0"/>
                <a:cs typeface="Arial" panose="020B0604020202020204" pitchFamily="34" charset="0"/>
              </a:rPr>
              <a:t>Investig</a:t>
            </a:r>
            <a:r>
              <a:rPr lang="es-CL" sz="800" dirty="0">
                <a:latin typeface="Arial" panose="020B0604020202020204" pitchFamily="34" charset="0"/>
                <a:cs typeface="Arial" panose="020B0604020202020204" pitchFamily="34" charset="0"/>
              </a:rPr>
              <a:t>. 2020 May;24(5):1709-1716.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10.1007/s00784-019-03029-1 </a:t>
            </a:r>
          </a:p>
          <a:p>
            <a:pPr lvl="0"/>
            <a:r>
              <a:rPr lang="es-CL" sz="800" dirty="0">
                <a:latin typeface="Arial" panose="020B0604020202020204" pitchFamily="34" charset="0"/>
                <a:cs typeface="Arial" panose="020B0604020202020204" pitchFamily="34" charset="0"/>
              </a:rPr>
              <a:t>Takahashi M, </a:t>
            </a:r>
            <a:r>
              <a:rPr lang="es-CL" sz="800" dirty="0" err="1">
                <a:latin typeface="Arial" panose="020B0604020202020204" pitchFamily="34" charset="0"/>
                <a:cs typeface="Arial" panose="020B0604020202020204" pitchFamily="34" charset="0"/>
              </a:rPr>
              <a:t>Mukaibo</a:t>
            </a:r>
            <a:r>
              <a:rPr lang="es-CL" sz="800" dirty="0">
                <a:latin typeface="Arial" panose="020B0604020202020204" pitchFamily="34" charset="0"/>
                <a:cs typeface="Arial" panose="020B0604020202020204" pitchFamily="34" charset="0"/>
              </a:rPr>
              <a:t> T, Kubota J, </a:t>
            </a:r>
            <a:r>
              <a:rPr lang="es-CL" sz="800" dirty="0" err="1">
                <a:latin typeface="Arial" panose="020B0604020202020204" pitchFamily="34" charset="0"/>
                <a:cs typeface="Arial" panose="020B0604020202020204" pitchFamily="34" charset="0"/>
              </a:rPr>
              <a:t>Tada</a:t>
            </a:r>
            <a:r>
              <a:rPr lang="es-CL" sz="800" dirty="0">
                <a:latin typeface="Arial" panose="020B0604020202020204" pitchFamily="34" charset="0"/>
                <a:cs typeface="Arial" panose="020B0604020202020204" pitchFamily="34" charset="0"/>
              </a:rPr>
              <a:t> Y, </a:t>
            </a:r>
            <a:r>
              <a:rPr lang="es-CL" sz="800" dirty="0" err="1">
                <a:latin typeface="Arial" panose="020B0604020202020204" pitchFamily="34" charset="0"/>
                <a:cs typeface="Arial" panose="020B0604020202020204" pitchFamily="34" charset="0"/>
              </a:rPr>
              <a:t>Karaki</a:t>
            </a:r>
            <a:r>
              <a:rPr lang="es-CL" sz="800" dirty="0">
                <a:latin typeface="Arial" panose="020B0604020202020204" pitchFamily="34" charset="0"/>
                <a:cs typeface="Arial" panose="020B0604020202020204" pitchFamily="34" charset="0"/>
              </a:rPr>
              <a:t> J, </a:t>
            </a:r>
            <a:r>
              <a:rPr lang="es-CL" sz="800" dirty="0" err="1">
                <a:latin typeface="Arial" panose="020B0604020202020204" pitchFamily="34" charset="0"/>
                <a:cs typeface="Arial" panose="020B0604020202020204" pitchFamily="34" charset="0"/>
              </a:rPr>
              <a:t>Nodai</a:t>
            </a:r>
            <a:r>
              <a:rPr lang="es-CL" sz="800" dirty="0">
                <a:latin typeface="Arial" panose="020B0604020202020204" pitchFamily="34" charset="0"/>
                <a:cs typeface="Arial" panose="020B0604020202020204" pitchFamily="34" charset="0"/>
              </a:rPr>
              <a:t> T, </a:t>
            </a:r>
            <a:r>
              <a:rPr lang="es-CL" sz="800" dirty="0" err="1">
                <a:latin typeface="Arial" panose="020B0604020202020204" pitchFamily="34" charset="0"/>
                <a:cs typeface="Arial" panose="020B0604020202020204" pitchFamily="34" charset="0"/>
              </a:rPr>
              <a:t>Munemása</a:t>
            </a:r>
            <a:r>
              <a:rPr lang="es-CL" sz="800" dirty="0">
                <a:latin typeface="Arial" panose="020B0604020202020204" pitchFamily="34" charset="0"/>
                <a:cs typeface="Arial" panose="020B0604020202020204" pitchFamily="34" charset="0"/>
              </a:rPr>
              <a:t> T, Kondo Y, </a:t>
            </a:r>
            <a:r>
              <a:rPr lang="es-CL" sz="800" dirty="0" err="1">
                <a:latin typeface="Arial" panose="020B0604020202020204" pitchFamily="34" charset="0"/>
                <a:cs typeface="Arial" panose="020B0604020202020204" pitchFamily="34" charset="0"/>
              </a:rPr>
              <a:t>Hosokawa</a:t>
            </a:r>
            <a:r>
              <a:rPr lang="es-CL" sz="800" dirty="0">
                <a:latin typeface="Arial" panose="020B0604020202020204" pitchFamily="34" charset="0"/>
                <a:cs typeface="Arial" panose="020B0604020202020204" pitchFamily="34" charset="0"/>
              </a:rPr>
              <a:t> R, </a:t>
            </a:r>
            <a:r>
              <a:rPr lang="es-CL" sz="800" dirty="0" err="1">
                <a:latin typeface="Arial" panose="020B0604020202020204" pitchFamily="34" charset="0"/>
                <a:cs typeface="Arial" panose="020B0604020202020204" pitchFamily="34" charset="0"/>
              </a:rPr>
              <a:t>Másaki</a:t>
            </a:r>
            <a:r>
              <a:rPr lang="es-CL" sz="800" dirty="0">
                <a:latin typeface="Arial" panose="020B0604020202020204" pitchFamily="34" charset="0"/>
                <a:cs typeface="Arial" panose="020B0604020202020204" pitchFamily="34" charset="0"/>
              </a:rPr>
              <a:t> C. Xerostomía and oral </a:t>
            </a:r>
            <a:r>
              <a:rPr lang="es-CL" sz="800" dirty="0" err="1">
                <a:latin typeface="Arial" panose="020B0604020202020204" pitchFamily="34" charset="0"/>
                <a:cs typeface="Arial" panose="020B0604020202020204" pitchFamily="34" charset="0"/>
              </a:rPr>
              <a:t>health</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quality</a:t>
            </a:r>
            <a:r>
              <a:rPr lang="es-CL" sz="800" dirty="0">
                <a:latin typeface="Arial" panose="020B0604020202020204" pitchFamily="34" charset="0"/>
                <a:cs typeface="Arial" panose="020B0604020202020204" pitchFamily="34" charset="0"/>
              </a:rPr>
              <a:t> of </a:t>
            </a:r>
            <a:r>
              <a:rPr lang="es-CL" sz="800" dirty="0" err="1">
                <a:latin typeface="Arial" panose="020B0604020202020204" pitchFamily="34" charset="0"/>
                <a:cs typeface="Arial" panose="020B0604020202020204" pitchFamily="34" charset="0"/>
              </a:rPr>
              <a:t>life</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Patterns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across</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different</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occlusal</a:t>
            </a:r>
            <a:r>
              <a:rPr lang="es-CL" sz="800" dirty="0">
                <a:latin typeface="Arial" panose="020B0604020202020204" pitchFamily="34" charset="0"/>
                <a:cs typeface="Arial" panose="020B0604020202020204" pitchFamily="34" charset="0"/>
              </a:rPr>
              <a:t> status in </a:t>
            </a:r>
            <a:r>
              <a:rPr lang="es-CL" sz="800" dirty="0" err="1">
                <a:latin typeface="Arial" panose="020B0604020202020204" pitchFamily="34" charset="0"/>
                <a:cs typeface="Arial" panose="020B0604020202020204" pitchFamily="34" charset="0"/>
              </a:rPr>
              <a:t>older</a:t>
            </a:r>
            <a:r>
              <a:rPr lang="es-CL" sz="800" dirty="0">
                <a:latin typeface="Arial" panose="020B0604020202020204" pitchFamily="34" charset="0"/>
                <a:cs typeface="Arial" panose="020B0604020202020204" pitchFamily="34" charset="0"/>
              </a:rPr>
              <a:t> </a:t>
            </a:r>
            <a:r>
              <a:rPr lang="es-CL" sz="800" dirty="0" err="1">
                <a:latin typeface="Arial" panose="020B0604020202020204" pitchFamily="34" charset="0"/>
                <a:cs typeface="Arial" panose="020B0604020202020204" pitchFamily="34" charset="0"/>
              </a:rPr>
              <a:t>adults</a:t>
            </a:r>
            <a:r>
              <a:rPr lang="es-CL" sz="800" dirty="0">
                <a:latin typeface="Arial" panose="020B0604020202020204" pitchFamily="34" charset="0"/>
                <a:cs typeface="Arial" panose="020B0604020202020204" pitchFamily="34" charset="0"/>
              </a:rPr>
              <a:t>. J </a:t>
            </a:r>
            <a:r>
              <a:rPr lang="es-CL" sz="800" dirty="0" err="1">
                <a:latin typeface="Arial" panose="020B0604020202020204" pitchFamily="34" charset="0"/>
                <a:cs typeface="Arial" panose="020B0604020202020204" pitchFamily="34" charset="0"/>
              </a:rPr>
              <a:t>Prosthodont</a:t>
            </a:r>
            <a:r>
              <a:rPr lang="es-CL" sz="800" dirty="0">
                <a:latin typeface="Arial" panose="020B0604020202020204" pitchFamily="34" charset="0"/>
                <a:cs typeface="Arial" panose="020B0604020202020204" pitchFamily="34" charset="0"/>
              </a:rPr>
              <a:t> Res. 2025 May 22. </a:t>
            </a:r>
            <a:r>
              <a:rPr lang="es-CL" sz="800" dirty="0" err="1">
                <a:latin typeface="Arial" panose="020B0604020202020204" pitchFamily="34" charset="0"/>
                <a:cs typeface="Arial" panose="020B0604020202020204" pitchFamily="34" charset="0"/>
              </a:rPr>
              <a:t>doi</a:t>
            </a:r>
            <a:r>
              <a:rPr lang="es-CL" sz="800" dirty="0">
                <a:latin typeface="Arial" panose="020B0604020202020204" pitchFamily="34" charset="0"/>
                <a:cs typeface="Arial" panose="020B0604020202020204" pitchFamily="34" charset="0"/>
              </a:rPr>
              <a:t>: 10.2186/jpr.JPR_D_25_00009. </a:t>
            </a:r>
            <a:endParaRPr lang="en-US" sz="700" dirty="0">
              <a:latin typeface="Arial" panose="020B0604020202020204" pitchFamily="34" charset="0"/>
              <a:cs typeface="Arial" panose="020B0604020202020204" pitchFamily="34" charset="0"/>
            </a:endParaRPr>
          </a:p>
          <a:p>
            <a:r>
              <a:rPr lang="en-US" sz="700" dirty="0">
                <a:latin typeface="Arial" panose="020B0604020202020204" pitchFamily="34" charset="0"/>
                <a:cs typeface="Arial" panose="020B0604020202020204" pitchFamily="34" charset="0"/>
              </a:rPr>
              <a:t>Warsi I, Younus A, Rasheed A, et al. Oral </a:t>
            </a:r>
            <a:r>
              <a:rPr lang="en-US" sz="700" dirty="0" err="1">
                <a:latin typeface="Arial" panose="020B0604020202020204" pitchFamily="34" charset="0"/>
                <a:cs typeface="Arial" panose="020B0604020202020204" pitchFamily="34" charset="0"/>
              </a:rPr>
              <a:t>health-related</a:t>
            </a:r>
            <a:r>
              <a:rPr lang="en-US" sz="700" dirty="0">
                <a:latin typeface="Arial" panose="020B0604020202020204" pitchFamily="34" charset="0"/>
                <a:cs typeface="Arial" panose="020B0604020202020204" pitchFamily="34" charset="0"/>
              </a:rPr>
              <a:t> quality of life in patients with upper gastrointestinal and hepatic disorders in Pakistan: validation of the Oral Health Impact Profile-14 in the Urdu language. BDJ Open. 2018;4:17036. doi:10.1038/s41405-018-0002-8. </a:t>
            </a:r>
          </a:p>
          <a:p>
            <a:r>
              <a:rPr lang="en-US" sz="700" dirty="0">
                <a:latin typeface="Arial" panose="020B0604020202020204" pitchFamily="34" charset="0"/>
                <a:cs typeface="Arial" panose="020B0604020202020204" pitchFamily="34" charset="0"/>
              </a:rPr>
              <a:t>León S, Bravo-</a:t>
            </a:r>
            <a:r>
              <a:rPr lang="en-US" sz="700" dirty="0" err="1">
                <a:latin typeface="Arial" panose="020B0604020202020204" pitchFamily="34" charset="0"/>
                <a:cs typeface="Arial" panose="020B0604020202020204" pitchFamily="34" charset="0"/>
              </a:rPr>
              <a:t>Cavicchioli</a:t>
            </a:r>
            <a:r>
              <a:rPr lang="en-US" sz="700" dirty="0">
                <a:latin typeface="Arial" panose="020B0604020202020204" pitchFamily="34" charset="0"/>
                <a:cs typeface="Arial" panose="020B0604020202020204" pitchFamily="34" charset="0"/>
              </a:rPr>
              <a:t> D, Correa-Beltrán G, </a:t>
            </a:r>
            <a:r>
              <a:rPr lang="en-US" sz="700" dirty="0" err="1">
                <a:latin typeface="Arial" panose="020B0604020202020204" pitchFamily="34" charset="0"/>
                <a:cs typeface="Arial" panose="020B0604020202020204" pitchFamily="34" charset="0"/>
              </a:rPr>
              <a:t>Giacaman</a:t>
            </a:r>
            <a:r>
              <a:rPr lang="en-US" sz="700" dirty="0">
                <a:latin typeface="Arial" panose="020B0604020202020204" pitchFamily="34" charset="0"/>
                <a:cs typeface="Arial" panose="020B0604020202020204" pitchFamily="34" charset="0"/>
              </a:rPr>
              <a:t> RA. Validation of the Spanish version of the Oral Health Impact Profile (OHIP-14Sp) in elderly Chileans. BMC Oral Health. 2014 Dec;14(1):95.</a:t>
            </a:r>
          </a:p>
          <a:p>
            <a:r>
              <a:rPr lang="en-US" sz="700" dirty="0">
                <a:latin typeface="Arial" panose="020B0604020202020204" pitchFamily="34" charset="0"/>
                <a:cs typeface="Arial" panose="020B0604020202020204" pitchFamily="34" charset="0"/>
              </a:rPr>
              <a:t>Serrano C, Fariña MP, Pérez C, Fernández M, Forman K, Carrasco M. Translation and validation of a Spanish version of the xerostomia inventory. </a:t>
            </a:r>
            <a:r>
              <a:rPr lang="en-US" sz="700" dirty="0" err="1">
                <a:latin typeface="Arial" panose="020B0604020202020204" pitchFamily="34" charset="0"/>
                <a:cs typeface="Arial" panose="020B0604020202020204" pitchFamily="34" charset="0"/>
              </a:rPr>
              <a:t>Gerodontology</a:t>
            </a:r>
            <a:r>
              <a:rPr lang="en-US" sz="700" dirty="0">
                <a:latin typeface="Arial" panose="020B0604020202020204" pitchFamily="34" charset="0"/>
                <a:cs typeface="Arial" panose="020B0604020202020204" pitchFamily="34" charset="0"/>
              </a:rPr>
              <a:t>. 2016 Dec;33(4):506-512. </a:t>
            </a:r>
            <a:r>
              <a:rPr lang="en-US" sz="700" dirty="0" err="1">
                <a:latin typeface="Arial" panose="020B0604020202020204" pitchFamily="34" charset="0"/>
                <a:cs typeface="Arial" panose="020B0604020202020204" pitchFamily="34" charset="0"/>
              </a:rPr>
              <a:t>doi</a:t>
            </a:r>
            <a:r>
              <a:rPr lang="en-US" sz="700" dirty="0">
                <a:latin typeface="Arial" panose="020B0604020202020204" pitchFamily="34" charset="0"/>
                <a:cs typeface="Arial" panose="020B0604020202020204" pitchFamily="34" charset="0"/>
              </a:rPr>
              <a:t>: 10.1111/ger.12196. Epub 2015 Apr 29. PMID: 25923398. </a:t>
            </a:r>
          </a:p>
          <a:p>
            <a:pPr algn="ctr"/>
            <a:endParaRPr lang="es-CL" sz="700" dirty="0">
              <a:latin typeface="Arial" panose="020B0604020202020204" pitchFamily="34" charset="0"/>
              <a:cs typeface="Arial" panose="020B0604020202020204" pitchFamily="34" charset="0"/>
            </a:endParaRPr>
          </a:p>
          <a:p>
            <a:pPr marL="0" indent="0">
              <a:buNone/>
            </a:pPr>
            <a:endParaRPr lang="es-CL" sz="8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3659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809210" y="1572958"/>
            <a:ext cx="5722219" cy="4719926"/>
          </a:xfrm>
        </p:spPr>
        <p:txBody>
          <a:bodyPr>
            <a:normAutofit fontScale="92500"/>
          </a:bodyPr>
          <a:lstStyle/>
          <a:p>
            <a:r>
              <a:rPr lang="es-CL" dirty="0">
                <a:solidFill>
                  <a:srgbClr val="003C58"/>
                </a:solidFill>
                <a:latin typeface="Arial" panose="020B0604020202020204" pitchFamily="34" charset="0"/>
                <a:cs typeface="Arial" panose="020B0604020202020204" pitchFamily="34" charset="0"/>
              </a:rPr>
              <a:t>Tendencia global al envejecimiento poblacional</a:t>
            </a:r>
          </a:p>
          <a:p>
            <a:pPr marL="0" indent="0">
              <a:buNone/>
            </a:pPr>
            <a:endParaRPr lang="es-CL" dirty="0">
              <a:solidFill>
                <a:srgbClr val="003C58"/>
              </a:solidFill>
              <a:latin typeface="Arial" panose="020B0604020202020204" pitchFamily="34" charset="0"/>
              <a:cs typeface="Arial" panose="020B0604020202020204" pitchFamily="34" charset="0"/>
            </a:endParaRPr>
          </a:p>
          <a:p>
            <a:r>
              <a:rPr lang="es-CL" dirty="0">
                <a:solidFill>
                  <a:srgbClr val="003C58"/>
                </a:solidFill>
                <a:latin typeface="Arial" panose="020B0604020202020204" pitchFamily="34" charset="0"/>
                <a:cs typeface="Arial" panose="020B0604020202020204" pitchFamily="34" charset="0"/>
              </a:rPr>
              <a:t>Desafíos en Salud y admisión a </a:t>
            </a:r>
            <a:r>
              <a:rPr lang="es-CL" b="1" dirty="0">
                <a:solidFill>
                  <a:srgbClr val="003C58"/>
                </a:solidFill>
                <a:latin typeface="Arial" panose="020B0604020202020204" pitchFamily="34" charset="0"/>
                <a:cs typeface="Arial" panose="020B0604020202020204" pitchFamily="34" charset="0"/>
              </a:rPr>
              <a:t>ELEAM</a:t>
            </a:r>
            <a:r>
              <a:rPr lang="es-CL" dirty="0">
                <a:solidFill>
                  <a:srgbClr val="003C58"/>
                </a:solidFill>
                <a:latin typeface="Arial" panose="020B0604020202020204" pitchFamily="34" charset="0"/>
                <a:cs typeface="Arial" panose="020B0604020202020204" pitchFamily="34" charset="0"/>
              </a:rPr>
              <a:t> (Establecimiento de Larga Estadía para el Adulto Mayor)</a:t>
            </a:r>
            <a:br>
              <a:rPr lang="es-CL" dirty="0">
                <a:solidFill>
                  <a:srgbClr val="003C58"/>
                </a:solidFill>
                <a:latin typeface="Arial" panose="020B0604020202020204" pitchFamily="34" charset="0"/>
                <a:cs typeface="Arial" panose="020B0604020202020204" pitchFamily="34" charset="0"/>
              </a:rPr>
            </a:br>
            <a:endParaRPr lang="es-CL" dirty="0">
              <a:solidFill>
                <a:srgbClr val="003C58"/>
              </a:solidFill>
              <a:latin typeface="Arial" panose="020B0604020202020204" pitchFamily="34" charset="0"/>
              <a:cs typeface="Arial" panose="020B0604020202020204" pitchFamily="34" charset="0"/>
            </a:endParaRPr>
          </a:p>
          <a:p>
            <a:r>
              <a:rPr lang="es-CL" dirty="0">
                <a:solidFill>
                  <a:srgbClr val="003C58"/>
                </a:solidFill>
                <a:latin typeface="Arial" panose="020B0604020202020204" pitchFamily="34" charset="0"/>
                <a:cs typeface="Arial" panose="020B0604020202020204" pitchFamily="34" charset="0"/>
              </a:rPr>
              <a:t>Salud Oral en ELEAM</a:t>
            </a:r>
          </a:p>
          <a:p>
            <a:endParaRPr lang="es-CL" dirty="0">
              <a:solidFill>
                <a:srgbClr val="003C58"/>
              </a:solidFill>
              <a:latin typeface="Arial" panose="020B0604020202020204" pitchFamily="34" charset="0"/>
              <a:cs typeface="Arial" panose="020B0604020202020204" pitchFamily="34" charset="0"/>
            </a:endParaRPr>
          </a:p>
          <a:p>
            <a:r>
              <a:rPr lang="es-CL" dirty="0">
                <a:solidFill>
                  <a:srgbClr val="003C58"/>
                </a:solidFill>
                <a:latin typeface="Arial" panose="020B0604020202020204" pitchFamily="34" charset="0"/>
                <a:cs typeface="Arial" panose="020B0604020202020204" pitchFamily="34" charset="0"/>
              </a:rPr>
              <a:t>Alta prevalencia de xerostomía en esta población</a:t>
            </a:r>
          </a:p>
          <a:p>
            <a:endParaRPr lang="es-CL" dirty="0">
              <a:solidFill>
                <a:srgbClr val="003C58"/>
              </a:solidFill>
              <a:latin typeface="Arial" panose="020B0604020202020204" pitchFamily="34" charset="0"/>
              <a:cs typeface="Arial" panose="020B0604020202020204" pitchFamily="34" charset="0"/>
            </a:endParaRPr>
          </a:p>
          <a:p>
            <a:endParaRPr lang="es-CL" dirty="0">
              <a:solidFill>
                <a:srgbClr val="003C58"/>
              </a:solidFill>
              <a:latin typeface="Arial" panose="020B0604020202020204" pitchFamily="34" charset="0"/>
              <a:cs typeface="Arial" panose="020B0604020202020204" pitchFamily="34" charset="0"/>
            </a:endParaRPr>
          </a:p>
          <a:p>
            <a:endParaRPr lang="es-CL" dirty="0">
              <a:solidFill>
                <a:srgbClr val="003C58"/>
              </a:solidFill>
              <a:latin typeface="Arial" panose="020B0604020202020204" pitchFamily="34" charset="0"/>
              <a:cs typeface="Arial" panose="020B0604020202020204" pitchFamily="34" charset="0"/>
            </a:endParaRPr>
          </a:p>
          <a:p>
            <a:endParaRPr lang="es-CL" dirty="0">
              <a:solidFill>
                <a:srgbClr val="003C58"/>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765817"/>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243148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Dibujo en blanco y negro&#10;&#10;El contenido generado por IA puede ser incorrecto.">
            <a:extLst>
              <a:ext uri="{FF2B5EF4-FFF2-40B4-BE49-F238E27FC236}">
                <a16:creationId xmlns:a16="http://schemas.microsoft.com/office/drawing/2014/main" id="{07973C7F-BD5C-2521-D4F0-F3B2ED6A470A}"/>
              </a:ext>
            </a:extLst>
          </p:cNvPr>
          <p:cNvPicPr>
            <a:picLocks noChangeAspect="1"/>
          </p:cNvPicPr>
          <p:nvPr/>
        </p:nvPicPr>
        <p:blipFill>
          <a:blip r:embed="rId3"/>
          <a:stretch>
            <a:fillRect/>
          </a:stretch>
        </p:blipFill>
        <p:spPr>
          <a:xfrm>
            <a:off x="643467" y="2698256"/>
            <a:ext cx="10905066" cy="1581234"/>
          </a:xfrm>
          <a:prstGeom prst="rect">
            <a:avLst/>
          </a:prstGeom>
        </p:spPr>
      </p:pic>
      <p:pic>
        <p:nvPicPr>
          <p:cNvPr id="8" name="Picture 8" descr="Fundación Más – Rescatando el valor de la experiencia">
            <a:extLst>
              <a:ext uri="{FF2B5EF4-FFF2-40B4-BE49-F238E27FC236}">
                <a16:creationId xmlns:a16="http://schemas.microsoft.com/office/drawing/2014/main" id="{6CC4FE5D-CFD5-3AE6-74B8-10FB292546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9" y="1924958"/>
            <a:ext cx="1870882" cy="773298"/>
          </a:xfrm>
          <a:prstGeom prst="rect">
            <a:avLst/>
          </a:prstGeom>
          <a:noFill/>
          <a:extLst>
            <a:ext uri="{909E8E84-426E-40DD-AFC4-6F175D3DCCD1}">
              <a14:hiddenFill xmlns:a14="http://schemas.microsoft.com/office/drawing/2010/main">
                <a:solidFill>
                  <a:srgbClr val="FFFFFF"/>
                </a:solidFill>
              </a14:hiddenFill>
            </a:ext>
          </a:extLst>
        </p:spPr>
      </p:pic>
      <p:sp>
        <p:nvSpPr>
          <p:cNvPr id="2" name="Text 4">
            <a:extLst>
              <a:ext uri="{FF2B5EF4-FFF2-40B4-BE49-F238E27FC236}">
                <a16:creationId xmlns:a16="http://schemas.microsoft.com/office/drawing/2014/main" id="{6879B36E-5999-438F-1B29-C20CE3C31AE3}"/>
              </a:ext>
            </a:extLst>
          </p:cNvPr>
          <p:cNvSpPr/>
          <p:nvPr/>
        </p:nvSpPr>
        <p:spPr>
          <a:xfrm>
            <a:off x="533003" y="4482054"/>
            <a:ext cx="1773308" cy="2116932"/>
          </a:xfrm>
          <a:prstGeom prst="rect">
            <a:avLst/>
          </a:prstGeom>
          <a:noFill/>
          <a:ln/>
        </p:spPr>
        <p:txBody>
          <a:bodyPr wrap="square" lIns="0" tIns="0" rIns="0" bIns="0" rtlCol="0" anchor="t"/>
          <a:lstStyle/>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Estudio transversal </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CEC SSMO </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MICARE / FDI</a:t>
            </a: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pic>
        <p:nvPicPr>
          <p:cNvPr id="3" name="Picture 6" descr="MICARE ya trabaja por el Sistema Nacional de Cuidados - MICARE">
            <a:extLst>
              <a:ext uri="{FF2B5EF4-FFF2-40B4-BE49-F238E27FC236}">
                <a16:creationId xmlns:a16="http://schemas.microsoft.com/office/drawing/2014/main" id="{DAAA7B4C-FFAC-C967-1A04-1891670D1318}"/>
              </a:ext>
            </a:extLst>
          </p:cNvPr>
          <p:cNvPicPr>
            <a:picLocks noChangeAspect="1" noChangeArrowheads="1"/>
          </p:cNvPicPr>
          <p:nvPr/>
        </p:nvPicPr>
        <p:blipFill>
          <a:blip r:embed="rId5">
            <a:alphaModFix amt="34000"/>
            <a:extLst>
              <a:ext uri="{28A0092B-C50C-407E-A947-70E740481C1C}">
                <a14:useLocalDpi xmlns:a14="http://schemas.microsoft.com/office/drawing/2010/main" val="0"/>
              </a:ext>
            </a:extLst>
          </a:blip>
          <a:srcRect/>
          <a:stretch>
            <a:fillRect/>
          </a:stretch>
        </p:blipFill>
        <p:spPr bwMode="auto">
          <a:xfrm>
            <a:off x="411052" y="1549279"/>
            <a:ext cx="959818" cy="375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Nowa Prezydent FDI zachęca do współpracy – Polskie Towarzystwo ...">
            <a:extLst>
              <a:ext uri="{FF2B5EF4-FFF2-40B4-BE49-F238E27FC236}">
                <a16:creationId xmlns:a16="http://schemas.microsoft.com/office/drawing/2014/main" id="{365C5BA1-8FE3-D8D9-B30E-35E6E6250327}"/>
              </a:ext>
            </a:extLst>
          </p:cNvPr>
          <p:cNvPicPr>
            <a:picLocks noChangeAspect="1" noChangeArrowheads="1"/>
          </p:cNvPicPr>
          <p:nvPr/>
        </p:nvPicPr>
        <p:blipFill>
          <a:blip r:embed="rId6">
            <a:alphaModFix amt="34000"/>
            <a:extLst>
              <a:ext uri="{28A0092B-C50C-407E-A947-70E740481C1C}">
                <a14:useLocalDpi xmlns:a14="http://schemas.microsoft.com/office/drawing/2010/main" val="0"/>
              </a:ext>
            </a:extLst>
          </a:blip>
          <a:srcRect/>
          <a:stretch>
            <a:fillRect/>
          </a:stretch>
        </p:blipFill>
        <p:spPr bwMode="auto">
          <a:xfrm>
            <a:off x="1533384" y="1492725"/>
            <a:ext cx="772927" cy="4348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4">
            <a:extLst>
              <a:ext uri="{FF2B5EF4-FFF2-40B4-BE49-F238E27FC236}">
                <a16:creationId xmlns:a16="http://schemas.microsoft.com/office/drawing/2014/main" id="{0316D99B-9FC3-F7B0-2779-F3DA80EF1EF9}"/>
              </a:ext>
            </a:extLst>
          </p:cNvPr>
          <p:cNvSpPr/>
          <p:nvPr/>
        </p:nvSpPr>
        <p:spPr>
          <a:xfrm>
            <a:off x="2679302" y="4482054"/>
            <a:ext cx="2184798" cy="2116932"/>
          </a:xfrm>
          <a:prstGeom prst="rect">
            <a:avLst/>
          </a:prstGeom>
          <a:noFill/>
          <a:ln/>
        </p:spPr>
        <p:txBody>
          <a:bodyPr wrap="square" lIns="0" tIns="0" rIns="0" bIns="0" rtlCol="0" anchor="t"/>
          <a:lstStyle/>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Datos demográficos/salud Inventario de Xerostomia</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OHIP-14sp (</a:t>
            </a:r>
            <a:r>
              <a:rPr lang="es-CL" sz="1458" b="1" noProof="1">
                <a:solidFill>
                  <a:srgbClr val="161613"/>
                </a:solidFill>
                <a:latin typeface="Arial" panose="020B0604020202020204" pitchFamily="34" charset="0"/>
                <a:ea typeface="Inter" pitchFamily="34" charset="-122"/>
                <a:cs typeface="Arial" panose="020B0604020202020204" pitchFamily="34" charset="0"/>
              </a:rPr>
              <a:t>OHRQoL</a:t>
            </a:r>
            <a:r>
              <a:rPr lang="es-CL" sz="1458" noProof="1">
                <a:solidFill>
                  <a:srgbClr val="161613"/>
                </a:solidFill>
                <a:latin typeface="Arial" panose="020B0604020202020204" pitchFamily="34" charset="0"/>
                <a:ea typeface="Inter" pitchFamily="34" charset="-122"/>
                <a:cs typeface="Arial" panose="020B0604020202020204" pitchFamily="34" charset="0"/>
              </a:rPr>
              <a:t>)</a:t>
            </a:r>
          </a:p>
          <a:p>
            <a:pPr>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sp>
        <p:nvSpPr>
          <p:cNvPr id="6" name="Text 4">
            <a:extLst>
              <a:ext uri="{FF2B5EF4-FFF2-40B4-BE49-F238E27FC236}">
                <a16:creationId xmlns:a16="http://schemas.microsoft.com/office/drawing/2014/main" id="{A967EB64-E496-BC21-CE11-DB24E59F3B0C}"/>
              </a:ext>
            </a:extLst>
          </p:cNvPr>
          <p:cNvSpPr/>
          <p:nvPr/>
        </p:nvSpPr>
        <p:spPr>
          <a:xfrm>
            <a:off x="5237091" y="4482054"/>
            <a:ext cx="1773308" cy="2116932"/>
          </a:xfrm>
          <a:prstGeom prst="rect">
            <a:avLst/>
          </a:prstGeom>
          <a:noFill/>
          <a:ln/>
        </p:spPr>
        <p:txBody>
          <a:bodyPr wrap="square" lIns="0" tIns="0" rIns="0" bIns="0" rtlCol="0" anchor="t"/>
          <a:lstStyle/>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Salud Oral WHO</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Uso de prótesis</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Indice de Eichner</a:t>
            </a:r>
          </a:p>
          <a:p>
            <a:pPr algn="just">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Hábitos Higiene Oral</a:t>
            </a: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sp>
        <p:nvSpPr>
          <p:cNvPr id="9" name="Text 4">
            <a:extLst>
              <a:ext uri="{FF2B5EF4-FFF2-40B4-BE49-F238E27FC236}">
                <a16:creationId xmlns:a16="http://schemas.microsoft.com/office/drawing/2014/main" id="{4E25A748-1DF5-BB5E-5C50-D7A886EFEC19}"/>
              </a:ext>
            </a:extLst>
          </p:cNvPr>
          <p:cNvSpPr/>
          <p:nvPr/>
        </p:nvSpPr>
        <p:spPr>
          <a:xfrm>
            <a:off x="9275690" y="4482054"/>
            <a:ext cx="2687709" cy="2116932"/>
          </a:xfrm>
          <a:prstGeom prst="rect">
            <a:avLst/>
          </a:prstGeom>
          <a:noFill/>
          <a:ln/>
        </p:spPr>
        <p:txBody>
          <a:bodyPr wrap="square" lIns="0" tIns="0" rIns="0" bIns="0" rtlCol="0" anchor="t"/>
          <a:lstStyle/>
          <a:p>
            <a:pPr>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Análisis bivariados</a:t>
            </a:r>
          </a:p>
          <a:p>
            <a:pPr>
              <a:lnSpc>
                <a:spcPts val="2375"/>
              </a:lnSpc>
            </a:pPr>
            <a:r>
              <a:rPr lang="es-CL" sz="1458" noProof="1">
                <a:solidFill>
                  <a:srgbClr val="161613"/>
                </a:solidFill>
                <a:latin typeface="Arial" panose="020B0604020202020204" pitchFamily="34" charset="0"/>
                <a:ea typeface="Inter" pitchFamily="34" charset="-122"/>
                <a:cs typeface="Arial" panose="020B0604020202020204" pitchFamily="34" charset="0"/>
              </a:rPr>
              <a:t>Modelos de regresión logística (</a:t>
            </a:r>
            <a:r>
              <a:rPr lang="es-CL" sz="1458" b="1" noProof="1">
                <a:solidFill>
                  <a:srgbClr val="161613"/>
                </a:solidFill>
                <a:latin typeface="Arial" panose="020B0604020202020204" pitchFamily="34" charset="0"/>
                <a:ea typeface="Inter" pitchFamily="34" charset="-122"/>
                <a:cs typeface="Arial" panose="020B0604020202020204" pitchFamily="34" charset="0"/>
              </a:rPr>
              <a:t>OHRQoL</a:t>
            </a:r>
            <a:r>
              <a:rPr lang="es-CL" sz="1458" noProof="1">
                <a:solidFill>
                  <a:srgbClr val="161613"/>
                </a:solidFill>
                <a:latin typeface="Arial" panose="020B0604020202020204" pitchFamily="34" charset="0"/>
                <a:ea typeface="Inter" pitchFamily="34" charset="-122"/>
                <a:cs typeface="Arial" panose="020B0604020202020204" pitchFamily="34" charset="0"/>
              </a:rPr>
              <a:t> dicotómica*)</a:t>
            </a:r>
          </a:p>
          <a:p>
            <a:pPr>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sp>
        <p:nvSpPr>
          <p:cNvPr id="11" name="CuadroTexto 10">
            <a:extLst>
              <a:ext uri="{FF2B5EF4-FFF2-40B4-BE49-F238E27FC236}">
                <a16:creationId xmlns:a16="http://schemas.microsoft.com/office/drawing/2014/main" id="{4675E415-05BA-DA42-97B3-153A70FC6B04}"/>
              </a:ext>
            </a:extLst>
          </p:cNvPr>
          <p:cNvSpPr txBox="1"/>
          <p:nvPr/>
        </p:nvSpPr>
        <p:spPr>
          <a:xfrm>
            <a:off x="1005546" y="6522090"/>
            <a:ext cx="10236398" cy="338554"/>
          </a:xfrm>
          <a:prstGeom prst="rect">
            <a:avLst/>
          </a:prstGeom>
          <a:noFill/>
        </p:spPr>
        <p:txBody>
          <a:bodyPr wrap="square">
            <a:spAutoFit/>
          </a:bodyPr>
          <a:lstStyle/>
          <a:p>
            <a:pPr algn="ctr"/>
            <a:r>
              <a:rPr lang="en-US" sz="800" dirty="0">
                <a:latin typeface="Aptos" panose="020B0004020202020204" pitchFamily="34" charset="0"/>
              </a:rPr>
              <a:t>Warsi I, Younus A, Rasheed A, et al. Oral </a:t>
            </a:r>
            <a:r>
              <a:rPr lang="en-US" sz="800" dirty="0" err="1">
                <a:latin typeface="Aptos" panose="020B0004020202020204" pitchFamily="34" charset="0"/>
              </a:rPr>
              <a:t>health-related</a:t>
            </a:r>
            <a:r>
              <a:rPr lang="en-US" sz="800" dirty="0">
                <a:latin typeface="Aptos" panose="020B0004020202020204" pitchFamily="34" charset="0"/>
              </a:rPr>
              <a:t> quality of life in patients with upper gastrointestinal and hepatic disorders in Pakistan: validation of the Oral Health Impact Profile-14 in the Urdu language. BDJ Open. 2018;4:17036. doi:10.1038/s41405-018-0002-8. </a:t>
            </a:r>
            <a:endParaRPr lang="es-CL" sz="800" dirty="0">
              <a:latin typeface="Aptos" panose="020B0004020202020204" pitchFamily="34" charset="0"/>
            </a:endParaRPr>
          </a:p>
        </p:txBody>
      </p:sp>
      <p:sp>
        <p:nvSpPr>
          <p:cNvPr id="10" name="Título 6">
            <a:extLst>
              <a:ext uri="{FF2B5EF4-FFF2-40B4-BE49-F238E27FC236}">
                <a16:creationId xmlns:a16="http://schemas.microsoft.com/office/drawing/2014/main" id="{DD266DBF-54FA-F255-A197-D99BB28C1176}"/>
              </a:ext>
            </a:extLst>
          </p:cNvPr>
          <p:cNvSpPr>
            <a:spLocks noGrp="1"/>
          </p:cNvSpPr>
          <p:nvPr>
            <p:ph type="title"/>
          </p:nvPr>
        </p:nvSpPr>
        <p:spPr>
          <a:xfrm>
            <a:off x="-1125336" y="221018"/>
            <a:ext cx="5710036" cy="470996"/>
          </a:xfrm>
        </p:spPr>
        <p:txBody>
          <a:bodyPr>
            <a:noAutofit/>
          </a:bodyPr>
          <a:lstStyle/>
          <a:p>
            <a:pPr algn="r"/>
            <a:r>
              <a:rPr lang="es-CL" sz="3200" b="1" dirty="0">
                <a:solidFill>
                  <a:srgbClr val="003C58"/>
                </a:solidFill>
                <a:latin typeface="Arial" panose="020B0604020202020204" pitchFamily="34" charset="0"/>
                <a:cs typeface="Arial" panose="020B0604020202020204" pitchFamily="34" charset="0"/>
              </a:rPr>
              <a:t>Materiales y métodos</a:t>
            </a:r>
          </a:p>
        </p:txBody>
      </p:sp>
    </p:spTree>
    <p:extLst>
      <p:ext uri="{BB962C8B-B14F-4D97-AF65-F5344CB8AC3E}">
        <p14:creationId xmlns:p14="http://schemas.microsoft.com/office/powerpoint/2010/main" val="139777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A15FBB-F4EC-4732-347C-0CC6EF05AEB5}"/>
              </a:ext>
            </a:extLst>
          </p:cNvPr>
          <p:cNvPicPr>
            <a:picLocks noChangeAspect="1"/>
          </p:cNvPicPr>
          <p:nvPr/>
        </p:nvPicPr>
        <p:blipFill>
          <a:blip r:embed="rId2"/>
          <a:srcRect b="6481"/>
          <a:stretch>
            <a:fillRect/>
          </a:stretch>
        </p:blipFill>
        <p:spPr>
          <a:xfrm>
            <a:off x="198132" y="977403"/>
            <a:ext cx="6710669" cy="5321798"/>
          </a:xfrm>
          <a:prstGeom prst="rect">
            <a:avLst/>
          </a:prstGeom>
        </p:spPr>
      </p:pic>
      <p:pic>
        <p:nvPicPr>
          <p:cNvPr id="7" name="Imagen 6">
            <a:extLst>
              <a:ext uri="{FF2B5EF4-FFF2-40B4-BE49-F238E27FC236}">
                <a16:creationId xmlns:a16="http://schemas.microsoft.com/office/drawing/2014/main" id="{DBCD86D7-CD1C-537C-5987-BA5D9E9E7EE8}"/>
              </a:ext>
            </a:extLst>
          </p:cNvPr>
          <p:cNvPicPr>
            <a:picLocks noChangeAspect="1"/>
          </p:cNvPicPr>
          <p:nvPr/>
        </p:nvPicPr>
        <p:blipFill>
          <a:blip r:embed="rId3"/>
          <a:stretch>
            <a:fillRect/>
          </a:stretch>
        </p:blipFill>
        <p:spPr>
          <a:xfrm>
            <a:off x="6949940" y="977402"/>
            <a:ext cx="4916930" cy="5182097"/>
          </a:xfrm>
          <a:prstGeom prst="rect">
            <a:avLst/>
          </a:prstGeom>
        </p:spPr>
      </p:pic>
      <p:sp>
        <p:nvSpPr>
          <p:cNvPr id="8" name="Text 4">
            <a:extLst>
              <a:ext uri="{FF2B5EF4-FFF2-40B4-BE49-F238E27FC236}">
                <a16:creationId xmlns:a16="http://schemas.microsoft.com/office/drawing/2014/main" id="{70141343-74B8-4F7B-8BEB-AA582108297C}"/>
              </a:ext>
            </a:extLst>
          </p:cNvPr>
          <p:cNvSpPr/>
          <p:nvPr/>
        </p:nvSpPr>
        <p:spPr>
          <a:xfrm>
            <a:off x="325130" y="177800"/>
            <a:ext cx="4107169" cy="405902"/>
          </a:xfrm>
          <a:prstGeom prst="rect">
            <a:avLst/>
          </a:prstGeom>
          <a:noFill/>
          <a:ln/>
        </p:spPr>
        <p:txBody>
          <a:bodyPr wrap="square" lIns="0" tIns="0" rIns="0" bIns="0" rtlCol="0" anchor="t"/>
          <a:lstStyle/>
          <a:p>
            <a:pPr algn="just">
              <a:lnSpc>
                <a:spcPts val="2375"/>
              </a:lnSpc>
            </a:pPr>
            <a:r>
              <a:rPr lang="es-CL" u="sng" noProof="1">
                <a:solidFill>
                  <a:srgbClr val="161613"/>
                </a:solidFill>
                <a:latin typeface="Arial" panose="020B0604020202020204" pitchFamily="34" charset="0"/>
                <a:ea typeface="Inter" pitchFamily="34" charset="-122"/>
                <a:cs typeface="Arial" panose="020B0604020202020204" pitchFamily="34" charset="0"/>
              </a:rPr>
              <a:t>Oral Health Impact Profile (OHIP-14sp)</a:t>
            </a: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sp>
        <p:nvSpPr>
          <p:cNvPr id="9" name="Text 4">
            <a:extLst>
              <a:ext uri="{FF2B5EF4-FFF2-40B4-BE49-F238E27FC236}">
                <a16:creationId xmlns:a16="http://schemas.microsoft.com/office/drawing/2014/main" id="{8B11092C-673B-5138-2A96-B5FED038966A}"/>
              </a:ext>
            </a:extLst>
          </p:cNvPr>
          <p:cNvSpPr/>
          <p:nvPr/>
        </p:nvSpPr>
        <p:spPr>
          <a:xfrm>
            <a:off x="7073899" y="177800"/>
            <a:ext cx="4107169" cy="405902"/>
          </a:xfrm>
          <a:prstGeom prst="rect">
            <a:avLst/>
          </a:prstGeom>
          <a:noFill/>
          <a:ln/>
        </p:spPr>
        <p:txBody>
          <a:bodyPr wrap="square" lIns="0" tIns="0" rIns="0" bIns="0" rtlCol="0" anchor="t"/>
          <a:lstStyle/>
          <a:p>
            <a:pPr algn="just">
              <a:lnSpc>
                <a:spcPts val="2375"/>
              </a:lnSpc>
            </a:pPr>
            <a:r>
              <a:rPr lang="es-CL" u="sng" noProof="1">
                <a:solidFill>
                  <a:srgbClr val="161613"/>
                </a:solidFill>
                <a:latin typeface="Arial" panose="020B0604020202020204" pitchFamily="34" charset="0"/>
                <a:ea typeface="Inter" pitchFamily="34" charset="-122"/>
                <a:cs typeface="Arial" panose="020B0604020202020204" pitchFamily="34" charset="0"/>
              </a:rPr>
              <a:t>Inventario de Xerostomía</a:t>
            </a: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a:p>
            <a:pPr algn="just">
              <a:lnSpc>
                <a:spcPts val="2375"/>
              </a:lnSpc>
            </a:pPr>
            <a:endParaRPr lang="es-CL" sz="1458" noProof="1">
              <a:solidFill>
                <a:srgbClr val="161613"/>
              </a:solidFill>
              <a:latin typeface="Arial" panose="020B0604020202020204" pitchFamily="34" charset="0"/>
              <a:ea typeface="Inter" pitchFamily="34" charset="-122"/>
              <a:cs typeface="Arial" panose="020B0604020202020204" pitchFamily="34" charset="0"/>
            </a:endParaRPr>
          </a:p>
        </p:txBody>
      </p:sp>
      <p:sp>
        <p:nvSpPr>
          <p:cNvPr id="12" name="CuadroTexto 11">
            <a:extLst>
              <a:ext uri="{FF2B5EF4-FFF2-40B4-BE49-F238E27FC236}">
                <a16:creationId xmlns:a16="http://schemas.microsoft.com/office/drawing/2014/main" id="{642209D0-DBB9-B9E7-3DE2-92E266104F26}"/>
              </a:ext>
            </a:extLst>
          </p:cNvPr>
          <p:cNvSpPr txBox="1"/>
          <p:nvPr/>
        </p:nvSpPr>
        <p:spPr>
          <a:xfrm>
            <a:off x="652638" y="6464014"/>
            <a:ext cx="10861324" cy="584775"/>
          </a:xfrm>
          <a:prstGeom prst="rect">
            <a:avLst/>
          </a:prstGeom>
          <a:noFill/>
        </p:spPr>
        <p:txBody>
          <a:bodyPr wrap="square">
            <a:spAutoFit/>
          </a:bodyPr>
          <a:lstStyle/>
          <a:p>
            <a:pPr algn="ctr"/>
            <a:r>
              <a:rPr lang="en-US" sz="800" dirty="0">
                <a:latin typeface="Aptos" panose="020B0004020202020204" pitchFamily="34" charset="0"/>
              </a:rPr>
              <a:t>León S, Bravo-</a:t>
            </a:r>
            <a:r>
              <a:rPr lang="en-US" sz="800" dirty="0" err="1">
                <a:latin typeface="Aptos" panose="020B0004020202020204" pitchFamily="34" charset="0"/>
              </a:rPr>
              <a:t>Cavicchioli</a:t>
            </a:r>
            <a:r>
              <a:rPr lang="en-US" sz="800" dirty="0">
                <a:latin typeface="Aptos" panose="020B0004020202020204" pitchFamily="34" charset="0"/>
              </a:rPr>
              <a:t> D, Correa-Beltrán G, </a:t>
            </a:r>
            <a:r>
              <a:rPr lang="en-US" sz="800" dirty="0" err="1">
                <a:latin typeface="Aptos" panose="020B0004020202020204" pitchFamily="34" charset="0"/>
              </a:rPr>
              <a:t>Giacaman</a:t>
            </a:r>
            <a:r>
              <a:rPr lang="en-US" sz="800" dirty="0">
                <a:latin typeface="Aptos" panose="020B0004020202020204" pitchFamily="34" charset="0"/>
              </a:rPr>
              <a:t> RA. Validation of the Spanish version of the Oral Health Impact Profile (OHIP-14Sp) in elderly Chileans. BMC Oral Health. 2014 Dec;14(1):95.</a:t>
            </a:r>
          </a:p>
          <a:p>
            <a:pPr algn="ctr"/>
            <a:r>
              <a:rPr lang="en-US" sz="800" dirty="0">
                <a:latin typeface="Aptos" panose="020B0004020202020204" pitchFamily="34" charset="0"/>
              </a:rPr>
              <a:t>Serrano C, Fariña MP, Pérez C, Fernández M, Forman K, Carrasco M. Translation and validation of a Spanish version of the xerostomia inventory. </a:t>
            </a:r>
            <a:r>
              <a:rPr lang="en-US" sz="800" dirty="0" err="1">
                <a:latin typeface="Aptos" panose="020B0004020202020204" pitchFamily="34" charset="0"/>
              </a:rPr>
              <a:t>Gerodontology</a:t>
            </a:r>
            <a:r>
              <a:rPr lang="en-US" sz="800" dirty="0">
                <a:latin typeface="Aptos" panose="020B0004020202020204" pitchFamily="34" charset="0"/>
              </a:rPr>
              <a:t>. 2016 Dec;33(4):506-512. </a:t>
            </a:r>
            <a:r>
              <a:rPr lang="en-US" sz="800" dirty="0" err="1">
                <a:latin typeface="Aptos" panose="020B0004020202020204" pitchFamily="34" charset="0"/>
              </a:rPr>
              <a:t>doi</a:t>
            </a:r>
            <a:r>
              <a:rPr lang="en-US" sz="800" dirty="0">
                <a:latin typeface="Aptos" panose="020B0004020202020204" pitchFamily="34" charset="0"/>
              </a:rPr>
              <a:t>: 10.1111/ger.12196. Epub 2015 Apr 29. PMID: 25923398. </a:t>
            </a:r>
          </a:p>
          <a:p>
            <a:pPr algn="ctr"/>
            <a:endParaRPr lang="en-US" sz="800" dirty="0">
              <a:latin typeface="Aptos" panose="020B0004020202020204" pitchFamily="34" charset="0"/>
            </a:endParaRPr>
          </a:p>
          <a:p>
            <a:pPr algn="ctr"/>
            <a:endParaRPr lang="en-US" sz="800" dirty="0">
              <a:latin typeface="Aptos" panose="020B0004020202020204" pitchFamily="34" charset="0"/>
            </a:endParaRPr>
          </a:p>
        </p:txBody>
      </p:sp>
    </p:spTree>
    <p:extLst>
      <p:ext uri="{BB962C8B-B14F-4D97-AF65-F5344CB8AC3E}">
        <p14:creationId xmlns:p14="http://schemas.microsoft.com/office/powerpoint/2010/main" val="740348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6" name="Rectángulo 5">
            <a:extLst>
              <a:ext uri="{FF2B5EF4-FFF2-40B4-BE49-F238E27FC236}">
                <a16:creationId xmlns:a16="http://schemas.microsoft.com/office/drawing/2014/main" id="{58446EA4-F2D8-68D0-C628-2CABCCC0A220}"/>
              </a:ext>
            </a:extLst>
          </p:cNvPr>
          <p:cNvSpPr/>
          <p:nvPr/>
        </p:nvSpPr>
        <p:spPr>
          <a:xfrm rot="5400000">
            <a:off x="441867" y="1211161"/>
            <a:ext cx="4490153"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Título 6">
            <a:extLst>
              <a:ext uri="{FF2B5EF4-FFF2-40B4-BE49-F238E27FC236}">
                <a16:creationId xmlns:a16="http://schemas.microsoft.com/office/drawing/2014/main" id="{BD635213-A22F-FA03-0770-12B641E2FD8E}"/>
              </a:ext>
            </a:extLst>
          </p:cNvPr>
          <p:cNvSpPr txBox="1">
            <a:spLocks/>
          </p:cNvSpPr>
          <p:nvPr/>
        </p:nvSpPr>
        <p:spPr>
          <a:xfrm>
            <a:off x="4761843" y="1778206"/>
            <a:ext cx="6572015" cy="25067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sz="5400" b="1" dirty="0">
                <a:solidFill>
                  <a:srgbClr val="003C58"/>
                </a:solidFill>
                <a:latin typeface="Arial" panose="020B0604020202020204" pitchFamily="34" charset="0"/>
                <a:cs typeface="Arial" panose="020B0604020202020204" pitchFamily="34" charset="0"/>
              </a:rPr>
              <a:t>Resultados</a:t>
            </a:r>
          </a:p>
        </p:txBody>
      </p:sp>
    </p:spTree>
    <p:extLst>
      <p:ext uri="{BB962C8B-B14F-4D97-AF65-F5344CB8AC3E}">
        <p14:creationId xmlns:p14="http://schemas.microsoft.com/office/powerpoint/2010/main" val="2054411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a:extLst>
              <a:ext uri="{FF2B5EF4-FFF2-40B4-BE49-F238E27FC236}">
                <a16:creationId xmlns:a16="http://schemas.microsoft.com/office/drawing/2014/main" id="{5784AD15-0A5C-2902-FF4E-2CD967635FA0}"/>
              </a:ext>
            </a:extLst>
          </p:cNvPr>
          <p:cNvPicPr>
            <a:picLocks noChangeAspect="1"/>
          </p:cNvPicPr>
          <p:nvPr/>
        </p:nvPicPr>
        <p:blipFill>
          <a:blip r:embed="rId3"/>
          <a:stretch>
            <a:fillRect/>
          </a:stretch>
        </p:blipFill>
        <p:spPr>
          <a:xfrm>
            <a:off x="1127043" y="342900"/>
            <a:ext cx="5617993" cy="6172200"/>
          </a:xfrm>
          <a:prstGeom prst="rect">
            <a:avLst/>
          </a:prstGeom>
        </p:spPr>
      </p:pic>
      <p:pic>
        <p:nvPicPr>
          <p:cNvPr id="28" name="Imagen 27">
            <a:extLst>
              <a:ext uri="{FF2B5EF4-FFF2-40B4-BE49-F238E27FC236}">
                <a16:creationId xmlns:a16="http://schemas.microsoft.com/office/drawing/2014/main" id="{CBFE4FC7-B10B-A7E0-F43E-440915A3AF6A}"/>
              </a:ext>
            </a:extLst>
          </p:cNvPr>
          <p:cNvPicPr>
            <a:picLocks noChangeAspect="1"/>
          </p:cNvPicPr>
          <p:nvPr/>
        </p:nvPicPr>
        <p:blipFill>
          <a:blip r:embed="rId4"/>
          <a:stretch>
            <a:fillRect/>
          </a:stretch>
        </p:blipFill>
        <p:spPr>
          <a:xfrm>
            <a:off x="7193858" y="771525"/>
            <a:ext cx="3701853" cy="5314950"/>
          </a:xfrm>
          <a:prstGeom prst="rect">
            <a:avLst/>
          </a:prstGeom>
        </p:spPr>
      </p:pic>
    </p:spTree>
    <p:extLst>
      <p:ext uri="{BB962C8B-B14F-4D97-AF65-F5344CB8AC3E}">
        <p14:creationId xmlns:p14="http://schemas.microsoft.com/office/powerpoint/2010/main" val="193998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AFAB682-9AF1-8968-2501-7FA15839A19B}"/>
              </a:ext>
            </a:extLst>
          </p:cNvPr>
          <p:cNvPicPr>
            <a:picLocks noChangeAspect="1"/>
          </p:cNvPicPr>
          <p:nvPr/>
        </p:nvPicPr>
        <p:blipFill>
          <a:blip r:embed="rId3"/>
          <a:stretch>
            <a:fillRect/>
          </a:stretch>
        </p:blipFill>
        <p:spPr>
          <a:xfrm>
            <a:off x="2010873" y="183128"/>
            <a:ext cx="8170253" cy="5808270"/>
          </a:xfrm>
          <a:prstGeom prst="rect">
            <a:avLst/>
          </a:prstGeom>
        </p:spPr>
      </p:pic>
      <p:sp>
        <p:nvSpPr>
          <p:cNvPr id="3" name="CuadroTexto 2">
            <a:extLst>
              <a:ext uri="{FF2B5EF4-FFF2-40B4-BE49-F238E27FC236}">
                <a16:creationId xmlns:a16="http://schemas.microsoft.com/office/drawing/2014/main" id="{3D1C8C42-CB79-BBB0-A200-5C08762A6271}"/>
              </a:ext>
            </a:extLst>
          </p:cNvPr>
          <p:cNvSpPr txBox="1"/>
          <p:nvPr/>
        </p:nvSpPr>
        <p:spPr>
          <a:xfrm>
            <a:off x="3530601" y="548732"/>
            <a:ext cx="2273299" cy="523220"/>
          </a:xfrm>
          <a:prstGeom prst="rect">
            <a:avLst/>
          </a:prstGeom>
          <a:noFill/>
          <a:ln>
            <a:solidFill>
              <a:schemeClr val="tx1"/>
            </a:solidFill>
          </a:ln>
        </p:spPr>
        <p:txBody>
          <a:bodyPr wrap="square">
            <a:spAutoFit/>
          </a:bodyPr>
          <a:lstStyle/>
          <a:p>
            <a:r>
              <a:rPr lang="es-CL" sz="1400" dirty="0">
                <a:latin typeface="Open Sauce Bold" panose="020B0604020202020204" charset="0"/>
                <a:ea typeface="Times New Roman" panose="02020603050405020304" pitchFamily="18" charset="0"/>
              </a:rPr>
              <a:t>R² = </a:t>
            </a:r>
            <a:r>
              <a:rPr lang="es-CL" sz="1400" b="1" dirty="0">
                <a:latin typeface="Open Sauce Bold" panose="020B0604020202020204" charset="0"/>
                <a:ea typeface="Times New Roman" panose="02020603050405020304" pitchFamily="18" charset="0"/>
              </a:rPr>
              <a:t>0,3267</a:t>
            </a:r>
            <a:r>
              <a:rPr lang="es-CL" sz="1400" dirty="0">
                <a:latin typeface="Open Sauce" panose="020B0604020202020204" charset="0"/>
                <a:ea typeface="Times New Roman" panose="02020603050405020304" pitchFamily="18" charset="0"/>
              </a:rPr>
              <a:t> (p &lt; 0,0001) </a:t>
            </a:r>
          </a:p>
          <a:p>
            <a:r>
              <a:rPr lang="es-CL" sz="1400" dirty="0">
                <a:latin typeface="Open Sauce" panose="020B0604020202020204" charset="0"/>
                <a:ea typeface="Times New Roman" panose="02020603050405020304" pitchFamily="18" charset="0"/>
              </a:rPr>
              <a:t>OHRQoL = 0,4437*XI + 3,009</a:t>
            </a:r>
            <a:endParaRPr lang="es-CL" sz="1400" dirty="0"/>
          </a:p>
        </p:txBody>
      </p:sp>
      <p:sp>
        <p:nvSpPr>
          <p:cNvPr id="2" name="TextBox 73">
            <a:extLst>
              <a:ext uri="{FF2B5EF4-FFF2-40B4-BE49-F238E27FC236}">
                <a16:creationId xmlns:a16="http://schemas.microsoft.com/office/drawing/2014/main" id="{6F1F2D6B-CCCA-FE66-F27E-318905ED50D4}"/>
              </a:ext>
            </a:extLst>
          </p:cNvPr>
          <p:cNvSpPr txBox="1"/>
          <p:nvPr/>
        </p:nvSpPr>
        <p:spPr>
          <a:xfrm>
            <a:off x="2327565" y="6305539"/>
            <a:ext cx="7610762" cy="246221"/>
          </a:xfrm>
          <a:prstGeom prst="rect">
            <a:avLst/>
          </a:prstGeom>
        </p:spPr>
        <p:txBody>
          <a:bodyPr wrap="square" lIns="0" tIns="0" rIns="0" bIns="0" rtlCol="0" anchor="t">
            <a:spAutoFit/>
          </a:bodyPr>
          <a:lstStyle/>
          <a:p>
            <a:pPr algn="just" fontAlgn="base" hangingPunct="0"/>
            <a:r>
              <a:rPr lang="en-US" sz="1600" b="1" noProof="1">
                <a:latin typeface="Arial" panose="020B0604020202020204" pitchFamily="34" charset="0"/>
                <a:cs typeface="Arial" panose="020B0604020202020204" pitchFamily="34" charset="0"/>
              </a:rPr>
              <a:t>Fig 2 </a:t>
            </a:r>
            <a:r>
              <a:rPr lang="es-ES" sz="1600" noProof="1">
                <a:latin typeface="Arial" panose="020B0604020202020204" pitchFamily="34" charset="0"/>
                <a:cs typeface="Arial" panose="020B0604020202020204" pitchFamily="34" charset="0"/>
              </a:rPr>
              <a:t>Correlación entre puntaje del Inventario de Xerostomía y OHIP-14 (n = 102)</a:t>
            </a:r>
            <a:r>
              <a:rPr lang="es-CL" sz="1600" dirty="0">
                <a:latin typeface="Arial" panose="020B0604020202020204" pitchFamily="34" charset="0"/>
                <a:ea typeface="Times New Roman" panose="02020603050405020304" pitchFamily="18" charset="0"/>
                <a:cs typeface="Arial" panose="020B0604020202020204" pitchFamily="34" charset="0"/>
              </a:rPr>
              <a:t>. </a:t>
            </a:r>
            <a:endParaRPr lang="en-US" sz="160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03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7C443B9-3910-CAD9-8BBA-0B66BB838E27}"/>
              </a:ext>
            </a:extLst>
          </p:cNvPr>
          <p:cNvPicPr>
            <a:picLocks noChangeAspect="1"/>
          </p:cNvPicPr>
          <p:nvPr/>
        </p:nvPicPr>
        <p:blipFill>
          <a:blip r:embed="rId3"/>
          <a:stretch>
            <a:fillRect/>
          </a:stretch>
        </p:blipFill>
        <p:spPr>
          <a:xfrm>
            <a:off x="1438821" y="537765"/>
            <a:ext cx="9314357" cy="5782470"/>
          </a:xfrm>
          <a:prstGeom prst="rect">
            <a:avLst/>
          </a:prstGeom>
        </p:spPr>
      </p:pic>
    </p:spTree>
    <p:extLst>
      <p:ext uri="{BB962C8B-B14F-4D97-AF65-F5344CB8AC3E}">
        <p14:creationId xmlns:p14="http://schemas.microsoft.com/office/powerpoint/2010/main" val="4039130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3">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1" y="1527349"/>
            <a:ext cx="12188950" cy="4762919"/>
          </a:xfrm>
          <a:prstGeom prst="rect">
            <a:avLst/>
          </a:prstGeom>
          <a:gradFill>
            <a:gsLst>
              <a:gs pos="0">
                <a:schemeClr val="accent1">
                  <a:lumMod val="5000"/>
                  <a:lumOff val="95000"/>
                  <a:alpha val="8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angle 1">
            <a:extLst>
              <a:ext uri="{FF2B5EF4-FFF2-40B4-BE49-F238E27FC236}">
                <a16:creationId xmlns:a16="http://schemas.microsoft.com/office/drawing/2014/main" id="{46440465-2CA1-6873-F04E-BFB61D85A497}"/>
              </a:ext>
            </a:extLst>
          </p:cNvPr>
          <p:cNvSpPr>
            <a:spLocks noGrp="1" noChangeArrowheads="1"/>
          </p:cNvSpPr>
          <p:nvPr>
            <p:ph idx="1"/>
          </p:nvPr>
        </p:nvSpPr>
        <p:spPr bwMode="auto">
          <a:xfrm>
            <a:off x="-3047" y="2477646"/>
            <a:ext cx="1200245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L" altLang="es-CL" sz="1800" i="0" u="none" strike="noStrike" cap="none" normalizeH="0" baseline="0" dirty="0">
                <a:ln>
                  <a:noFill/>
                </a:ln>
                <a:solidFill>
                  <a:schemeClr val="tx1"/>
                </a:solidFill>
                <a:effectLst/>
                <a:latin typeface="Arial" panose="020B0604020202020204" pitchFamily="34" charset="0"/>
              </a:rPr>
              <a:t> La xerostomía se asoció significativamente con una </a:t>
            </a:r>
            <a:r>
              <a:rPr kumimoji="0" lang="es-CL" altLang="es-CL" sz="1800" b="1" i="0" u="none" strike="noStrike" cap="none" normalizeH="0" baseline="0" dirty="0">
                <a:ln>
                  <a:noFill/>
                </a:ln>
                <a:solidFill>
                  <a:schemeClr val="tx1"/>
                </a:solidFill>
                <a:effectLst/>
                <a:latin typeface="Arial" panose="020B0604020202020204" pitchFamily="34" charset="0"/>
              </a:rPr>
              <a:t>peor OHRQoL </a:t>
            </a:r>
            <a:r>
              <a:rPr kumimoji="0" lang="es-CL" altLang="es-CL" sz="1800" i="0" u="none" strike="noStrike" cap="none" normalizeH="0" baseline="0" dirty="0">
                <a:ln>
                  <a:noFill/>
                </a:ln>
                <a:solidFill>
                  <a:schemeClr val="tx1"/>
                </a:solidFill>
                <a:effectLst/>
                <a:latin typeface="Arial" panose="020B0604020202020204" pitchFamily="34" charset="0"/>
              </a:rPr>
              <a:t>en personas mayores que viven ELEAM de la Región Metropolitana de Chile</a:t>
            </a:r>
          </a:p>
          <a:p>
            <a:pPr marL="0" marR="0" lvl="0" indent="0" algn="l" defTabSz="914400" rtl="0" eaLnBrk="0" fontAlgn="base" latinLnBrk="0" hangingPunct="0">
              <a:lnSpc>
                <a:spcPct val="100000"/>
              </a:lnSpc>
              <a:spcBef>
                <a:spcPct val="0"/>
              </a:spcBef>
              <a:spcAft>
                <a:spcPct val="0"/>
              </a:spcAft>
              <a:buClrTx/>
              <a:buSzTx/>
              <a:buNone/>
              <a:tabLst/>
            </a:pPr>
            <a:endParaRPr kumimoji="0" lang="es-CL" altLang="es-CL"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L" altLang="es-CL" sz="1800" i="0" u="none" strike="noStrike" cap="none" normalizeH="0" baseline="0" dirty="0">
                <a:ln>
                  <a:noFill/>
                </a:ln>
                <a:solidFill>
                  <a:schemeClr val="tx1"/>
                </a:solidFill>
                <a:effectLst/>
                <a:latin typeface="Arial" panose="020B0604020202020204" pitchFamily="34" charset="0"/>
              </a:rPr>
              <a:t> Los participantes con xerostomía casi </a:t>
            </a:r>
            <a:r>
              <a:rPr kumimoji="0" lang="es-CL" altLang="es-CL" sz="1800" b="1" i="0" u="none" strike="noStrike" cap="none" normalizeH="0" baseline="0" dirty="0">
                <a:ln>
                  <a:noFill/>
                </a:ln>
                <a:solidFill>
                  <a:schemeClr val="tx1"/>
                </a:solidFill>
                <a:effectLst/>
                <a:latin typeface="Arial" panose="020B0604020202020204" pitchFamily="34" charset="0"/>
              </a:rPr>
              <a:t>seis veces más probabilidades </a:t>
            </a:r>
            <a:r>
              <a:rPr kumimoji="0" lang="es-CL" altLang="es-CL" sz="1800" i="0" u="none" strike="noStrike" cap="none" normalizeH="0" baseline="0" dirty="0">
                <a:ln>
                  <a:noFill/>
                </a:ln>
                <a:solidFill>
                  <a:schemeClr val="tx1"/>
                </a:solidFill>
                <a:effectLst/>
                <a:latin typeface="Arial" panose="020B0604020202020204" pitchFamily="34" charset="0"/>
              </a:rPr>
              <a:t>de tener una mala OHRQoL</a:t>
            </a:r>
          </a:p>
          <a:p>
            <a:pPr marL="0" marR="0" lvl="0" indent="0" algn="l" defTabSz="914400" rtl="0" eaLnBrk="0" fontAlgn="base" latinLnBrk="0" hangingPunct="0">
              <a:lnSpc>
                <a:spcPct val="100000"/>
              </a:lnSpc>
              <a:spcBef>
                <a:spcPct val="0"/>
              </a:spcBef>
              <a:spcAft>
                <a:spcPct val="0"/>
              </a:spcAft>
              <a:buClrTx/>
              <a:buSzTx/>
              <a:buNone/>
              <a:tabLst/>
            </a:pPr>
            <a:endParaRPr kumimoji="0" lang="es-CL" altLang="es-CL"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L" altLang="es-CL" sz="1800" i="0" u="none" strike="noStrike" cap="none" normalizeH="0" baseline="0" dirty="0">
                <a:ln>
                  <a:noFill/>
                </a:ln>
                <a:solidFill>
                  <a:schemeClr val="tx1"/>
                </a:solidFill>
                <a:effectLst/>
                <a:latin typeface="Arial" panose="020B0604020202020204" pitchFamily="34" charset="0"/>
              </a:rPr>
              <a:t> Estos hallazgos enfatizan la importancia de </a:t>
            </a:r>
            <a:r>
              <a:rPr kumimoji="0" lang="es-CL" altLang="es-CL" sz="1800" b="1" i="0" u="none" strike="noStrike" cap="none" normalizeH="0" baseline="0" dirty="0">
                <a:ln>
                  <a:noFill/>
                </a:ln>
                <a:solidFill>
                  <a:schemeClr val="tx1"/>
                </a:solidFill>
                <a:effectLst/>
                <a:latin typeface="Arial" panose="020B0604020202020204" pitchFamily="34" charset="0"/>
              </a:rPr>
              <a:t>identificar</a:t>
            </a:r>
            <a:r>
              <a:rPr kumimoji="0" lang="es-CL" altLang="es-CL" sz="1800" i="0" u="none" strike="noStrike" cap="none" normalizeH="0" baseline="0" dirty="0">
                <a:ln>
                  <a:noFill/>
                </a:ln>
                <a:solidFill>
                  <a:schemeClr val="tx1"/>
                </a:solidFill>
                <a:effectLst/>
                <a:latin typeface="Arial" panose="020B0604020202020204" pitchFamily="34" charset="0"/>
              </a:rPr>
              <a:t> y </a:t>
            </a:r>
            <a:r>
              <a:rPr kumimoji="0" lang="es-CL" altLang="es-CL" sz="1800" b="1" i="0" u="none" strike="noStrike" cap="none" normalizeH="0" baseline="0" dirty="0">
                <a:ln>
                  <a:noFill/>
                </a:ln>
                <a:solidFill>
                  <a:schemeClr val="tx1"/>
                </a:solidFill>
                <a:effectLst/>
                <a:latin typeface="Arial" panose="020B0604020202020204" pitchFamily="34" charset="0"/>
              </a:rPr>
              <a:t>manejar la xerostomía </a:t>
            </a:r>
            <a:r>
              <a:rPr kumimoji="0" lang="es-CL" altLang="es-CL" sz="1800" i="0" u="none" strike="noStrike" cap="none" normalizeH="0" baseline="0" dirty="0">
                <a:ln>
                  <a:noFill/>
                </a:ln>
                <a:solidFill>
                  <a:schemeClr val="tx1"/>
                </a:solidFill>
                <a:effectLst/>
                <a:latin typeface="Arial" panose="020B0604020202020204" pitchFamily="34" charset="0"/>
              </a:rPr>
              <a:t>en la atención geriátrica para mejorar la salud oral y la calidad de vida de estas personas</a:t>
            </a:r>
          </a:p>
          <a:p>
            <a:pPr marL="0" marR="0" lvl="0" indent="0" algn="l" defTabSz="914400" rtl="0" eaLnBrk="0" fontAlgn="base" latinLnBrk="0" hangingPunct="0">
              <a:lnSpc>
                <a:spcPct val="100000"/>
              </a:lnSpc>
              <a:spcBef>
                <a:spcPct val="0"/>
              </a:spcBef>
              <a:spcAft>
                <a:spcPct val="0"/>
              </a:spcAft>
              <a:buClrTx/>
              <a:buSzTx/>
              <a:buNone/>
              <a:tabLst/>
            </a:pPr>
            <a:endParaRPr kumimoji="0" lang="es-CL" altLang="es-CL" sz="1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L" altLang="es-CL" sz="1800" i="0" u="none" strike="noStrike" cap="none" normalizeH="0" baseline="0" dirty="0">
                <a:ln>
                  <a:noFill/>
                </a:ln>
                <a:solidFill>
                  <a:schemeClr val="tx1"/>
                </a:solidFill>
                <a:effectLst/>
                <a:latin typeface="Arial" panose="020B0604020202020204" pitchFamily="34" charset="0"/>
              </a:rPr>
              <a:t> Finalmente, los resultados entregan evidencia local sólida para orientar políticas de salud pública dirigidas a </a:t>
            </a:r>
            <a:r>
              <a:rPr kumimoji="0" lang="es-CL" altLang="es-CL" sz="1800" b="1" i="0" u="none" strike="noStrike" cap="none" normalizeH="0" baseline="0" dirty="0">
                <a:ln>
                  <a:noFill/>
                </a:ln>
                <a:solidFill>
                  <a:schemeClr val="tx1"/>
                </a:solidFill>
                <a:effectLst/>
                <a:latin typeface="Arial" panose="020B0604020202020204" pitchFamily="34" charset="0"/>
              </a:rPr>
              <a:t>mejorar la salud oral y el bienestar en esta población</a:t>
            </a:r>
          </a:p>
        </p:txBody>
      </p:sp>
    </p:spTree>
    <p:extLst>
      <p:ext uri="{BB962C8B-B14F-4D97-AF65-F5344CB8AC3E}">
        <p14:creationId xmlns:p14="http://schemas.microsoft.com/office/powerpoint/2010/main" val="10996919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389</TotalTime>
  <Words>1990</Words>
  <Application>Microsoft Office PowerPoint</Application>
  <PresentationFormat>Panorámica</PresentationFormat>
  <Paragraphs>89</Paragraphs>
  <Slides>11</Slides>
  <Notes>6</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Aptos</vt:lpstr>
      <vt:lpstr>Arial</vt:lpstr>
      <vt:lpstr>Calibri</vt:lpstr>
      <vt:lpstr>Calibri Light</vt:lpstr>
      <vt:lpstr>Century Gothic</vt:lpstr>
      <vt:lpstr>Open Sauce</vt:lpstr>
      <vt:lpstr>Open Sauce Bold</vt:lpstr>
      <vt:lpstr>Tema de Office</vt:lpstr>
      <vt:lpstr>Presentación de PowerPoint</vt:lpstr>
      <vt:lpstr>Presentación de PowerPoint</vt:lpstr>
      <vt:lpstr>Materiales y métodos</vt:lpstr>
      <vt:lpstr>Presentación de PowerPoint</vt:lpstr>
      <vt:lpstr>Presentación de PowerPoint</vt:lpstr>
      <vt:lpstr>Presentación de PowerPoint</vt:lpstr>
      <vt:lpstr>Presentación de PowerPoint</vt:lpstr>
      <vt:lpstr>Presentación de PowerPoint</vt:lpstr>
      <vt:lpstr>Conclusión</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Felipe Rodríguez Oria</cp:lastModifiedBy>
  <cp:revision>14</cp:revision>
  <dcterms:created xsi:type="dcterms:W3CDTF">2023-09-24T14:12:27Z</dcterms:created>
  <dcterms:modified xsi:type="dcterms:W3CDTF">2025-11-03T01:22:05Z</dcterms:modified>
</cp:coreProperties>
</file>