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8" r:id="rId3"/>
    <p:sldId id="265" r:id="rId4"/>
    <p:sldId id="266" r:id="rId5"/>
    <p:sldId id="26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C58"/>
    <a:srgbClr val="3783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58" autoAdjust="0"/>
    <p:restoredTop sz="94660"/>
  </p:normalViewPr>
  <p:slideViewPr>
    <p:cSldViewPr snapToGrid="0">
      <p:cViewPr>
        <p:scale>
          <a:sx n="154" d="100"/>
          <a:sy n="154" d="100"/>
        </p:scale>
        <p:origin x="-616" y="-1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patriciamoyarivera/Documents/INVESTIGACION%20/CONGRESOS%20/CONGRESOS%202025/SALUD%20PUBLICA%20U%20valpo%20%20noviembre%20%20/%20CARO%20/Libro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patriciamoyarivera/Documents/INVESTIGACION%20/CONGRESOS%20/CONGRESOS%202025/SALUD%20PUBLICA%20U%20valpo%20%20noviembre%20%20/%20CARO%20/Libro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patriciamoyarivera/Documents/INVESTIGACION%20/CONGRESOS%20/CONGRESOS%202025/SALUD%20PUBLICA%20U%20valpo%20%20noviembre%20%20/%20CARO%20/Libro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patriciamoyarivera/Documents/INVESTIGACION%20/CONGRESOS%20/CONGRESOS%202025/SALUD%20PUBLICA%20U%20valpo%20%20noviembre%20%20/%20CARO%20/Libro2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patriciamoyarivera/Documents/INVESTIGACION%20/CONGRESOS%20/CONGRESOS%202025/SALUD%20PUBLICA%20U%20valpo%20%20noviembre%20%20/%20CARO%20/Libro2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patriciamoyarivera/Documents/INVESTIGACION%20/CONGRESOS%20/CONGRESOS%202025/SALUD%20PUBLICA%20U%20valpo%20%20noviembre%20%20/%20CARO%20/Libro2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Hoja1!$A$5:$A$6</c:f>
              <c:strCache>
                <c:ptCount val="2"/>
                <c:pt idx="0">
                  <c:v>Mujer</c:v>
                </c:pt>
                <c:pt idx="1">
                  <c:v>Hombre</c:v>
                </c:pt>
              </c:strCache>
            </c:strRef>
          </c:cat>
          <c:val>
            <c:numRef>
              <c:f>Hoja1!$B$5:$B$6</c:f>
              <c:numCache>
                <c:formatCode>0</c:formatCode>
                <c:ptCount val="2"/>
                <c:pt idx="0">
                  <c:v>72</c:v>
                </c:pt>
                <c:pt idx="1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66-AE4B-80D7-30A4D51629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810250271"/>
        <c:axId val="810113103"/>
      </c:barChart>
      <c:catAx>
        <c:axId val="81025027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810113103"/>
        <c:crosses val="autoZero"/>
        <c:auto val="1"/>
        <c:lblAlgn val="ctr"/>
        <c:lblOffset val="100"/>
        <c:noMultiLvlLbl val="0"/>
      </c:catAx>
      <c:valAx>
        <c:axId val="81011310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_tradnl" b="1" dirty="0"/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L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8102502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6920384951881"/>
          <c:y val="0.26851851851851855"/>
          <c:w val="0.83075240594925626"/>
          <c:h val="0.5185491396908720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Hoja1!$U$10:$U$12</c:f>
              <c:strCache>
                <c:ptCount val="3"/>
                <c:pt idx="0">
                  <c:v>Ha fumado alguna vez</c:v>
                </c:pt>
                <c:pt idx="1">
                  <c:v>Dejo de fumar hace un año</c:v>
                </c:pt>
                <c:pt idx="2">
                  <c:v>Sigue fumando</c:v>
                </c:pt>
              </c:strCache>
            </c:strRef>
          </c:cat>
          <c:val>
            <c:numRef>
              <c:f>Hoja1!$V$10:$V$12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0-5EBE-3A43-9E1E-AC7AD0B18DB1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Hoja1!$U$10:$U$12</c:f>
              <c:strCache>
                <c:ptCount val="3"/>
                <c:pt idx="0">
                  <c:v>Ha fumado alguna vez</c:v>
                </c:pt>
                <c:pt idx="1">
                  <c:v>Dejo de fumar hace un año</c:v>
                </c:pt>
                <c:pt idx="2">
                  <c:v>Sigue fumando</c:v>
                </c:pt>
              </c:strCache>
            </c:strRef>
          </c:cat>
          <c:val>
            <c:numRef>
              <c:f>Hoja1!$W$10:$W$12</c:f>
              <c:numCache>
                <c:formatCode>General</c:formatCode>
                <c:ptCount val="3"/>
                <c:pt idx="0">
                  <c:v>79.7</c:v>
                </c:pt>
                <c:pt idx="1">
                  <c:v>8.6999999999999993</c:v>
                </c:pt>
                <c:pt idx="2">
                  <c:v>11.7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EBE-3A43-9E1E-AC7AD0B18D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overlap val="-43"/>
        <c:axId val="978885008"/>
        <c:axId val="978981824"/>
      </c:barChart>
      <c:catAx>
        <c:axId val="9788850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978981824"/>
        <c:crosses val="autoZero"/>
        <c:auto val="1"/>
        <c:lblAlgn val="ctr"/>
        <c:lblOffset val="100"/>
        <c:noMultiLvlLbl val="0"/>
      </c:catAx>
      <c:valAx>
        <c:axId val="97898182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MX"/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978885008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174759405074366"/>
          <c:y val="0.1417154661457436"/>
          <c:w val="0.79769685039370075"/>
          <c:h val="0.6735951364699158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Hoja1!$M$43:$M$47</c:f>
              <c:strCache>
                <c:ptCount val="5"/>
                <c:pt idx="0">
                  <c:v>&lt; 15 años</c:v>
                </c:pt>
                <c:pt idx="1">
                  <c:v>15-18 años</c:v>
                </c:pt>
                <c:pt idx="2">
                  <c:v>19 - 22años</c:v>
                </c:pt>
                <c:pt idx="3">
                  <c:v>23-26 años</c:v>
                </c:pt>
                <c:pt idx="4">
                  <c:v>27-30 años</c:v>
                </c:pt>
              </c:strCache>
            </c:strRef>
          </c:cat>
          <c:val>
            <c:numRef>
              <c:f>Hoja1!$N$43:$N$47</c:f>
              <c:numCache>
                <c:formatCode>0.0</c:formatCode>
                <c:ptCount val="5"/>
                <c:pt idx="0">
                  <c:v>22.680412371134022</c:v>
                </c:pt>
                <c:pt idx="1">
                  <c:v>59.793814432989691</c:v>
                </c:pt>
                <c:pt idx="2">
                  <c:v>15.979381443298967</c:v>
                </c:pt>
                <c:pt idx="3">
                  <c:v>1.0309278350515463</c:v>
                </c:pt>
                <c:pt idx="4">
                  <c:v>0.51546391752577314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7F-4142-A8EB-D6510197C8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overlap val="-43"/>
        <c:axId val="1079956304"/>
        <c:axId val="1079958672"/>
      </c:barChart>
      <c:catAx>
        <c:axId val="10799563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079958672"/>
        <c:crosses val="autoZero"/>
        <c:auto val="1"/>
        <c:lblAlgn val="ctr"/>
        <c:lblOffset val="100"/>
        <c:noMultiLvlLbl val="0"/>
      </c:catAx>
      <c:valAx>
        <c:axId val="107995867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MX" sz="1050" b="1"/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L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079956304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521648049595596"/>
          <c:y val="0.23445366159839617"/>
          <c:w val="0.6653589519911256"/>
          <c:h val="0.64898459960264121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Hoja1!$L$62:$L$63</c:f>
              <c:strCache>
                <c:ptCount val="2"/>
                <c:pt idx="0">
                  <c:v>Consume alcohol</c:v>
                </c:pt>
                <c:pt idx="1">
                  <c:v>No consume alcohol</c:v>
                </c:pt>
              </c:strCache>
            </c:strRef>
          </c:cat>
          <c:val>
            <c:numRef>
              <c:f>Hoja1!$M$62:$M$63</c:f>
              <c:numCache>
                <c:formatCode>General</c:formatCode>
                <c:ptCount val="2"/>
                <c:pt idx="0">
                  <c:v>58.9</c:v>
                </c:pt>
                <c:pt idx="1">
                  <c:v>41.1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79-6443-BBB8-67451C787D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845885631"/>
        <c:axId val="845895967"/>
      </c:barChart>
      <c:catAx>
        <c:axId val="84588563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845895967"/>
        <c:crosses val="autoZero"/>
        <c:auto val="1"/>
        <c:lblAlgn val="ctr"/>
        <c:lblOffset val="100"/>
        <c:noMultiLvlLbl val="0"/>
      </c:catAx>
      <c:valAx>
        <c:axId val="84589596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MX" b="1"/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8458856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366502108513567E-2"/>
          <c:y val="0.22222222222222221"/>
          <c:w val="0.94526699578297291"/>
          <c:h val="0.5969047401505244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Hoja1!$L$73:$L$78</c:f>
              <c:strCache>
                <c:ptCount val="6"/>
                <c:pt idx="0">
                  <c:v>Ninguno</c:v>
                </c:pt>
                <c:pt idx="1">
                  <c:v>1 a 2</c:v>
                </c:pt>
                <c:pt idx="2">
                  <c:v>3 a 4</c:v>
                </c:pt>
                <c:pt idx="3">
                  <c:v>5 a 6</c:v>
                </c:pt>
                <c:pt idx="4">
                  <c:v>mas de 6</c:v>
                </c:pt>
                <c:pt idx="5">
                  <c:v>no responde</c:v>
                </c:pt>
              </c:strCache>
            </c:strRef>
          </c:cat>
          <c:val>
            <c:numRef>
              <c:f>Hoja1!$M$73:$M$78</c:f>
              <c:numCache>
                <c:formatCode>General</c:formatCode>
                <c:ptCount val="6"/>
                <c:pt idx="0">
                  <c:v>41.1</c:v>
                </c:pt>
                <c:pt idx="1">
                  <c:v>32.200000000000003</c:v>
                </c:pt>
                <c:pt idx="2">
                  <c:v>16.899999999999999</c:v>
                </c:pt>
                <c:pt idx="3">
                  <c:v>3.7</c:v>
                </c:pt>
                <c:pt idx="4">
                  <c:v>1.6</c:v>
                </c:pt>
                <c:pt idx="5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D3-414F-AA25-D13972C04DB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845783647"/>
        <c:axId val="845778431"/>
      </c:barChart>
      <c:catAx>
        <c:axId val="84578364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none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845778431"/>
        <c:crosses val="autoZero"/>
        <c:auto val="1"/>
        <c:lblAlgn val="ctr"/>
        <c:lblOffset val="100"/>
        <c:noMultiLvlLbl val="0"/>
      </c:catAx>
      <c:valAx>
        <c:axId val="845778431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457836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276834350773716E-2"/>
          <c:y val="0.25462962962962965"/>
          <c:w val="0.88787449182760925"/>
          <c:h val="0.475594196558763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Hoja1!$H$95:$H$100</c:f>
              <c:strCache>
                <c:ptCount val="6"/>
                <c:pt idx="0">
                  <c:v>Nunca</c:v>
                </c:pt>
                <c:pt idx="1">
                  <c:v>Una vez al mes</c:v>
                </c:pt>
                <c:pt idx="2">
                  <c:v>Mensualmente</c:v>
                </c:pt>
                <c:pt idx="3">
                  <c:v>Semanalmente</c:v>
                </c:pt>
                <c:pt idx="4">
                  <c:v>A diario</c:v>
                </c:pt>
                <c:pt idx="5">
                  <c:v>No responde</c:v>
                </c:pt>
              </c:strCache>
            </c:strRef>
          </c:cat>
          <c:val>
            <c:numRef>
              <c:f>Hoja1!$I$95:$I$100</c:f>
              <c:numCache>
                <c:formatCode>General</c:formatCode>
                <c:ptCount val="6"/>
                <c:pt idx="0">
                  <c:v>67</c:v>
                </c:pt>
                <c:pt idx="1">
                  <c:v>23.4</c:v>
                </c:pt>
                <c:pt idx="2">
                  <c:v>4.0999999999999996</c:v>
                </c:pt>
                <c:pt idx="3">
                  <c:v>0.7</c:v>
                </c:pt>
                <c:pt idx="4">
                  <c:v>0.2</c:v>
                </c:pt>
                <c:pt idx="5">
                  <c:v>4.5999999999999996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BD-674C-8751-AB294D70341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67"/>
        <c:overlap val="-43"/>
        <c:axId val="877363951"/>
        <c:axId val="847283567"/>
      </c:barChart>
      <c:catAx>
        <c:axId val="87736395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847283567"/>
        <c:crosses val="autoZero"/>
        <c:auto val="1"/>
        <c:lblAlgn val="ctr"/>
        <c:lblOffset val="100"/>
        <c:noMultiLvlLbl val="0"/>
      </c:catAx>
      <c:valAx>
        <c:axId val="8472835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MX" sz="1000"/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877363951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9F8A47-9AED-9641-BC2F-E40CBEC77302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1" csCatId="accent1" phldr="1"/>
      <dgm:spPr/>
    </dgm:pt>
    <dgm:pt modelId="{A3D0493C-78D6-EC4F-AC1F-973B65C71979}">
      <dgm:prSet phldrT="[Texto]"/>
      <dgm:spPr/>
      <dgm:t>
        <a:bodyPr/>
        <a:lstStyle/>
        <a:p>
          <a:r>
            <a:rPr lang="es-ES_tradnl" dirty="0"/>
            <a:t>Diseño</a:t>
          </a:r>
          <a:endParaRPr lang="es-MX"/>
        </a:p>
      </dgm:t>
    </dgm:pt>
    <dgm:pt modelId="{A9C581A3-777C-5941-9FF5-68784334AA2E}" type="parTrans" cxnId="{3A5F2360-D2D6-EE4D-A5CE-29ED2C31ECBD}">
      <dgm:prSet/>
      <dgm:spPr/>
      <dgm:t>
        <a:bodyPr/>
        <a:lstStyle/>
        <a:p>
          <a:endParaRPr lang="es-MX"/>
        </a:p>
      </dgm:t>
    </dgm:pt>
    <dgm:pt modelId="{8EACF1F1-BB6A-D946-B5B5-C99CB5665604}" type="sibTrans" cxnId="{3A5F2360-D2D6-EE4D-A5CE-29ED2C31ECBD}">
      <dgm:prSet/>
      <dgm:spPr/>
      <dgm:t>
        <a:bodyPr/>
        <a:lstStyle/>
        <a:p>
          <a:endParaRPr lang="es-MX"/>
        </a:p>
      </dgm:t>
    </dgm:pt>
    <dgm:pt modelId="{F40E8556-1CEE-F241-86A6-312B44F895A2}">
      <dgm:prSet/>
      <dgm:spPr/>
      <dgm:t>
        <a:bodyPr/>
        <a:lstStyle/>
        <a:p>
          <a:r>
            <a:rPr lang="es-ES_tradnl" dirty="0"/>
            <a:t>Participantes</a:t>
          </a:r>
        </a:p>
      </dgm:t>
    </dgm:pt>
    <dgm:pt modelId="{AF3EBF5A-C6BF-BE42-85F8-B81121D2AEC0}" type="parTrans" cxnId="{49785BBD-1279-4545-B184-AFB17C8B764A}">
      <dgm:prSet/>
      <dgm:spPr/>
      <dgm:t>
        <a:bodyPr/>
        <a:lstStyle/>
        <a:p>
          <a:endParaRPr lang="es-MX"/>
        </a:p>
      </dgm:t>
    </dgm:pt>
    <dgm:pt modelId="{D813ABAF-7F78-CD4E-9D55-B7B9FE18CB94}" type="sibTrans" cxnId="{49785BBD-1279-4545-B184-AFB17C8B764A}">
      <dgm:prSet/>
      <dgm:spPr/>
      <dgm:t>
        <a:bodyPr/>
        <a:lstStyle/>
        <a:p>
          <a:endParaRPr lang="es-MX"/>
        </a:p>
      </dgm:t>
    </dgm:pt>
    <dgm:pt modelId="{66B5CC9A-3E64-1543-80F9-AF4EC7AAD409}">
      <dgm:prSet/>
      <dgm:spPr/>
      <dgm:t>
        <a:bodyPr/>
        <a:lstStyle/>
        <a:p>
          <a:r>
            <a:rPr lang="es-ES_tradnl" dirty="0"/>
            <a:t>Instrumento</a:t>
          </a:r>
        </a:p>
      </dgm:t>
    </dgm:pt>
    <dgm:pt modelId="{EF26933C-A5B9-824F-82EE-E5A45EF96F62}" type="parTrans" cxnId="{519C3A21-CB90-3142-8DD1-0E74B6B85046}">
      <dgm:prSet/>
      <dgm:spPr/>
      <dgm:t>
        <a:bodyPr/>
        <a:lstStyle/>
        <a:p>
          <a:endParaRPr lang="es-MX"/>
        </a:p>
      </dgm:t>
    </dgm:pt>
    <dgm:pt modelId="{EA475522-88DB-9E4D-9FF8-88543FBE5516}" type="sibTrans" cxnId="{519C3A21-CB90-3142-8DD1-0E74B6B85046}">
      <dgm:prSet/>
      <dgm:spPr/>
      <dgm:t>
        <a:bodyPr/>
        <a:lstStyle/>
        <a:p>
          <a:endParaRPr lang="es-MX"/>
        </a:p>
      </dgm:t>
    </dgm:pt>
    <dgm:pt modelId="{F43438B6-A096-9048-BE23-F0BE8E63BD12}">
      <dgm:prSet/>
      <dgm:spPr/>
      <dgm:t>
        <a:bodyPr/>
        <a:lstStyle/>
        <a:p>
          <a:r>
            <a:rPr lang="es-ES_tradnl" dirty="0"/>
            <a:t>Procedimientos</a:t>
          </a:r>
        </a:p>
      </dgm:t>
    </dgm:pt>
    <dgm:pt modelId="{6B713612-845C-054C-9E80-4C52705B0363}" type="parTrans" cxnId="{1A4C86F4-A16A-4440-BB6E-FBE978C81B1B}">
      <dgm:prSet/>
      <dgm:spPr/>
      <dgm:t>
        <a:bodyPr/>
        <a:lstStyle/>
        <a:p>
          <a:endParaRPr lang="es-MX"/>
        </a:p>
      </dgm:t>
    </dgm:pt>
    <dgm:pt modelId="{FB399D26-2382-3248-A8E6-3D6CA3715E62}" type="sibTrans" cxnId="{1A4C86F4-A16A-4440-BB6E-FBE978C81B1B}">
      <dgm:prSet/>
      <dgm:spPr/>
      <dgm:t>
        <a:bodyPr/>
        <a:lstStyle/>
        <a:p>
          <a:endParaRPr lang="es-MX"/>
        </a:p>
      </dgm:t>
    </dgm:pt>
    <dgm:pt modelId="{C1712D60-E78C-5E43-93FD-188EE4CD468C}">
      <dgm:prSet/>
      <dgm:spPr/>
      <dgm:t>
        <a:bodyPr/>
        <a:lstStyle/>
        <a:p>
          <a:r>
            <a:rPr lang="es-ES_tradnl" dirty="0"/>
            <a:t>Análisis estadistico</a:t>
          </a:r>
        </a:p>
      </dgm:t>
    </dgm:pt>
    <dgm:pt modelId="{4798B76B-B8AB-BB4C-8316-E7C01A717A70}" type="parTrans" cxnId="{341ADBB5-E3DA-194E-A1C8-9158E7047060}">
      <dgm:prSet/>
      <dgm:spPr/>
      <dgm:t>
        <a:bodyPr/>
        <a:lstStyle/>
        <a:p>
          <a:endParaRPr lang="es-MX"/>
        </a:p>
      </dgm:t>
    </dgm:pt>
    <dgm:pt modelId="{5C0A021C-DD48-134E-8FD3-4CD2087FCFF7}" type="sibTrans" cxnId="{341ADBB5-E3DA-194E-A1C8-9158E7047060}">
      <dgm:prSet/>
      <dgm:spPr/>
      <dgm:t>
        <a:bodyPr/>
        <a:lstStyle/>
        <a:p>
          <a:endParaRPr lang="es-MX"/>
        </a:p>
      </dgm:t>
    </dgm:pt>
    <dgm:pt modelId="{5BEBD310-E675-A448-9E34-CD8550860D7E}">
      <dgm:prSet/>
      <dgm:spPr/>
      <dgm:t>
        <a:bodyPr/>
        <a:lstStyle/>
        <a:p>
          <a:r>
            <a:rPr lang="es-ES_tradnl" dirty="0"/>
            <a:t>Aspectos éticos</a:t>
          </a:r>
        </a:p>
      </dgm:t>
    </dgm:pt>
    <dgm:pt modelId="{C05D3FE4-B48A-6D4F-924D-86A7D016428F}" type="parTrans" cxnId="{7B2C82B4-D6F6-4B44-B1F4-CF9436D55017}">
      <dgm:prSet/>
      <dgm:spPr/>
      <dgm:t>
        <a:bodyPr/>
        <a:lstStyle/>
        <a:p>
          <a:endParaRPr lang="es-MX"/>
        </a:p>
      </dgm:t>
    </dgm:pt>
    <dgm:pt modelId="{90B73D9B-3120-714D-8073-2527EB0D1616}" type="sibTrans" cxnId="{7B2C82B4-D6F6-4B44-B1F4-CF9436D55017}">
      <dgm:prSet/>
      <dgm:spPr/>
      <dgm:t>
        <a:bodyPr/>
        <a:lstStyle/>
        <a:p>
          <a:endParaRPr lang="es-MX"/>
        </a:p>
      </dgm:t>
    </dgm:pt>
    <dgm:pt modelId="{19329BE1-BD8A-4640-A75A-DD83928C54F3}" type="pres">
      <dgm:prSet presAssocID="{259F8A47-9AED-9641-BC2F-E40CBEC77302}" presName="rootnode" presStyleCnt="0">
        <dgm:presLayoutVars>
          <dgm:chMax/>
          <dgm:chPref/>
          <dgm:dir/>
          <dgm:animLvl val="lvl"/>
        </dgm:presLayoutVars>
      </dgm:prSet>
      <dgm:spPr/>
    </dgm:pt>
    <dgm:pt modelId="{B459FC11-61E9-604B-8A53-93FD662A76F3}" type="pres">
      <dgm:prSet presAssocID="{A3D0493C-78D6-EC4F-AC1F-973B65C71979}" presName="composite" presStyleCnt="0"/>
      <dgm:spPr/>
    </dgm:pt>
    <dgm:pt modelId="{5B3ECAF4-806D-0547-92DC-6C55115C8E28}" type="pres">
      <dgm:prSet presAssocID="{A3D0493C-78D6-EC4F-AC1F-973B65C71979}" presName="bentUpArrow1" presStyleLbl="alignImgPlace1" presStyleIdx="0" presStyleCnt="5"/>
      <dgm:spPr/>
    </dgm:pt>
    <dgm:pt modelId="{5FFA0755-235A-C747-ADC2-B284D5205A1F}" type="pres">
      <dgm:prSet presAssocID="{A3D0493C-78D6-EC4F-AC1F-973B65C71979}" presName="ParentText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A3675C7E-9084-1149-9219-2DD866FB5630}" type="pres">
      <dgm:prSet presAssocID="{A3D0493C-78D6-EC4F-AC1F-973B65C71979}" presName="ChildText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BA1C180B-50E1-4149-A3B2-F5F2F708B7CB}" type="pres">
      <dgm:prSet presAssocID="{8EACF1F1-BB6A-D946-B5B5-C99CB5665604}" presName="sibTrans" presStyleCnt="0"/>
      <dgm:spPr/>
    </dgm:pt>
    <dgm:pt modelId="{321A3B89-1F14-B742-A621-27DCB8A07375}" type="pres">
      <dgm:prSet presAssocID="{F40E8556-1CEE-F241-86A6-312B44F895A2}" presName="composite" presStyleCnt="0"/>
      <dgm:spPr/>
    </dgm:pt>
    <dgm:pt modelId="{7063AF36-654B-4548-A49F-E8B07C0D9443}" type="pres">
      <dgm:prSet presAssocID="{F40E8556-1CEE-F241-86A6-312B44F895A2}" presName="bentUpArrow1" presStyleLbl="alignImgPlace1" presStyleIdx="1" presStyleCnt="5"/>
      <dgm:spPr/>
    </dgm:pt>
    <dgm:pt modelId="{90946D58-A0E1-3C49-8C59-729B5B6C67C4}" type="pres">
      <dgm:prSet presAssocID="{F40E8556-1CEE-F241-86A6-312B44F895A2}" presName="ParentText" presStyleLbl="node1" presStyleIdx="1" presStyleCnt="6">
        <dgm:presLayoutVars>
          <dgm:chMax val="1"/>
          <dgm:chPref val="1"/>
          <dgm:bulletEnabled val="1"/>
        </dgm:presLayoutVars>
      </dgm:prSet>
      <dgm:spPr/>
    </dgm:pt>
    <dgm:pt modelId="{C7037F35-45E0-DD43-9208-2C31C9EDBC61}" type="pres">
      <dgm:prSet presAssocID="{F40E8556-1CEE-F241-86A6-312B44F895A2}" presName="ChildText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8B3D3D52-BC0B-1547-8B53-6001276722EC}" type="pres">
      <dgm:prSet presAssocID="{D813ABAF-7F78-CD4E-9D55-B7B9FE18CB94}" presName="sibTrans" presStyleCnt="0"/>
      <dgm:spPr/>
    </dgm:pt>
    <dgm:pt modelId="{A0BA9BCB-BE6F-AD4E-BD01-1E93EAC3C8F8}" type="pres">
      <dgm:prSet presAssocID="{66B5CC9A-3E64-1543-80F9-AF4EC7AAD409}" presName="composite" presStyleCnt="0"/>
      <dgm:spPr/>
    </dgm:pt>
    <dgm:pt modelId="{B449D6AE-DD5E-2A4A-995B-2EAD715CAE61}" type="pres">
      <dgm:prSet presAssocID="{66B5CC9A-3E64-1543-80F9-AF4EC7AAD409}" presName="bentUpArrow1" presStyleLbl="alignImgPlace1" presStyleIdx="2" presStyleCnt="5"/>
      <dgm:spPr/>
    </dgm:pt>
    <dgm:pt modelId="{B65129AC-F1B6-8149-9956-475654D98FF6}" type="pres">
      <dgm:prSet presAssocID="{66B5CC9A-3E64-1543-80F9-AF4EC7AAD409}" presName="ParentText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33DF8BB3-2ED4-E442-B467-D5467473B8E1}" type="pres">
      <dgm:prSet presAssocID="{66B5CC9A-3E64-1543-80F9-AF4EC7AAD409}" presName="ChildText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B4C0A7D3-3D42-4943-B1CA-7BB505D8CC61}" type="pres">
      <dgm:prSet presAssocID="{EA475522-88DB-9E4D-9FF8-88543FBE5516}" presName="sibTrans" presStyleCnt="0"/>
      <dgm:spPr/>
    </dgm:pt>
    <dgm:pt modelId="{501075D5-3702-324E-A447-D4588D55D9F3}" type="pres">
      <dgm:prSet presAssocID="{F43438B6-A096-9048-BE23-F0BE8E63BD12}" presName="composite" presStyleCnt="0"/>
      <dgm:spPr/>
    </dgm:pt>
    <dgm:pt modelId="{D795CF0A-422E-F844-921E-B79FF33EFB16}" type="pres">
      <dgm:prSet presAssocID="{F43438B6-A096-9048-BE23-F0BE8E63BD12}" presName="bentUpArrow1" presStyleLbl="alignImgPlace1" presStyleIdx="3" presStyleCnt="5"/>
      <dgm:spPr/>
    </dgm:pt>
    <dgm:pt modelId="{54AF1F32-AEA9-CC45-B43B-FAA89636ED3C}" type="pres">
      <dgm:prSet presAssocID="{F43438B6-A096-9048-BE23-F0BE8E63BD12}" presName="ParentText" presStyleLbl="node1" presStyleIdx="3" presStyleCnt="6">
        <dgm:presLayoutVars>
          <dgm:chMax val="1"/>
          <dgm:chPref val="1"/>
          <dgm:bulletEnabled val="1"/>
        </dgm:presLayoutVars>
      </dgm:prSet>
      <dgm:spPr/>
    </dgm:pt>
    <dgm:pt modelId="{D4FE1698-6AAE-504E-BAD3-6B448843ACA8}" type="pres">
      <dgm:prSet presAssocID="{F43438B6-A096-9048-BE23-F0BE8E63BD12}" presName="ChildText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6F996FBA-BC93-A347-B873-4F5F25310F29}" type="pres">
      <dgm:prSet presAssocID="{FB399D26-2382-3248-A8E6-3D6CA3715E62}" presName="sibTrans" presStyleCnt="0"/>
      <dgm:spPr/>
    </dgm:pt>
    <dgm:pt modelId="{A45EE9E7-8069-7E4B-9954-C512E9917E63}" type="pres">
      <dgm:prSet presAssocID="{C1712D60-E78C-5E43-93FD-188EE4CD468C}" presName="composite" presStyleCnt="0"/>
      <dgm:spPr/>
    </dgm:pt>
    <dgm:pt modelId="{21028F39-FFE7-234C-8204-ADE4BB3862CC}" type="pres">
      <dgm:prSet presAssocID="{C1712D60-E78C-5E43-93FD-188EE4CD468C}" presName="bentUpArrow1" presStyleLbl="alignImgPlace1" presStyleIdx="4" presStyleCnt="5"/>
      <dgm:spPr/>
    </dgm:pt>
    <dgm:pt modelId="{90234BC1-1A2A-194D-91FA-A9E44A65D9F8}" type="pres">
      <dgm:prSet presAssocID="{C1712D60-E78C-5E43-93FD-188EE4CD468C}" presName="ParentText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4EA0BE79-B31F-F04E-8C1C-8D35B14C279E}" type="pres">
      <dgm:prSet presAssocID="{C1712D60-E78C-5E43-93FD-188EE4CD468C}" presName="ChildText" presStyleLbl="revTx" presStyleIdx="4" presStyleCnt="5">
        <dgm:presLayoutVars>
          <dgm:chMax val="0"/>
          <dgm:chPref val="0"/>
          <dgm:bulletEnabled val="1"/>
        </dgm:presLayoutVars>
      </dgm:prSet>
      <dgm:spPr/>
    </dgm:pt>
    <dgm:pt modelId="{97DC1241-537A-4543-83D9-9B3E6BE426B0}" type="pres">
      <dgm:prSet presAssocID="{5C0A021C-DD48-134E-8FD3-4CD2087FCFF7}" presName="sibTrans" presStyleCnt="0"/>
      <dgm:spPr/>
    </dgm:pt>
    <dgm:pt modelId="{E97467FB-2C93-CD4B-AA13-81A4D4368B70}" type="pres">
      <dgm:prSet presAssocID="{5BEBD310-E675-A448-9E34-CD8550860D7E}" presName="composite" presStyleCnt="0"/>
      <dgm:spPr/>
    </dgm:pt>
    <dgm:pt modelId="{C5FA1EF3-6AE7-D745-90F5-85ECE4097E4E}" type="pres">
      <dgm:prSet presAssocID="{5BEBD310-E675-A448-9E34-CD8550860D7E}" presName="ParentText" presStyleLbl="node1" presStyleIdx="5" presStyleCnt="6">
        <dgm:presLayoutVars>
          <dgm:chMax val="1"/>
          <dgm:chPref val="1"/>
          <dgm:bulletEnabled val="1"/>
        </dgm:presLayoutVars>
      </dgm:prSet>
      <dgm:spPr/>
    </dgm:pt>
  </dgm:ptLst>
  <dgm:cxnLst>
    <dgm:cxn modelId="{2528531B-7CAD-C14D-80C6-51F36A86C607}" type="presOf" srcId="{F40E8556-1CEE-F241-86A6-312B44F895A2}" destId="{90946D58-A0E1-3C49-8C59-729B5B6C67C4}" srcOrd="0" destOrd="0" presId="urn:microsoft.com/office/officeart/2005/8/layout/StepDownProcess"/>
    <dgm:cxn modelId="{519C3A21-CB90-3142-8DD1-0E74B6B85046}" srcId="{259F8A47-9AED-9641-BC2F-E40CBEC77302}" destId="{66B5CC9A-3E64-1543-80F9-AF4EC7AAD409}" srcOrd="2" destOrd="0" parTransId="{EF26933C-A5B9-824F-82EE-E5A45EF96F62}" sibTransId="{EA475522-88DB-9E4D-9FF8-88543FBE5516}"/>
    <dgm:cxn modelId="{2F460546-3304-5142-9899-33178B851925}" type="presOf" srcId="{5BEBD310-E675-A448-9E34-CD8550860D7E}" destId="{C5FA1EF3-6AE7-D745-90F5-85ECE4097E4E}" srcOrd="0" destOrd="0" presId="urn:microsoft.com/office/officeart/2005/8/layout/StepDownProcess"/>
    <dgm:cxn modelId="{3A5F2360-D2D6-EE4D-A5CE-29ED2C31ECBD}" srcId="{259F8A47-9AED-9641-BC2F-E40CBEC77302}" destId="{A3D0493C-78D6-EC4F-AC1F-973B65C71979}" srcOrd="0" destOrd="0" parTransId="{A9C581A3-777C-5941-9FF5-68784334AA2E}" sibTransId="{8EACF1F1-BB6A-D946-B5B5-C99CB5665604}"/>
    <dgm:cxn modelId="{96036A64-3E9B-1440-A5AB-EF2577B95512}" type="presOf" srcId="{259F8A47-9AED-9641-BC2F-E40CBEC77302}" destId="{19329BE1-BD8A-4640-A75A-DD83928C54F3}" srcOrd="0" destOrd="0" presId="urn:microsoft.com/office/officeart/2005/8/layout/StepDownProcess"/>
    <dgm:cxn modelId="{078DC483-216D-414C-B2F2-3473D7F39321}" type="presOf" srcId="{66B5CC9A-3E64-1543-80F9-AF4EC7AAD409}" destId="{B65129AC-F1B6-8149-9956-475654D98FF6}" srcOrd="0" destOrd="0" presId="urn:microsoft.com/office/officeart/2005/8/layout/StepDownProcess"/>
    <dgm:cxn modelId="{7B2C82B4-D6F6-4B44-B1F4-CF9436D55017}" srcId="{259F8A47-9AED-9641-BC2F-E40CBEC77302}" destId="{5BEBD310-E675-A448-9E34-CD8550860D7E}" srcOrd="5" destOrd="0" parTransId="{C05D3FE4-B48A-6D4F-924D-86A7D016428F}" sibTransId="{90B73D9B-3120-714D-8073-2527EB0D1616}"/>
    <dgm:cxn modelId="{341ADBB5-E3DA-194E-A1C8-9158E7047060}" srcId="{259F8A47-9AED-9641-BC2F-E40CBEC77302}" destId="{C1712D60-E78C-5E43-93FD-188EE4CD468C}" srcOrd="4" destOrd="0" parTransId="{4798B76B-B8AB-BB4C-8316-E7C01A717A70}" sibTransId="{5C0A021C-DD48-134E-8FD3-4CD2087FCFF7}"/>
    <dgm:cxn modelId="{49785BBD-1279-4545-B184-AFB17C8B764A}" srcId="{259F8A47-9AED-9641-BC2F-E40CBEC77302}" destId="{F40E8556-1CEE-F241-86A6-312B44F895A2}" srcOrd="1" destOrd="0" parTransId="{AF3EBF5A-C6BF-BE42-85F8-B81121D2AEC0}" sibTransId="{D813ABAF-7F78-CD4E-9D55-B7B9FE18CB94}"/>
    <dgm:cxn modelId="{49EDEECE-596E-534D-9AE3-44B183B819E3}" type="presOf" srcId="{F43438B6-A096-9048-BE23-F0BE8E63BD12}" destId="{54AF1F32-AEA9-CC45-B43B-FAA89636ED3C}" srcOrd="0" destOrd="0" presId="urn:microsoft.com/office/officeart/2005/8/layout/StepDownProcess"/>
    <dgm:cxn modelId="{A97DEFED-8E48-374C-9DC0-0238F1FACE6F}" type="presOf" srcId="{C1712D60-E78C-5E43-93FD-188EE4CD468C}" destId="{90234BC1-1A2A-194D-91FA-A9E44A65D9F8}" srcOrd="0" destOrd="0" presId="urn:microsoft.com/office/officeart/2005/8/layout/StepDownProcess"/>
    <dgm:cxn modelId="{1A4C86F4-A16A-4440-BB6E-FBE978C81B1B}" srcId="{259F8A47-9AED-9641-BC2F-E40CBEC77302}" destId="{F43438B6-A096-9048-BE23-F0BE8E63BD12}" srcOrd="3" destOrd="0" parTransId="{6B713612-845C-054C-9E80-4C52705B0363}" sibTransId="{FB399D26-2382-3248-A8E6-3D6CA3715E62}"/>
    <dgm:cxn modelId="{E85BEFF8-8DEA-9D4E-AA55-DEDC3823B1BE}" type="presOf" srcId="{A3D0493C-78D6-EC4F-AC1F-973B65C71979}" destId="{5FFA0755-235A-C747-ADC2-B284D5205A1F}" srcOrd="0" destOrd="0" presId="urn:microsoft.com/office/officeart/2005/8/layout/StepDownProcess"/>
    <dgm:cxn modelId="{5CE75083-B9DF-D34C-BC1B-E3380D00FCA4}" type="presParOf" srcId="{19329BE1-BD8A-4640-A75A-DD83928C54F3}" destId="{B459FC11-61E9-604B-8A53-93FD662A76F3}" srcOrd="0" destOrd="0" presId="urn:microsoft.com/office/officeart/2005/8/layout/StepDownProcess"/>
    <dgm:cxn modelId="{C8644193-10EE-DC4E-8E94-64F318543D72}" type="presParOf" srcId="{B459FC11-61E9-604B-8A53-93FD662A76F3}" destId="{5B3ECAF4-806D-0547-92DC-6C55115C8E28}" srcOrd="0" destOrd="0" presId="urn:microsoft.com/office/officeart/2005/8/layout/StepDownProcess"/>
    <dgm:cxn modelId="{801BEE01-D6B1-974B-BA26-F00F473800EE}" type="presParOf" srcId="{B459FC11-61E9-604B-8A53-93FD662A76F3}" destId="{5FFA0755-235A-C747-ADC2-B284D5205A1F}" srcOrd="1" destOrd="0" presId="urn:microsoft.com/office/officeart/2005/8/layout/StepDownProcess"/>
    <dgm:cxn modelId="{7F476EFD-0C12-F349-9474-CA6543946F9F}" type="presParOf" srcId="{B459FC11-61E9-604B-8A53-93FD662A76F3}" destId="{A3675C7E-9084-1149-9219-2DD866FB5630}" srcOrd="2" destOrd="0" presId="urn:microsoft.com/office/officeart/2005/8/layout/StepDownProcess"/>
    <dgm:cxn modelId="{D544520A-BDC7-124D-BDDD-F0620B1397BF}" type="presParOf" srcId="{19329BE1-BD8A-4640-A75A-DD83928C54F3}" destId="{BA1C180B-50E1-4149-A3B2-F5F2F708B7CB}" srcOrd="1" destOrd="0" presId="urn:microsoft.com/office/officeart/2005/8/layout/StepDownProcess"/>
    <dgm:cxn modelId="{95526193-984F-FB44-9513-A90EA7054F77}" type="presParOf" srcId="{19329BE1-BD8A-4640-A75A-DD83928C54F3}" destId="{321A3B89-1F14-B742-A621-27DCB8A07375}" srcOrd="2" destOrd="0" presId="urn:microsoft.com/office/officeart/2005/8/layout/StepDownProcess"/>
    <dgm:cxn modelId="{54440D41-D796-3441-9483-A3ED7CA1C0CA}" type="presParOf" srcId="{321A3B89-1F14-B742-A621-27DCB8A07375}" destId="{7063AF36-654B-4548-A49F-E8B07C0D9443}" srcOrd="0" destOrd="0" presId="urn:microsoft.com/office/officeart/2005/8/layout/StepDownProcess"/>
    <dgm:cxn modelId="{857769D3-A4F7-4C42-BFA5-7DFAE4EBE4A1}" type="presParOf" srcId="{321A3B89-1F14-B742-A621-27DCB8A07375}" destId="{90946D58-A0E1-3C49-8C59-729B5B6C67C4}" srcOrd="1" destOrd="0" presId="urn:microsoft.com/office/officeart/2005/8/layout/StepDownProcess"/>
    <dgm:cxn modelId="{C02674E0-B3B3-394B-A50A-FFD9028C4BA2}" type="presParOf" srcId="{321A3B89-1F14-B742-A621-27DCB8A07375}" destId="{C7037F35-45E0-DD43-9208-2C31C9EDBC61}" srcOrd="2" destOrd="0" presId="urn:microsoft.com/office/officeart/2005/8/layout/StepDownProcess"/>
    <dgm:cxn modelId="{BDDA6491-62B9-D84E-8CEB-36C689ED6A5F}" type="presParOf" srcId="{19329BE1-BD8A-4640-A75A-DD83928C54F3}" destId="{8B3D3D52-BC0B-1547-8B53-6001276722EC}" srcOrd="3" destOrd="0" presId="urn:microsoft.com/office/officeart/2005/8/layout/StepDownProcess"/>
    <dgm:cxn modelId="{961A94D3-F4DB-ED49-A4CC-2331E85249CE}" type="presParOf" srcId="{19329BE1-BD8A-4640-A75A-DD83928C54F3}" destId="{A0BA9BCB-BE6F-AD4E-BD01-1E93EAC3C8F8}" srcOrd="4" destOrd="0" presId="urn:microsoft.com/office/officeart/2005/8/layout/StepDownProcess"/>
    <dgm:cxn modelId="{148B2599-C12A-3142-8338-7A8627E70439}" type="presParOf" srcId="{A0BA9BCB-BE6F-AD4E-BD01-1E93EAC3C8F8}" destId="{B449D6AE-DD5E-2A4A-995B-2EAD715CAE61}" srcOrd="0" destOrd="0" presId="urn:microsoft.com/office/officeart/2005/8/layout/StepDownProcess"/>
    <dgm:cxn modelId="{7A789791-C246-7F48-9FD1-6F05B0A563E9}" type="presParOf" srcId="{A0BA9BCB-BE6F-AD4E-BD01-1E93EAC3C8F8}" destId="{B65129AC-F1B6-8149-9956-475654D98FF6}" srcOrd="1" destOrd="0" presId="urn:microsoft.com/office/officeart/2005/8/layout/StepDownProcess"/>
    <dgm:cxn modelId="{3822B4C1-6B95-4A43-BB14-842575316104}" type="presParOf" srcId="{A0BA9BCB-BE6F-AD4E-BD01-1E93EAC3C8F8}" destId="{33DF8BB3-2ED4-E442-B467-D5467473B8E1}" srcOrd="2" destOrd="0" presId="urn:microsoft.com/office/officeart/2005/8/layout/StepDownProcess"/>
    <dgm:cxn modelId="{031007F1-09D3-924C-BD4D-AD88EC220837}" type="presParOf" srcId="{19329BE1-BD8A-4640-A75A-DD83928C54F3}" destId="{B4C0A7D3-3D42-4943-B1CA-7BB505D8CC61}" srcOrd="5" destOrd="0" presId="urn:microsoft.com/office/officeart/2005/8/layout/StepDownProcess"/>
    <dgm:cxn modelId="{ABFEE1D7-6245-FD41-9D60-E76380A45F13}" type="presParOf" srcId="{19329BE1-BD8A-4640-A75A-DD83928C54F3}" destId="{501075D5-3702-324E-A447-D4588D55D9F3}" srcOrd="6" destOrd="0" presId="urn:microsoft.com/office/officeart/2005/8/layout/StepDownProcess"/>
    <dgm:cxn modelId="{CCE929B1-18D2-CE48-96F6-87F4E55A61FE}" type="presParOf" srcId="{501075D5-3702-324E-A447-D4588D55D9F3}" destId="{D795CF0A-422E-F844-921E-B79FF33EFB16}" srcOrd="0" destOrd="0" presId="urn:microsoft.com/office/officeart/2005/8/layout/StepDownProcess"/>
    <dgm:cxn modelId="{A74AF4EE-37C4-0A42-B88D-37FC32EDF6FA}" type="presParOf" srcId="{501075D5-3702-324E-A447-D4588D55D9F3}" destId="{54AF1F32-AEA9-CC45-B43B-FAA89636ED3C}" srcOrd="1" destOrd="0" presId="urn:microsoft.com/office/officeart/2005/8/layout/StepDownProcess"/>
    <dgm:cxn modelId="{43BCF66D-824F-9240-A857-99252B064FB4}" type="presParOf" srcId="{501075D5-3702-324E-A447-D4588D55D9F3}" destId="{D4FE1698-6AAE-504E-BAD3-6B448843ACA8}" srcOrd="2" destOrd="0" presId="urn:microsoft.com/office/officeart/2005/8/layout/StepDownProcess"/>
    <dgm:cxn modelId="{40E3A3E9-54BC-0A49-9E47-E930D6D38749}" type="presParOf" srcId="{19329BE1-BD8A-4640-A75A-DD83928C54F3}" destId="{6F996FBA-BC93-A347-B873-4F5F25310F29}" srcOrd="7" destOrd="0" presId="urn:microsoft.com/office/officeart/2005/8/layout/StepDownProcess"/>
    <dgm:cxn modelId="{7EB0F900-FD70-E846-B220-91D3BF185F18}" type="presParOf" srcId="{19329BE1-BD8A-4640-A75A-DD83928C54F3}" destId="{A45EE9E7-8069-7E4B-9954-C512E9917E63}" srcOrd="8" destOrd="0" presId="urn:microsoft.com/office/officeart/2005/8/layout/StepDownProcess"/>
    <dgm:cxn modelId="{15A69277-5C79-D449-9FE0-3124EBFB8474}" type="presParOf" srcId="{A45EE9E7-8069-7E4B-9954-C512E9917E63}" destId="{21028F39-FFE7-234C-8204-ADE4BB3862CC}" srcOrd="0" destOrd="0" presId="urn:microsoft.com/office/officeart/2005/8/layout/StepDownProcess"/>
    <dgm:cxn modelId="{C39B7E35-5B5B-034C-9F50-FDCBD2F0C44A}" type="presParOf" srcId="{A45EE9E7-8069-7E4B-9954-C512E9917E63}" destId="{90234BC1-1A2A-194D-91FA-A9E44A65D9F8}" srcOrd="1" destOrd="0" presId="urn:microsoft.com/office/officeart/2005/8/layout/StepDownProcess"/>
    <dgm:cxn modelId="{92E2752A-8D32-F74D-8D31-F9BBB8555324}" type="presParOf" srcId="{A45EE9E7-8069-7E4B-9954-C512E9917E63}" destId="{4EA0BE79-B31F-F04E-8C1C-8D35B14C279E}" srcOrd="2" destOrd="0" presId="urn:microsoft.com/office/officeart/2005/8/layout/StepDownProcess"/>
    <dgm:cxn modelId="{5E49B817-8DDB-FF48-932D-108917C80B6E}" type="presParOf" srcId="{19329BE1-BD8A-4640-A75A-DD83928C54F3}" destId="{97DC1241-537A-4543-83D9-9B3E6BE426B0}" srcOrd="9" destOrd="0" presId="urn:microsoft.com/office/officeart/2005/8/layout/StepDownProcess"/>
    <dgm:cxn modelId="{B365E394-D04C-714C-9095-094104B6ED70}" type="presParOf" srcId="{19329BE1-BD8A-4640-A75A-DD83928C54F3}" destId="{E97467FB-2C93-CD4B-AA13-81A4D4368B70}" srcOrd="10" destOrd="0" presId="urn:microsoft.com/office/officeart/2005/8/layout/StepDownProcess"/>
    <dgm:cxn modelId="{B9A6D0D8-0672-1D4C-8DE4-11DFA42C5484}" type="presParOf" srcId="{E97467FB-2C93-CD4B-AA13-81A4D4368B70}" destId="{C5FA1EF3-6AE7-D745-90F5-85ECE4097E4E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3ECAF4-806D-0547-92DC-6C55115C8E28}">
      <dsp:nvSpPr>
        <dsp:cNvPr id="0" name=""/>
        <dsp:cNvSpPr/>
      </dsp:nvSpPr>
      <dsp:spPr>
        <a:xfrm rot="5400000">
          <a:off x="196943" y="853102"/>
          <a:ext cx="739246" cy="84160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FA0755-235A-C747-ADC2-B284D5205A1F}">
      <dsp:nvSpPr>
        <dsp:cNvPr id="0" name=""/>
        <dsp:cNvSpPr/>
      </dsp:nvSpPr>
      <dsp:spPr>
        <a:xfrm>
          <a:off x="1088" y="33633"/>
          <a:ext cx="1244455" cy="871078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300" kern="1200" dirty="0"/>
            <a:t>Diseño</a:t>
          </a:r>
          <a:endParaRPr lang="es-MX" sz="1300" kern="1200"/>
        </a:p>
      </dsp:txBody>
      <dsp:txXfrm>
        <a:off x="43618" y="76163"/>
        <a:ext cx="1159395" cy="786018"/>
      </dsp:txXfrm>
    </dsp:sp>
    <dsp:sp modelId="{A3675C7E-9084-1149-9219-2DD866FB5630}">
      <dsp:nvSpPr>
        <dsp:cNvPr id="0" name=""/>
        <dsp:cNvSpPr/>
      </dsp:nvSpPr>
      <dsp:spPr>
        <a:xfrm>
          <a:off x="1245544" y="116710"/>
          <a:ext cx="905098" cy="704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63AF36-654B-4548-A49F-E8B07C0D9443}">
      <dsp:nvSpPr>
        <dsp:cNvPr id="0" name=""/>
        <dsp:cNvSpPr/>
      </dsp:nvSpPr>
      <dsp:spPr>
        <a:xfrm rot="5400000">
          <a:off x="1228729" y="1831611"/>
          <a:ext cx="739246" cy="84160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946D58-A0E1-3C49-8C59-729B5B6C67C4}">
      <dsp:nvSpPr>
        <dsp:cNvPr id="0" name=""/>
        <dsp:cNvSpPr/>
      </dsp:nvSpPr>
      <dsp:spPr>
        <a:xfrm>
          <a:off x="1032874" y="1012141"/>
          <a:ext cx="1244455" cy="871078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300" kern="1200" dirty="0"/>
            <a:t>Participantes</a:t>
          </a:r>
        </a:p>
      </dsp:txBody>
      <dsp:txXfrm>
        <a:off x="1075404" y="1054671"/>
        <a:ext cx="1159395" cy="786018"/>
      </dsp:txXfrm>
    </dsp:sp>
    <dsp:sp modelId="{C7037F35-45E0-DD43-9208-2C31C9EDBC61}">
      <dsp:nvSpPr>
        <dsp:cNvPr id="0" name=""/>
        <dsp:cNvSpPr/>
      </dsp:nvSpPr>
      <dsp:spPr>
        <a:xfrm>
          <a:off x="2277329" y="1095218"/>
          <a:ext cx="905098" cy="704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49D6AE-DD5E-2A4A-995B-2EAD715CAE61}">
      <dsp:nvSpPr>
        <dsp:cNvPr id="0" name=""/>
        <dsp:cNvSpPr/>
      </dsp:nvSpPr>
      <dsp:spPr>
        <a:xfrm rot="5400000">
          <a:off x="2260515" y="2810119"/>
          <a:ext cx="739246" cy="84160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5129AC-F1B6-8149-9956-475654D98FF6}">
      <dsp:nvSpPr>
        <dsp:cNvPr id="0" name=""/>
        <dsp:cNvSpPr/>
      </dsp:nvSpPr>
      <dsp:spPr>
        <a:xfrm>
          <a:off x="2064660" y="1990650"/>
          <a:ext cx="1244455" cy="871078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300" kern="1200" dirty="0"/>
            <a:t>Instrumento</a:t>
          </a:r>
        </a:p>
      </dsp:txBody>
      <dsp:txXfrm>
        <a:off x="2107190" y="2033180"/>
        <a:ext cx="1159395" cy="786018"/>
      </dsp:txXfrm>
    </dsp:sp>
    <dsp:sp modelId="{33DF8BB3-2ED4-E442-B467-D5467473B8E1}">
      <dsp:nvSpPr>
        <dsp:cNvPr id="0" name=""/>
        <dsp:cNvSpPr/>
      </dsp:nvSpPr>
      <dsp:spPr>
        <a:xfrm>
          <a:off x="3309115" y="2073727"/>
          <a:ext cx="905098" cy="704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95CF0A-422E-F844-921E-B79FF33EFB16}">
      <dsp:nvSpPr>
        <dsp:cNvPr id="0" name=""/>
        <dsp:cNvSpPr/>
      </dsp:nvSpPr>
      <dsp:spPr>
        <a:xfrm rot="5400000">
          <a:off x="3292301" y="3788628"/>
          <a:ext cx="739246" cy="84160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AF1F32-AEA9-CC45-B43B-FAA89636ED3C}">
      <dsp:nvSpPr>
        <dsp:cNvPr id="0" name=""/>
        <dsp:cNvSpPr/>
      </dsp:nvSpPr>
      <dsp:spPr>
        <a:xfrm>
          <a:off x="3096446" y="2969159"/>
          <a:ext cx="1244455" cy="871078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300" kern="1200" dirty="0"/>
            <a:t>Procedimientos</a:t>
          </a:r>
        </a:p>
      </dsp:txBody>
      <dsp:txXfrm>
        <a:off x="3138976" y="3011689"/>
        <a:ext cx="1159395" cy="786018"/>
      </dsp:txXfrm>
    </dsp:sp>
    <dsp:sp modelId="{D4FE1698-6AAE-504E-BAD3-6B448843ACA8}">
      <dsp:nvSpPr>
        <dsp:cNvPr id="0" name=""/>
        <dsp:cNvSpPr/>
      </dsp:nvSpPr>
      <dsp:spPr>
        <a:xfrm>
          <a:off x="4340901" y="3052236"/>
          <a:ext cx="905098" cy="704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028F39-FFE7-234C-8204-ADE4BB3862CC}">
      <dsp:nvSpPr>
        <dsp:cNvPr id="0" name=""/>
        <dsp:cNvSpPr/>
      </dsp:nvSpPr>
      <dsp:spPr>
        <a:xfrm rot="5400000">
          <a:off x="4324087" y="4767136"/>
          <a:ext cx="739246" cy="84160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234BC1-1A2A-194D-91FA-A9E44A65D9F8}">
      <dsp:nvSpPr>
        <dsp:cNvPr id="0" name=""/>
        <dsp:cNvSpPr/>
      </dsp:nvSpPr>
      <dsp:spPr>
        <a:xfrm>
          <a:off x="4128232" y="3947667"/>
          <a:ext cx="1244455" cy="871078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300" kern="1200" dirty="0"/>
            <a:t>Análisis estadistico</a:t>
          </a:r>
        </a:p>
      </dsp:txBody>
      <dsp:txXfrm>
        <a:off x="4170762" y="3990197"/>
        <a:ext cx="1159395" cy="786018"/>
      </dsp:txXfrm>
    </dsp:sp>
    <dsp:sp modelId="{4EA0BE79-B31F-F04E-8C1C-8D35B14C279E}">
      <dsp:nvSpPr>
        <dsp:cNvPr id="0" name=""/>
        <dsp:cNvSpPr/>
      </dsp:nvSpPr>
      <dsp:spPr>
        <a:xfrm>
          <a:off x="5372687" y="4030744"/>
          <a:ext cx="905098" cy="704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FA1EF3-6AE7-D745-90F5-85ECE4097E4E}">
      <dsp:nvSpPr>
        <dsp:cNvPr id="0" name=""/>
        <dsp:cNvSpPr/>
      </dsp:nvSpPr>
      <dsp:spPr>
        <a:xfrm>
          <a:off x="5160017" y="4926176"/>
          <a:ext cx="1244455" cy="871078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300" kern="1200" dirty="0"/>
            <a:t>Aspectos éticos</a:t>
          </a:r>
        </a:p>
      </dsp:txBody>
      <dsp:txXfrm>
        <a:off x="5202547" y="4968706"/>
        <a:ext cx="1159395" cy="7860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2A1CF2-0F3E-F4A3-1C88-F85EE8E43E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C83687C-DC92-99CA-77C7-924AEE2100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B7740B-68F6-4336-89CC-0A756835A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27-10-25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05A692-6432-766F-AF40-BCE8EF5D8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D2A611-8DCD-34F1-AFEB-07AB4B3B5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0907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5D3BC7-1A25-B7A4-233F-D7229F7DE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1E9C280-8017-3DE6-778D-041A45555D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769F97-3761-7C70-1708-5DC6AEDE4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27-10-25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FE2C15-41D9-AFAF-3867-9B092F43B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6853B-3924-DDC6-E04B-1F68B7796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37655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89F4831-9901-0B4A-2506-90D536E01E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B3E4870-BB71-F4B3-D835-3E840891E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5C5C10-F407-78D9-3891-98CDE3AD3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27-10-25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3A54BA-D177-50E3-E3D3-06D3C9F82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9FE9C7-651C-177C-4FE5-FBFC9319B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03111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B89A43-85D2-B0C5-C56D-79CC9C526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86340B-7772-7DAF-C84A-A65512DD7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5510DA-8F69-BD0C-9D64-24BACA56B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27-10-25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789E4B-BC7B-DAE2-3E99-9E29CDE71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71C3D7-6270-3932-0F09-35DFE9123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3375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7384A8-B4EF-51FE-E506-751187B3A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371150-5A7F-6005-5FD9-E7D042515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4FBE4D-E373-7B51-1FC6-FBFB5420E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27-10-25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4E4779-76F9-0368-C1F2-702725D80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1FECDD-0F8F-25BE-D97C-0111A147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6791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EA0AB3-CDCA-AE7C-F5FE-FCC9D9AC8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756B90-DCE3-39DF-3E42-60287AC2A9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D8787F0-4974-8122-9220-A90DB92501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15AC255-936B-CAE1-28CF-B5521801D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27-10-25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8BDBE0-ED93-AFFE-25FB-1F36F3F4D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C24A9E-7B84-8EAA-52CC-95FAA84B9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67183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77660F-32ED-18ED-AD35-B840157D6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18E3EEA-8476-9986-3375-9FCDFF722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8F921A4-BF86-DC08-61D6-0D850063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DE68BC4-AB0A-C854-720E-EE628F7321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10B495F-EDE3-5875-DC61-3E0EE771AE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83DFB11-A66B-ADFA-6814-4B5599EBC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27-10-25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A498FE1-98AC-4F7D-FB53-BAF7670E6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78DF97-32CE-7536-02AD-A6C6D6E6C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71178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B9B140-B97B-6423-9FF3-008481B10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713EF7D-814C-96AF-7B0E-84447740E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27-10-25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1A388E1-1B82-3A14-E443-257896B66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7663E8-4EF5-8277-A547-735DC15FB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16224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52DF380-0621-8B44-400A-B719A4E50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27-10-25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20D4C29-3028-E959-849C-94F7C2739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7DBF3B3-1886-BE8D-9BB1-8FE91A7BE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71797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CA219D-7370-B0AF-0352-A71343D5C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A16577-E15B-983E-DE87-E13805AAA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6441E04-62C3-9E21-7A0C-84C14AEAB4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909F7C9-369E-6810-CDE5-F4D0299B0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27-10-25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7B672D-D301-43D7-EB22-F463E3585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6D3BD9-380B-1B2F-2E7F-51620A3EE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3131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012999-2BC0-0054-9D35-C4F2E3C29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19AC690-96E2-7D21-921F-847F83F19D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BC84179-4C6C-BD57-CE73-9534EAC0B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DBB1090-3DB7-7609-8697-2A47478C3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27-10-25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67C26BF-AD8F-E4A0-6C19-8B3FC837E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935CCCF-839B-5692-C6E6-47A6A60B3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10488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B322CB5-AEDE-708E-9AC1-32D676CC9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C20D034-28F3-2C94-28A7-D6CFBD328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6C923F-2144-00CA-E238-D6DC309F69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9EA1B-127F-479D-A89A-91FBE2AF6D00}" type="datetimeFigureOut">
              <a:rPr lang="es-CL" smtClean="0"/>
              <a:t>27-10-25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63E26A-FBDD-E607-B00D-C15F2AFEBE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D76B08-841F-C136-E4F7-F32563F86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3634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7811/cl_rcm.v7i6.9326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7717/peerj.13368" TargetMode="External"/><Relationship Id="rId4" Type="http://schemas.openxmlformats.org/officeDocument/2006/relationships/hyperlink" Target="https://doi.org/10.1590/1516-3180.2023.0410.R1.0506202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id="{87F28A0D-177D-A018-9725-63932550FBF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8F51C264-34FF-6DA5-2520-03DA579ECA0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E0BFED5A-0A4B-1466-B260-09E468ED6B0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45510" y="2340864"/>
              <a:ext cx="246490" cy="4517136"/>
            </a:xfrm>
            <a:prstGeom prst="rect">
              <a:avLst/>
            </a:prstGeom>
            <a:solidFill>
              <a:srgbClr val="37838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46322E52-B3B6-21B4-71E5-C8D34FB2408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38570" y="0"/>
              <a:ext cx="9034266" cy="1319793"/>
            </a:xfrm>
            <a:prstGeom prst="rect">
              <a:avLst/>
            </a:prstGeom>
            <a:solidFill>
              <a:srgbClr val="003C5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49F24F20-FECD-7DDF-8481-88367D71C15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884169" y="338074"/>
              <a:ext cx="2506171" cy="822278"/>
              <a:chOff x="1079889" y="319741"/>
              <a:chExt cx="3498810" cy="1107103"/>
            </a:xfrm>
          </p:grpSpPr>
          <p:pic>
            <p:nvPicPr>
              <p:cNvPr id="10" name="Imagen 9">
                <a:extLst>
                  <a:ext uri="{FF2B5EF4-FFF2-40B4-BE49-F238E27FC236}">
                    <a16:creationId xmlns:a16="http://schemas.microsoft.com/office/drawing/2014/main" id="{AFC628A2-E5B0-5080-F874-6A76B9101E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79889" y="319741"/>
                <a:ext cx="2163825" cy="1008701"/>
              </a:xfrm>
              <a:prstGeom prst="rect">
                <a:avLst/>
              </a:prstGeom>
            </p:spPr>
          </p:pic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800B1120-E8AF-932E-79A1-5B250B388D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04831" y="442002"/>
                <a:ext cx="1073868" cy="984842"/>
              </a:xfrm>
              <a:prstGeom prst="rect">
                <a:avLst/>
              </a:prstGeom>
            </p:spPr>
          </p:pic>
        </p:grp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23BB32A2-F047-8DB4-2092-FAD14946E5B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616667" y="207469"/>
              <a:ext cx="4587947" cy="1112324"/>
              <a:chOff x="6363037" y="239638"/>
              <a:chExt cx="4934020" cy="1197748"/>
            </a:xfrm>
          </p:grpSpPr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B870137A-5404-F056-38B4-807B04723A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rcRect r="64578"/>
              <a:stretch/>
            </p:blipFill>
            <p:spPr>
              <a:xfrm>
                <a:off x="10156193" y="239638"/>
                <a:ext cx="1140864" cy="1197748"/>
              </a:xfrm>
              <a:prstGeom prst="rect">
                <a:avLst/>
              </a:prstGeom>
            </p:spPr>
          </p:pic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6A4D803B-F4CD-DEA2-40A8-6AAA4BFA96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63037" y="489227"/>
                <a:ext cx="3783531" cy="660069"/>
              </a:xfrm>
              <a:prstGeom prst="rect">
                <a:avLst/>
              </a:prstGeom>
            </p:spPr>
          </p:pic>
        </p:grpSp>
      </p:grpSp>
      <p:sp>
        <p:nvSpPr>
          <p:cNvPr id="8" name="Título 3">
            <a:extLst>
              <a:ext uri="{FF2B5EF4-FFF2-40B4-BE49-F238E27FC236}">
                <a16:creationId xmlns:a16="http://schemas.microsoft.com/office/drawing/2014/main" id="{9B14DF63-DB47-E0DB-8E18-7FE2A36620C9}"/>
              </a:ext>
            </a:extLst>
          </p:cNvPr>
          <p:cNvSpPr txBox="1">
            <a:spLocks/>
          </p:cNvSpPr>
          <p:nvPr/>
        </p:nvSpPr>
        <p:spPr>
          <a:xfrm>
            <a:off x="2481766" y="2225504"/>
            <a:ext cx="8219670" cy="142295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_tradnl" b="1" dirty="0">
                <a:solidFill>
                  <a:schemeClr val="bg1"/>
                </a:solidFill>
                <a:latin typeface="+mn-lt"/>
              </a:rPr>
              <a:t>Diagnóstico del consumo de alcohol y tabaco en universitarios como base para estrategias de salud ambiental</a:t>
            </a:r>
            <a:endParaRPr lang="es-CL" b="1" dirty="0">
              <a:solidFill>
                <a:schemeClr val="bg1"/>
              </a:solidFill>
              <a:latin typeface="+mn-lt"/>
            </a:endParaRPr>
          </a:p>
          <a:p>
            <a:pPr algn="r"/>
            <a:r>
              <a:rPr lang="es-CL" sz="4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(1287)</a:t>
            </a:r>
          </a:p>
        </p:txBody>
      </p:sp>
      <p:sp>
        <p:nvSpPr>
          <p:cNvPr id="9" name="Subtítulo 5">
            <a:extLst>
              <a:ext uri="{FF2B5EF4-FFF2-40B4-BE49-F238E27FC236}">
                <a16:creationId xmlns:a16="http://schemas.microsoft.com/office/drawing/2014/main" id="{5C036101-A0DB-CB97-5614-336F2F054A75}"/>
              </a:ext>
            </a:extLst>
          </p:cNvPr>
          <p:cNvSpPr txBox="1">
            <a:spLocks/>
          </p:cNvSpPr>
          <p:nvPr/>
        </p:nvSpPr>
        <p:spPr>
          <a:xfrm>
            <a:off x="2357358" y="3952419"/>
            <a:ext cx="8344078" cy="12034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L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Autores</a:t>
            </a:r>
          </a:p>
          <a:p>
            <a:pPr algn="r"/>
            <a:r>
              <a:rPr lang="es-CL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Patricia Caro M</a:t>
            </a:r>
            <a:r>
              <a:rPr lang="es-CL" b="1" baseline="3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s-CL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Patricia Moya R</a:t>
            </a:r>
            <a:r>
              <a:rPr lang="es-CL" b="1" baseline="3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CL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Juan Carlos Caro</a:t>
            </a:r>
            <a:r>
              <a:rPr lang="es-CL" b="1" baseline="3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CL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Sebastián Zamorano V</a:t>
            </a:r>
            <a:r>
              <a:rPr lang="es-CL" b="1" baseline="3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CL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Nicolas Ponce I</a:t>
            </a:r>
            <a:r>
              <a:rPr lang="es-CL" b="1" baseline="3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CL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endParaRPr lang="es-CL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ubtítulo 5">
            <a:extLst>
              <a:ext uri="{FF2B5EF4-FFF2-40B4-BE49-F238E27FC236}">
                <a16:creationId xmlns:a16="http://schemas.microsoft.com/office/drawing/2014/main" id="{2D005A37-D643-88E8-A6DF-6C8B3C69963D}"/>
              </a:ext>
            </a:extLst>
          </p:cNvPr>
          <p:cNvSpPr txBox="1">
            <a:spLocks/>
          </p:cNvSpPr>
          <p:nvPr/>
        </p:nvSpPr>
        <p:spPr>
          <a:xfrm>
            <a:off x="2572512" y="5155914"/>
            <a:ext cx="8128924" cy="97288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L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Filiación de los autores </a:t>
            </a:r>
          </a:p>
          <a:p>
            <a:pPr algn="r"/>
            <a:r>
              <a:rPr lang="es-CL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 Instituto de Salud Pública, Universidad Andrés Bello</a:t>
            </a:r>
          </a:p>
          <a:p>
            <a:pPr algn="r"/>
            <a:r>
              <a:rPr lang="es-CL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 Observatorio de Salud Pública Oral, Facultad de Odontología, Universidad </a:t>
            </a:r>
            <a:r>
              <a:rPr lang="es-CL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Finis</a:t>
            </a:r>
            <a:r>
              <a:rPr lang="es-CL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Terrae</a:t>
            </a:r>
            <a:endParaRPr lang="es-CL" sz="2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s-CL" sz="2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AC73040-2F18-055A-637E-F51A4581AE6D}"/>
              </a:ext>
            </a:extLst>
          </p:cNvPr>
          <p:cNvSpPr txBox="1"/>
          <p:nvPr/>
        </p:nvSpPr>
        <p:spPr>
          <a:xfrm>
            <a:off x="2572512" y="6281082"/>
            <a:ext cx="89038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b="1" dirty="0">
                <a:solidFill>
                  <a:schemeClr val="bg1"/>
                </a:solidFill>
              </a:rPr>
              <a:t>Proyecto financiado por el fondo Perspectiva de Género UNAB 2024 proyecto DI-01-24/PG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28429FA-DE3C-8F7F-D982-1084AD8552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2358"/>
            <a:ext cx="2572512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638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C3D870-3FFE-8AFC-4E46-41BBE0065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100" y="704335"/>
            <a:ext cx="6284939" cy="56686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_tradnl" sz="2400" b="1" dirty="0"/>
              <a:t>Consumo de alcohol y tabaco / Salud Pública</a:t>
            </a:r>
          </a:p>
          <a:p>
            <a:pPr marL="0" indent="0" algn="just">
              <a:buNone/>
            </a:pPr>
            <a:endParaRPr lang="es-ES_tradnl" sz="2400" dirty="0"/>
          </a:p>
          <a:p>
            <a:pPr marL="0" indent="0" algn="ctr">
              <a:buNone/>
            </a:pPr>
            <a:r>
              <a:rPr lang="es-ES_tradnl" sz="2400" dirty="0"/>
              <a:t>Efectos adversos =&gt; salud individual </a:t>
            </a:r>
          </a:p>
          <a:p>
            <a:pPr marL="0" indent="0" algn="ctr">
              <a:buNone/>
            </a:pPr>
            <a:r>
              <a:rPr lang="es-ES_tradnl" sz="2400" dirty="0"/>
              <a:t>Impacto negativo =&gt; entorno ambiental</a:t>
            </a:r>
          </a:p>
          <a:p>
            <a:pPr marL="0" indent="0" algn="just">
              <a:buNone/>
            </a:pPr>
            <a:endParaRPr lang="es-ES_tradnl" sz="2400" dirty="0"/>
          </a:p>
          <a:p>
            <a:pPr marL="0" indent="0" algn="ctr">
              <a:buNone/>
            </a:pPr>
            <a:endParaRPr lang="es-ES_tradnl" sz="3200" b="1" dirty="0"/>
          </a:p>
          <a:p>
            <a:pPr marL="0" indent="0" algn="ctr">
              <a:buNone/>
            </a:pPr>
            <a:endParaRPr lang="es-ES_tradnl" sz="3200" b="1" dirty="0"/>
          </a:p>
          <a:p>
            <a:pPr marL="0" indent="0" algn="ctr">
              <a:buNone/>
            </a:pPr>
            <a:r>
              <a:rPr lang="es-ES_tradnl" sz="3200" b="1" dirty="0"/>
              <a:t>Objetivo</a:t>
            </a:r>
          </a:p>
          <a:p>
            <a:pPr marL="0" indent="0" algn="just">
              <a:buNone/>
            </a:pPr>
            <a:endParaRPr lang="es-ES_tradnl" sz="2400" dirty="0"/>
          </a:p>
          <a:p>
            <a:pPr marL="0" indent="0" algn="just">
              <a:buNone/>
            </a:pPr>
            <a:r>
              <a:rPr lang="es-ES_tradnl" sz="2000" dirty="0"/>
              <a:t>Describir los patrones de consumo de alcohol y tabaco en estudiantes del área de la salud de tres universidades privadas de Chile durante el año 2025</a:t>
            </a:r>
            <a:r>
              <a:rPr lang="es-CL" sz="2000" dirty="0"/>
              <a:t> </a:t>
            </a:r>
          </a:p>
          <a:p>
            <a:endParaRPr lang="es-CL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5C1FB5A-D3D7-EFA1-F74B-3FA06AC29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7311093" y="1572959"/>
            <a:ext cx="4880907" cy="5285038"/>
          </a:xfrm>
          <a:prstGeom prst="rect">
            <a:avLst/>
          </a:prstGeom>
        </p:spPr>
      </p:pic>
      <p:sp>
        <p:nvSpPr>
          <p:cNvPr id="6" name="Título 6">
            <a:extLst>
              <a:ext uri="{FF2B5EF4-FFF2-40B4-BE49-F238E27FC236}">
                <a16:creationId xmlns:a16="http://schemas.microsoft.com/office/drawing/2014/main" id="{0D10D580-29D0-5645-A811-1720212D9509}"/>
              </a:ext>
            </a:extLst>
          </p:cNvPr>
          <p:cNvSpPr txBox="1">
            <a:spLocks/>
          </p:cNvSpPr>
          <p:nvPr/>
        </p:nvSpPr>
        <p:spPr>
          <a:xfrm>
            <a:off x="7922745" y="311655"/>
            <a:ext cx="3657602" cy="99097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F1B4357-9575-9CE3-3588-E5A0C06A8669}"/>
              </a:ext>
            </a:extLst>
          </p:cNvPr>
          <p:cNvSpPr/>
          <p:nvPr/>
        </p:nvSpPr>
        <p:spPr>
          <a:xfrm rot="16200000">
            <a:off x="7558196" y="1983106"/>
            <a:ext cx="4477897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BF70A3F-3355-D4C8-3FC3-0B962CEF00E6}"/>
              </a:ext>
            </a:extLst>
          </p:cNvPr>
          <p:cNvSpPr/>
          <p:nvPr/>
        </p:nvSpPr>
        <p:spPr>
          <a:xfrm>
            <a:off x="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381731E-9196-4BE7-A15B-2DB048355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6769" y="2719707"/>
            <a:ext cx="3911600" cy="109220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859F9BA0-1856-8918-2CED-3631BC583D72}"/>
              </a:ext>
            </a:extLst>
          </p:cNvPr>
          <p:cNvSpPr txBox="1"/>
          <p:nvPr/>
        </p:nvSpPr>
        <p:spPr>
          <a:xfrm>
            <a:off x="458263" y="6296784"/>
            <a:ext cx="664105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s-CL" sz="900" dirty="0">
                <a:solidFill>
                  <a:srgbClr val="003C58"/>
                </a:solidFill>
                <a:cs typeface="Arial" panose="020B0604020202020204" pitchFamily="34" charset="0"/>
              </a:rPr>
              <a:t>1. </a:t>
            </a:r>
            <a:r>
              <a:rPr lang="es-ES_tradnl" sz="900" dirty="0"/>
              <a:t>López-Cisneros, M. A., </a:t>
            </a:r>
            <a:r>
              <a:rPr lang="es-ES_tradnl" sz="900" dirty="0" err="1"/>
              <a:t>Telumbre</a:t>
            </a:r>
            <a:r>
              <a:rPr lang="es-ES_tradnl" sz="900" dirty="0"/>
              <a:t>-Terrero, J. Y., </a:t>
            </a:r>
            <a:r>
              <a:rPr lang="es-ES_tradnl" sz="900" dirty="0" err="1"/>
              <a:t>Graniel</a:t>
            </a:r>
            <a:r>
              <a:rPr lang="es-ES_tradnl" sz="900" dirty="0"/>
              <a:t>-Thompson, L. G., Díaz-Villanueva, G. A., &amp; Contreras-Rodríguez, L. del C. (2024). Consumo de tabaco y alcohol en jóvenes universitarios de Campeche, México. </a:t>
            </a:r>
            <a:r>
              <a:rPr lang="es-ES_tradnl" sz="900" i="1" dirty="0"/>
              <a:t>Cuidado Multidisciplinario De La Salud BUAP</a:t>
            </a:r>
            <a:r>
              <a:rPr lang="es-ES_tradnl" sz="900" dirty="0"/>
              <a:t>, </a:t>
            </a:r>
            <a:r>
              <a:rPr lang="es-ES_tradnl" sz="900" i="1" dirty="0"/>
              <a:t>5</a:t>
            </a:r>
            <a:r>
              <a:rPr lang="es-ES_tradnl" sz="900" dirty="0"/>
              <a:t>(10), 21–34. Recuperado a partir de https://</a:t>
            </a:r>
            <a:r>
              <a:rPr lang="es-ES_tradnl" sz="900" dirty="0" err="1"/>
              <a:t>rd.buap.mx</a:t>
            </a:r>
            <a:r>
              <a:rPr lang="es-ES_tradnl" sz="900" dirty="0"/>
              <a:t>/</a:t>
            </a:r>
            <a:r>
              <a:rPr lang="es-ES_tradnl" sz="900" dirty="0" err="1"/>
              <a:t>ojs</a:t>
            </a:r>
            <a:r>
              <a:rPr lang="es-ES_tradnl" sz="900" dirty="0"/>
              <a:t>-dm/</a:t>
            </a:r>
            <a:r>
              <a:rPr lang="es-ES_tradnl" sz="900" dirty="0" err="1"/>
              <a:t>index.php</a:t>
            </a:r>
            <a:r>
              <a:rPr lang="es-ES_tradnl" sz="900" dirty="0"/>
              <a:t>/</a:t>
            </a:r>
            <a:r>
              <a:rPr lang="es-ES_tradnl" sz="900" dirty="0" err="1"/>
              <a:t>cmsj</a:t>
            </a:r>
            <a:r>
              <a:rPr lang="es-ES_tradnl" sz="900" dirty="0"/>
              <a:t>/</a:t>
            </a:r>
            <a:r>
              <a:rPr lang="es-ES_tradnl" sz="900" dirty="0" err="1"/>
              <a:t>article</a:t>
            </a:r>
            <a:r>
              <a:rPr lang="es-ES_tradnl" sz="900" dirty="0"/>
              <a:t>/</a:t>
            </a:r>
            <a:r>
              <a:rPr lang="es-ES_tradnl" sz="900" dirty="0" err="1"/>
              <a:t>view</a:t>
            </a:r>
            <a:r>
              <a:rPr lang="es-ES_tradnl" sz="900" dirty="0"/>
              <a:t>/1397</a:t>
            </a:r>
            <a:endParaRPr lang="es-CL" sz="900" dirty="0"/>
          </a:p>
        </p:txBody>
      </p:sp>
    </p:spTree>
    <p:extLst>
      <p:ext uri="{BB962C8B-B14F-4D97-AF65-F5344CB8AC3E}">
        <p14:creationId xmlns:p14="http://schemas.microsoft.com/office/powerpoint/2010/main" val="2431481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42A01-19FE-CF59-918D-B59FE0DCC5C4}"/>
              </a:ext>
            </a:extLst>
          </p:cNvPr>
          <p:cNvSpPr txBox="1">
            <a:spLocks/>
          </p:cNvSpPr>
          <p:nvPr/>
        </p:nvSpPr>
        <p:spPr>
          <a:xfrm>
            <a:off x="170064" y="2766218"/>
            <a:ext cx="28816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Materiales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y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Métodos</a:t>
            </a:r>
            <a:endParaRPr lang="es-C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5A5D804-DFA4-3EF3-A203-48FEE2A3A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2" r="15583"/>
          <a:stretch/>
        </p:blipFill>
        <p:spPr>
          <a:xfrm>
            <a:off x="0" y="1598929"/>
            <a:ext cx="4376057" cy="528503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7864E9EC-7A9B-48FE-9963-6CC4AAC9C95D}"/>
              </a:ext>
            </a:extLst>
          </p:cNvPr>
          <p:cNvSpPr/>
          <p:nvPr/>
        </p:nvSpPr>
        <p:spPr>
          <a:xfrm>
            <a:off x="490888" y="2502567"/>
            <a:ext cx="3885169" cy="344584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195AD30B-4C78-67FC-2B94-33D52ED9A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453" y="3233995"/>
            <a:ext cx="2881604" cy="1325563"/>
          </a:xfrm>
        </p:spPr>
        <p:txBody>
          <a:bodyPr>
            <a:normAutofit fontScale="90000"/>
          </a:bodyPr>
          <a:lstStyle/>
          <a:p>
            <a:pPr algn="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Materiales </a:t>
            </a:r>
            <a:b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métodos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6C87462-FC36-BBB2-F219-984B532B17DF}"/>
              </a:ext>
            </a:extLst>
          </p:cNvPr>
          <p:cNvSpPr/>
          <p:nvPr/>
        </p:nvSpPr>
        <p:spPr>
          <a:xfrm>
            <a:off x="1194551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aphicFrame>
        <p:nvGraphicFramePr>
          <p:cNvPr id="6" name="Marcador de contenido 5">
            <a:extLst>
              <a:ext uri="{FF2B5EF4-FFF2-40B4-BE49-F238E27FC236}">
                <a16:creationId xmlns:a16="http://schemas.microsoft.com/office/drawing/2014/main" id="{0968B3ED-EC2E-9BBD-B144-1FAB1FAEB9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8800729"/>
              </p:ext>
            </p:extLst>
          </p:nvPr>
        </p:nvGraphicFramePr>
        <p:xfrm>
          <a:off x="4435028" y="589438"/>
          <a:ext cx="6405562" cy="5830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1F57EF15-A858-982A-081A-36D751AE8FEA}"/>
              </a:ext>
            </a:extLst>
          </p:cNvPr>
          <p:cNvSpPr txBox="1"/>
          <p:nvPr/>
        </p:nvSpPr>
        <p:spPr>
          <a:xfrm>
            <a:off x="6096000" y="928653"/>
            <a:ext cx="27092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s-ES_tradnl" sz="16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Descriptivo-transversal</a:t>
            </a:r>
            <a:endParaRPr lang="es-CL" sz="16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40E3C08-F91A-2E8C-03FE-DB962A173640}"/>
              </a:ext>
            </a:extLst>
          </p:cNvPr>
          <p:cNvSpPr txBox="1"/>
          <p:nvPr/>
        </p:nvSpPr>
        <p:spPr>
          <a:xfrm>
            <a:off x="7197668" y="1637199"/>
            <a:ext cx="45475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/>
              <a:t>1054 estudiantes universitarios del área de la salud, &gt; de 18 años, de tres universidades chilenas</a:t>
            </a:r>
            <a:endParaRPr lang="es-CL" sz="1600" dirty="0"/>
          </a:p>
          <a:p>
            <a:endParaRPr lang="es-ES_tradnl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776EFAC-2901-AB6B-D230-F2EFA3091555}"/>
              </a:ext>
            </a:extLst>
          </p:cNvPr>
          <p:cNvSpPr txBox="1"/>
          <p:nvPr/>
        </p:nvSpPr>
        <p:spPr>
          <a:xfrm>
            <a:off x="8957106" y="3695085"/>
            <a:ext cx="21480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 dirty="0"/>
              <a:t>C</a:t>
            </a:r>
            <a:r>
              <a:rPr lang="es-ES_tradnl" sz="1400" dirty="0"/>
              <a:t>uestionario en línea</a:t>
            </a:r>
          </a:p>
          <a:p>
            <a:r>
              <a:rPr lang="es-ES_tradnl" sz="1400" dirty="0"/>
              <a:t>Consentimiento informado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426C136-E7B8-70DF-179C-D048C45150B8}"/>
              </a:ext>
            </a:extLst>
          </p:cNvPr>
          <p:cNvSpPr txBox="1"/>
          <p:nvPr/>
        </p:nvSpPr>
        <p:spPr>
          <a:xfrm>
            <a:off x="7992512" y="2517821"/>
            <a:ext cx="28816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400" dirty="0">
                <a:ea typeface="Aptos" panose="020B0004020202020204" pitchFamily="34" charset="0"/>
                <a:cs typeface="Arial" panose="020B0604020202020204" pitchFamily="34" charset="0"/>
              </a:rPr>
              <a:t>C</a:t>
            </a:r>
            <a:r>
              <a:rPr lang="es-CL" sz="14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uestionario </a:t>
            </a:r>
            <a:r>
              <a:rPr lang="es-CL" sz="1400" b="1" i="1" dirty="0" err="1">
                <a:effectLst/>
                <a:ea typeface="Aptos" panose="020B0004020202020204" pitchFamily="34" charset="0"/>
                <a:cs typeface="Arial" panose="020B0604020202020204" pitchFamily="34" charset="0"/>
              </a:rPr>
              <a:t>STEP</a:t>
            </a:r>
            <a:r>
              <a:rPr lang="es-CL" sz="1400" b="1" dirty="0" err="1">
                <a:effectLst/>
                <a:ea typeface="Aptos" panose="020B0004020202020204" pitchFamily="34" charset="0"/>
                <a:cs typeface="Arial" panose="020B0604020202020204" pitchFamily="34" charset="0"/>
              </a:rPr>
              <a:t>wise</a:t>
            </a:r>
            <a:r>
              <a:rPr lang="es-CL" sz="14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, OMS </a:t>
            </a:r>
            <a:endParaRPr lang="es-ES_tradnl" sz="140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8622BE1-D609-4EF9-7E98-2E43B0F8BD3A}"/>
              </a:ext>
            </a:extLst>
          </p:cNvPr>
          <p:cNvSpPr txBox="1"/>
          <p:nvPr/>
        </p:nvSpPr>
        <p:spPr>
          <a:xfrm>
            <a:off x="8336591" y="2766218"/>
            <a:ext cx="30172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/>
              <a:t>Alcohol Use </a:t>
            </a:r>
            <a:r>
              <a:rPr lang="en-US" sz="1400" dirty="0"/>
              <a:t>Disorders Identification Test–Consumption</a:t>
            </a:r>
            <a:r>
              <a:rPr lang="es-CL" sz="1400" dirty="0"/>
              <a:t> (</a:t>
            </a:r>
            <a:r>
              <a:rPr lang="es-CL" sz="1400" b="1" dirty="0"/>
              <a:t>AUDIT-C</a:t>
            </a:r>
            <a:r>
              <a:rPr lang="es-CL" sz="1400" dirty="0"/>
              <a:t>), versión abreviada </a:t>
            </a:r>
            <a:endParaRPr lang="es-ES_tradnl" sz="14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5807D10-F3CD-4102-46CA-B08F3C390749}"/>
              </a:ext>
            </a:extLst>
          </p:cNvPr>
          <p:cNvSpPr txBox="1"/>
          <p:nvPr/>
        </p:nvSpPr>
        <p:spPr>
          <a:xfrm>
            <a:off x="9902171" y="4700994"/>
            <a:ext cx="18430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1400" dirty="0"/>
              <a:t>Medidas de frecuencia</a:t>
            </a:r>
          </a:p>
          <a:p>
            <a:pPr algn="ctr"/>
            <a:r>
              <a:rPr lang="es-ES_tradnl" sz="1400" dirty="0"/>
              <a:t>Proporciones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5A80585-D79A-F679-031B-13C2211226E2}"/>
              </a:ext>
            </a:extLst>
          </p:cNvPr>
          <p:cNvSpPr txBox="1"/>
          <p:nvPr/>
        </p:nvSpPr>
        <p:spPr>
          <a:xfrm>
            <a:off x="10848555" y="5794523"/>
            <a:ext cx="1024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1400" dirty="0"/>
              <a:t>Aprobación</a:t>
            </a:r>
          </a:p>
          <a:p>
            <a:pPr algn="ctr"/>
            <a:r>
              <a:rPr lang="es-ES_tradnl" sz="1400" dirty="0"/>
              <a:t> CEC</a:t>
            </a:r>
          </a:p>
        </p:txBody>
      </p:sp>
    </p:spTree>
    <p:extLst>
      <p:ext uri="{BB962C8B-B14F-4D97-AF65-F5344CB8AC3E}">
        <p14:creationId xmlns:p14="http://schemas.microsoft.com/office/powerpoint/2010/main" val="55385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B75B00E9-D1C1-1190-8658-280FCA161C00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69C3DA3-85ED-A16C-44D6-796E40A43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0" y="0"/>
            <a:ext cx="4880907" cy="5285038"/>
          </a:xfrm>
          <a:prstGeom prst="rect">
            <a:avLst/>
          </a:prstGeom>
        </p:spPr>
      </p:pic>
      <p:sp>
        <p:nvSpPr>
          <p:cNvPr id="5" name="Título 6">
            <a:extLst>
              <a:ext uri="{FF2B5EF4-FFF2-40B4-BE49-F238E27FC236}">
                <a16:creationId xmlns:a16="http://schemas.microsoft.com/office/drawing/2014/main" id="{BD635213-A22F-FA03-0770-12B641E2FD8E}"/>
              </a:ext>
            </a:extLst>
          </p:cNvPr>
          <p:cNvSpPr txBox="1">
            <a:spLocks/>
          </p:cNvSpPr>
          <p:nvPr/>
        </p:nvSpPr>
        <p:spPr>
          <a:xfrm>
            <a:off x="611651" y="5281891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8446EA4-F2D8-68D0-C628-2CABCCC0A220}"/>
              </a:ext>
            </a:extLst>
          </p:cNvPr>
          <p:cNvSpPr/>
          <p:nvPr/>
        </p:nvSpPr>
        <p:spPr>
          <a:xfrm rot="5400000">
            <a:off x="87129" y="719776"/>
            <a:ext cx="4490153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5286E89-9BDE-948C-7CE7-DB280A69DB6D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aphicFrame>
        <p:nvGraphicFramePr>
          <p:cNvPr id="7" name="Marcador de contenido 6">
            <a:extLst>
              <a:ext uri="{FF2B5EF4-FFF2-40B4-BE49-F238E27FC236}">
                <a16:creationId xmlns:a16="http://schemas.microsoft.com/office/drawing/2014/main" id="{BD6B42E6-CBDE-6ACB-AE45-021A5BD45A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880024"/>
              </p:ext>
            </p:extLst>
          </p:nvPr>
        </p:nvGraphicFramePr>
        <p:xfrm>
          <a:off x="6747496" y="303501"/>
          <a:ext cx="4586361" cy="1332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C6504F1A-6774-358D-B727-9F29AB4255BA}"/>
              </a:ext>
            </a:extLst>
          </p:cNvPr>
          <p:cNvSpPr txBox="1"/>
          <p:nvPr/>
        </p:nvSpPr>
        <p:spPr>
          <a:xfrm>
            <a:off x="5027339" y="600565"/>
            <a:ext cx="94288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_tradnl" dirty="0"/>
              <a:t>n=1054 </a:t>
            </a:r>
          </a:p>
        </p:txBody>
      </p:sp>
      <p:sp>
        <p:nvSpPr>
          <p:cNvPr id="9" name="Flecha derecha 8">
            <a:extLst>
              <a:ext uri="{FF2B5EF4-FFF2-40B4-BE49-F238E27FC236}">
                <a16:creationId xmlns:a16="http://schemas.microsoft.com/office/drawing/2014/main" id="{83395A79-F1A0-A3D3-2C0B-4A55541CD1C9}"/>
              </a:ext>
            </a:extLst>
          </p:cNvPr>
          <p:cNvSpPr/>
          <p:nvPr/>
        </p:nvSpPr>
        <p:spPr>
          <a:xfrm>
            <a:off x="5975128" y="713533"/>
            <a:ext cx="606751" cy="15274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3BCCB7EC-4908-E2B2-821E-483D398CFA1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5077038"/>
              </p:ext>
            </p:extLst>
          </p:nvPr>
        </p:nvGraphicFramePr>
        <p:xfrm>
          <a:off x="5123243" y="1797389"/>
          <a:ext cx="5431409" cy="20075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8CDB642C-3428-26FF-8331-0DD85AED2630}"/>
              </a:ext>
            </a:extLst>
          </p:cNvPr>
          <p:cNvSpPr txBox="1"/>
          <p:nvPr/>
        </p:nvSpPr>
        <p:spPr>
          <a:xfrm>
            <a:off x="7819972" y="1359295"/>
            <a:ext cx="32338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b="1" dirty="0"/>
              <a:t>Fig. 1  Distribución de los participantes por sexo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542792D-1C97-CB14-C5E7-0118CAF9795D}"/>
              </a:ext>
            </a:extLst>
          </p:cNvPr>
          <p:cNvSpPr txBox="1"/>
          <p:nvPr/>
        </p:nvSpPr>
        <p:spPr>
          <a:xfrm>
            <a:off x="6908825" y="3862498"/>
            <a:ext cx="18222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b="1" dirty="0"/>
              <a:t>Fig. 2 Consumo de tabaco</a:t>
            </a:r>
          </a:p>
        </p:txBody>
      </p:sp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F5B701C8-3240-9DA5-D03B-60B2A846BC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8589354"/>
              </p:ext>
            </p:extLst>
          </p:nvPr>
        </p:nvGraphicFramePr>
        <p:xfrm>
          <a:off x="5231489" y="4382462"/>
          <a:ext cx="5363630" cy="17988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CuadroTexto 14">
            <a:extLst>
              <a:ext uri="{FF2B5EF4-FFF2-40B4-BE49-F238E27FC236}">
                <a16:creationId xmlns:a16="http://schemas.microsoft.com/office/drawing/2014/main" id="{7E68D96B-E693-2394-6803-7E8B45F6D586}"/>
              </a:ext>
            </a:extLst>
          </p:cNvPr>
          <p:cNvSpPr txBox="1"/>
          <p:nvPr/>
        </p:nvSpPr>
        <p:spPr>
          <a:xfrm>
            <a:off x="6908825" y="6194349"/>
            <a:ext cx="29974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b="1" dirty="0"/>
              <a:t>Fig. 3  Edad de inicio  de consumo de tabaco</a:t>
            </a:r>
          </a:p>
        </p:txBody>
      </p:sp>
    </p:spTree>
    <p:extLst>
      <p:ext uri="{BB962C8B-B14F-4D97-AF65-F5344CB8AC3E}">
        <p14:creationId xmlns:p14="http://schemas.microsoft.com/office/powerpoint/2010/main" val="2054411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05C36-2CEB-5406-3961-D5E176FAC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16A4EB43-9CFF-5F96-2783-DED5FBB2F38D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AEBC099-64B8-D281-CD8E-1BADCB7D9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0" y="0"/>
            <a:ext cx="4880907" cy="5285038"/>
          </a:xfrm>
          <a:prstGeom prst="rect">
            <a:avLst/>
          </a:prstGeom>
        </p:spPr>
      </p:pic>
      <p:sp>
        <p:nvSpPr>
          <p:cNvPr id="5" name="Título 6">
            <a:extLst>
              <a:ext uri="{FF2B5EF4-FFF2-40B4-BE49-F238E27FC236}">
                <a16:creationId xmlns:a16="http://schemas.microsoft.com/office/drawing/2014/main" id="{6EF4DF0B-F889-9C87-3CB2-AAB0FD0D8E41}"/>
              </a:ext>
            </a:extLst>
          </p:cNvPr>
          <p:cNvSpPr txBox="1">
            <a:spLocks/>
          </p:cNvSpPr>
          <p:nvPr/>
        </p:nvSpPr>
        <p:spPr>
          <a:xfrm>
            <a:off x="611651" y="5281891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0A3361F-9AF4-2E18-0AE0-62E13D620A55}"/>
              </a:ext>
            </a:extLst>
          </p:cNvPr>
          <p:cNvSpPr/>
          <p:nvPr/>
        </p:nvSpPr>
        <p:spPr>
          <a:xfrm rot="5400000">
            <a:off x="87129" y="719776"/>
            <a:ext cx="4490153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6921E3E-96E4-FC3A-AAC4-D3DF90F1A8C9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E686176-D7D8-A3FF-8447-AC9822E78ED9}"/>
              </a:ext>
            </a:extLst>
          </p:cNvPr>
          <p:cNvSpPr txBox="1"/>
          <p:nvPr/>
        </p:nvSpPr>
        <p:spPr>
          <a:xfrm>
            <a:off x="6766707" y="1564871"/>
            <a:ext cx="29923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b="1" dirty="0"/>
              <a:t>Fig. 4  Consumo de alcohol en el último mes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16AFFE9-4B29-6C77-DA35-4B49D9413AF9}"/>
              </a:ext>
            </a:extLst>
          </p:cNvPr>
          <p:cNvSpPr txBox="1"/>
          <p:nvPr/>
        </p:nvSpPr>
        <p:spPr>
          <a:xfrm>
            <a:off x="5524642" y="3744472"/>
            <a:ext cx="36142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b="1" dirty="0"/>
              <a:t>Fig. 5  Consumo de  tragos (alcohol) en un día normal</a:t>
            </a:r>
          </a:p>
        </p:txBody>
      </p:sp>
      <p:graphicFrame>
        <p:nvGraphicFramePr>
          <p:cNvPr id="17" name="Gráfico 16">
            <a:extLst>
              <a:ext uri="{FF2B5EF4-FFF2-40B4-BE49-F238E27FC236}">
                <a16:creationId xmlns:a16="http://schemas.microsoft.com/office/drawing/2014/main" id="{907F0059-4229-9B6A-DAAB-1FADBBABF7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1810902"/>
              </p:ext>
            </p:extLst>
          </p:nvPr>
        </p:nvGraphicFramePr>
        <p:xfrm>
          <a:off x="6096000" y="110634"/>
          <a:ext cx="4191000" cy="1480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Gráfico 17">
            <a:extLst>
              <a:ext uri="{FF2B5EF4-FFF2-40B4-BE49-F238E27FC236}">
                <a16:creationId xmlns:a16="http://schemas.microsoft.com/office/drawing/2014/main" id="{F8E14E65-DC71-AB36-E8DC-3BBADD5AD0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1644410"/>
              </p:ext>
            </p:extLst>
          </p:nvPr>
        </p:nvGraphicFramePr>
        <p:xfrm>
          <a:off x="5178592" y="2000950"/>
          <a:ext cx="4494798" cy="1849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Gráfico 18">
            <a:extLst>
              <a:ext uri="{FF2B5EF4-FFF2-40B4-BE49-F238E27FC236}">
                <a16:creationId xmlns:a16="http://schemas.microsoft.com/office/drawing/2014/main" id="{1B2058CB-C6D2-A046-E163-D1487349E5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9155034"/>
              </p:ext>
            </p:extLst>
          </p:nvPr>
        </p:nvGraphicFramePr>
        <p:xfrm>
          <a:off x="6400657" y="4114800"/>
          <a:ext cx="5476488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CuadroTexto 14">
            <a:extLst>
              <a:ext uri="{FF2B5EF4-FFF2-40B4-BE49-F238E27FC236}">
                <a16:creationId xmlns:a16="http://schemas.microsoft.com/office/drawing/2014/main" id="{C74B52B7-6C92-E845-814F-8F6C7166B7C8}"/>
              </a:ext>
            </a:extLst>
          </p:cNvPr>
          <p:cNvSpPr txBox="1"/>
          <p:nvPr/>
        </p:nvSpPr>
        <p:spPr>
          <a:xfrm>
            <a:off x="8492596" y="6470367"/>
            <a:ext cx="25329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b="1" dirty="0"/>
              <a:t>Fig. 6  Consumo excesivo de alcohol  </a:t>
            </a:r>
          </a:p>
        </p:txBody>
      </p:sp>
    </p:spTree>
    <p:extLst>
      <p:ext uri="{BB962C8B-B14F-4D97-AF65-F5344CB8AC3E}">
        <p14:creationId xmlns:p14="http://schemas.microsoft.com/office/powerpoint/2010/main" val="2940630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1AEA8C8-5334-ABB2-996B-DEAD2EEDE3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8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A7FFA41-60A5-6E51-5767-EBDE71711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991402"/>
          </a:xfrm>
        </p:spPr>
        <p:txBody>
          <a:bodyPr>
            <a:normAutofit/>
          </a:bodyPr>
          <a:lstStyle/>
          <a:p>
            <a:pPr algn="r"/>
            <a:r>
              <a:rPr lang="es-CL" sz="4000" b="1" dirty="0">
                <a:solidFill>
                  <a:srgbClr val="003C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Conclusión</a:t>
            </a:r>
            <a:endParaRPr lang="es-CL" sz="4000" b="1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41429CA-67ED-8F95-167B-2C2CC79392D1}"/>
              </a:ext>
            </a:extLst>
          </p:cNvPr>
          <p:cNvSpPr/>
          <p:nvPr/>
        </p:nvSpPr>
        <p:spPr>
          <a:xfrm>
            <a:off x="2934119" y="1527349"/>
            <a:ext cx="8912887" cy="476291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734FF41-EB5B-2A1D-611B-7172DB769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8810" y="1959429"/>
            <a:ext cx="7444990" cy="421753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L" sz="2000" b="1" dirty="0">
                <a:cs typeface="Arial" panose="020B0604020202020204" pitchFamily="34" charset="0"/>
              </a:rPr>
              <a:t>Una proporción significativa de estudiantes universitarios presenta consumo activo de tabaco y alcohol, con una iniciación temprana durante la adolescencia. </a:t>
            </a:r>
          </a:p>
          <a:p>
            <a:pPr marL="0" indent="0" algn="just">
              <a:buNone/>
            </a:pPr>
            <a:endParaRPr lang="es-CL" sz="2000" b="1" dirty="0"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CL" sz="2000" b="1" dirty="0">
                <a:cs typeface="Arial" panose="020B0604020202020204" pitchFamily="34" charset="0"/>
              </a:rPr>
              <a:t>Estos patrones representan un riesgo para la salud individual y generan un impacto negativo en la salud ambiental debido a la contaminación por la combustión del tabaco y los desechos asociados al consumo de alcohol.</a:t>
            </a:r>
          </a:p>
          <a:p>
            <a:pPr marL="0" indent="0" algn="just">
              <a:buNone/>
            </a:pPr>
            <a:endParaRPr lang="es-CL" sz="2000" b="1" dirty="0"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CL" sz="2000" b="1" dirty="0">
                <a:cs typeface="Arial" panose="020B0604020202020204" pitchFamily="34" charset="0"/>
              </a:rPr>
              <a:t>Los resultados subrayan la necesidad de implementar estrategias integrales de prevención y promoción de entornos saludables en las universidades, que consideren tanto la salud personal como la ambiental.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DF8EA7F-02D4-A20C-3762-DD60DA0990D2}"/>
              </a:ext>
            </a:extLst>
          </p:cNvPr>
          <p:cNvSpPr/>
          <p:nvPr/>
        </p:nvSpPr>
        <p:spPr>
          <a:xfrm>
            <a:off x="11943984" y="1527349"/>
            <a:ext cx="246490" cy="4762919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99691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28D2B1E-D81A-4484-FA28-1772704FA3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58AEEE6-C2AB-BF78-7975-CD51848EC6BE}"/>
              </a:ext>
            </a:extLst>
          </p:cNvPr>
          <p:cNvSpPr/>
          <p:nvPr/>
        </p:nvSpPr>
        <p:spPr>
          <a:xfrm>
            <a:off x="838198" y="2059912"/>
            <a:ext cx="10429570" cy="423035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02AF4E-8E91-F51F-EEDB-22302900B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26382"/>
            <a:ext cx="3537858" cy="1325563"/>
          </a:xfrm>
        </p:spPr>
        <p:txBody>
          <a:bodyPr/>
          <a:lstStyle/>
          <a:p>
            <a:r>
              <a:rPr lang="es-CL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Referencias</a:t>
            </a:r>
            <a:endParaRPr lang="es-C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8D26994-CF63-52B1-84B7-690D928AD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1981" y="2578327"/>
            <a:ext cx="8902004" cy="3262941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s-ES_tradnl" sz="1400" dirty="0"/>
              <a:t>López-Cisneros, M. A., </a:t>
            </a:r>
            <a:r>
              <a:rPr lang="es-ES_tradnl" sz="1400" dirty="0" err="1"/>
              <a:t>Telumbre</a:t>
            </a:r>
            <a:r>
              <a:rPr lang="es-ES_tradnl" sz="1400" dirty="0"/>
              <a:t>-Terrero, J. Y., </a:t>
            </a:r>
            <a:r>
              <a:rPr lang="es-ES_tradnl" sz="1400" dirty="0" err="1"/>
              <a:t>Graniel</a:t>
            </a:r>
            <a:r>
              <a:rPr lang="es-ES_tradnl" sz="1400" dirty="0"/>
              <a:t>-Thompson, L. G., Díaz-Villanueva, G. A., &amp; Contreras-Rodríguez, L. del C. (2024). Consumo de tabaco y alcohol en jóvenes universitarios de Campeche, México. </a:t>
            </a:r>
            <a:r>
              <a:rPr lang="es-ES_tradnl" sz="1400" i="1" dirty="0"/>
              <a:t>Cuidado Multidisciplinario De La Salud BUAP</a:t>
            </a:r>
            <a:r>
              <a:rPr lang="es-ES_tradnl" sz="1400" dirty="0"/>
              <a:t>, </a:t>
            </a:r>
            <a:r>
              <a:rPr lang="es-ES_tradnl" sz="1400" i="1" dirty="0"/>
              <a:t>5</a:t>
            </a:r>
            <a:r>
              <a:rPr lang="es-ES_tradnl" sz="1400" dirty="0"/>
              <a:t>(10), 21–34. Recuperado a partir de https://</a:t>
            </a:r>
            <a:r>
              <a:rPr lang="es-ES_tradnl" sz="1400" dirty="0" err="1"/>
              <a:t>rd.buap.mx</a:t>
            </a:r>
            <a:r>
              <a:rPr lang="es-ES_tradnl" sz="1400" dirty="0"/>
              <a:t>/</a:t>
            </a:r>
            <a:r>
              <a:rPr lang="es-ES_tradnl" sz="1400" dirty="0" err="1"/>
              <a:t>ojs</a:t>
            </a:r>
            <a:r>
              <a:rPr lang="es-ES_tradnl" sz="1400" dirty="0"/>
              <a:t>-dm/</a:t>
            </a:r>
            <a:r>
              <a:rPr lang="es-ES_tradnl" sz="1400" dirty="0" err="1"/>
              <a:t>index.php</a:t>
            </a:r>
            <a:r>
              <a:rPr lang="es-ES_tradnl" sz="1400" dirty="0"/>
              <a:t>/</a:t>
            </a:r>
            <a:r>
              <a:rPr lang="es-ES_tradnl" sz="1400" dirty="0" err="1"/>
              <a:t>cmsj</a:t>
            </a:r>
            <a:r>
              <a:rPr lang="es-ES_tradnl" sz="1400" dirty="0"/>
              <a:t>/</a:t>
            </a:r>
            <a:r>
              <a:rPr lang="es-ES_tradnl" sz="1400" dirty="0" err="1"/>
              <a:t>article</a:t>
            </a:r>
            <a:r>
              <a:rPr lang="es-ES_tradnl" sz="1400" dirty="0"/>
              <a:t>/</a:t>
            </a:r>
            <a:r>
              <a:rPr lang="es-ES_tradnl" sz="1400" dirty="0" err="1"/>
              <a:t>view</a:t>
            </a:r>
            <a:r>
              <a:rPr lang="es-ES_tradnl" sz="1400" dirty="0"/>
              <a:t>/1397</a:t>
            </a:r>
            <a:endParaRPr lang="es-CL" sz="1400" dirty="0"/>
          </a:p>
          <a:p>
            <a:pPr marL="0" indent="0" algn="just">
              <a:buNone/>
            </a:pPr>
            <a:r>
              <a:rPr lang="es-ES_tradnl" sz="1400" dirty="0"/>
              <a:t>Martínez Blancas, P., Contreras Landgrave, G., Camacho Ruiz, E. J., &amp; Casas Patiño, O. D. (2024). Relación de la Depresión, Ansiedad y Estrés Académico con el Consumo de Tabaco y Alcohol en Estudiantes de Medicina: Revisión Sistemática. </a:t>
            </a:r>
            <a:r>
              <a:rPr lang="es-ES_tradnl" sz="1400" i="1" dirty="0"/>
              <a:t>Ciencia Latina Revista Científica Multidisciplinar</a:t>
            </a:r>
            <a:r>
              <a:rPr lang="es-ES_tradnl" sz="1400" dirty="0"/>
              <a:t>, </a:t>
            </a:r>
            <a:r>
              <a:rPr lang="es-ES_tradnl" sz="1400" i="1" dirty="0"/>
              <a:t>7</a:t>
            </a:r>
            <a:r>
              <a:rPr lang="es-ES_tradnl" sz="1400" dirty="0"/>
              <a:t>(6), 7962-7981. </a:t>
            </a:r>
            <a:r>
              <a:rPr lang="es-ES_tradnl" sz="1400" u="sng" dirty="0">
                <a:hlinkClick r:id="rId3"/>
              </a:rPr>
              <a:t>https://doi.org/10.37811/cl_rcm.v7i6.9326</a:t>
            </a:r>
            <a:endParaRPr lang="es-CL" sz="1400" dirty="0"/>
          </a:p>
          <a:p>
            <a:pPr marL="0" lvl="0" indent="0" algn="just">
              <a:buNone/>
            </a:pPr>
            <a:r>
              <a:rPr lang="es-ES_tradnl" sz="1400" dirty="0" err="1"/>
              <a:t>Cortaza</a:t>
            </a:r>
            <a:r>
              <a:rPr lang="es-ES_tradnl" sz="1400" dirty="0"/>
              <a:t>-Ramírez, L., Calixto-Olalde, G., Hernández-López, L., &amp; Torres-Balderas, D. (2022). Prevalencia de consumo de alcohol en estudiantes universitarios de enfermería. </a:t>
            </a:r>
            <a:r>
              <a:rPr lang="es-ES_tradnl" sz="1400" i="1" dirty="0" err="1"/>
              <a:t>Medwave</a:t>
            </a:r>
            <a:r>
              <a:rPr lang="es-ES_tradnl" sz="1400" dirty="0"/>
              <a:t>, </a:t>
            </a:r>
            <a:r>
              <a:rPr lang="es-ES_tradnl" sz="1400" i="1" dirty="0"/>
              <a:t>22</a:t>
            </a:r>
            <a:r>
              <a:rPr lang="es-ES_tradnl" sz="1400" dirty="0"/>
              <a:t>(02). </a:t>
            </a:r>
            <a:endParaRPr lang="es-CL" sz="1400" dirty="0"/>
          </a:p>
          <a:p>
            <a:pPr marL="0" indent="0" algn="just">
              <a:buNone/>
            </a:pPr>
            <a:r>
              <a:rPr lang="es-ES_tradnl" sz="1400" dirty="0"/>
              <a:t>Brito, A. P. A., Lima, A. S., Rocha, Á. C., Gonçalves, B. M., Freitas, D. M. C. B., Oliveira, G. J., Lima, J. K. A., &amp; Avena, K. M. (2024). Alcohol </a:t>
            </a:r>
            <a:r>
              <a:rPr lang="es-ES_tradnl" sz="1400" dirty="0" err="1"/>
              <a:t>consumption</a:t>
            </a:r>
            <a:r>
              <a:rPr lang="es-ES_tradnl" sz="1400" dirty="0"/>
              <a:t> </a:t>
            </a:r>
            <a:r>
              <a:rPr lang="es-ES_tradnl" sz="1400" dirty="0" err="1"/>
              <a:t>habits</a:t>
            </a:r>
            <a:r>
              <a:rPr lang="es-ES_tradnl" sz="1400" dirty="0"/>
              <a:t> and </a:t>
            </a:r>
            <a:r>
              <a:rPr lang="es-ES_tradnl" sz="1400" dirty="0" err="1"/>
              <a:t>their</a:t>
            </a:r>
            <a:r>
              <a:rPr lang="es-ES_tradnl" sz="1400" dirty="0"/>
              <a:t> </a:t>
            </a:r>
            <a:r>
              <a:rPr lang="es-ES_tradnl" sz="1400" dirty="0" err="1"/>
              <a:t>impact</a:t>
            </a:r>
            <a:r>
              <a:rPr lang="es-ES_tradnl" sz="1400" dirty="0"/>
              <a:t> </a:t>
            </a:r>
            <a:r>
              <a:rPr lang="es-ES_tradnl" sz="1400" dirty="0" err="1"/>
              <a:t>on</a:t>
            </a:r>
            <a:r>
              <a:rPr lang="es-ES_tradnl" sz="1400" dirty="0"/>
              <a:t> </a:t>
            </a:r>
            <a:r>
              <a:rPr lang="es-ES_tradnl" sz="1400" dirty="0" err="1"/>
              <a:t>academic</a:t>
            </a:r>
            <a:r>
              <a:rPr lang="es-ES_tradnl" sz="1400" dirty="0"/>
              <a:t> performance: </a:t>
            </a:r>
            <a:r>
              <a:rPr lang="es-ES_tradnl" sz="1400" dirty="0" err="1"/>
              <a:t>analysis</a:t>
            </a:r>
            <a:r>
              <a:rPr lang="es-ES_tradnl" sz="1400" dirty="0"/>
              <a:t> </a:t>
            </a:r>
            <a:r>
              <a:rPr lang="es-ES_tradnl" sz="1400" dirty="0" err="1"/>
              <a:t>of</a:t>
            </a:r>
            <a:r>
              <a:rPr lang="es-ES_tradnl" sz="1400" dirty="0"/>
              <a:t> </a:t>
            </a:r>
            <a:r>
              <a:rPr lang="es-ES_tradnl" sz="1400" dirty="0" err="1"/>
              <a:t>ethanol</a:t>
            </a:r>
            <a:r>
              <a:rPr lang="es-ES_tradnl" sz="1400" dirty="0"/>
              <a:t> </a:t>
            </a:r>
            <a:r>
              <a:rPr lang="es-ES_tradnl" sz="1400" dirty="0" err="1"/>
              <a:t>patterns</a:t>
            </a:r>
            <a:r>
              <a:rPr lang="es-ES_tradnl" sz="1400" dirty="0"/>
              <a:t> </a:t>
            </a:r>
            <a:r>
              <a:rPr lang="es-ES_tradnl" sz="1400" dirty="0" err="1"/>
              <a:t>among</a:t>
            </a:r>
            <a:r>
              <a:rPr lang="es-ES_tradnl" sz="1400" dirty="0"/>
              <a:t> </a:t>
            </a:r>
            <a:r>
              <a:rPr lang="es-ES_tradnl" sz="1400" dirty="0" err="1"/>
              <a:t>health</a:t>
            </a:r>
            <a:r>
              <a:rPr lang="es-ES_tradnl" sz="1400" dirty="0"/>
              <a:t> </a:t>
            </a:r>
            <a:r>
              <a:rPr lang="es-ES_tradnl" sz="1400" dirty="0" err="1"/>
              <a:t>students</a:t>
            </a:r>
            <a:r>
              <a:rPr lang="es-ES_tradnl" sz="1400" dirty="0"/>
              <a:t>. A </a:t>
            </a:r>
            <a:r>
              <a:rPr lang="es-ES_tradnl" sz="1400" dirty="0" err="1"/>
              <a:t>cross-sectional</a:t>
            </a:r>
            <a:r>
              <a:rPr lang="es-ES_tradnl" sz="1400" dirty="0"/>
              <a:t> </a:t>
            </a:r>
            <a:r>
              <a:rPr lang="es-ES_tradnl" sz="1400" dirty="0" err="1"/>
              <a:t>study</a:t>
            </a:r>
            <a:r>
              <a:rPr lang="es-ES_tradnl" sz="1400" dirty="0"/>
              <a:t>. </a:t>
            </a:r>
            <a:r>
              <a:rPr lang="es-ES_tradnl" sz="1400" i="1" dirty="0"/>
              <a:t>Sao Paulo medical </a:t>
            </a:r>
            <a:r>
              <a:rPr lang="es-ES_tradnl" sz="1400" i="1" dirty="0" err="1"/>
              <a:t>journal</a:t>
            </a:r>
            <a:r>
              <a:rPr lang="es-ES_tradnl" sz="1400" i="1" dirty="0"/>
              <a:t> = Revista paulista de medicina</a:t>
            </a:r>
            <a:r>
              <a:rPr lang="es-ES_tradnl" sz="1400" dirty="0"/>
              <a:t>, </a:t>
            </a:r>
            <a:r>
              <a:rPr lang="es-ES_tradnl" sz="1400" i="1" dirty="0"/>
              <a:t>142</a:t>
            </a:r>
            <a:r>
              <a:rPr lang="es-ES_tradnl" sz="1400" dirty="0"/>
              <a:t>(6), e2023410. </a:t>
            </a:r>
            <a:r>
              <a:rPr lang="es-ES_tradnl" sz="1400" u="sng" dirty="0">
                <a:hlinkClick r:id="rId4"/>
              </a:rPr>
              <a:t>https://doi.org/10.1590/1516-3180.2023.0410.R1.05062024</a:t>
            </a:r>
            <a:endParaRPr lang="es-CL" sz="1400" dirty="0"/>
          </a:p>
          <a:p>
            <a:pPr marL="0" indent="0" algn="just">
              <a:buNone/>
            </a:pPr>
            <a:r>
              <a:rPr lang="es-CL" sz="1400" dirty="0"/>
              <a:t>Herrero-Montes, M., Alonso-Blanco, C., Paz-Zulueta, M., Pellico-López, A., Ruiz-Azcona, L., Sarabia-Cobo, C., </a:t>
            </a:r>
            <a:r>
              <a:rPr lang="es-CL" sz="1400" dirty="0" err="1"/>
              <a:t>Boixadera</a:t>
            </a:r>
            <a:r>
              <a:rPr lang="es-CL" sz="1400" dirty="0"/>
              <a:t>-Planas, E., &amp; Parás-Bravo, P. (2022). </a:t>
            </a:r>
            <a:r>
              <a:rPr lang="es-CL" sz="1400" dirty="0" err="1"/>
              <a:t>Excessive</a:t>
            </a:r>
            <a:r>
              <a:rPr lang="es-CL" sz="1400" dirty="0"/>
              <a:t> alcohol </a:t>
            </a:r>
            <a:r>
              <a:rPr lang="es-CL" sz="1400" dirty="0" err="1"/>
              <a:t>consumption</a:t>
            </a:r>
            <a:r>
              <a:rPr lang="es-CL" sz="1400" dirty="0"/>
              <a:t> and </a:t>
            </a:r>
            <a:r>
              <a:rPr lang="es-CL" sz="1400" dirty="0" err="1"/>
              <a:t>binge</a:t>
            </a:r>
            <a:r>
              <a:rPr lang="es-CL" sz="1400" dirty="0"/>
              <a:t> </a:t>
            </a:r>
            <a:r>
              <a:rPr lang="es-CL" sz="1400" dirty="0" err="1"/>
              <a:t>drinking</a:t>
            </a:r>
            <a:r>
              <a:rPr lang="es-CL" sz="1400" dirty="0"/>
              <a:t> in </a:t>
            </a:r>
            <a:r>
              <a:rPr lang="es-CL" sz="1400" dirty="0" err="1"/>
              <a:t>college</a:t>
            </a:r>
            <a:r>
              <a:rPr lang="es-CL" sz="1400" dirty="0"/>
              <a:t> </a:t>
            </a:r>
            <a:r>
              <a:rPr lang="es-CL" sz="1400" dirty="0" err="1"/>
              <a:t>students</a:t>
            </a:r>
            <a:r>
              <a:rPr lang="es-CL" sz="1400" dirty="0"/>
              <a:t>. </a:t>
            </a:r>
            <a:r>
              <a:rPr lang="es-CL" sz="1400" i="1" dirty="0" err="1"/>
              <a:t>PeerJ</a:t>
            </a:r>
            <a:r>
              <a:rPr lang="es-CL" sz="1400" dirty="0"/>
              <a:t>, </a:t>
            </a:r>
            <a:r>
              <a:rPr lang="es-CL" sz="1400" i="1" dirty="0"/>
              <a:t>10</a:t>
            </a:r>
            <a:r>
              <a:rPr lang="es-CL" sz="1400" dirty="0"/>
              <a:t>, e13368. </a:t>
            </a:r>
            <a:r>
              <a:rPr lang="es-CL" sz="1400" u="sng" dirty="0">
                <a:hlinkClick r:id="rId5"/>
              </a:rPr>
              <a:t>https://doi.org/10.7717/peerj.13368</a:t>
            </a:r>
            <a:endParaRPr lang="es-CL" sz="1400" dirty="0"/>
          </a:p>
          <a:p>
            <a:pPr lvl="0"/>
            <a:endParaRPr lang="es-CL" dirty="0"/>
          </a:p>
          <a:p>
            <a:pPr marL="0" indent="0">
              <a:buNone/>
            </a:pPr>
            <a:endParaRPr lang="es-CL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357DB04-3E73-B7C0-D0F3-120EAFBEF1C5}"/>
              </a:ext>
            </a:extLst>
          </p:cNvPr>
          <p:cNvSpPr/>
          <p:nvPr/>
        </p:nvSpPr>
        <p:spPr>
          <a:xfrm>
            <a:off x="11945510" y="2059913"/>
            <a:ext cx="246490" cy="4230356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36592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B299639F-21E6-6C68-4255-3508216A48A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1"/>
          <a:stretch/>
        </p:blipFill>
        <p:spPr>
          <a:xfrm>
            <a:off x="1506326" y="-3"/>
            <a:ext cx="8744579" cy="3572933"/>
          </a:xfrm>
          <a:prstGeom prst="rect">
            <a:avLst/>
          </a:prstGeom>
        </p:spPr>
      </p:pic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5838A512-AE12-57FF-8D34-CDD3AF85BA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792" y="3882169"/>
            <a:ext cx="9361159" cy="2975831"/>
          </a:xfr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70D9DFCB-B7C7-0ED0-915A-9A5829B91A17}"/>
              </a:ext>
            </a:extLst>
          </p:cNvPr>
          <p:cNvSpPr/>
          <p:nvPr/>
        </p:nvSpPr>
        <p:spPr>
          <a:xfrm>
            <a:off x="10250905" y="0"/>
            <a:ext cx="1941094" cy="3572933"/>
          </a:xfrm>
          <a:prstGeom prst="rect">
            <a:avLst/>
          </a:prstGeom>
          <a:solidFill>
            <a:srgbClr val="003C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118D5AA1-CDC1-7D36-A634-AAF831510AD4}"/>
              </a:ext>
            </a:extLst>
          </p:cNvPr>
          <p:cNvGrpSpPr/>
          <p:nvPr/>
        </p:nvGrpSpPr>
        <p:grpSpPr>
          <a:xfrm>
            <a:off x="4555997" y="2090057"/>
            <a:ext cx="7086437" cy="1463623"/>
            <a:chOff x="5505274" y="239638"/>
            <a:chExt cx="5791783" cy="1197748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C3EB62E4-3290-B8B7-47ED-1278D0C7E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64578"/>
            <a:stretch/>
          </p:blipFill>
          <p:spPr>
            <a:xfrm>
              <a:off x="10156193" y="239638"/>
              <a:ext cx="1140864" cy="1197748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1774E513-9E46-916B-E2BD-22117A2FB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5274" y="443736"/>
              <a:ext cx="4450386" cy="776408"/>
            </a:xfrm>
            <a:prstGeom prst="rect">
              <a:avLst/>
            </a:prstGeom>
          </p:spPr>
        </p:pic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941B9570-0E93-9280-B609-6C6AE24DF3A7}"/>
              </a:ext>
            </a:extLst>
          </p:cNvPr>
          <p:cNvSpPr/>
          <p:nvPr/>
        </p:nvSpPr>
        <p:spPr>
          <a:xfrm>
            <a:off x="1415420" y="0"/>
            <a:ext cx="90906" cy="3572930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631678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945</TotalTime>
  <Words>801</Words>
  <Application>Microsoft Macintosh PowerPoint</Application>
  <PresentationFormat>Panorámica</PresentationFormat>
  <Paragraphs>66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Century Gothic</vt:lpstr>
      <vt:lpstr>Tema de Office</vt:lpstr>
      <vt:lpstr>Presentación de PowerPoint</vt:lpstr>
      <vt:lpstr>Presentación de PowerPoint</vt:lpstr>
      <vt:lpstr>Materiales  y métodos</vt:lpstr>
      <vt:lpstr>Presentación de PowerPoint</vt:lpstr>
      <vt:lpstr>Presentación de PowerPoint</vt:lpstr>
      <vt:lpstr>Conclusión</vt:lpstr>
      <vt:lpstr>Referencias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Matías Alejandro Salamanca Muñoz</dc:creator>
  <cp:lastModifiedBy>Patricia Moya Rivera</cp:lastModifiedBy>
  <cp:revision>20</cp:revision>
  <dcterms:created xsi:type="dcterms:W3CDTF">2023-09-24T14:12:27Z</dcterms:created>
  <dcterms:modified xsi:type="dcterms:W3CDTF">2025-10-27T12:40:47Z</dcterms:modified>
</cp:coreProperties>
</file>