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63" r:id="rId2"/>
    <p:sldId id="268" r:id="rId3"/>
    <p:sldId id="265" r:id="rId4"/>
    <p:sldId id="270" r:id="rId5"/>
    <p:sldId id="271" r:id="rId6"/>
    <p:sldId id="273" r:id="rId7"/>
    <p:sldId id="275" r:id="rId8"/>
    <p:sldId id="277" r:id="rId9"/>
    <p:sldId id="279" r:id="rId10"/>
    <p:sldId id="261" r:id="rId11"/>
    <p:sldId id="266" r:id="rId12"/>
    <p:sldId id="282" r:id="rId13"/>
    <p:sldId id="260" r:id="rId14"/>
    <p:sldId id="280" r:id="rId15"/>
    <p:sldId id="262" r:id="rId16"/>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58"/>
    <a:srgbClr val="3783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F64445-34A1-4C08-AF44-E5BA7347AE17}" v="28" dt="2025-11-04T02:30:10.1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604" autoAdjust="0"/>
    <p:restoredTop sz="90588" autoAdjust="0"/>
  </p:normalViewPr>
  <p:slideViewPr>
    <p:cSldViewPr snapToGrid="0">
      <p:cViewPr varScale="1">
        <p:scale>
          <a:sx n="75" d="100"/>
          <a:sy n="75" d="100"/>
        </p:scale>
        <p:origin x="1363"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a Munzenmayer R." userId="4ddc747d-2116-4466-8c96-3103dbbaf98a" providerId="ADAL" clId="{BC7779DA-45D3-44C8-8F11-37C742FE50C5}"/>
    <pc:docChg chg="undo custSel modSld">
      <pc:chgData name="Melisa Munzenmayer R." userId="4ddc747d-2116-4466-8c96-3103dbbaf98a" providerId="ADAL" clId="{BC7779DA-45D3-44C8-8F11-37C742FE50C5}" dt="2025-11-04T02:30:55.865" v="481" actId="14100"/>
      <pc:docMkLst>
        <pc:docMk/>
      </pc:docMkLst>
      <pc:sldChg chg="addSp delSp modSp mod">
        <pc:chgData name="Melisa Munzenmayer R." userId="4ddc747d-2116-4466-8c96-3103dbbaf98a" providerId="ADAL" clId="{BC7779DA-45D3-44C8-8F11-37C742FE50C5}" dt="2025-10-29T15:31:50.133" v="48" actId="1076"/>
        <pc:sldMkLst>
          <pc:docMk/>
          <pc:sldMk cId="1099691933" sldId="260"/>
        </pc:sldMkLst>
        <pc:spChg chg="mod">
          <ac:chgData name="Melisa Munzenmayer R." userId="4ddc747d-2116-4466-8c96-3103dbbaf98a" providerId="ADAL" clId="{BC7779DA-45D3-44C8-8F11-37C742FE50C5}" dt="2025-10-29T15:31:13.614" v="44"/>
          <ac:spMkLst>
            <pc:docMk/>
            <pc:sldMk cId="1099691933" sldId="260"/>
            <ac:spMk id="6" creationId="{3734FF41-EB5B-2A1D-611B-7172DB769727}"/>
          </ac:spMkLst>
        </pc:spChg>
        <pc:spChg chg="add mod">
          <ac:chgData name="Melisa Munzenmayer R." userId="4ddc747d-2116-4466-8c96-3103dbbaf98a" providerId="ADAL" clId="{BC7779DA-45D3-44C8-8F11-37C742FE50C5}" dt="2025-10-29T15:31:50.133" v="48" actId="1076"/>
          <ac:spMkLst>
            <pc:docMk/>
            <pc:sldMk cId="1099691933" sldId="260"/>
            <ac:spMk id="12" creationId="{D3C5F68D-4562-4C40-2F33-40B56746B54C}"/>
          </ac:spMkLst>
        </pc:spChg>
        <pc:picChg chg="add mod">
          <ac:chgData name="Melisa Munzenmayer R." userId="4ddc747d-2116-4466-8c96-3103dbbaf98a" providerId="ADAL" clId="{BC7779DA-45D3-44C8-8F11-37C742FE50C5}" dt="2025-10-29T15:31:50.133" v="48" actId="1076"/>
          <ac:picMkLst>
            <pc:docMk/>
            <pc:sldMk cId="1099691933" sldId="260"/>
            <ac:picMk id="9" creationId="{4771AF4B-8BAA-FC90-7711-4B87915B6D18}"/>
          </ac:picMkLst>
        </pc:picChg>
        <pc:picChg chg="add mod">
          <ac:chgData name="Melisa Munzenmayer R." userId="4ddc747d-2116-4466-8c96-3103dbbaf98a" providerId="ADAL" clId="{BC7779DA-45D3-44C8-8F11-37C742FE50C5}" dt="2025-10-29T15:31:50.133" v="48" actId="1076"/>
          <ac:picMkLst>
            <pc:docMk/>
            <pc:sldMk cId="1099691933" sldId="260"/>
            <ac:picMk id="10" creationId="{895580CB-A63E-3D1B-1436-AC7DE36F6BF9}"/>
          </ac:picMkLst>
        </pc:picChg>
      </pc:sldChg>
      <pc:sldChg chg="addSp delSp modSp mod">
        <pc:chgData name="Melisa Munzenmayer R." userId="4ddc747d-2116-4466-8c96-3103dbbaf98a" providerId="ADAL" clId="{BC7779DA-45D3-44C8-8F11-37C742FE50C5}" dt="2025-11-04T02:06:40.602" v="349" actId="208"/>
        <pc:sldMkLst>
          <pc:docMk/>
          <pc:sldMk cId="4036592159" sldId="261"/>
        </pc:sldMkLst>
        <pc:spChg chg="mod">
          <ac:chgData name="Melisa Munzenmayer R." userId="4ddc747d-2116-4466-8c96-3103dbbaf98a" providerId="ADAL" clId="{BC7779DA-45D3-44C8-8F11-37C742FE50C5}" dt="2025-11-04T02:06:22.267" v="344" actId="208"/>
          <ac:spMkLst>
            <pc:docMk/>
            <pc:sldMk cId="4036592159" sldId="261"/>
            <ac:spMk id="9" creationId="{36663DBF-4172-3478-7523-3BA293123C60}"/>
          </ac:spMkLst>
        </pc:spChg>
        <pc:spChg chg="mod">
          <ac:chgData name="Melisa Munzenmayer R." userId="4ddc747d-2116-4466-8c96-3103dbbaf98a" providerId="ADAL" clId="{BC7779DA-45D3-44C8-8F11-37C742FE50C5}" dt="2025-11-04T02:06:26.701" v="345" actId="208"/>
          <ac:spMkLst>
            <pc:docMk/>
            <pc:sldMk cId="4036592159" sldId="261"/>
            <ac:spMk id="10" creationId="{3ABEAA87-5E42-15F1-2BFC-1C79F8F5F4D1}"/>
          </ac:spMkLst>
        </pc:spChg>
        <pc:spChg chg="mod">
          <ac:chgData name="Melisa Munzenmayer R." userId="4ddc747d-2116-4466-8c96-3103dbbaf98a" providerId="ADAL" clId="{BC7779DA-45D3-44C8-8F11-37C742FE50C5}" dt="2025-11-04T02:06:34.692" v="347" actId="208"/>
          <ac:spMkLst>
            <pc:docMk/>
            <pc:sldMk cId="4036592159" sldId="261"/>
            <ac:spMk id="11" creationId="{17FAE146-2127-200B-D73A-D0AEAF5658D1}"/>
          </ac:spMkLst>
        </pc:spChg>
        <pc:spChg chg="mod">
          <ac:chgData name="Melisa Munzenmayer R." userId="4ddc747d-2116-4466-8c96-3103dbbaf98a" providerId="ADAL" clId="{BC7779DA-45D3-44C8-8F11-37C742FE50C5}" dt="2025-11-04T02:06:40.602" v="349" actId="208"/>
          <ac:spMkLst>
            <pc:docMk/>
            <pc:sldMk cId="4036592159" sldId="261"/>
            <ac:spMk id="12" creationId="{802D3BD1-35CB-611F-8DD5-99B0D4D2884C}"/>
          </ac:spMkLst>
        </pc:spChg>
        <pc:picChg chg="add mod">
          <ac:chgData name="Melisa Munzenmayer R." userId="4ddc747d-2116-4466-8c96-3103dbbaf98a" providerId="ADAL" clId="{BC7779DA-45D3-44C8-8F11-37C742FE50C5}" dt="2025-10-29T15:29:06.758" v="3"/>
          <ac:picMkLst>
            <pc:docMk/>
            <pc:sldMk cId="4036592159" sldId="261"/>
            <ac:picMk id="4" creationId="{53E47162-3963-378D-F337-4C0492D0EFE0}"/>
          </ac:picMkLst>
        </pc:picChg>
        <pc:picChg chg="add mod">
          <ac:chgData name="Melisa Munzenmayer R." userId="4ddc747d-2116-4466-8c96-3103dbbaf98a" providerId="ADAL" clId="{BC7779DA-45D3-44C8-8F11-37C742FE50C5}" dt="2025-10-29T15:29:23.588" v="23"/>
          <ac:picMkLst>
            <pc:docMk/>
            <pc:sldMk cId="4036592159" sldId="261"/>
            <ac:picMk id="6" creationId="{DA302522-5058-12BB-F0E5-CF15BACF16E5}"/>
          </ac:picMkLst>
        </pc:picChg>
      </pc:sldChg>
      <pc:sldChg chg="addSp delSp modSp mod">
        <pc:chgData name="Melisa Munzenmayer R." userId="4ddc747d-2116-4466-8c96-3103dbbaf98a" providerId="ADAL" clId="{BC7779DA-45D3-44C8-8F11-37C742FE50C5}" dt="2025-10-29T15:28:18.800" v="1"/>
        <pc:sldMkLst>
          <pc:docMk/>
          <pc:sldMk cId="857638577" sldId="263"/>
        </pc:sldMkLst>
        <pc:spChg chg="add mod">
          <ac:chgData name="Melisa Munzenmayer R." userId="4ddc747d-2116-4466-8c96-3103dbbaf98a" providerId="ADAL" clId="{BC7779DA-45D3-44C8-8F11-37C742FE50C5}" dt="2025-10-29T15:28:18.800" v="1"/>
          <ac:spMkLst>
            <pc:docMk/>
            <pc:sldMk cId="857638577" sldId="263"/>
            <ac:spMk id="17" creationId="{AE501A80-A1C5-98B8-E3AC-7E718CF3E17D}"/>
          </ac:spMkLst>
        </pc:spChg>
        <pc:picChg chg="add mod">
          <ac:chgData name="Melisa Munzenmayer R." userId="4ddc747d-2116-4466-8c96-3103dbbaf98a" providerId="ADAL" clId="{BC7779DA-45D3-44C8-8F11-37C742FE50C5}" dt="2025-10-29T15:28:18.800" v="1"/>
          <ac:picMkLst>
            <pc:docMk/>
            <pc:sldMk cId="857638577" sldId="263"/>
            <ac:picMk id="15" creationId="{DC91BA4B-248B-60B9-3D9C-F20D95582E4D}"/>
          </ac:picMkLst>
        </pc:picChg>
        <pc:picChg chg="add mod">
          <ac:chgData name="Melisa Munzenmayer R." userId="4ddc747d-2116-4466-8c96-3103dbbaf98a" providerId="ADAL" clId="{BC7779DA-45D3-44C8-8F11-37C742FE50C5}" dt="2025-10-29T15:28:18.800" v="1"/>
          <ac:picMkLst>
            <pc:docMk/>
            <pc:sldMk cId="857638577" sldId="263"/>
            <ac:picMk id="16" creationId="{6BF57EA8-AD2D-5349-4EB5-327A37092F14}"/>
          </ac:picMkLst>
        </pc:picChg>
      </pc:sldChg>
      <pc:sldChg chg="addSp delSp modSp mod">
        <pc:chgData name="Melisa Munzenmayer R." userId="4ddc747d-2116-4466-8c96-3103dbbaf98a" providerId="ADAL" clId="{BC7779DA-45D3-44C8-8F11-37C742FE50C5}" dt="2025-11-04T02:27:59.157" v="449" actId="1076"/>
        <pc:sldMkLst>
          <pc:docMk/>
          <pc:sldMk cId="55385346" sldId="265"/>
        </pc:sldMkLst>
        <pc:spChg chg="add del">
          <ac:chgData name="Melisa Munzenmayer R." userId="4ddc747d-2116-4466-8c96-3103dbbaf98a" providerId="ADAL" clId="{BC7779DA-45D3-44C8-8F11-37C742FE50C5}" dt="2025-11-04T01:01:28.292" v="52" actId="478"/>
          <ac:spMkLst>
            <pc:docMk/>
            <pc:sldMk cId="55385346" sldId="265"/>
            <ac:spMk id="6" creationId="{D2CC517F-2688-EBD1-46A0-29CDAD302B55}"/>
          </ac:spMkLst>
        </pc:spChg>
        <pc:spChg chg="del mod">
          <ac:chgData name="Melisa Munzenmayer R." userId="4ddc747d-2116-4466-8c96-3103dbbaf98a" providerId="ADAL" clId="{BC7779DA-45D3-44C8-8F11-37C742FE50C5}" dt="2025-11-04T01:03:26.337" v="63" actId="478"/>
          <ac:spMkLst>
            <pc:docMk/>
            <pc:sldMk cId="55385346" sldId="265"/>
            <ac:spMk id="8" creationId="{37F1626D-DD35-F5D1-BC2D-5D77361DEE86}"/>
          </ac:spMkLst>
        </pc:spChg>
        <pc:spChg chg="add mod">
          <ac:chgData name="Melisa Munzenmayer R." userId="4ddc747d-2116-4466-8c96-3103dbbaf98a" providerId="ADAL" clId="{BC7779DA-45D3-44C8-8F11-37C742FE50C5}" dt="2025-11-04T01:05:24.031" v="75" actId="14100"/>
          <ac:spMkLst>
            <pc:docMk/>
            <pc:sldMk cId="55385346" sldId="265"/>
            <ac:spMk id="9" creationId="{CB42642F-74F7-DB87-9A9C-D657DD1043CF}"/>
          </ac:spMkLst>
        </pc:spChg>
        <pc:spChg chg="mod">
          <ac:chgData name="Melisa Munzenmayer R." userId="4ddc747d-2116-4466-8c96-3103dbbaf98a" providerId="ADAL" clId="{BC7779DA-45D3-44C8-8F11-37C742FE50C5}" dt="2025-11-04T02:27:59.157" v="449" actId="1076"/>
          <ac:spMkLst>
            <pc:docMk/>
            <pc:sldMk cId="55385346" sldId="265"/>
            <ac:spMk id="10" creationId="{F0EAB83D-D6E2-A3EB-01A7-88912E7A5B7F}"/>
          </ac:spMkLst>
        </pc:spChg>
      </pc:sldChg>
      <pc:sldChg chg="addSp delSp modSp mod">
        <pc:chgData name="Melisa Munzenmayer R." userId="4ddc747d-2116-4466-8c96-3103dbbaf98a" providerId="ADAL" clId="{BC7779DA-45D3-44C8-8F11-37C742FE50C5}" dt="2025-11-04T02:30:55.865" v="481" actId="14100"/>
        <pc:sldMkLst>
          <pc:docMk/>
          <pc:sldMk cId="2054411352" sldId="266"/>
        </pc:sldMkLst>
        <pc:spChg chg="mod">
          <ac:chgData name="Melisa Munzenmayer R." userId="4ddc747d-2116-4466-8c96-3103dbbaf98a" providerId="ADAL" clId="{BC7779DA-45D3-44C8-8F11-37C742FE50C5}" dt="2025-11-04T02:19:58.213" v="376" actId="1035"/>
          <ac:spMkLst>
            <pc:docMk/>
            <pc:sldMk cId="2054411352" sldId="266"/>
            <ac:spMk id="5" creationId="{BD635213-A22F-FA03-0770-12B641E2FD8E}"/>
          </ac:spMkLst>
        </pc:spChg>
        <pc:spChg chg="add mod">
          <ac:chgData name="Melisa Munzenmayer R." userId="4ddc747d-2116-4466-8c96-3103dbbaf98a" providerId="ADAL" clId="{BC7779DA-45D3-44C8-8F11-37C742FE50C5}" dt="2025-11-04T02:23:27.504" v="435" actId="20577"/>
          <ac:spMkLst>
            <pc:docMk/>
            <pc:sldMk cId="2054411352" sldId="266"/>
            <ac:spMk id="8" creationId="{B08EF4A0-407E-D705-C208-1D0D05508A1C}"/>
          </ac:spMkLst>
        </pc:spChg>
        <pc:spChg chg="mod ord">
          <ac:chgData name="Melisa Munzenmayer R." userId="4ddc747d-2116-4466-8c96-3103dbbaf98a" providerId="ADAL" clId="{BC7779DA-45D3-44C8-8F11-37C742FE50C5}" dt="2025-11-04T02:23:41.402" v="441" actId="171"/>
          <ac:spMkLst>
            <pc:docMk/>
            <pc:sldMk cId="2054411352" sldId="266"/>
            <ac:spMk id="12" creationId="{4E7B9D96-8A20-07C8-A4C9-5F5BE01A1329}"/>
          </ac:spMkLst>
        </pc:spChg>
        <pc:picChg chg="add del mod">
          <ac:chgData name="Melisa Munzenmayer R." userId="4ddc747d-2116-4466-8c96-3103dbbaf98a" providerId="ADAL" clId="{BC7779DA-45D3-44C8-8F11-37C742FE50C5}" dt="2025-11-04T02:15:13.186" v="350" actId="478"/>
          <ac:picMkLst>
            <pc:docMk/>
            <pc:sldMk cId="2054411352" sldId="266"/>
            <ac:picMk id="10" creationId="{575D102C-B1A8-A4DC-B410-5FDFF4A520DE}"/>
          </ac:picMkLst>
        </pc:picChg>
        <pc:picChg chg="add del mod">
          <ac:chgData name="Melisa Munzenmayer R." userId="4ddc747d-2116-4466-8c96-3103dbbaf98a" providerId="ADAL" clId="{BC7779DA-45D3-44C8-8F11-37C742FE50C5}" dt="2025-11-04T02:18:15.620" v="357" actId="478"/>
          <ac:picMkLst>
            <pc:docMk/>
            <pc:sldMk cId="2054411352" sldId="266"/>
            <ac:picMk id="11" creationId="{505525FC-BA87-F2E3-FD6E-5E0C483F1B47}"/>
          </ac:picMkLst>
        </pc:picChg>
        <pc:picChg chg="add mod">
          <ac:chgData name="Melisa Munzenmayer R." userId="4ddc747d-2116-4466-8c96-3103dbbaf98a" providerId="ADAL" clId="{BC7779DA-45D3-44C8-8F11-37C742FE50C5}" dt="2025-11-04T02:30:55.865" v="481" actId="14100"/>
          <ac:picMkLst>
            <pc:docMk/>
            <pc:sldMk cId="2054411352" sldId="266"/>
            <ac:picMk id="13" creationId="{5D5E3BDE-A6F1-8C5C-A724-E11432BF5468}"/>
          </ac:picMkLst>
        </pc:picChg>
        <pc:picChg chg="add del mod">
          <ac:chgData name="Melisa Munzenmayer R." userId="4ddc747d-2116-4466-8c96-3103dbbaf98a" providerId="ADAL" clId="{BC7779DA-45D3-44C8-8F11-37C742FE50C5}" dt="2025-11-04T02:19:25.976" v="360" actId="478"/>
          <ac:picMkLst>
            <pc:docMk/>
            <pc:sldMk cId="2054411352" sldId="266"/>
            <ac:picMk id="15" creationId="{7F60CFFB-4DF3-847C-1893-F4E1DA2FAEA8}"/>
          </ac:picMkLst>
        </pc:picChg>
        <pc:picChg chg="add mod">
          <ac:chgData name="Melisa Munzenmayer R." userId="4ddc747d-2116-4466-8c96-3103dbbaf98a" providerId="ADAL" clId="{BC7779DA-45D3-44C8-8F11-37C742FE50C5}" dt="2025-11-04T02:19:34.072" v="364" actId="1038"/>
          <ac:picMkLst>
            <pc:docMk/>
            <pc:sldMk cId="2054411352" sldId="266"/>
            <ac:picMk id="17" creationId="{59839551-D35B-5602-80C4-96F605E631AE}"/>
          </ac:picMkLst>
        </pc:picChg>
      </pc:sldChg>
      <pc:sldChg chg="modSp mod">
        <pc:chgData name="Melisa Munzenmayer R." userId="4ddc747d-2116-4466-8c96-3103dbbaf98a" providerId="ADAL" clId="{BC7779DA-45D3-44C8-8F11-37C742FE50C5}" dt="2025-11-04T01:00:23.153" v="50" actId="14100"/>
        <pc:sldMkLst>
          <pc:docMk/>
          <pc:sldMk cId="2431481603" sldId="268"/>
        </pc:sldMkLst>
        <pc:spChg chg="mod">
          <ac:chgData name="Melisa Munzenmayer R." userId="4ddc747d-2116-4466-8c96-3103dbbaf98a" providerId="ADAL" clId="{BC7779DA-45D3-44C8-8F11-37C742FE50C5}" dt="2025-11-04T01:00:23.153" v="50" actId="14100"/>
          <ac:spMkLst>
            <pc:docMk/>
            <pc:sldMk cId="2431481603" sldId="268"/>
            <ac:spMk id="3" creationId="{8FC3D870-3FFE-8AFC-4E46-41BBE006585E}"/>
          </ac:spMkLst>
        </pc:spChg>
      </pc:sldChg>
      <pc:sldChg chg="modSp mod">
        <pc:chgData name="Melisa Munzenmayer R." userId="4ddc747d-2116-4466-8c96-3103dbbaf98a" providerId="ADAL" clId="{BC7779DA-45D3-44C8-8F11-37C742FE50C5}" dt="2025-11-04T02:28:53.414" v="473" actId="20577"/>
        <pc:sldMkLst>
          <pc:docMk/>
          <pc:sldMk cId="408613080" sldId="270"/>
        </pc:sldMkLst>
        <pc:spChg chg="mod">
          <ac:chgData name="Melisa Munzenmayer R." userId="4ddc747d-2116-4466-8c96-3103dbbaf98a" providerId="ADAL" clId="{BC7779DA-45D3-44C8-8F11-37C742FE50C5}" dt="2025-11-04T02:28:53.414" v="473" actId="20577"/>
          <ac:spMkLst>
            <pc:docMk/>
            <pc:sldMk cId="408613080" sldId="270"/>
            <ac:spMk id="10" creationId="{5ECFE122-3561-ED51-6F16-B2C017D3FFBB}"/>
          </ac:spMkLst>
        </pc:spChg>
      </pc:sldChg>
      <pc:sldChg chg="modSp mod">
        <pc:chgData name="Melisa Munzenmayer R." userId="4ddc747d-2116-4466-8c96-3103dbbaf98a" providerId="ADAL" clId="{BC7779DA-45D3-44C8-8F11-37C742FE50C5}" dt="2025-11-04T02:29:51.705" v="476" actId="14100"/>
        <pc:sldMkLst>
          <pc:docMk/>
          <pc:sldMk cId="396061060" sldId="271"/>
        </pc:sldMkLst>
        <pc:spChg chg="mod">
          <ac:chgData name="Melisa Munzenmayer R." userId="4ddc747d-2116-4466-8c96-3103dbbaf98a" providerId="ADAL" clId="{BC7779DA-45D3-44C8-8F11-37C742FE50C5}" dt="2025-11-04T02:29:46.086" v="475" actId="14100"/>
          <ac:spMkLst>
            <pc:docMk/>
            <pc:sldMk cId="396061060" sldId="271"/>
            <ac:spMk id="4" creationId="{8984B565-5BD4-F9C4-D6C0-1B44F2EE8A2A}"/>
          </ac:spMkLst>
        </pc:spChg>
        <pc:spChg chg="mod">
          <ac:chgData name="Melisa Munzenmayer R." userId="4ddc747d-2116-4466-8c96-3103dbbaf98a" providerId="ADAL" clId="{BC7779DA-45D3-44C8-8F11-37C742FE50C5}" dt="2025-11-04T01:19:13.355" v="286" actId="1036"/>
          <ac:spMkLst>
            <pc:docMk/>
            <pc:sldMk cId="396061060" sldId="271"/>
            <ac:spMk id="10" creationId="{A4471639-AD12-58AB-8581-148B59C0EC1E}"/>
          </ac:spMkLst>
        </pc:spChg>
        <pc:graphicFrameChg chg="mod modGraphic">
          <ac:chgData name="Melisa Munzenmayer R." userId="4ddc747d-2116-4466-8c96-3103dbbaf98a" providerId="ADAL" clId="{BC7779DA-45D3-44C8-8F11-37C742FE50C5}" dt="2025-11-04T01:18:55.593" v="283"/>
          <ac:graphicFrameMkLst>
            <pc:docMk/>
            <pc:sldMk cId="396061060" sldId="271"/>
            <ac:graphicFrameMk id="13" creationId="{88EBF46E-CD34-B0B2-1F0C-8E39728982FF}"/>
          </ac:graphicFrameMkLst>
        </pc:graphicFrameChg>
        <pc:picChg chg="mod">
          <ac:chgData name="Melisa Munzenmayer R." userId="4ddc747d-2116-4466-8c96-3103dbbaf98a" providerId="ADAL" clId="{BC7779DA-45D3-44C8-8F11-37C742FE50C5}" dt="2025-11-04T02:29:51.705" v="476" actId="14100"/>
          <ac:picMkLst>
            <pc:docMk/>
            <pc:sldMk cId="396061060" sldId="271"/>
            <ac:picMk id="3" creationId="{9978C8C3-9220-5AF2-58D0-AE824873E162}"/>
          </ac:picMkLst>
        </pc:picChg>
      </pc:sldChg>
      <pc:sldChg chg="delSp mod">
        <pc:chgData name="Melisa Munzenmayer R." userId="4ddc747d-2116-4466-8c96-3103dbbaf98a" providerId="ADAL" clId="{BC7779DA-45D3-44C8-8F11-37C742FE50C5}" dt="2025-11-04T01:20:12.697" v="287" actId="478"/>
        <pc:sldMkLst>
          <pc:docMk/>
          <pc:sldMk cId="4070168201" sldId="275"/>
        </pc:sldMkLst>
        <pc:picChg chg="del">
          <ac:chgData name="Melisa Munzenmayer R." userId="4ddc747d-2116-4466-8c96-3103dbbaf98a" providerId="ADAL" clId="{BC7779DA-45D3-44C8-8F11-37C742FE50C5}" dt="2025-11-04T01:20:12.697" v="287" actId="478"/>
          <ac:picMkLst>
            <pc:docMk/>
            <pc:sldMk cId="4070168201" sldId="275"/>
            <ac:picMk id="5" creationId="{1370D5EE-178C-CDCF-E11A-5E2815286E99}"/>
          </ac:picMkLst>
        </pc:picChg>
      </pc:sldChg>
      <pc:sldChg chg="addSp delSp modSp mod">
        <pc:chgData name="Melisa Munzenmayer R." userId="4ddc747d-2116-4466-8c96-3103dbbaf98a" providerId="ADAL" clId="{BC7779DA-45D3-44C8-8F11-37C742FE50C5}" dt="2025-11-04T01:59:51.209" v="318" actId="1035"/>
        <pc:sldMkLst>
          <pc:docMk/>
          <pc:sldMk cId="435317947" sldId="277"/>
        </pc:sldMkLst>
        <pc:spChg chg="mod">
          <ac:chgData name="Melisa Munzenmayer R." userId="4ddc747d-2116-4466-8c96-3103dbbaf98a" providerId="ADAL" clId="{BC7779DA-45D3-44C8-8F11-37C742FE50C5}" dt="2025-11-04T01:59:51.209" v="318" actId="1035"/>
          <ac:spMkLst>
            <pc:docMk/>
            <pc:sldMk cId="435317947" sldId="277"/>
            <ac:spMk id="9" creationId="{DB07D437-38E4-90DA-CD66-CB0F4E2B9994}"/>
          </ac:spMkLst>
        </pc:spChg>
        <pc:grpChg chg="del">
          <ac:chgData name="Melisa Munzenmayer R." userId="4ddc747d-2116-4466-8c96-3103dbbaf98a" providerId="ADAL" clId="{BC7779DA-45D3-44C8-8F11-37C742FE50C5}" dt="2025-11-04T01:51:27.746" v="288" actId="478"/>
          <ac:grpSpMkLst>
            <pc:docMk/>
            <pc:sldMk cId="435317947" sldId="277"/>
            <ac:grpSpMk id="3" creationId="{6F1B4CB9-0B01-6AE8-BCBC-B3F3629D3EC7}"/>
          </ac:grpSpMkLst>
        </pc:grpChg>
        <pc:picChg chg="del topLvl">
          <ac:chgData name="Melisa Munzenmayer R." userId="4ddc747d-2116-4466-8c96-3103dbbaf98a" providerId="ADAL" clId="{BC7779DA-45D3-44C8-8F11-37C742FE50C5}" dt="2025-11-04T01:51:27.746" v="288" actId="478"/>
          <ac:picMkLst>
            <pc:docMk/>
            <pc:sldMk cId="435317947" sldId="277"/>
            <ac:picMk id="4" creationId="{F897BEAF-116D-4A72-3659-81F95D3FBDDA}"/>
          </ac:picMkLst>
        </pc:picChg>
        <pc:picChg chg="del topLvl">
          <ac:chgData name="Melisa Munzenmayer R." userId="4ddc747d-2116-4466-8c96-3103dbbaf98a" providerId="ADAL" clId="{BC7779DA-45D3-44C8-8F11-37C742FE50C5}" dt="2025-11-04T01:52:40.165" v="294" actId="478"/>
          <ac:picMkLst>
            <pc:docMk/>
            <pc:sldMk cId="435317947" sldId="277"/>
            <ac:picMk id="8" creationId="{0CC204A9-01B3-C64D-5058-828CBD562F9B}"/>
          </ac:picMkLst>
        </pc:picChg>
        <pc:picChg chg="add del mod">
          <ac:chgData name="Melisa Munzenmayer R." userId="4ddc747d-2116-4466-8c96-3103dbbaf98a" providerId="ADAL" clId="{BC7779DA-45D3-44C8-8F11-37C742FE50C5}" dt="2025-11-04T01:52:33.059" v="291" actId="478"/>
          <ac:picMkLst>
            <pc:docMk/>
            <pc:sldMk cId="435317947" sldId="277"/>
            <ac:picMk id="11" creationId="{26C29942-565B-7439-F9A6-5503394BB3B7}"/>
          </ac:picMkLst>
        </pc:picChg>
        <pc:picChg chg="add del mod ord">
          <ac:chgData name="Melisa Munzenmayer R." userId="4ddc747d-2116-4466-8c96-3103dbbaf98a" providerId="ADAL" clId="{BC7779DA-45D3-44C8-8F11-37C742FE50C5}" dt="2025-11-04T01:59:23.629" v="301" actId="478"/>
          <ac:picMkLst>
            <pc:docMk/>
            <pc:sldMk cId="435317947" sldId="277"/>
            <ac:picMk id="13" creationId="{1ECFB212-150B-FD38-1B7C-12D0600DC336}"/>
          </ac:picMkLst>
        </pc:picChg>
        <pc:picChg chg="add mod ord">
          <ac:chgData name="Melisa Munzenmayer R." userId="4ddc747d-2116-4466-8c96-3103dbbaf98a" providerId="ADAL" clId="{BC7779DA-45D3-44C8-8F11-37C742FE50C5}" dt="2025-11-04T01:59:44.234" v="312" actId="171"/>
          <ac:picMkLst>
            <pc:docMk/>
            <pc:sldMk cId="435317947" sldId="277"/>
            <ac:picMk id="15" creationId="{319DB3D9-2ABE-20D9-5E8A-EBA474698995}"/>
          </ac:picMkLst>
        </pc:picChg>
      </pc:sldChg>
      <pc:sldChg chg="delSp modSp mod">
        <pc:chgData name="Melisa Munzenmayer R." userId="4ddc747d-2116-4466-8c96-3103dbbaf98a" providerId="ADAL" clId="{BC7779DA-45D3-44C8-8F11-37C742FE50C5}" dt="2025-11-04T02:30:37.945" v="480" actId="14100"/>
        <pc:sldMkLst>
          <pc:docMk/>
          <pc:sldMk cId="1183411902" sldId="279"/>
        </pc:sldMkLst>
        <pc:spChg chg="del">
          <ac:chgData name="Melisa Munzenmayer R." userId="4ddc747d-2116-4466-8c96-3103dbbaf98a" providerId="ADAL" clId="{BC7779DA-45D3-44C8-8F11-37C742FE50C5}" dt="2025-11-04T02:02:13.078" v="337" actId="478"/>
          <ac:spMkLst>
            <pc:docMk/>
            <pc:sldMk cId="1183411902" sldId="279"/>
            <ac:spMk id="7" creationId="{E2DA5751-B955-BD77-CC92-6EE17A3F6599}"/>
          </ac:spMkLst>
        </pc:spChg>
        <pc:spChg chg="mod">
          <ac:chgData name="Melisa Munzenmayer R." userId="4ddc747d-2116-4466-8c96-3103dbbaf98a" providerId="ADAL" clId="{BC7779DA-45D3-44C8-8F11-37C742FE50C5}" dt="2025-11-04T02:30:37.945" v="480" actId="14100"/>
          <ac:spMkLst>
            <pc:docMk/>
            <pc:sldMk cId="1183411902" sldId="279"/>
            <ac:spMk id="8" creationId="{F77E595C-727F-BBEB-F445-FE71D93C66E5}"/>
          </ac:spMkLst>
        </pc:spChg>
        <pc:picChg chg="mod">
          <ac:chgData name="Melisa Munzenmayer R." userId="4ddc747d-2116-4466-8c96-3103dbbaf98a" providerId="ADAL" clId="{BC7779DA-45D3-44C8-8F11-37C742FE50C5}" dt="2025-11-04T02:02:30.621" v="340" actId="14100"/>
          <ac:picMkLst>
            <pc:docMk/>
            <pc:sldMk cId="1183411902" sldId="279"/>
            <ac:picMk id="4" creationId="{3A4FD635-8E29-B126-B770-87F2C3DE811C}"/>
          </ac:picMkLst>
        </pc:picChg>
      </pc:sldChg>
      <pc:sldChg chg="addSp delSp modSp mod">
        <pc:chgData name="Melisa Munzenmayer R." userId="4ddc747d-2116-4466-8c96-3103dbbaf98a" providerId="ADAL" clId="{BC7779DA-45D3-44C8-8F11-37C742FE50C5}" dt="2025-11-04T02:24:35.277" v="445" actId="208"/>
        <pc:sldMkLst>
          <pc:docMk/>
          <pc:sldMk cId="2454672669" sldId="282"/>
        </pc:sldMkLst>
        <pc:spChg chg="add mod">
          <ac:chgData name="Melisa Munzenmayer R." userId="4ddc747d-2116-4466-8c96-3103dbbaf98a" providerId="ADAL" clId="{BC7779DA-45D3-44C8-8F11-37C742FE50C5}" dt="2025-11-04T02:22:20.002" v="397" actId="1076"/>
          <ac:spMkLst>
            <pc:docMk/>
            <pc:sldMk cId="2454672669" sldId="282"/>
            <ac:spMk id="7" creationId="{45AE0B4F-E03E-68E5-3169-9E967521F11B}"/>
          </ac:spMkLst>
        </pc:spChg>
        <pc:spChg chg="mod">
          <ac:chgData name="Melisa Munzenmayer R." userId="4ddc747d-2116-4466-8c96-3103dbbaf98a" providerId="ADAL" clId="{BC7779DA-45D3-44C8-8F11-37C742FE50C5}" dt="2025-11-04T02:21:56.392" v="389" actId="1076"/>
          <ac:spMkLst>
            <pc:docMk/>
            <pc:sldMk cId="2454672669" sldId="282"/>
            <ac:spMk id="8" creationId="{EBB256B7-FB08-2168-59E3-DEC7FA14033D}"/>
          </ac:spMkLst>
        </pc:spChg>
        <pc:spChg chg="mod ord">
          <ac:chgData name="Melisa Munzenmayer R." userId="4ddc747d-2116-4466-8c96-3103dbbaf98a" providerId="ADAL" clId="{BC7779DA-45D3-44C8-8F11-37C742FE50C5}" dt="2025-11-04T02:22:30.175" v="423" actId="171"/>
          <ac:spMkLst>
            <pc:docMk/>
            <pc:sldMk cId="2454672669" sldId="282"/>
            <ac:spMk id="10" creationId="{A86EBC86-19A8-09AA-C3ED-303CBD90831F}"/>
          </ac:spMkLst>
        </pc:spChg>
        <pc:spChg chg="mod">
          <ac:chgData name="Melisa Munzenmayer R." userId="4ddc747d-2116-4466-8c96-3103dbbaf98a" providerId="ADAL" clId="{BC7779DA-45D3-44C8-8F11-37C742FE50C5}" dt="2025-11-04T02:24:26.591" v="443" actId="208"/>
          <ac:spMkLst>
            <pc:docMk/>
            <pc:sldMk cId="2454672669" sldId="282"/>
            <ac:spMk id="12" creationId="{B65033AC-82A5-9610-F18E-6B579B977D63}"/>
          </ac:spMkLst>
        </pc:spChg>
        <pc:spChg chg="mod">
          <ac:chgData name="Melisa Munzenmayer R." userId="4ddc747d-2116-4466-8c96-3103dbbaf98a" providerId="ADAL" clId="{BC7779DA-45D3-44C8-8F11-37C742FE50C5}" dt="2025-11-04T02:24:35.277" v="445" actId="208"/>
          <ac:spMkLst>
            <pc:docMk/>
            <pc:sldMk cId="2454672669" sldId="282"/>
            <ac:spMk id="13" creationId="{881C0AFD-E96D-F56B-D768-D61B0A33492D}"/>
          </ac:spMkLst>
        </pc:spChg>
        <pc:spChg chg="mod">
          <ac:chgData name="Melisa Munzenmayer R." userId="4ddc747d-2116-4466-8c96-3103dbbaf98a" providerId="ADAL" clId="{BC7779DA-45D3-44C8-8F11-37C742FE50C5}" dt="2025-11-04T02:24:35.277" v="445" actId="208"/>
          <ac:spMkLst>
            <pc:docMk/>
            <pc:sldMk cId="2454672669" sldId="282"/>
            <ac:spMk id="14" creationId="{9D970131-C8D7-251E-EBB7-10D6D778E6F5}"/>
          </ac:spMkLst>
        </pc:spChg>
        <pc:spChg chg="mod">
          <ac:chgData name="Melisa Munzenmayer R." userId="4ddc747d-2116-4466-8c96-3103dbbaf98a" providerId="ADAL" clId="{BC7779DA-45D3-44C8-8F11-37C742FE50C5}" dt="2025-11-04T02:24:35.277" v="445" actId="208"/>
          <ac:spMkLst>
            <pc:docMk/>
            <pc:sldMk cId="2454672669" sldId="282"/>
            <ac:spMk id="15" creationId="{CAA53710-D687-95FB-531D-FE80122EEFF3}"/>
          </ac:spMkLst>
        </pc:spChg>
        <pc:picChg chg="add mod ord">
          <ac:chgData name="Melisa Munzenmayer R." userId="4ddc747d-2116-4466-8c96-3103dbbaf98a" providerId="ADAL" clId="{BC7779DA-45D3-44C8-8F11-37C742FE50C5}" dt="2025-10-29T15:30:34.846" v="39" actId="171"/>
          <ac:picMkLst>
            <pc:docMk/>
            <pc:sldMk cId="2454672669" sldId="282"/>
            <ac:picMk id="4" creationId="{834408FE-8651-04CA-D684-156AD6C5C29B}"/>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1A8167-72A2-45A8-A46C-AE855AA197B2}" type="doc">
      <dgm:prSet loTypeId="urn:microsoft.com/office/officeart/2005/8/layout/vProcess5" loCatId="process" qsTypeId="urn:microsoft.com/office/officeart/2005/8/quickstyle/simple3" qsCatId="simple" csTypeId="urn:microsoft.com/office/officeart/2005/8/colors/colorful5" csCatId="colorful" phldr="1"/>
      <dgm:spPr/>
      <dgm:t>
        <a:bodyPr/>
        <a:lstStyle/>
        <a:p>
          <a:endParaRPr lang="es-CL"/>
        </a:p>
      </dgm:t>
    </dgm:pt>
    <dgm:pt modelId="{050BB42F-FFE2-4BF8-980C-7F199ABE67BB}">
      <dgm:prSet phldrT="[Texto]" custT="1"/>
      <dgm:spPr/>
      <dgm:t>
        <a:bodyPr/>
        <a:lstStyle/>
        <a:p>
          <a:pPr>
            <a:buNone/>
          </a:pPr>
          <a:r>
            <a:rPr lang="es-ES" sz="1800" b="1" dirty="0">
              <a:latin typeface="Arial" panose="020B0604020202020204" pitchFamily="34" charset="0"/>
              <a:cs typeface="Arial" panose="020B0604020202020204" pitchFamily="34" charset="0"/>
            </a:rPr>
            <a:t>Complejidad alta: </a:t>
          </a:r>
          <a:r>
            <a:rPr lang="es-ES" sz="1800" dirty="0">
              <a:latin typeface="Arial" panose="020B0604020202020204" pitchFamily="34" charset="0"/>
              <a:cs typeface="Arial" panose="020B0604020202020204" pitchFamily="34" charset="0"/>
            </a:rPr>
            <a:t>Monitorización cada </a:t>
          </a:r>
          <a:r>
            <a:rPr lang="es-ES" sz="1800" b="1" dirty="0">
              <a:latin typeface="Arial" panose="020B0604020202020204" pitchFamily="34" charset="0"/>
              <a:cs typeface="Arial" panose="020B0604020202020204" pitchFamily="34" charset="0"/>
            </a:rPr>
            <a:t>2 semanas </a:t>
          </a:r>
          <a:r>
            <a:rPr lang="es-ES" sz="1800" dirty="0">
              <a:latin typeface="Arial" panose="020B0604020202020204" pitchFamily="34" charset="0"/>
              <a:cs typeface="Arial" panose="020B0604020202020204" pitchFamily="34" charset="0"/>
            </a:rPr>
            <a:t>(rango 1-3), 60 min presencial. </a:t>
          </a:r>
          <a:r>
            <a:rPr lang="es-ES" sz="1800" b="1" dirty="0">
              <a:latin typeface="Arial" panose="020B0604020202020204" pitchFamily="34" charset="0"/>
              <a:cs typeface="Arial" panose="020B0604020202020204" pitchFamily="34" charset="0"/>
            </a:rPr>
            <a:t>Seguimiento crítico post alta</a:t>
          </a:r>
          <a:r>
            <a:rPr lang="es-ES" sz="1800" dirty="0">
              <a:latin typeface="Arial" panose="020B0604020202020204" pitchFamily="34" charset="0"/>
              <a:cs typeface="Arial" panose="020B0604020202020204" pitchFamily="34" charset="0"/>
            </a:rPr>
            <a:t> semanal por un mes, presencial y seguimiento telefónico de 15 min (rango de 10 – 30 min). Encuentro presencial en CESFAM o domicilio, según preferencia del paciente-familia</a:t>
          </a:r>
          <a:r>
            <a:rPr lang="es-ES" sz="1600" dirty="0">
              <a:latin typeface="Arial" panose="020B0604020202020204" pitchFamily="34" charset="0"/>
              <a:cs typeface="Arial" panose="020B0604020202020204" pitchFamily="34" charset="0"/>
            </a:rPr>
            <a:t>.</a:t>
          </a:r>
          <a:endParaRPr lang="es-CL" sz="1600" dirty="0"/>
        </a:p>
      </dgm:t>
    </dgm:pt>
    <dgm:pt modelId="{5802214B-B843-497E-AC44-4F61A42A6E69}" type="parTrans" cxnId="{F07EFD9C-2B8F-4807-AC4F-DEFE3D68C3D0}">
      <dgm:prSet/>
      <dgm:spPr/>
      <dgm:t>
        <a:bodyPr/>
        <a:lstStyle/>
        <a:p>
          <a:endParaRPr lang="es-CL"/>
        </a:p>
      </dgm:t>
    </dgm:pt>
    <dgm:pt modelId="{B6ADD5ED-1151-413F-9D6A-E3DA5169550F}" type="sibTrans" cxnId="{F07EFD9C-2B8F-4807-AC4F-DEFE3D68C3D0}">
      <dgm:prSet/>
      <dgm:spPr/>
      <dgm:t>
        <a:bodyPr/>
        <a:lstStyle/>
        <a:p>
          <a:endParaRPr lang="es-CL"/>
        </a:p>
      </dgm:t>
    </dgm:pt>
    <dgm:pt modelId="{CB9B5559-88C0-46A1-891F-58A6891699A5}">
      <dgm:prSet custT="1"/>
      <dgm:spPr/>
      <dgm:t>
        <a:bodyPr/>
        <a:lstStyle/>
        <a:p>
          <a:r>
            <a:rPr lang="es-ES" sz="1800" b="1" dirty="0">
              <a:latin typeface="Arial" panose="020B0604020202020204" pitchFamily="34" charset="0"/>
              <a:cs typeface="Arial" panose="020B0604020202020204" pitchFamily="34" charset="0"/>
            </a:rPr>
            <a:t>Complejidad media: </a:t>
          </a:r>
          <a:r>
            <a:rPr lang="es-ES" sz="1800" dirty="0">
              <a:latin typeface="Arial" panose="020B0604020202020204" pitchFamily="34" charset="0"/>
              <a:cs typeface="Arial" panose="020B0604020202020204" pitchFamily="34" charset="0"/>
            </a:rPr>
            <a:t>Monitorización cada </a:t>
          </a:r>
          <a:r>
            <a:rPr lang="es-ES" sz="1800" b="1" dirty="0">
              <a:latin typeface="Arial" panose="020B0604020202020204" pitchFamily="34" charset="0"/>
              <a:cs typeface="Arial" panose="020B0604020202020204" pitchFamily="34" charset="0"/>
            </a:rPr>
            <a:t>6 semanas </a:t>
          </a:r>
          <a:r>
            <a:rPr lang="es-ES" sz="1800" dirty="0">
              <a:latin typeface="Arial" panose="020B0604020202020204" pitchFamily="34" charset="0"/>
              <a:cs typeface="Arial" panose="020B0604020202020204" pitchFamily="34" charset="0"/>
            </a:rPr>
            <a:t>(rango 4-8). Seguimiento presencial de 60 min en CESFAM o domicilio, según preferencia del paciente-familia. Además, seguimiento telefónico bimensual (15 min, rango 10-20).</a:t>
          </a:r>
          <a:endParaRPr lang="es-ES" sz="1800" b="1" dirty="0">
            <a:latin typeface="Arial" panose="020B0604020202020204" pitchFamily="34" charset="0"/>
            <a:cs typeface="Arial" panose="020B0604020202020204" pitchFamily="34" charset="0"/>
          </a:endParaRPr>
        </a:p>
      </dgm:t>
    </dgm:pt>
    <dgm:pt modelId="{8215925F-2A08-4F0E-AF42-69FB912BB7DB}" type="parTrans" cxnId="{142E0C50-298F-4BF1-A39B-1AC78733656E}">
      <dgm:prSet/>
      <dgm:spPr/>
      <dgm:t>
        <a:bodyPr/>
        <a:lstStyle/>
        <a:p>
          <a:endParaRPr lang="es-CL"/>
        </a:p>
      </dgm:t>
    </dgm:pt>
    <dgm:pt modelId="{D8159CED-C18E-42A2-9778-3FC8296D1220}" type="sibTrans" cxnId="{142E0C50-298F-4BF1-A39B-1AC78733656E}">
      <dgm:prSet/>
      <dgm:spPr/>
      <dgm:t>
        <a:bodyPr/>
        <a:lstStyle/>
        <a:p>
          <a:endParaRPr lang="es-CL"/>
        </a:p>
      </dgm:t>
    </dgm:pt>
    <dgm:pt modelId="{74327AD5-8A5E-4D0F-8493-351DF64BBD7C}">
      <dgm:prSet custT="1"/>
      <dgm:spPr/>
      <dgm:t>
        <a:bodyPr/>
        <a:lstStyle/>
        <a:p>
          <a:r>
            <a:rPr lang="es-ES" sz="1800" b="1" dirty="0">
              <a:latin typeface="Arial" panose="020B0604020202020204" pitchFamily="34" charset="0"/>
              <a:cs typeface="Arial" panose="020B0604020202020204" pitchFamily="34" charset="0"/>
            </a:rPr>
            <a:t>Complejidad baja: </a:t>
          </a:r>
          <a:r>
            <a:rPr lang="es-ES" sz="1800" dirty="0">
              <a:latin typeface="Arial" panose="020B0604020202020204" pitchFamily="34" charset="0"/>
              <a:cs typeface="Arial" panose="020B0604020202020204" pitchFamily="34" charset="0"/>
            </a:rPr>
            <a:t>Monitorización cada </a:t>
          </a:r>
          <a:r>
            <a:rPr lang="es-ES" sz="1800" b="1" dirty="0">
              <a:latin typeface="Arial" panose="020B0604020202020204" pitchFamily="34" charset="0"/>
              <a:cs typeface="Arial" panose="020B0604020202020204" pitchFamily="34" charset="0"/>
            </a:rPr>
            <a:t>12 semanas </a:t>
          </a:r>
          <a:r>
            <a:rPr lang="es-ES" sz="1800" dirty="0">
              <a:latin typeface="Arial" panose="020B0604020202020204" pitchFamily="34" charset="0"/>
              <a:cs typeface="Arial" panose="020B0604020202020204" pitchFamily="34" charset="0"/>
            </a:rPr>
            <a:t>(rango 10-16), 60 min presencial. Además, seguimiento telefónico bimensual (15 min, rango 10-20).</a:t>
          </a:r>
          <a:endParaRPr lang="es-ES" sz="1800" b="1" dirty="0">
            <a:latin typeface="Arial" panose="020B0604020202020204" pitchFamily="34" charset="0"/>
            <a:cs typeface="Arial" panose="020B0604020202020204" pitchFamily="34" charset="0"/>
          </a:endParaRPr>
        </a:p>
      </dgm:t>
    </dgm:pt>
    <dgm:pt modelId="{8420694E-27FF-408F-9AFB-1EB7270921D4}" type="parTrans" cxnId="{DF89167E-E24D-4E66-8BA5-C2D945644822}">
      <dgm:prSet/>
      <dgm:spPr/>
      <dgm:t>
        <a:bodyPr/>
        <a:lstStyle/>
        <a:p>
          <a:endParaRPr lang="es-CL"/>
        </a:p>
      </dgm:t>
    </dgm:pt>
    <dgm:pt modelId="{CC51805A-5FC6-4C31-8F9E-E13E74840517}" type="sibTrans" cxnId="{DF89167E-E24D-4E66-8BA5-C2D945644822}">
      <dgm:prSet/>
      <dgm:spPr/>
      <dgm:t>
        <a:bodyPr/>
        <a:lstStyle/>
        <a:p>
          <a:endParaRPr lang="es-CL"/>
        </a:p>
      </dgm:t>
    </dgm:pt>
    <dgm:pt modelId="{A86C0FEE-D2B3-4B91-9498-A4023A199BB1}" type="pres">
      <dgm:prSet presAssocID="{6C1A8167-72A2-45A8-A46C-AE855AA197B2}" presName="outerComposite" presStyleCnt="0">
        <dgm:presLayoutVars>
          <dgm:chMax val="5"/>
          <dgm:dir/>
          <dgm:resizeHandles val="exact"/>
        </dgm:presLayoutVars>
      </dgm:prSet>
      <dgm:spPr/>
    </dgm:pt>
    <dgm:pt modelId="{80CF0AC5-7815-4515-AAE7-4B91F335E0EA}" type="pres">
      <dgm:prSet presAssocID="{6C1A8167-72A2-45A8-A46C-AE855AA197B2}" presName="dummyMaxCanvas" presStyleCnt="0">
        <dgm:presLayoutVars/>
      </dgm:prSet>
      <dgm:spPr/>
    </dgm:pt>
    <dgm:pt modelId="{5D32F7EE-78E5-4203-9740-1DAAE5EEC229}" type="pres">
      <dgm:prSet presAssocID="{6C1A8167-72A2-45A8-A46C-AE855AA197B2}" presName="ThreeNodes_1" presStyleLbl="node1" presStyleIdx="0" presStyleCnt="3" custScaleY="132805">
        <dgm:presLayoutVars>
          <dgm:bulletEnabled val="1"/>
        </dgm:presLayoutVars>
      </dgm:prSet>
      <dgm:spPr/>
    </dgm:pt>
    <dgm:pt modelId="{466CD462-2F7F-4D87-8B27-F0AB9DF589CA}" type="pres">
      <dgm:prSet presAssocID="{6C1A8167-72A2-45A8-A46C-AE855AA197B2}" presName="ThreeNodes_2" presStyleLbl="node1" presStyleIdx="1" presStyleCnt="3" custScaleY="108247" custLinFactNeighborX="525" custLinFactNeighborY="16378">
        <dgm:presLayoutVars>
          <dgm:bulletEnabled val="1"/>
        </dgm:presLayoutVars>
      </dgm:prSet>
      <dgm:spPr/>
    </dgm:pt>
    <dgm:pt modelId="{C9F3948A-0E8E-4C3C-8BCB-A7D7A1FA8259}" type="pres">
      <dgm:prSet presAssocID="{6C1A8167-72A2-45A8-A46C-AE855AA197B2}" presName="ThreeNodes_3" presStyleLbl="node1" presStyleIdx="2" presStyleCnt="3" custScaleY="72699" custLinFactNeighborX="750" custLinFactNeighborY="4387">
        <dgm:presLayoutVars>
          <dgm:bulletEnabled val="1"/>
        </dgm:presLayoutVars>
      </dgm:prSet>
      <dgm:spPr/>
    </dgm:pt>
    <dgm:pt modelId="{47FE933A-3B7B-4287-B946-F9AA3DD0F72C}" type="pres">
      <dgm:prSet presAssocID="{6C1A8167-72A2-45A8-A46C-AE855AA197B2}" presName="ThreeConn_1-2" presStyleLbl="fgAccFollowNode1" presStyleIdx="0" presStyleCnt="2" custLinFactNeighborY="8619">
        <dgm:presLayoutVars>
          <dgm:bulletEnabled val="1"/>
        </dgm:presLayoutVars>
      </dgm:prSet>
      <dgm:spPr/>
    </dgm:pt>
    <dgm:pt modelId="{D21C9660-CD40-426B-AB5B-26FB4B77AAA4}" type="pres">
      <dgm:prSet presAssocID="{6C1A8167-72A2-45A8-A46C-AE855AA197B2}" presName="ThreeConn_2-3" presStyleLbl="fgAccFollowNode1" presStyleIdx="1" presStyleCnt="2" custLinFactNeighborX="1095" custLinFactNeighborY="33702">
        <dgm:presLayoutVars>
          <dgm:bulletEnabled val="1"/>
        </dgm:presLayoutVars>
      </dgm:prSet>
      <dgm:spPr/>
    </dgm:pt>
    <dgm:pt modelId="{5603A08D-3FE4-4E9C-A362-FE1876396023}" type="pres">
      <dgm:prSet presAssocID="{6C1A8167-72A2-45A8-A46C-AE855AA197B2}" presName="ThreeNodes_1_text" presStyleLbl="node1" presStyleIdx="2" presStyleCnt="3">
        <dgm:presLayoutVars>
          <dgm:bulletEnabled val="1"/>
        </dgm:presLayoutVars>
      </dgm:prSet>
      <dgm:spPr/>
    </dgm:pt>
    <dgm:pt modelId="{83803562-4448-4BA9-B0AF-EC95329356D1}" type="pres">
      <dgm:prSet presAssocID="{6C1A8167-72A2-45A8-A46C-AE855AA197B2}" presName="ThreeNodes_2_text" presStyleLbl="node1" presStyleIdx="2" presStyleCnt="3">
        <dgm:presLayoutVars>
          <dgm:bulletEnabled val="1"/>
        </dgm:presLayoutVars>
      </dgm:prSet>
      <dgm:spPr/>
    </dgm:pt>
    <dgm:pt modelId="{8089AFDA-F577-4293-9CC4-90A9E3276092}" type="pres">
      <dgm:prSet presAssocID="{6C1A8167-72A2-45A8-A46C-AE855AA197B2}" presName="ThreeNodes_3_text" presStyleLbl="node1" presStyleIdx="2" presStyleCnt="3">
        <dgm:presLayoutVars>
          <dgm:bulletEnabled val="1"/>
        </dgm:presLayoutVars>
      </dgm:prSet>
      <dgm:spPr/>
    </dgm:pt>
  </dgm:ptLst>
  <dgm:cxnLst>
    <dgm:cxn modelId="{876A3C23-BB4B-4D9E-B7D6-752DC25CCBAB}" type="presOf" srcId="{74327AD5-8A5E-4D0F-8493-351DF64BBD7C}" destId="{8089AFDA-F577-4293-9CC4-90A9E3276092}" srcOrd="1" destOrd="0" presId="urn:microsoft.com/office/officeart/2005/8/layout/vProcess5"/>
    <dgm:cxn modelId="{C488D739-F3A5-42DE-B888-DD1FFAAA7A51}" type="presOf" srcId="{CB9B5559-88C0-46A1-891F-58A6891699A5}" destId="{83803562-4448-4BA9-B0AF-EC95329356D1}" srcOrd="1" destOrd="0" presId="urn:microsoft.com/office/officeart/2005/8/layout/vProcess5"/>
    <dgm:cxn modelId="{127AF05B-3EBA-4D4E-8198-EF00C6B34077}" type="presOf" srcId="{CB9B5559-88C0-46A1-891F-58A6891699A5}" destId="{466CD462-2F7F-4D87-8B27-F0AB9DF589CA}" srcOrd="0" destOrd="0" presId="urn:microsoft.com/office/officeart/2005/8/layout/vProcess5"/>
    <dgm:cxn modelId="{38559C68-CEE6-49FA-99D4-08914E309924}" type="presOf" srcId="{74327AD5-8A5E-4D0F-8493-351DF64BBD7C}" destId="{C9F3948A-0E8E-4C3C-8BCB-A7D7A1FA8259}" srcOrd="0" destOrd="0" presId="urn:microsoft.com/office/officeart/2005/8/layout/vProcess5"/>
    <dgm:cxn modelId="{2E38954C-3568-44E3-8BD0-72104D7D0060}" type="presOf" srcId="{D8159CED-C18E-42A2-9778-3FC8296D1220}" destId="{D21C9660-CD40-426B-AB5B-26FB4B77AAA4}" srcOrd="0" destOrd="0" presId="urn:microsoft.com/office/officeart/2005/8/layout/vProcess5"/>
    <dgm:cxn modelId="{142E0C50-298F-4BF1-A39B-1AC78733656E}" srcId="{6C1A8167-72A2-45A8-A46C-AE855AA197B2}" destId="{CB9B5559-88C0-46A1-891F-58A6891699A5}" srcOrd="1" destOrd="0" parTransId="{8215925F-2A08-4F0E-AF42-69FB912BB7DB}" sibTransId="{D8159CED-C18E-42A2-9778-3FC8296D1220}"/>
    <dgm:cxn modelId="{188EE17A-6A47-47B0-87E2-DA8F2F2F6ABC}" type="presOf" srcId="{6C1A8167-72A2-45A8-A46C-AE855AA197B2}" destId="{A86C0FEE-D2B3-4B91-9498-A4023A199BB1}" srcOrd="0" destOrd="0" presId="urn:microsoft.com/office/officeart/2005/8/layout/vProcess5"/>
    <dgm:cxn modelId="{DF89167E-E24D-4E66-8BA5-C2D945644822}" srcId="{6C1A8167-72A2-45A8-A46C-AE855AA197B2}" destId="{74327AD5-8A5E-4D0F-8493-351DF64BBD7C}" srcOrd="2" destOrd="0" parTransId="{8420694E-27FF-408F-9AFB-1EB7270921D4}" sibTransId="{CC51805A-5FC6-4C31-8F9E-E13E74840517}"/>
    <dgm:cxn modelId="{7B9DED98-004D-420F-857A-7CF443BB6822}" type="presOf" srcId="{050BB42F-FFE2-4BF8-980C-7F199ABE67BB}" destId="{5603A08D-3FE4-4E9C-A362-FE1876396023}" srcOrd="1" destOrd="0" presId="urn:microsoft.com/office/officeart/2005/8/layout/vProcess5"/>
    <dgm:cxn modelId="{F07EFD9C-2B8F-4807-AC4F-DEFE3D68C3D0}" srcId="{6C1A8167-72A2-45A8-A46C-AE855AA197B2}" destId="{050BB42F-FFE2-4BF8-980C-7F199ABE67BB}" srcOrd="0" destOrd="0" parTransId="{5802214B-B843-497E-AC44-4F61A42A6E69}" sibTransId="{B6ADD5ED-1151-413F-9D6A-E3DA5169550F}"/>
    <dgm:cxn modelId="{91B996E2-63F6-4464-9D54-7B57246AB72C}" type="presOf" srcId="{050BB42F-FFE2-4BF8-980C-7F199ABE67BB}" destId="{5D32F7EE-78E5-4203-9740-1DAAE5EEC229}" srcOrd="0" destOrd="0" presId="urn:microsoft.com/office/officeart/2005/8/layout/vProcess5"/>
    <dgm:cxn modelId="{119ABCF7-C821-4DB7-9C2A-DE29249ED6D1}" type="presOf" srcId="{B6ADD5ED-1151-413F-9D6A-E3DA5169550F}" destId="{47FE933A-3B7B-4287-B946-F9AA3DD0F72C}" srcOrd="0" destOrd="0" presId="urn:microsoft.com/office/officeart/2005/8/layout/vProcess5"/>
    <dgm:cxn modelId="{A76ACE69-F314-4681-8BBF-273F050A53EE}" type="presParOf" srcId="{A86C0FEE-D2B3-4B91-9498-A4023A199BB1}" destId="{80CF0AC5-7815-4515-AAE7-4B91F335E0EA}" srcOrd="0" destOrd="0" presId="urn:microsoft.com/office/officeart/2005/8/layout/vProcess5"/>
    <dgm:cxn modelId="{C1BBFBD5-7574-4419-833B-07681EC5B910}" type="presParOf" srcId="{A86C0FEE-D2B3-4B91-9498-A4023A199BB1}" destId="{5D32F7EE-78E5-4203-9740-1DAAE5EEC229}" srcOrd="1" destOrd="0" presId="urn:microsoft.com/office/officeart/2005/8/layout/vProcess5"/>
    <dgm:cxn modelId="{19739650-FB4F-48A6-8760-F5DF94241BEE}" type="presParOf" srcId="{A86C0FEE-D2B3-4B91-9498-A4023A199BB1}" destId="{466CD462-2F7F-4D87-8B27-F0AB9DF589CA}" srcOrd="2" destOrd="0" presId="urn:microsoft.com/office/officeart/2005/8/layout/vProcess5"/>
    <dgm:cxn modelId="{90AA3B8E-27D7-40F6-B4D2-2269E1DD1553}" type="presParOf" srcId="{A86C0FEE-D2B3-4B91-9498-A4023A199BB1}" destId="{C9F3948A-0E8E-4C3C-8BCB-A7D7A1FA8259}" srcOrd="3" destOrd="0" presId="urn:microsoft.com/office/officeart/2005/8/layout/vProcess5"/>
    <dgm:cxn modelId="{4C4FA464-B233-49F1-822A-1FA510EC4C6D}" type="presParOf" srcId="{A86C0FEE-D2B3-4B91-9498-A4023A199BB1}" destId="{47FE933A-3B7B-4287-B946-F9AA3DD0F72C}" srcOrd="4" destOrd="0" presId="urn:microsoft.com/office/officeart/2005/8/layout/vProcess5"/>
    <dgm:cxn modelId="{B58F2A96-2D13-4961-B854-F3C99CCDFEF9}" type="presParOf" srcId="{A86C0FEE-D2B3-4B91-9498-A4023A199BB1}" destId="{D21C9660-CD40-426B-AB5B-26FB4B77AAA4}" srcOrd="5" destOrd="0" presId="urn:microsoft.com/office/officeart/2005/8/layout/vProcess5"/>
    <dgm:cxn modelId="{E1626E07-799E-4056-85AB-6326B779F198}" type="presParOf" srcId="{A86C0FEE-D2B3-4B91-9498-A4023A199BB1}" destId="{5603A08D-3FE4-4E9C-A362-FE1876396023}" srcOrd="6" destOrd="0" presId="urn:microsoft.com/office/officeart/2005/8/layout/vProcess5"/>
    <dgm:cxn modelId="{A93E18C8-94D5-49B9-A794-0708D0B8F23E}" type="presParOf" srcId="{A86C0FEE-D2B3-4B91-9498-A4023A199BB1}" destId="{83803562-4448-4BA9-B0AF-EC95329356D1}" srcOrd="7" destOrd="0" presId="urn:microsoft.com/office/officeart/2005/8/layout/vProcess5"/>
    <dgm:cxn modelId="{339D5E2F-451E-437F-B3FD-BF06257180E3}" type="presParOf" srcId="{A86C0FEE-D2B3-4B91-9498-A4023A199BB1}" destId="{8089AFDA-F577-4293-9CC4-90A9E3276092}"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32F7EE-78E5-4203-9740-1DAAE5EEC229}">
      <dsp:nvSpPr>
        <dsp:cNvPr id="0" name=""/>
        <dsp:cNvSpPr/>
      </dsp:nvSpPr>
      <dsp:spPr>
        <a:xfrm>
          <a:off x="0" y="-126014"/>
          <a:ext cx="6221411" cy="2040584"/>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Complejidad alta: </a:t>
          </a:r>
          <a:r>
            <a:rPr lang="es-ES" sz="1800" kern="1200" dirty="0">
              <a:latin typeface="Arial" panose="020B0604020202020204" pitchFamily="34" charset="0"/>
              <a:cs typeface="Arial" panose="020B0604020202020204" pitchFamily="34" charset="0"/>
            </a:rPr>
            <a:t>Monitorización cada </a:t>
          </a:r>
          <a:r>
            <a:rPr lang="es-ES" sz="1800" b="1" kern="1200" dirty="0">
              <a:latin typeface="Arial" panose="020B0604020202020204" pitchFamily="34" charset="0"/>
              <a:cs typeface="Arial" panose="020B0604020202020204" pitchFamily="34" charset="0"/>
            </a:rPr>
            <a:t>2 semanas </a:t>
          </a:r>
          <a:r>
            <a:rPr lang="es-ES" sz="1800" kern="1200" dirty="0">
              <a:latin typeface="Arial" panose="020B0604020202020204" pitchFamily="34" charset="0"/>
              <a:cs typeface="Arial" panose="020B0604020202020204" pitchFamily="34" charset="0"/>
            </a:rPr>
            <a:t>(rango 1-3), 60 min presencial. </a:t>
          </a:r>
          <a:r>
            <a:rPr lang="es-ES" sz="1800" b="1" kern="1200" dirty="0">
              <a:latin typeface="Arial" panose="020B0604020202020204" pitchFamily="34" charset="0"/>
              <a:cs typeface="Arial" panose="020B0604020202020204" pitchFamily="34" charset="0"/>
            </a:rPr>
            <a:t>Seguimiento crítico post alta</a:t>
          </a:r>
          <a:r>
            <a:rPr lang="es-ES" sz="1800" kern="1200" dirty="0">
              <a:latin typeface="Arial" panose="020B0604020202020204" pitchFamily="34" charset="0"/>
              <a:cs typeface="Arial" panose="020B0604020202020204" pitchFamily="34" charset="0"/>
            </a:rPr>
            <a:t> semanal por un mes, presencial y seguimiento telefónico de 15 min (rango de 10 – 30 min). Encuentro presencial en CESFAM o domicilio, según preferencia del paciente-familia</a:t>
          </a:r>
          <a:r>
            <a:rPr lang="es-ES" sz="1600" kern="1200" dirty="0">
              <a:latin typeface="Arial" panose="020B0604020202020204" pitchFamily="34" charset="0"/>
              <a:cs typeface="Arial" panose="020B0604020202020204" pitchFamily="34" charset="0"/>
            </a:rPr>
            <a:t>.</a:t>
          </a:r>
          <a:endParaRPr lang="es-CL" sz="1600" kern="1200" dirty="0"/>
        </a:p>
      </dsp:txBody>
      <dsp:txXfrm>
        <a:off x="59767" y="-66247"/>
        <a:ext cx="4533852" cy="1921050"/>
      </dsp:txXfrm>
    </dsp:sp>
    <dsp:sp modelId="{466CD462-2F7F-4D87-8B27-F0AB9DF589CA}">
      <dsp:nvSpPr>
        <dsp:cNvPr id="0" name=""/>
        <dsp:cNvSpPr/>
      </dsp:nvSpPr>
      <dsp:spPr>
        <a:xfrm>
          <a:off x="581610" y="2106922"/>
          <a:ext cx="6221411" cy="1663243"/>
        </a:xfrm>
        <a:prstGeom prst="roundRect">
          <a:avLst>
            <a:gd name="adj" fmla="val 10000"/>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Complejidad media: </a:t>
          </a:r>
          <a:r>
            <a:rPr lang="es-ES" sz="1800" kern="1200" dirty="0">
              <a:latin typeface="Arial" panose="020B0604020202020204" pitchFamily="34" charset="0"/>
              <a:cs typeface="Arial" panose="020B0604020202020204" pitchFamily="34" charset="0"/>
            </a:rPr>
            <a:t>Monitorización cada </a:t>
          </a:r>
          <a:r>
            <a:rPr lang="es-ES" sz="1800" b="1" kern="1200" dirty="0">
              <a:latin typeface="Arial" panose="020B0604020202020204" pitchFamily="34" charset="0"/>
              <a:cs typeface="Arial" panose="020B0604020202020204" pitchFamily="34" charset="0"/>
            </a:rPr>
            <a:t>6 semanas </a:t>
          </a:r>
          <a:r>
            <a:rPr lang="es-ES" sz="1800" kern="1200" dirty="0">
              <a:latin typeface="Arial" panose="020B0604020202020204" pitchFamily="34" charset="0"/>
              <a:cs typeface="Arial" panose="020B0604020202020204" pitchFamily="34" charset="0"/>
            </a:rPr>
            <a:t>(rango 4-8). Seguimiento presencial de 60 min en CESFAM o domicilio, según preferencia del paciente-familia. Además, seguimiento telefónico bimensual (15 min, rango 10-20).</a:t>
          </a:r>
          <a:endParaRPr lang="es-ES" sz="1800" b="1" kern="1200" dirty="0">
            <a:latin typeface="Arial" panose="020B0604020202020204" pitchFamily="34" charset="0"/>
            <a:cs typeface="Arial" panose="020B0604020202020204" pitchFamily="34" charset="0"/>
          </a:endParaRPr>
        </a:p>
      </dsp:txBody>
      <dsp:txXfrm>
        <a:off x="630325" y="2155637"/>
        <a:ext cx="4576291" cy="1565813"/>
      </dsp:txXfrm>
    </dsp:sp>
    <dsp:sp modelId="{C9F3948A-0E8E-4C3C-8BCB-A7D7A1FA8259}">
      <dsp:nvSpPr>
        <dsp:cNvPr id="0" name=""/>
        <dsp:cNvSpPr/>
      </dsp:nvSpPr>
      <dsp:spPr>
        <a:xfrm>
          <a:off x="1097896" y="3988393"/>
          <a:ext cx="6221411" cy="1117039"/>
        </a:xfrm>
        <a:prstGeom prst="roundRect">
          <a:avLst>
            <a:gd name="adj" fmla="val 10000"/>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ES" sz="1800" b="1" kern="1200" dirty="0">
              <a:latin typeface="Arial" panose="020B0604020202020204" pitchFamily="34" charset="0"/>
              <a:cs typeface="Arial" panose="020B0604020202020204" pitchFamily="34" charset="0"/>
            </a:rPr>
            <a:t>Complejidad baja: </a:t>
          </a:r>
          <a:r>
            <a:rPr lang="es-ES" sz="1800" kern="1200" dirty="0">
              <a:latin typeface="Arial" panose="020B0604020202020204" pitchFamily="34" charset="0"/>
              <a:cs typeface="Arial" panose="020B0604020202020204" pitchFamily="34" charset="0"/>
            </a:rPr>
            <a:t>Monitorización cada </a:t>
          </a:r>
          <a:r>
            <a:rPr lang="es-ES" sz="1800" b="1" kern="1200" dirty="0">
              <a:latin typeface="Arial" panose="020B0604020202020204" pitchFamily="34" charset="0"/>
              <a:cs typeface="Arial" panose="020B0604020202020204" pitchFamily="34" charset="0"/>
            </a:rPr>
            <a:t>12 semanas </a:t>
          </a:r>
          <a:r>
            <a:rPr lang="es-ES" sz="1800" kern="1200" dirty="0">
              <a:latin typeface="Arial" panose="020B0604020202020204" pitchFamily="34" charset="0"/>
              <a:cs typeface="Arial" panose="020B0604020202020204" pitchFamily="34" charset="0"/>
            </a:rPr>
            <a:t>(rango 10-16), 60 min presencial. Además, seguimiento telefónico bimensual (15 min, rango 10-20).</a:t>
          </a:r>
          <a:endParaRPr lang="es-ES" sz="1800" b="1" kern="1200" dirty="0">
            <a:latin typeface="Arial" panose="020B0604020202020204" pitchFamily="34" charset="0"/>
            <a:cs typeface="Arial" panose="020B0604020202020204" pitchFamily="34" charset="0"/>
          </a:endParaRPr>
        </a:p>
      </dsp:txBody>
      <dsp:txXfrm>
        <a:off x="1130613" y="4021110"/>
        <a:ext cx="4608287" cy="1051605"/>
      </dsp:txXfrm>
    </dsp:sp>
    <dsp:sp modelId="{47FE933A-3B7B-4287-B946-F9AA3DD0F72C}">
      <dsp:nvSpPr>
        <dsp:cNvPr id="0" name=""/>
        <dsp:cNvSpPr/>
      </dsp:nvSpPr>
      <dsp:spPr>
        <a:xfrm>
          <a:off x="5222669" y="1377295"/>
          <a:ext cx="998742" cy="998742"/>
        </a:xfrm>
        <a:prstGeom prst="downArrow">
          <a:avLst>
            <a:gd name="adj1" fmla="val 55000"/>
            <a:gd name="adj2" fmla="val 45000"/>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CL" sz="3600" kern="1200"/>
        </a:p>
      </dsp:txBody>
      <dsp:txXfrm>
        <a:off x="5447386" y="1377295"/>
        <a:ext cx="549308" cy="751553"/>
      </dsp:txXfrm>
    </dsp:sp>
    <dsp:sp modelId="{D21C9660-CD40-426B-AB5B-26FB4B77AAA4}">
      <dsp:nvSpPr>
        <dsp:cNvPr id="0" name=""/>
        <dsp:cNvSpPr/>
      </dsp:nvSpPr>
      <dsp:spPr>
        <a:xfrm>
          <a:off x="5782553" y="3410180"/>
          <a:ext cx="998742" cy="998742"/>
        </a:xfrm>
        <a:prstGeom prst="downArrow">
          <a:avLst>
            <a:gd name="adj1" fmla="val 55000"/>
            <a:gd name="adj2" fmla="val 45000"/>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s-CL" sz="3600" kern="1200"/>
        </a:p>
      </dsp:txBody>
      <dsp:txXfrm>
        <a:off x="6007270" y="3410180"/>
        <a:ext cx="549308" cy="75155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703AA-6A62-4868-BEDA-20C4FECBA51D}" type="datetimeFigureOut">
              <a:rPr lang="es-CL" smtClean="0"/>
              <a:t>03-11-2025</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295FBF-663B-4645-9E95-CFD9D01EC268}" type="slidenum">
              <a:rPr lang="es-CL" smtClean="0"/>
              <a:t>‹Nº›</a:t>
            </a:fld>
            <a:endParaRPr lang="es-CL"/>
          </a:p>
        </p:txBody>
      </p:sp>
    </p:spTree>
    <p:extLst>
      <p:ext uri="{BB962C8B-B14F-4D97-AF65-F5344CB8AC3E}">
        <p14:creationId xmlns:p14="http://schemas.microsoft.com/office/powerpoint/2010/main" val="1393178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txBody>
          <a:bodyPr/>
          <a:lstStyle/>
          <a:p>
            <a:endParaRPr lang="es-CL"/>
          </a:p>
        </p:txBody>
      </p:sp>
      <p:sp>
        <p:nvSpPr>
          <p:cNvPr id="3" name="Marcador de notas 2"/>
          <p:cNvSpPr>
            <a:spLocks noGrp="1"/>
          </p:cNvSpPr>
          <p:nvPr>
            <p:ph type="body" idx="1"/>
          </p:nvPr>
        </p:nvSpPr>
        <p:spPr/>
        <p:txBody>
          <a:bodyPr/>
          <a:lstStyle/>
          <a:p>
            <a:r>
              <a:rPr lang="es-ES" dirty="0"/>
              <a:t>UNO de cada DIEZ ingresos hospitalarios de la población general y uno de cada cuatro en personas mayores, se debe a un PROBLEMA RELACIONADO CON MEDICAMENTOS (PMR), siendo el 50% de ellos prevenibles. </a:t>
            </a:r>
          </a:p>
          <a:p>
            <a:endParaRPr lang="es-CL" dirty="0"/>
          </a:p>
        </p:txBody>
      </p:sp>
      <p:sp>
        <p:nvSpPr>
          <p:cNvPr id="4" name="Marcador de número de diapositiva 3"/>
          <p:cNvSpPr>
            <a:spLocks noGrp="1"/>
          </p:cNvSpPr>
          <p:nvPr>
            <p:ph type="sldNum" sz="quarter" idx="5"/>
          </p:nvPr>
        </p:nvSpPr>
        <p:spPr/>
        <p:txBody>
          <a:bodyPr/>
          <a:lstStyle/>
          <a:p>
            <a:fld id="{2A295FBF-663B-4645-9E95-CFD9D01EC268}" type="slidenum">
              <a:rPr lang="es-CL" smtClean="0"/>
              <a:t>2</a:t>
            </a:fld>
            <a:endParaRPr lang="es-CL"/>
          </a:p>
        </p:txBody>
      </p:sp>
    </p:spTree>
    <p:extLst>
      <p:ext uri="{BB962C8B-B14F-4D97-AF65-F5344CB8AC3E}">
        <p14:creationId xmlns:p14="http://schemas.microsoft.com/office/powerpoint/2010/main" val="25527319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4194FC-B78D-D799-3EDC-9ADAF9F8F85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6B75BB7-A17E-C3C9-D542-1609D028E87A}"/>
              </a:ext>
            </a:extLst>
          </p:cNvPr>
          <p:cNvSpPr>
            <a:spLocks noGrp="1" noRot="1" noChangeAspect="1"/>
          </p:cNvSpPr>
          <p:nvPr>
            <p:ph type="sldImg"/>
          </p:nvPr>
        </p:nvSpPr>
        <p:spPr/>
        <p:txBody>
          <a:bodyPr/>
          <a:lstStyle/>
          <a:p>
            <a:endParaRPr lang="es-CL"/>
          </a:p>
        </p:txBody>
      </p:sp>
      <p:sp>
        <p:nvSpPr>
          <p:cNvPr id="3" name="Marcador de notas 2">
            <a:extLst>
              <a:ext uri="{FF2B5EF4-FFF2-40B4-BE49-F238E27FC236}">
                <a16:creationId xmlns:a16="http://schemas.microsoft.com/office/drawing/2014/main" id="{46C02857-1EF8-D7BC-F37F-602C0F80C40F}"/>
              </a:ext>
            </a:extLst>
          </p:cNvPr>
          <p:cNvSpPr>
            <a:spLocks noGrp="1"/>
          </p:cNvSpPr>
          <p:nvPr>
            <p:ph type="body" idx="1"/>
          </p:nvPr>
        </p:nvSpPr>
        <p:spPr/>
        <p:txBody>
          <a:bodyPr/>
          <a:lstStyle/>
          <a:p>
            <a:r>
              <a:rPr lang="es-ES" dirty="0"/>
              <a:t>UNO de cada DIEZ ingresos hospitalarios de la población general y uno de cada cuatro en personas mayores, se debe a un PROBLEMA RELACIONADO CON MEDICAMENTOS (PMR), siendo el 50% de ellos prevenibles. </a:t>
            </a:r>
          </a:p>
          <a:p>
            <a:endParaRPr lang="es-CL" dirty="0"/>
          </a:p>
        </p:txBody>
      </p:sp>
      <p:sp>
        <p:nvSpPr>
          <p:cNvPr id="4" name="Marcador de número de diapositiva 3">
            <a:extLst>
              <a:ext uri="{FF2B5EF4-FFF2-40B4-BE49-F238E27FC236}">
                <a16:creationId xmlns:a16="http://schemas.microsoft.com/office/drawing/2014/main" id="{5D2A4073-BA0D-37D5-BEA9-6F312E1E7C44}"/>
              </a:ext>
            </a:extLst>
          </p:cNvPr>
          <p:cNvSpPr>
            <a:spLocks noGrp="1"/>
          </p:cNvSpPr>
          <p:nvPr>
            <p:ph type="sldNum" sz="quarter" idx="5"/>
          </p:nvPr>
        </p:nvSpPr>
        <p:spPr/>
        <p:txBody>
          <a:bodyPr/>
          <a:lstStyle/>
          <a:p>
            <a:fld id="{2A295FBF-663B-4645-9E95-CFD9D01EC268}" type="slidenum">
              <a:rPr lang="es-CL" smtClean="0"/>
              <a:t>6</a:t>
            </a:fld>
            <a:endParaRPr lang="es-CL"/>
          </a:p>
        </p:txBody>
      </p:sp>
    </p:spTree>
    <p:extLst>
      <p:ext uri="{BB962C8B-B14F-4D97-AF65-F5344CB8AC3E}">
        <p14:creationId xmlns:p14="http://schemas.microsoft.com/office/powerpoint/2010/main" val="3390989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95ED6-FE67-A6BE-22DC-D7812A04F95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CD6E517-02B4-4E97-B05F-B94C4B515809}"/>
              </a:ext>
            </a:extLst>
          </p:cNvPr>
          <p:cNvSpPr>
            <a:spLocks noGrp="1" noRot="1" noChangeAspect="1"/>
          </p:cNvSpPr>
          <p:nvPr>
            <p:ph type="sldImg"/>
          </p:nvPr>
        </p:nvSpPr>
        <p:spPr/>
        <p:txBody>
          <a:bodyPr/>
          <a:lstStyle/>
          <a:p>
            <a:endParaRPr lang="es-CL"/>
          </a:p>
        </p:txBody>
      </p:sp>
      <p:sp>
        <p:nvSpPr>
          <p:cNvPr id="3" name="Marcador de notas 2">
            <a:extLst>
              <a:ext uri="{FF2B5EF4-FFF2-40B4-BE49-F238E27FC236}">
                <a16:creationId xmlns:a16="http://schemas.microsoft.com/office/drawing/2014/main" id="{E1469FD0-AD47-A5A1-4508-FC8250AF8E2A}"/>
              </a:ext>
            </a:extLst>
          </p:cNvPr>
          <p:cNvSpPr>
            <a:spLocks noGrp="1"/>
          </p:cNvSpPr>
          <p:nvPr>
            <p:ph type="body" idx="1"/>
          </p:nvPr>
        </p:nvSpPr>
        <p:spPr/>
        <p:txBody>
          <a:bodyPr/>
          <a:lstStyle/>
          <a:p>
            <a:r>
              <a:rPr lang="es-ES" dirty="0"/>
              <a:t>UNO de cada DIEZ ingresos hospitalarios de la población general y uno de cada cuatro en personas mayores, se debe a un PROBLEMA RELACIONADO CON MEDICAMENTOS (PMR), siendo el 50% de ellos prevenibles. </a:t>
            </a:r>
          </a:p>
          <a:p>
            <a:endParaRPr lang="es-CL" dirty="0"/>
          </a:p>
        </p:txBody>
      </p:sp>
      <p:sp>
        <p:nvSpPr>
          <p:cNvPr id="4" name="Marcador de número de diapositiva 3">
            <a:extLst>
              <a:ext uri="{FF2B5EF4-FFF2-40B4-BE49-F238E27FC236}">
                <a16:creationId xmlns:a16="http://schemas.microsoft.com/office/drawing/2014/main" id="{31D337A9-053F-AF50-3D70-A68AC754D6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95FBF-663B-4645-9E95-CFD9D01EC268}" type="slidenum">
              <a:rPr kumimoji="0" lang="es-C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C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300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912B04-01EA-FEED-E713-15C14ACCB8A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A9C5469-53CE-57E6-5B86-102F7AF5ED01}"/>
              </a:ext>
            </a:extLst>
          </p:cNvPr>
          <p:cNvSpPr>
            <a:spLocks noGrp="1" noRot="1" noChangeAspect="1"/>
          </p:cNvSpPr>
          <p:nvPr>
            <p:ph type="sldImg"/>
          </p:nvPr>
        </p:nvSpPr>
        <p:spPr/>
        <p:txBody>
          <a:bodyPr/>
          <a:lstStyle/>
          <a:p>
            <a:endParaRPr lang="es-CL"/>
          </a:p>
        </p:txBody>
      </p:sp>
      <p:sp>
        <p:nvSpPr>
          <p:cNvPr id="3" name="Marcador de notas 2">
            <a:extLst>
              <a:ext uri="{FF2B5EF4-FFF2-40B4-BE49-F238E27FC236}">
                <a16:creationId xmlns:a16="http://schemas.microsoft.com/office/drawing/2014/main" id="{6BADF449-FC78-B59D-F624-D0E007862DE4}"/>
              </a:ext>
            </a:extLst>
          </p:cNvPr>
          <p:cNvSpPr>
            <a:spLocks noGrp="1"/>
          </p:cNvSpPr>
          <p:nvPr>
            <p:ph type="body" idx="1"/>
          </p:nvPr>
        </p:nvSpPr>
        <p:spPr/>
        <p:txBody>
          <a:bodyPr/>
          <a:lstStyle/>
          <a:p>
            <a:r>
              <a:rPr lang="es-ES" dirty="0"/>
              <a:t>UNO de cada DIEZ ingresos hospitalarios de la población general y uno de cada cuatro en personas mayores, se debe a un PROBLEMA RELACIONADO CON MEDICAMENTOS (PMR), siendo el 50% de ellos prevenibles. </a:t>
            </a:r>
          </a:p>
          <a:p>
            <a:endParaRPr lang="es-CL" dirty="0"/>
          </a:p>
        </p:txBody>
      </p:sp>
      <p:sp>
        <p:nvSpPr>
          <p:cNvPr id="4" name="Marcador de número de diapositiva 3">
            <a:extLst>
              <a:ext uri="{FF2B5EF4-FFF2-40B4-BE49-F238E27FC236}">
                <a16:creationId xmlns:a16="http://schemas.microsoft.com/office/drawing/2014/main" id="{D4EF1142-8A46-DAC9-2BC6-1E115C4739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95FBF-663B-4645-9E95-CFD9D01EC268}" type="slidenum">
              <a:rPr kumimoji="0" lang="es-C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C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02795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08B75-E13A-4C2B-E8C5-700AAD87596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CE35187-A699-74B2-56DF-C00293B128AD}"/>
              </a:ext>
            </a:extLst>
          </p:cNvPr>
          <p:cNvSpPr>
            <a:spLocks noGrp="1" noRot="1" noChangeAspect="1"/>
          </p:cNvSpPr>
          <p:nvPr>
            <p:ph type="sldImg"/>
          </p:nvPr>
        </p:nvSpPr>
        <p:spPr/>
        <p:txBody>
          <a:bodyPr/>
          <a:lstStyle/>
          <a:p>
            <a:endParaRPr lang="es-CL"/>
          </a:p>
        </p:txBody>
      </p:sp>
      <p:sp>
        <p:nvSpPr>
          <p:cNvPr id="3" name="Marcador de notas 2">
            <a:extLst>
              <a:ext uri="{FF2B5EF4-FFF2-40B4-BE49-F238E27FC236}">
                <a16:creationId xmlns:a16="http://schemas.microsoft.com/office/drawing/2014/main" id="{573C3134-98AF-1EC1-2FF0-71A7F3E196B7}"/>
              </a:ext>
            </a:extLst>
          </p:cNvPr>
          <p:cNvSpPr>
            <a:spLocks noGrp="1"/>
          </p:cNvSpPr>
          <p:nvPr>
            <p:ph type="body" idx="1"/>
          </p:nvPr>
        </p:nvSpPr>
        <p:spPr/>
        <p:txBody>
          <a:bodyPr/>
          <a:lstStyle/>
          <a:p>
            <a:r>
              <a:rPr lang="es-ES" dirty="0"/>
              <a:t>UNO de cada DIEZ ingresos hospitalarios de la población general y uno de cada cuatro en personas mayores, se debe a un PROBLEMA RELACIONADO CON MEDICAMENTOS (PMR), siendo el 50% de ellos prevenibles. </a:t>
            </a:r>
          </a:p>
          <a:p>
            <a:endParaRPr lang="es-CL" dirty="0"/>
          </a:p>
        </p:txBody>
      </p:sp>
      <p:sp>
        <p:nvSpPr>
          <p:cNvPr id="4" name="Marcador de número de diapositiva 3">
            <a:extLst>
              <a:ext uri="{FF2B5EF4-FFF2-40B4-BE49-F238E27FC236}">
                <a16:creationId xmlns:a16="http://schemas.microsoft.com/office/drawing/2014/main" id="{55D70611-F971-8D6B-4C80-280AC5686E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295FBF-663B-4645-9E95-CFD9D01EC268}" type="slidenum">
              <a:rPr kumimoji="0" lang="es-CL"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CL"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81832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D2A1CF2-0F3E-F4A3-1C88-F85EE8E43E86}"/>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endParaRPr lang="es-CL"/>
          </a:p>
        </p:txBody>
      </p:sp>
      <p:sp>
        <p:nvSpPr>
          <p:cNvPr id="3" name="Subtítulo 2">
            <a:extLst>
              <a:ext uri="{FF2B5EF4-FFF2-40B4-BE49-F238E27FC236}">
                <a16:creationId xmlns:a16="http://schemas.microsoft.com/office/drawing/2014/main" id="{AC83687C-DC92-99CA-77C7-924AEE2100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s-CL"/>
          </a:p>
        </p:txBody>
      </p:sp>
      <p:sp>
        <p:nvSpPr>
          <p:cNvPr id="4" name="Marcador de fecha 3">
            <a:extLst>
              <a:ext uri="{FF2B5EF4-FFF2-40B4-BE49-F238E27FC236}">
                <a16:creationId xmlns:a16="http://schemas.microsoft.com/office/drawing/2014/main" id="{B1B7740B-68F6-4336-89CC-0A756835AE71}"/>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D905A692-6432-766F-AF40-BCE8EF5D847B}"/>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8D2A611-8DCD-34F1-AFEB-07AB4B3B5655}"/>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970907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5D3BC7-1A25-B7A4-233F-D7229F7DE90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C1E9C280-8017-3DE6-778D-041A45555DFE}"/>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4B769F97-3761-7C70-1708-5DC6AEDE4E64}"/>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4FFE2C15-41D9-AFAF-3867-9B092F43BB46}"/>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AC56853B-3924-DDC6-E04B-1F68B7796640}"/>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5376551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189F4831-9901-0B4A-2506-90D536E01E91}"/>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endParaRPr lang="es-CL"/>
          </a:p>
        </p:txBody>
      </p:sp>
      <p:sp>
        <p:nvSpPr>
          <p:cNvPr id="3" name="Marcador de texto vertical 2">
            <a:extLst>
              <a:ext uri="{FF2B5EF4-FFF2-40B4-BE49-F238E27FC236}">
                <a16:creationId xmlns:a16="http://schemas.microsoft.com/office/drawing/2014/main" id="{3B3E4870-BB71-F4B3-D835-3E840891E2A0}"/>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135C5C10-F407-78D9-3891-98CDE3AD30A4}"/>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673A54BA-D177-50E3-E3D3-06D3C9F82D68}"/>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8C9FE9C7-651C-177C-4FE5-FBFC9319BF56}"/>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5031113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B89A43-85D2-B0C5-C56D-79CC9C526155}"/>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3386340B-7772-7DAF-C84A-A65512DD7A15}"/>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25510DA-8F69-BD0C-9D64-24BACA56B9AF}"/>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BE789E4B-BC7B-DAE2-3E99-9E29CDE7123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371C3D7-6270-3932-0F09-35DFE91237DE}"/>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73375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7384A8-B4EF-51FE-E506-751187B3ABC1}"/>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40371150-5A7F-6005-5FD9-E7D0425158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014FBE4D-E373-7B51-1FC6-FBFB5420E411}"/>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FD4E4779-76F9-0368-C1F2-702725D80EE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D21FECDD-0F8F-25BE-D97C-0111A147F9BD}"/>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26791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EA0AB3-CDCA-AE7C-F5FE-FCC9D9AC8E3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AD756B90-DCE3-39DF-3E42-60287AC2A9BA}"/>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contenido 3">
            <a:extLst>
              <a:ext uri="{FF2B5EF4-FFF2-40B4-BE49-F238E27FC236}">
                <a16:creationId xmlns:a16="http://schemas.microsoft.com/office/drawing/2014/main" id="{9D8787F0-4974-8122-9220-A90DB9250106}"/>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fecha 4">
            <a:extLst>
              <a:ext uri="{FF2B5EF4-FFF2-40B4-BE49-F238E27FC236}">
                <a16:creationId xmlns:a16="http://schemas.microsoft.com/office/drawing/2014/main" id="{315AC255-936B-CAE1-28CF-B5521801DD48}"/>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6" name="Marcador de pie de página 5">
            <a:extLst>
              <a:ext uri="{FF2B5EF4-FFF2-40B4-BE49-F238E27FC236}">
                <a16:creationId xmlns:a16="http://schemas.microsoft.com/office/drawing/2014/main" id="{878BDBE0-ED93-AFFE-25FB-1F36F3F4D11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E1C24A9E-7B84-8EAA-52CC-95FAA84B9463}"/>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2367183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77660F-32ED-18ED-AD35-B840157D6138}"/>
              </a:ext>
            </a:extLst>
          </p:cNvPr>
          <p:cNvSpPr>
            <a:spLocks noGrp="1"/>
          </p:cNvSpPr>
          <p:nvPr>
            <p:ph type="title"/>
          </p:nvPr>
        </p:nvSpPr>
        <p:spPr>
          <a:xfrm>
            <a:off x="839788" y="365125"/>
            <a:ext cx="10515600" cy="1325563"/>
          </a:xfrm>
        </p:spPr>
        <p:txBody>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918E3EEA-8476-9986-3375-9FCDFF722F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28F921A4-BF86-DC08-61D6-0D850063A32F}"/>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5" name="Marcador de texto 4">
            <a:extLst>
              <a:ext uri="{FF2B5EF4-FFF2-40B4-BE49-F238E27FC236}">
                <a16:creationId xmlns:a16="http://schemas.microsoft.com/office/drawing/2014/main" id="{3DE68BC4-AB0A-C854-720E-EE628F7321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910B495F-EDE3-5875-DC61-3E0EE771AE4E}"/>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7" name="Marcador de fecha 6">
            <a:extLst>
              <a:ext uri="{FF2B5EF4-FFF2-40B4-BE49-F238E27FC236}">
                <a16:creationId xmlns:a16="http://schemas.microsoft.com/office/drawing/2014/main" id="{B83DFB11-A66B-ADFA-6814-4B5599EBC07A}"/>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8" name="Marcador de pie de página 7">
            <a:extLst>
              <a:ext uri="{FF2B5EF4-FFF2-40B4-BE49-F238E27FC236}">
                <a16:creationId xmlns:a16="http://schemas.microsoft.com/office/drawing/2014/main" id="{9A498FE1-98AC-4F7D-FB53-BAF7670E6181}"/>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4F78DF97-32CE-7536-02AD-A6C6D6E6C3A9}"/>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571178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B9B140-B97B-6423-9FF3-008481B105C0}"/>
              </a:ext>
            </a:extLst>
          </p:cNvPr>
          <p:cNvSpPr>
            <a:spLocks noGrp="1"/>
          </p:cNvSpPr>
          <p:nvPr>
            <p:ph type="title"/>
          </p:nvPr>
        </p:nvSpPr>
        <p:spPr/>
        <p:txBody>
          <a:bodyPr/>
          <a:lstStyle/>
          <a:p>
            <a:r>
              <a:rPr lang="es-MX"/>
              <a:t>Haz clic para modificar el estilo de título del patrón</a:t>
            </a:r>
            <a:endParaRPr lang="es-CL"/>
          </a:p>
        </p:txBody>
      </p:sp>
      <p:sp>
        <p:nvSpPr>
          <p:cNvPr id="3" name="Marcador de fecha 2">
            <a:extLst>
              <a:ext uri="{FF2B5EF4-FFF2-40B4-BE49-F238E27FC236}">
                <a16:creationId xmlns:a16="http://schemas.microsoft.com/office/drawing/2014/main" id="{A713EF7D-814C-96AF-7B0E-84447740EBC4}"/>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4" name="Marcador de pie de página 3">
            <a:extLst>
              <a:ext uri="{FF2B5EF4-FFF2-40B4-BE49-F238E27FC236}">
                <a16:creationId xmlns:a16="http://schemas.microsoft.com/office/drawing/2014/main" id="{61A388E1-1B82-3A14-E443-257896B661F0}"/>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607663E8-4EF5-8277-A547-735DC15FBF2D}"/>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2162244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52DF380-0621-8B44-400A-B719A4E50BFA}"/>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3" name="Marcador de pie de página 2">
            <a:extLst>
              <a:ext uri="{FF2B5EF4-FFF2-40B4-BE49-F238E27FC236}">
                <a16:creationId xmlns:a16="http://schemas.microsoft.com/office/drawing/2014/main" id="{520D4C29-3028-E959-849C-94F7C27392F8}"/>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97DBF3B3-1886-BE8D-9BB1-8FE91A7BE8D9}"/>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7717972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CA219D-7370-B0AF-0352-A71343D5CA9F}"/>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contenido 2">
            <a:extLst>
              <a:ext uri="{FF2B5EF4-FFF2-40B4-BE49-F238E27FC236}">
                <a16:creationId xmlns:a16="http://schemas.microsoft.com/office/drawing/2014/main" id="{20A16577-E15B-983E-DE87-E13805AAA7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texto 3">
            <a:extLst>
              <a:ext uri="{FF2B5EF4-FFF2-40B4-BE49-F238E27FC236}">
                <a16:creationId xmlns:a16="http://schemas.microsoft.com/office/drawing/2014/main" id="{86441E04-62C3-9E21-7A0C-84C14AEAB4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D909F7C9-369E-6810-CDE5-F4D0299B0056}"/>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6" name="Marcador de pie de página 5">
            <a:extLst>
              <a:ext uri="{FF2B5EF4-FFF2-40B4-BE49-F238E27FC236}">
                <a16:creationId xmlns:a16="http://schemas.microsoft.com/office/drawing/2014/main" id="{707B672D-D301-43D7-EB22-F463E3585F06}"/>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76D3BD9-380B-1B2F-2E7F-51620A3EE97E}"/>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39731315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012999-2BC0-0054-9D35-C4F2E3C2901E}"/>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endParaRPr lang="es-CL"/>
          </a:p>
        </p:txBody>
      </p:sp>
      <p:sp>
        <p:nvSpPr>
          <p:cNvPr id="3" name="Marcador de posición de imagen 2">
            <a:extLst>
              <a:ext uri="{FF2B5EF4-FFF2-40B4-BE49-F238E27FC236}">
                <a16:creationId xmlns:a16="http://schemas.microsoft.com/office/drawing/2014/main" id="{419AC690-96E2-7D21-921F-847F83F19D1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4BC84179-4C6C-BD57-CE73-9534EAC0B5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ADBB1090-3DB7-7609-8697-2A47478C32FD}"/>
              </a:ext>
            </a:extLst>
          </p:cNvPr>
          <p:cNvSpPr>
            <a:spLocks noGrp="1"/>
          </p:cNvSpPr>
          <p:nvPr>
            <p:ph type="dt" sz="half" idx="10"/>
          </p:nvPr>
        </p:nvSpPr>
        <p:spPr/>
        <p:txBody>
          <a:bodyPr/>
          <a:lstStyle/>
          <a:p>
            <a:fld id="{1AA9EA1B-127F-479D-A89A-91FBE2AF6D00}" type="datetimeFigureOut">
              <a:rPr lang="es-CL" smtClean="0"/>
              <a:t>03-11-2025</a:t>
            </a:fld>
            <a:endParaRPr lang="es-CL"/>
          </a:p>
        </p:txBody>
      </p:sp>
      <p:sp>
        <p:nvSpPr>
          <p:cNvPr id="6" name="Marcador de pie de página 5">
            <a:extLst>
              <a:ext uri="{FF2B5EF4-FFF2-40B4-BE49-F238E27FC236}">
                <a16:creationId xmlns:a16="http://schemas.microsoft.com/office/drawing/2014/main" id="{067C26BF-AD8F-E4A0-6C19-8B3FC837E963}"/>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4935CCCF-839B-5692-C6E6-47A6A60B31D4}"/>
              </a:ext>
            </a:extLst>
          </p:cNvPr>
          <p:cNvSpPr>
            <a:spLocks noGrp="1"/>
          </p:cNvSpPr>
          <p:nvPr>
            <p:ph type="sldNum" sz="quarter" idx="12"/>
          </p:nvPr>
        </p:nvSpPr>
        <p:spPr/>
        <p:txBody>
          <a:bodyPr/>
          <a:lstStyle/>
          <a:p>
            <a:fld id="{7F1CE694-1297-49F5-90E9-EB642E12B65F}" type="slidenum">
              <a:rPr lang="es-CL" smtClean="0"/>
              <a:t>‹Nº›</a:t>
            </a:fld>
            <a:endParaRPr lang="es-CL"/>
          </a:p>
        </p:txBody>
      </p:sp>
    </p:spTree>
    <p:extLst>
      <p:ext uri="{BB962C8B-B14F-4D97-AF65-F5344CB8AC3E}">
        <p14:creationId xmlns:p14="http://schemas.microsoft.com/office/powerpoint/2010/main" val="18104880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B322CB5-AEDE-708E-9AC1-32D676CC98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endParaRPr lang="es-CL"/>
          </a:p>
        </p:txBody>
      </p:sp>
      <p:sp>
        <p:nvSpPr>
          <p:cNvPr id="3" name="Marcador de texto 2">
            <a:extLst>
              <a:ext uri="{FF2B5EF4-FFF2-40B4-BE49-F238E27FC236}">
                <a16:creationId xmlns:a16="http://schemas.microsoft.com/office/drawing/2014/main" id="{AC20D034-28F3-2C94-28A7-D6CFBD3280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L"/>
          </a:p>
        </p:txBody>
      </p:sp>
      <p:sp>
        <p:nvSpPr>
          <p:cNvPr id="4" name="Marcador de fecha 3">
            <a:extLst>
              <a:ext uri="{FF2B5EF4-FFF2-40B4-BE49-F238E27FC236}">
                <a16:creationId xmlns:a16="http://schemas.microsoft.com/office/drawing/2014/main" id="{AB6C923F-2144-00CA-E238-D6DC309F69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A9EA1B-127F-479D-A89A-91FBE2AF6D00}" type="datetimeFigureOut">
              <a:rPr lang="es-CL" smtClean="0"/>
              <a:t>03-11-2025</a:t>
            </a:fld>
            <a:endParaRPr lang="es-CL"/>
          </a:p>
        </p:txBody>
      </p:sp>
      <p:sp>
        <p:nvSpPr>
          <p:cNvPr id="5" name="Marcador de pie de página 4">
            <a:extLst>
              <a:ext uri="{FF2B5EF4-FFF2-40B4-BE49-F238E27FC236}">
                <a16:creationId xmlns:a16="http://schemas.microsoft.com/office/drawing/2014/main" id="{6263E26A-FBDD-E607-B00D-C15F2AFEBE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66D76B08-841F-C136-E4F7-F32563F86C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1CE694-1297-49F5-90E9-EB642E12B65F}" type="slidenum">
              <a:rPr lang="es-CL" smtClean="0"/>
              <a:t>‹Nº›</a:t>
            </a:fld>
            <a:endParaRPr lang="es-CL"/>
          </a:p>
        </p:txBody>
      </p:sp>
    </p:spTree>
    <p:extLst>
      <p:ext uri="{BB962C8B-B14F-4D97-AF65-F5344CB8AC3E}">
        <p14:creationId xmlns:p14="http://schemas.microsoft.com/office/powerpoint/2010/main" val="4136345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hyperlink" Target="http://www.sefh.es/sefhpdfs/plan_estrategico_sefh_af_paciente_cronico2012.pdf"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o 20">
            <a:extLst>
              <a:ext uri="{FF2B5EF4-FFF2-40B4-BE49-F238E27FC236}">
                <a16:creationId xmlns:a16="http://schemas.microsoft.com/office/drawing/2014/main" id="{87F28A0D-177D-A018-9725-63932550FBFC}"/>
              </a:ext>
            </a:extLst>
          </p:cNvPr>
          <p:cNvGrpSpPr>
            <a:grpSpLocks noGrp="1" noUngrp="1" noRot="1" noMove="1" noResize="1"/>
          </p:cNvGrpSpPr>
          <p:nvPr/>
        </p:nvGrpSpPr>
        <p:grpSpPr>
          <a:xfrm>
            <a:off x="0" y="0"/>
            <a:ext cx="12192000" cy="6858000"/>
            <a:chOff x="0" y="0"/>
            <a:chExt cx="12192000" cy="6858000"/>
          </a:xfrm>
        </p:grpSpPr>
        <p:pic>
          <p:nvPicPr>
            <p:cNvPr id="20" name="Imagen 19">
              <a:extLst>
                <a:ext uri="{FF2B5EF4-FFF2-40B4-BE49-F238E27FC236}">
                  <a16:creationId xmlns:a16="http://schemas.microsoft.com/office/drawing/2014/main" id="{8F51C264-34FF-6DA5-2520-03DA579ECA0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ángulo 2">
              <a:extLst>
                <a:ext uri="{FF2B5EF4-FFF2-40B4-BE49-F238E27FC236}">
                  <a16:creationId xmlns:a16="http://schemas.microsoft.com/office/drawing/2014/main" id="{E0BFED5A-0A4B-1466-B260-09E468ED6B0A}"/>
                </a:ext>
              </a:extLst>
            </p:cNvPr>
            <p:cNvSpPr>
              <a:spLocks noGrp="1" noRot="1" noMove="1" noResize="1" noEditPoints="1" noAdjustHandles="1" noChangeArrowheads="1" noChangeShapeType="1"/>
            </p:cNvSpPr>
            <p:nvPr/>
          </p:nvSpPr>
          <p:spPr>
            <a:xfrm>
              <a:off x="11945510" y="2340864"/>
              <a:ext cx="246490" cy="451713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5" name="Rectángulo 4">
              <a:extLst>
                <a:ext uri="{FF2B5EF4-FFF2-40B4-BE49-F238E27FC236}">
                  <a16:creationId xmlns:a16="http://schemas.microsoft.com/office/drawing/2014/main" id="{46322E52-B3B6-21B4-71E5-C8D34FB24080}"/>
                </a:ext>
              </a:extLst>
            </p:cNvPr>
            <p:cNvSpPr>
              <a:spLocks noGrp="1" noRot="1" noMove="1" noResize="1" noEditPoints="1" noAdjustHandles="1" noChangeArrowheads="1" noChangeShapeType="1"/>
            </p:cNvSpPr>
            <p:nvPr/>
          </p:nvSpPr>
          <p:spPr>
            <a:xfrm>
              <a:off x="1438570" y="0"/>
              <a:ext cx="9034266" cy="1319793"/>
            </a:xfrm>
            <a:prstGeom prst="rect">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4" name="Grupo 13">
              <a:extLst>
                <a:ext uri="{FF2B5EF4-FFF2-40B4-BE49-F238E27FC236}">
                  <a16:creationId xmlns:a16="http://schemas.microsoft.com/office/drawing/2014/main" id="{49F24F20-FECD-7DDF-8481-88367D71C152}"/>
                </a:ext>
              </a:extLst>
            </p:cNvPr>
            <p:cNvGrpSpPr>
              <a:grpSpLocks noGrp="1" noUngrp="1" noRot="1" noMove="1" noResize="1"/>
            </p:cNvGrpSpPr>
            <p:nvPr/>
          </p:nvGrpSpPr>
          <p:grpSpPr>
            <a:xfrm>
              <a:off x="1884169" y="338074"/>
              <a:ext cx="2506171" cy="822278"/>
              <a:chOff x="1079889" y="319741"/>
              <a:chExt cx="3498810" cy="1107103"/>
            </a:xfrm>
          </p:grpSpPr>
          <p:pic>
            <p:nvPicPr>
              <p:cNvPr id="10" name="Imagen 9">
                <a:extLst>
                  <a:ext uri="{FF2B5EF4-FFF2-40B4-BE49-F238E27FC236}">
                    <a16:creationId xmlns:a16="http://schemas.microsoft.com/office/drawing/2014/main" id="{AFC628A2-E5B0-5080-F874-6A76B9101E50}"/>
                  </a:ext>
                </a:extLst>
              </p:cNvPr>
              <p:cNvPicPr>
                <a:picLocks noGrp="1" noRot="1" noChangeAspect="1" noMove="1" noResize="1" noEditPoints="1" noAdjustHandles="1" noChangeArrowheads="1" noChangeShapeType="1" noCrop="1"/>
              </p:cNvPicPr>
              <p:nvPr/>
            </p:nvPicPr>
            <p:blipFill>
              <a:blip r:embed="rId3"/>
              <a:stretch>
                <a:fillRect/>
              </a:stretch>
            </p:blipFill>
            <p:spPr>
              <a:xfrm>
                <a:off x="1079889" y="319741"/>
                <a:ext cx="2163825" cy="1008701"/>
              </a:xfrm>
              <a:prstGeom prst="rect">
                <a:avLst/>
              </a:prstGeom>
            </p:spPr>
          </p:pic>
          <p:pic>
            <p:nvPicPr>
              <p:cNvPr id="13" name="Imagen 12">
                <a:extLst>
                  <a:ext uri="{FF2B5EF4-FFF2-40B4-BE49-F238E27FC236}">
                    <a16:creationId xmlns:a16="http://schemas.microsoft.com/office/drawing/2014/main" id="{800B1120-E8AF-932E-79A1-5B250B388DA2}"/>
                  </a:ext>
                </a:extLst>
              </p:cNvPr>
              <p:cNvPicPr>
                <a:picLocks noGrp="1" noRot="1" noChangeAspect="1" noMove="1" noResize="1" noEditPoints="1" noAdjustHandles="1" noChangeArrowheads="1" noChangeShapeType="1" noCrop="1"/>
              </p:cNvPicPr>
              <p:nvPr/>
            </p:nvPicPr>
            <p:blipFill>
              <a:blip r:embed="rId4"/>
              <a:stretch>
                <a:fillRect/>
              </a:stretch>
            </p:blipFill>
            <p:spPr>
              <a:xfrm>
                <a:off x="3504831" y="442002"/>
                <a:ext cx="1073868" cy="984842"/>
              </a:xfrm>
              <a:prstGeom prst="rect">
                <a:avLst/>
              </a:prstGeom>
            </p:spPr>
          </p:pic>
        </p:grpSp>
        <p:grpSp>
          <p:nvGrpSpPr>
            <p:cNvPr id="12" name="Grupo 11">
              <a:extLst>
                <a:ext uri="{FF2B5EF4-FFF2-40B4-BE49-F238E27FC236}">
                  <a16:creationId xmlns:a16="http://schemas.microsoft.com/office/drawing/2014/main" id="{23BB32A2-F047-8DB4-2092-FAD14946E5B2}"/>
                </a:ext>
              </a:extLst>
            </p:cNvPr>
            <p:cNvGrpSpPr>
              <a:grpSpLocks noGrp="1" noUngrp="1" noRot="1" noMove="1" noResize="1"/>
            </p:cNvGrpSpPr>
            <p:nvPr/>
          </p:nvGrpSpPr>
          <p:grpSpPr>
            <a:xfrm>
              <a:off x="5616667" y="207469"/>
              <a:ext cx="4587947" cy="1112324"/>
              <a:chOff x="6363037" y="239638"/>
              <a:chExt cx="4934020" cy="1197748"/>
            </a:xfrm>
          </p:grpSpPr>
          <p:pic>
            <p:nvPicPr>
              <p:cNvPr id="6" name="Imagen 5">
                <a:extLst>
                  <a:ext uri="{FF2B5EF4-FFF2-40B4-BE49-F238E27FC236}">
                    <a16:creationId xmlns:a16="http://schemas.microsoft.com/office/drawing/2014/main" id="{B870137A-5404-F056-38B4-807B04723A05}"/>
                  </a:ext>
                </a:extLst>
              </p:cNvPr>
              <p:cNvPicPr>
                <a:picLocks noGrp="1" noRot="1" noChangeAspect="1" noMove="1" noResize="1" noEditPoints="1" noAdjustHandles="1" noChangeArrowheads="1" noChangeShapeType="1" noCrop="1"/>
              </p:cNvPicPr>
              <p:nvPr/>
            </p:nvPicPr>
            <p:blipFill>
              <a:blip r:embed="rId5"/>
              <a:srcRect r="64578"/>
              <a:stretch/>
            </p:blipFill>
            <p:spPr>
              <a:xfrm>
                <a:off x="10156193" y="239638"/>
                <a:ext cx="1140864" cy="1197748"/>
              </a:xfrm>
              <a:prstGeom prst="rect">
                <a:avLst/>
              </a:prstGeom>
            </p:spPr>
          </p:pic>
          <p:pic>
            <p:nvPicPr>
              <p:cNvPr id="11" name="Imagen 10">
                <a:extLst>
                  <a:ext uri="{FF2B5EF4-FFF2-40B4-BE49-F238E27FC236}">
                    <a16:creationId xmlns:a16="http://schemas.microsoft.com/office/drawing/2014/main" id="{6A4D803B-F4CD-DEA2-40A8-6AAA4BFA96E1}"/>
                  </a:ext>
                </a:extLst>
              </p:cNvPr>
              <p:cNvPicPr>
                <a:picLocks noGrp="1" noRot="1" noChangeAspect="1" noMove="1" noResize="1" noEditPoints="1" noAdjustHandles="1" noChangeArrowheads="1" noChangeShapeType="1" noCrop="1"/>
              </p:cNvPicPr>
              <p:nvPr/>
            </p:nvPicPr>
            <p:blipFill>
              <a:blip r:embed="rId6"/>
              <a:stretch>
                <a:fillRect/>
              </a:stretch>
            </p:blipFill>
            <p:spPr>
              <a:xfrm>
                <a:off x="6363037" y="489227"/>
                <a:ext cx="3783531" cy="660069"/>
              </a:xfrm>
              <a:prstGeom prst="rect">
                <a:avLst/>
              </a:prstGeom>
            </p:spPr>
          </p:pic>
        </p:grpSp>
      </p:grpSp>
      <p:sp>
        <p:nvSpPr>
          <p:cNvPr id="8" name="Título 3">
            <a:extLst>
              <a:ext uri="{FF2B5EF4-FFF2-40B4-BE49-F238E27FC236}">
                <a16:creationId xmlns:a16="http://schemas.microsoft.com/office/drawing/2014/main" id="{9B14DF63-DB47-E0DB-8E18-7FE2A36620C9}"/>
              </a:ext>
            </a:extLst>
          </p:cNvPr>
          <p:cNvSpPr txBox="1">
            <a:spLocks/>
          </p:cNvSpPr>
          <p:nvPr/>
        </p:nvSpPr>
        <p:spPr>
          <a:xfrm>
            <a:off x="2481766" y="2225504"/>
            <a:ext cx="8219670" cy="1422952"/>
          </a:xfrm>
          <a:prstGeom prst="rect">
            <a:avLst/>
          </a:prstGeom>
        </p:spPr>
        <p:txBody>
          <a:bodyPr vert="horz" lIns="91440" tIns="45720" rIns="91440" bIns="45720" rtlCol="0" anchor="t">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CL" sz="4500" b="1" dirty="0">
                <a:solidFill>
                  <a:srgbClr val="FFFFFF"/>
                </a:solidFill>
                <a:latin typeface="Arial" panose="020B0604020202020204" pitchFamily="34" charset="0"/>
                <a:cs typeface="Arial" panose="020B0604020202020204" pitchFamily="34" charset="0"/>
              </a:rPr>
              <a:t>Análisis de Costo-Efectividad de Modelo de Seguimiento Farmacoterapéutico para prevención de Problemas Relacionados a Medicamentos (</a:t>
            </a:r>
            <a:r>
              <a:rPr lang="es-CL" sz="4500" b="1" dirty="0" err="1">
                <a:solidFill>
                  <a:srgbClr val="FFFFFF"/>
                </a:solidFill>
                <a:latin typeface="Arial" panose="020B0604020202020204" pitchFamily="34" charset="0"/>
                <a:cs typeface="Arial" panose="020B0604020202020204" pitchFamily="34" charset="0"/>
              </a:rPr>
              <a:t>Nº</a:t>
            </a:r>
            <a:r>
              <a:rPr lang="es-CL" sz="4500" b="1" dirty="0">
                <a:solidFill>
                  <a:srgbClr val="FFFFFF"/>
                </a:solidFill>
                <a:latin typeface="Arial" panose="020B0604020202020204" pitchFamily="34" charset="0"/>
                <a:cs typeface="Arial" panose="020B0604020202020204" pitchFamily="34" charset="0"/>
              </a:rPr>
              <a:t> 1524)</a:t>
            </a:r>
          </a:p>
        </p:txBody>
      </p:sp>
      <p:sp>
        <p:nvSpPr>
          <p:cNvPr id="9" name="Subtítulo 5">
            <a:extLst>
              <a:ext uri="{FF2B5EF4-FFF2-40B4-BE49-F238E27FC236}">
                <a16:creationId xmlns:a16="http://schemas.microsoft.com/office/drawing/2014/main" id="{5C036101-A0DB-CB97-5614-336F2F054A75}"/>
              </a:ext>
            </a:extLst>
          </p:cNvPr>
          <p:cNvSpPr txBox="1">
            <a:spLocks/>
          </p:cNvSpPr>
          <p:nvPr/>
        </p:nvSpPr>
        <p:spPr>
          <a:xfrm>
            <a:off x="2357358" y="4343543"/>
            <a:ext cx="8344078" cy="120349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ES" b="1" dirty="0">
                <a:solidFill>
                  <a:srgbClr val="FFFFFF"/>
                </a:solidFill>
                <a:latin typeface="Arial" panose="020B0604020202020204" pitchFamily="34" charset="0"/>
                <a:cs typeface="Arial" panose="020B0604020202020204" pitchFamily="34" charset="0"/>
              </a:rPr>
              <a:t>P</a:t>
            </a:r>
            <a:r>
              <a:rPr lang="es-CL" b="1" dirty="0" err="1">
                <a:solidFill>
                  <a:srgbClr val="FFFFFF"/>
                </a:solidFill>
                <a:latin typeface="Arial" panose="020B0604020202020204" pitchFamily="34" charset="0"/>
                <a:cs typeface="Arial" panose="020B0604020202020204" pitchFamily="34" charset="0"/>
              </a:rPr>
              <a:t>amela</a:t>
            </a:r>
            <a:r>
              <a:rPr lang="es-CL" b="1" dirty="0">
                <a:solidFill>
                  <a:srgbClr val="FFFFFF"/>
                </a:solidFill>
                <a:latin typeface="Arial" panose="020B0604020202020204" pitchFamily="34" charset="0"/>
                <a:cs typeface="Arial" panose="020B0604020202020204" pitchFamily="34" charset="0"/>
              </a:rPr>
              <a:t> Soto</a:t>
            </a:r>
            <a:r>
              <a:rPr lang="es-CL" b="1" baseline="30000" dirty="0">
                <a:solidFill>
                  <a:srgbClr val="FFFFFF"/>
                </a:solidFill>
                <a:latin typeface="Arial" panose="020B0604020202020204" pitchFamily="34" charset="0"/>
                <a:cs typeface="Arial" panose="020B0604020202020204" pitchFamily="34" charset="0"/>
              </a:rPr>
              <a:t>(1)</a:t>
            </a:r>
          </a:p>
          <a:p>
            <a:pPr algn="r"/>
            <a:r>
              <a:rPr lang="es-CL" b="1" dirty="0">
                <a:solidFill>
                  <a:srgbClr val="FFFFFF"/>
                </a:solidFill>
                <a:latin typeface="Arial" panose="020B0604020202020204" pitchFamily="34" charset="0"/>
                <a:cs typeface="Arial" panose="020B0604020202020204" pitchFamily="34" charset="0"/>
              </a:rPr>
              <a:t>Melisa Münzenmayer</a:t>
            </a:r>
            <a:r>
              <a:rPr lang="es-CL" b="1" baseline="30000" dirty="0">
                <a:solidFill>
                  <a:srgbClr val="FFFFFF"/>
                </a:solidFill>
                <a:latin typeface="Arial" panose="020B0604020202020204" pitchFamily="34" charset="0"/>
                <a:cs typeface="Arial" panose="020B0604020202020204" pitchFamily="34" charset="0"/>
              </a:rPr>
              <a:t>(2)</a:t>
            </a:r>
          </a:p>
          <a:p>
            <a:pPr algn="r"/>
            <a:endParaRPr lang="es-CL" b="1" dirty="0">
              <a:solidFill>
                <a:srgbClr val="FFFFFF"/>
              </a:solidFill>
              <a:latin typeface="Arial" panose="020B0604020202020204" pitchFamily="34" charset="0"/>
              <a:cs typeface="Arial" panose="020B0604020202020204" pitchFamily="34" charset="0"/>
            </a:endParaRPr>
          </a:p>
        </p:txBody>
      </p:sp>
      <p:sp>
        <p:nvSpPr>
          <p:cNvPr id="2" name="Subtítulo 5">
            <a:extLst>
              <a:ext uri="{FF2B5EF4-FFF2-40B4-BE49-F238E27FC236}">
                <a16:creationId xmlns:a16="http://schemas.microsoft.com/office/drawing/2014/main" id="{2D005A37-D643-88E8-A6DF-6C8B3C69963D}"/>
              </a:ext>
            </a:extLst>
          </p:cNvPr>
          <p:cNvSpPr txBox="1">
            <a:spLocks/>
          </p:cNvSpPr>
          <p:nvPr/>
        </p:nvSpPr>
        <p:spPr>
          <a:xfrm>
            <a:off x="2357358" y="5703561"/>
            <a:ext cx="8344078" cy="972888"/>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ES" sz="2000" baseline="30000" dirty="0">
                <a:solidFill>
                  <a:srgbClr val="FFFFFF"/>
                </a:solidFill>
                <a:latin typeface="Arial" panose="020B0604020202020204" pitchFamily="34" charset="0"/>
                <a:cs typeface="Arial" panose="020B0604020202020204" pitchFamily="34" charset="0"/>
              </a:rPr>
              <a:t>(1)</a:t>
            </a:r>
            <a:r>
              <a:rPr lang="es-ES" sz="2000" dirty="0">
                <a:solidFill>
                  <a:srgbClr val="FFFFFF"/>
                </a:solidFill>
                <a:latin typeface="Arial" panose="020B0604020202020204" pitchFamily="34" charset="0"/>
                <a:cs typeface="Arial" panose="020B0604020202020204" pitchFamily="34" charset="0"/>
              </a:rPr>
              <a:t>E</a:t>
            </a:r>
            <a:r>
              <a:rPr lang="es-CL" sz="2000" dirty="0" err="1">
                <a:solidFill>
                  <a:srgbClr val="FFFFFF"/>
                </a:solidFill>
                <a:latin typeface="Arial" panose="020B0604020202020204" pitchFamily="34" charset="0"/>
                <a:cs typeface="Arial" panose="020B0604020202020204" pitchFamily="34" charset="0"/>
              </a:rPr>
              <a:t>scuela</a:t>
            </a:r>
            <a:r>
              <a:rPr lang="es-CL" sz="2000" dirty="0">
                <a:solidFill>
                  <a:srgbClr val="FFFFFF"/>
                </a:solidFill>
                <a:latin typeface="Arial" panose="020B0604020202020204" pitchFamily="34" charset="0"/>
                <a:cs typeface="Arial" panose="020B0604020202020204" pitchFamily="34" charset="0"/>
              </a:rPr>
              <a:t> de Tecnología Médica, Facultad de Medicina, Universidad Austral de Chile pamela.soto01@alumnos.uach.cl</a:t>
            </a:r>
          </a:p>
          <a:p>
            <a:pPr algn="r"/>
            <a:r>
              <a:rPr lang="es-CL" sz="2000" baseline="30000" dirty="0">
                <a:solidFill>
                  <a:srgbClr val="FFFFFF"/>
                </a:solidFill>
                <a:latin typeface="Arial" panose="020B0604020202020204" pitchFamily="34" charset="0"/>
                <a:cs typeface="Arial" panose="020B0604020202020204" pitchFamily="34" charset="0"/>
              </a:rPr>
              <a:t>(2)</a:t>
            </a:r>
            <a:r>
              <a:rPr lang="es-CL" sz="2000" dirty="0">
                <a:solidFill>
                  <a:srgbClr val="FFFFFF"/>
                </a:solidFill>
                <a:latin typeface="Arial" panose="020B0604020202020204" pitchFamily="34" charset="0"/>
                <a:cs typeface="Arial" panose="020B0604020202020204" pitchFamily="34" charset="0"/>
              </a:rPr>
              <a:t>Instituto de Salud Pública, Facultad de Medicina, Universidad Austral de Chile melisa.munzenmayer@uach.cl</a:t>
            </a:r>
          </a:p>
        </p:txBody>
      </p:sp>
      <p:pic>
        <p:nvPicPr>
          <p:cNvPr id="15" name="Imagen 14">
            <a:extLst>
              <a:ext uri="{FF2B5EF4-FFF2-40B4-BE49-F238E27FC236}">
                <a16:creationId xmlns:a16="http://schemas.microsoft.com/office/drawing/2014/main" id="{DC91BA4B-248B-60B9-3D9C-F20D95582E4D}"/>
              </a:ext>
            </a:extLst>
          </p:cNvPr>
          <p:cNvPicPr>
            <a:picLocks noChangeAspect="1"/>
          </p:cNvPicPr>
          <p:nvPr/>
        </p:nvPicPr>
        <p:blipFill>
          <a:blip r:embed="rId7"/>
          <a:stretch>
            <a:fillRect/>
          </a:stretch>
        </p:blipFill>
        <p:spPr>
          <a:xfrm>
            <a:off x="228132" y="2519521"/>
            <a:ext cx="2347208" cy="15364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n 15">
            <a:extLst>
              <a:ext uri="{FF2B5EF4-FFF2-40B4-BE49-F238E27FC236}">
                <a16:creationId xmlns:a16="http://schemas.microsoft.com/office/drawing/2014/main" id="{6BF57EA8-AD2D-5349-4EB5-327A37092F14}"/>
              </a:ext>
            </a:extLst>
          </p:cNvPr>
          <p:cNvPicPr>
            <a:picLocks noChangeAspect="1"/>
          </p:cNvPicPr>
          <p:nvPr/>
        </p:nvPicPr>
        <p:blipFill>
          <a:blip r:embed="rId8"/>
          <a:stretch>
            <a:fillRect/>
          </a:stretch>
        </p:blipFill>
        <p:spPr>
          <a:xfrm>
            <a:off x="228132" y="4090049"/>
            <a:ext cx="2347208" cy="14229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Rectángulo: esquinas redondeadas 16">
            <a:extLst>
              <a:ext uri="{FF2B5EF4-FFF2-40B4-BE49-F238E27FC236}">
                <a16:creationId xmlns:a16="http://schemas.microsoft.com/office/drawing/2014/main" id="{AE501A80-A1C5-98B8-E3AC-7E718CF3E17D}"/>
              </a:ext>
            </a:extLst>
          </p:cNvPr>
          <p:cNvSpPr/>
          <p:nvPr/>
        </p:nvSpPr>
        <p:spPr>
          <a:xfrm>
            <a:off x="228132" y="5547038"/>
            <a:ext cx="2347208" cy="1083364"/>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defPPr>
              <a:defRPr lang="es-CL"/>
            </a:defPPr>
            <a:lvl1pPr marL="0" algn="l" defTabSz="914400" rtl="0" eaLnBrk="1" latinLnBrk="0" hangingPunct="1">
              <a:defRPr sz="1800" kern="1200">
                <a:solidFill>
                  <a:sysClr val="window" lastClr="FFFFFF"/>
                </a:solidFill>
                <a:latin typeface="Aptos" panose="02110004020202020204"/>
              </a:defRPr>
            </a:lvl1pPr>
            <a:lvl2pPr marL="457200" algn="l" defTabSz="914400" rtl="0" eaLnBrk="1" latinLnBrk="0" hangingPunct="1">
              <a:defRPr sz="1800" kern="1200">
                <a:solidFill>
                  <a:sysClr val="window" lastClr="FFFFFF"/>
                </a:solidFill>
                <a:latin typeface="Aptos" panose="02110004020202020204"/>
              </a:defRPr>
            </a:lvl2pPr>
            <a:lvl3pPr marL="914400" algn="l" defTabSz="914400" rtl="0" eaLnBrk="1" latinLnBrk="0" hangingPunct="1">
              <a:defRPr sz="1800" kern="1200">
                <a:solidFill>
                  <a:sysClr val="window" lastClr="FFFFFF"/>
                </a:solidFill>
                <a:latin typeface="Aptos" panose="02110004020202020204"/>
              </a:defRPr>
            </a:lvl3pPr>
            <a:lvl4pPr marL="1371600" algn="l" defTabSz="914400" rtl="0" eaLnBrk="1" latinLnBrk="0" hangingPunct="1">
              <a:defRPr sz="1800" kern="1200">
                <a:solidFill>
                  <a:sysClr val="window" lastClr="FFFFFF"/>
                </a:solidFill>
                <a:latin typeface="Aptos" panose="02110004020202020204"/>
              </a:defRPr>
            </a:lvl4pPr>
            <a:lvl5pPr marL="1828800" algn="l" defTabSz="914400" rtl="0" eaLnBrk="1" latinLnBrk="0" hangingPunct="1">
              <a:defRPr sz="1800" kern="1200">
                <a:solidFill>
                  <a:sysClr val="window" lastClr="FFFFFF"/>
                </a:solidFill>
                <a:latin typeface="Aptos" panose="02110004020202020204"/>
              </a:defRPr>
            </a:lvl5pPr>
            <a:lvl6pPr marL="2286000" algn="l" defTabSz="914400" rtl="0" eaLnBrk="1" latinLnBrk="0" hangingPunct="1">
              <a:defRPr sz="1800" kern="1200">
                <a:solidFill>
                  <a:sysClr val="window" lastClr="FFFFFF"/>
                </a:solidFill>
                <a:latin typeface="Aptos" panose="02110004020202020204"/>
              </a:defRPr>
            </a:lvl6pPr>
            <a:lvl7pPr marL="2743200" algn="l" defTabSz="914400" rtl="0" eaLnBrk="1" latinLnBrk="0" hangingPunct="1">
              <a:defRPr sz="1800" kern="1200">
                <a:solidFill>
                  <a:sysClr val="window" lastClr="FFFFFF"/>
                </a:solidFill>
                <a:latin typeface="Aptos" panose="02110004020202020204"/>
              </a:defRPr>
            </a:lvl7pPr>
            <a:lvl8pPr marL="3200400" algn="l" defTabSz="914400" rtl="0" eaLnBrk="1" latinLnBrk="0" hangingPunct="1">
              <a:defRPr sz="1800" kern="1200">
                <a:solidFill>
                  <a:sysClr val="window" lastClr="FFFFFF"/>
                </a:solidFill>
                <a:latin typeface="Aptos" panose="02110004020202020204"/>
              </a:defRPr>
            </a:lvl8pPr>
            <a:lvl9pPr marL="3657600" algn="l" defTabSz="914400" rtl="0" eaLnBrk="1" latinLnBrk="0" hangingPunct="1">
              <a:defRPr sz="1800" kern="1200">
                <a:solidFill>
                  <a:sysClr val="window" lastClr="FFFFFF"/>
                </a:solidFill>
                <a:latin typeface="Aptos" panose="02110004020202020204"/>
              </a:defRPr>
            </a:lvl9pPr>
          </a:lstStyle>
          <a:p>
            <a:r>
              <a:rPr lang="es-ES" sz="1400" dirty="0">
                <a:solidFill>
                  <a:sysClr val="windowText" lastClr="000000"/>
                </a:solidFill>
              </a:rPr>
              <a:t>InES I+D UACh INID210009, para el desarrollo de la zona Sur Austral, con Financiamiento ANID.</a:t>
            </a:r>
            <a:endParaRPr lang="es-CL" sz="1400" dirty="0">
              <a:solidFill>
                <a:sysClr val="windowText" lastClr="000000"/>
              </a:solidFill>
            </a:endParaRPr>
          </a:p>
        </p:txBody>
      </p:sp>
    </p:spTree>
    <p:extLst>
      <p:ext uri="{BB962C8B-B14F-4D97-AF65-F5344CB8AC3E}">
        <p14:creationId xmlns:p14="http://schemas.microsoft.com/office/powerpoint/2010/main" val="857638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28D2B1E-D81A-4484-FA28-1772704FA33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C702AF4E-8E91-F51F-EEDB-22302900B914}"/>
              </a:ext>
            </a:extLst>
          </p:cNvPr>
          <p:cNvSpPr>
            <a:spLocks noGrp="1"/>
          </p:cNvSpPr>
          <p:nvPr>
            <p:ph type="title"/>
          </p:nvPr>
        </p:nvSpPr>
        <p:spPr>
          <a:xfrm>
            <a:off x="731518" y="340940"/>
            <a:ext cx="10622282" cy="1021597"/>
          </a:xfrm>
        </p:spPr>
        <p:txBody>
          <a:bodyPr>
            <a:normAutofit fontScale="90000"/>
          </a:bodyPr>
          <a:lstStyle/>
          <a:p>
            <a:r>
              <a:rPr lang="es-ES" b="1" dirty="0">
                <a:solidFill>
                  <a:schemeClr val="bg1"/>
                </a:solidFill>
                <a:latin typeface="Arial" panose="020B0604020202020204" pitchFamily="34" charset="0"/>
                <a:cs typeface="Arial" panose="020B0604020202020204" pitchFamily="34" charset="0"/>
              </a:rPr>
              <a:t>Resultados: C</a:t>
            </a:r>
            <a:r>
              <a:rPr lang="es-CL" b="1" dirty="0">
                <a:solidFill>
                  <a:schemeClr val="bg1"/>
                </a:solidFill>
                <a:latin typeface="Arial" panose="020B0604020202020204" pitchFamily="34" charset="0"/>
                <a:cs typeface="Arial" panose="020B0604020202020204" pitchFamily="34" charset="0"/>
              </a:rPr>
              <a:t>ostos y efectividad de cada alternativa</a:t>
            </a:r>
          </a:p>
        </p:txBody>
      </p:sp>
      <p:sp>
        <p:nvSpPr>
          <p:cNvPr id="3" name="Rectángulo 2">
            <a:extLst>
              <a:ext uri="{FF2B5EF4-FFF2-40B4-BE49-F238E27FC236}">
                <a16:creationId xmlns:a16="http://schemas.microsoft.com/office/drawing/2014/main" id="{3357DB04-3E73-B7C0-D0F3-120EAFBEF1C5}"/>
              </a:ext>
            </a:extLst>
          </p:cNvPr>
          <p:cNvSpPr/>
          <p:nvPr/>
        </p:nvSpPr>
        <p:spPr>
          <a:xfrm>
            <a:off x="11945510" y="2059913"/>
            <a:ext cx="246490" cy="423035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CuadroTexto 8">
            <a:extLst>
              <a:ext uri="{FF2B5EF4-FFF2-40B4-BE49-F238E27FC236}">
                <a16:creationId xmlns:a16="http://schemas.microsoft.com/office/drawing/2014/main" id="{36663DBF-4172-3478-7523-3BA293123C60}"/>
              </a:ext>
            </a:extLst>
          </p:cNvPr>
          <p:cNvSpPr txBox="1"/>
          <p:nvPr/>
        </p:nvSpPr>
        <p:spPr>
          <a:xfrm>
            <a:off x="9428997" y="2408248"/>
            <a:ext cx="1425327" cy="646331"/>
          </a:xfrm>
          <a:prstGeom prst="rect">
            <a:avLst/>
          </a:prstGeom>
          <a:solidFill>
            <a:srgbClr val="003C58"/>
          </a:solidFill>
          <a:ln>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wrap="none" rtlCol="0">
            <a:spAutoFit/>
          </a:bodyPr>
          <a:lstStyle/>
          <a:p>
            <a:r>
              <a:rPr lang="es-ES" sz="3600" dirty="0"/>
              <a:t>Costos</a:t>
            </a:r>
            <a:endParaRPr lang="es-CL" sz="3600" dirty="0"/>
          </a:p>
        </p:txBody>
      </p:sp>
      <p:sp>
        <p:nvSpPr>
          <p:cNvPr id="10" name="Flecha: hacia la izquierda 9">
            <a:extLst>
              <a:ext uri="{FF2B5EF4-FFF2-40B4-BE49-F238E27FC236}">
                <a16:creationId xmlns:a16="http://schemas.microsoft.com/office/drawing/2014/main" id="{3ABEAA87-5E42-15F1-2BFC-1C79F8F5F4D1}"/>
              </a:ext>
            </a:extLst>
          </p:cNvPr>
          <p:cNvSpPr/>
          <p:nvPr/>
        </p:nvSpPr>
        <p:spPr>
          <a:xfrm>
            <a:off x="8033960" y="2489098"/>
            <a:ext cx="978408" cy="484632"/>
          </a:xfrm>
          <a:prstGeom prst="leftArrow">
            <a:avLst/>
          </a:prstGeom>
          <a:solidFill>
            <a:srgbClr val="003C5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CuadroTexto 10">
            <a:extLst>
              <a:ext uri="{FF2B5EF4-FFF2-40B4-BE49-F238E27FC236}">
                <a16:creationId xmlns:a16="http://schemas.microsoft.com/office/drawing/2014/main" id="{17FAE146-2127-200B-D73A-D0AEAF5658D1}"/>
              </a:ext>
            </a:extLst>
          </p:cNvPr>
          <p:cNvSpPr txBox="1"/>
          <p:nvPr/>
        </p:nvSpPr>
        <p:spPr>
          <a:xfrm>
            <a:off x="896679" y="4995879"/>
            <a:ext cx="2229841" cy="646331"/>
          </a:xfrm>
          <a:prstGeom prst="rect">
            <a:avLst/>
          </a:prstGeom>
          <a:solidFill>
            <a:srgbClr val="003C58"/>
          </a:solidFill>
          <a:ln>
            <a:solidFill>
              <a:schemeClr val="bg1"/>
            </a:solidFill>
          </a:ln>
        </p:spPr>
        <p:style>
          <a:lnRef idx="2">
            <a:schemeClr val="accent5">
              <a:shade val="15000"/>
            </a:schemeClr>
          </a:lnRef>
          <a:fillRef idx="1">
            <a:schemeClr val="accent5"/>
          </a:fillRef>
          <a:effectRef idx="0">
            <a:schemeClr val="accent5"/>
          </a:effectRef>
          <a:fontRef idx="minor">
            <a:schemeClr val="lt1"/>
          </a:fontRef>
        </p:style>
        <p:txBody>
          <a:bodyPr wrap="none" rtlCol="0">
            <a:spAutoFit/>
          </a:bodyPr>
          <a:lstStyle/>
          <a:p>
            <a:r>
              <a:rPr lang="es-ES" sz="3600" dirty="0"/>
              <a:t>Efectividad</a:t>
            </a:r>
            <a:endParaRPr lang="es-CL" sz="3600" dirty="0"/>
          </a:p>
        </p:txBody>
      </p:sp>
      <p:sp>
        <p:nvSpPr>
          <p:cNvPr id="12" name="Flecha: a la derecha 11">
            <a:extLst>
              <a:ext uri="{FF2B5EF4-FFF2-40B4-BE49-F238E27FC236}">
                <a16:creationId xmlns:a16="http://schemas.microsoft.com/office/drawing/2014/main" id="{802D3BD1-35CB-611F-8DD5-99B0D4D2884C}"/>
              </a:ext>
            </a:extLst>
          </p:cNvPr>
          <p:cNvSpPr/>
          <p:nvPr/>
        </p:nvSpPr>
        <p:spPr>
          <a:xfrm>
            <a:off x="3402396" y="5076728"/>
            <a:ext cx="978408" cy="484632"/>
          </a:xfrm>
          <a:prstGeom prst="rightArrow">
            <a:avLst/>
          </a:prstGeom>
          <a:solidFill>
            <a:srgbClr val="003C5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a:extLst>
              <a:ext uri="{FF2B5EF4-FFF2-40B4-BE49-F238E27FC236}">
                <a16:creationId xmlns:a16="http://schemas.microsoft.com/office/drawing/2014/main" id="{53E47162-3963-378D-F337-4C0492D0EFE0}"/>
              </a:ext>
            </a:extLst>
          </p:cNvPr>
          <p:cNvPicPr>
            <a:picLocks noChangeAspect="1"/>
          </p:cNvPicPr>
          <p:nvPr/>
        </p:nvPicPr>
        <p:blipFill>
          <a:blip r:embed="rId3"/>
          <a:stretch>
            <a:fillRect/>
          </a:stretch>
        </p:blipFill>
        <p:spPr>
          <a:xfrm>
            <a:off x="138226" y="1506079"/>
            <a:ext cx="7506748" cy="2648320"/>
          </a:xfrm>
          <a:prstGeom prst="rect">
            <a:avLst/>
          </a:prstGeom>
        </p:spPr>
      </p:pic>
      <p:pic>
        <p:nvPicPr>
          <p:cNvPr id="6" name="Imagen 5">
            <a:extLst>
              <a:ext uri="{FF2B5EF4-FFF2-40B4-BE49-F238E27FC236}">
                <a16:creationId xmlns:a16="http://schemas.microsoft.com/office/drawing/2014/main" id="{DA302522-5058-12BB-F0E5-CF15BACF16E5}"/>
              </a:ext>
            </a:extLst>
          </p:cNvPr>
          <p:cNvPicPr>
            <a:picLocks noChangeAspect="1"/>
          </p:cNvPicPr>
          <p:nvPr/>
        </p:nvPicPr>
        <p:blipFill>
          <a:blip r:embed="rId4"/>
          <a:stretch>
            <a:fillRect/>
          </a:stretch>
        </p:blipFill>
        <p:spPr>
          <a:xfrm>
            <a:off x="4683104" y="4375720"/>
            <a:ext cx="7329994" cy="2293740"/>
          </a:xfrm>
          <a:prstGeom prst="rect">
            <a:avLst/>
          </a:prstGeom>
        </p:spPr>
      </p:pic>
    </p:spTree>
    <p:extLst>
      <p:ext uri="{BB962C8B-B14F-4D97-AF65-F5344CB8AC3E}">
        <p14:creationId xmlns:p14="http://schemas.microsoft.com/office/powerpoint/2010/main" val="4036592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a:extLst>
              <a:ext uri="{FF2B5EF4-FFF2-40B4-BE49-F238E27FC236}">
                <a16:creationId xmlns:a16="http://schemas.microsoft.com/office/drawing/2014/main" id="{B75B00E9-D1C1-1190-8658-280FCA161C00}"/>
              </a:ext>
            </a:extLst>
          </p:cNvPr>
          <p:cNvSpPr txBox="1">
            <a:spLocks/>
          </p:cNvSpPr>
          <p:nvPr/>
        </p:nvSpPr>
        <p:spPr>
          <a:xfrm>
            <a:off x="119063" y="2959388"/>
            <a:ext cx="310864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CL" dirty="0">
                <a:solidFill>
                  <a:schemeClr val="bg1"/>
                </a:solidFill>
                <a:latin typeface="Century Gothic" panose="020B0502020202020204" pitchFamily="34" charset="0"/>
              </a:rPr>
              <a:t>Resultados</a:t>
            </a:r>
          </a:p>
        </p:txBody>
      </p:sp>
      <p:pic>
        <p:nvPicPr>
          <p:cNvPr id="2" name="Imagen 1">
            <a:extLst>
              <a:ext uri="{FF2B5EF4-FFF2-40B4-BE49-F238E27FC236}">
                <a16:creationId xmlns:a16="http://schemas.microsoft.com/office/drawing/2014/main" id="{A69C3DA3-85ED-A16C-44D6-796E40A43599}"/>
              </a:ext>
            </a:extLst>
          </p:cNvPr>
          <p:cNvPicPr>
            <a:picLocks noChangeAspect="1"/>
          </p:cNvPicPr>
          <p:nvPr/>
        </p:nvPicPr>
        <p:blipFill>
          <a:blip r:embed="rId2">
            <a:extLst>
              <a:ext uri="{28A0092B-C50C-407E-A947-70E740481C1C}">
                <a14:useLocalDpi xmlns:a14="http://schemas.microsoft.com/office/drawing/2010/main" val="0"/>
              </a:ext>
            </a:extLst>
          </a:blip>
          <a:srcRect l="9747" r="38303"/>
          <a:stretch/>
        </p:blipFill>
        <p:spPr>
          <a:xfrm>
            <a:off x="0" y="0"/>
            <a:ext cx="4880907" cy="5285038"/>
          </a:xfrm>
          <a:prstGeom prst="rect">
            <a:avLst/>
          </a:prstGeom>
        </p:spPr>
      </p:pic>
      <p:sp>
        <p:nvSpPr>
          <p:cNvPr id="5" name="Título 6">
            <a:extLst>
              <a:ext uri="{FF2B5EF4-FFF2-40B4-BE49-F238E27FC236}">
                <a16:creationId xmlns:a16="http://schemas.microsoft.com/office/drawing/2014/main" id="{BD635213-A22F-FA03-0770-12B641E2FD8E}"/>
              </a:ext>
            </a:extLst>
          </p:cNvPr>
          <p:cNvSpPr txBox="1">
            <a:spLocks/>
          </p:cNvSpPr>
          <p:nvPr/>
        </p:nvSpPr>
        <p:spPr>
          <a:xfrm>
            <a:off x="411481" y="5686689"/>
            <a:ext cx="10805160" cy="877198"/>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b="1" dirty="0">
                <a:solidFill>
                  <a:srgbClr val="003C58"/>
                </a:solidFill>
                <a:latin typeface="Arial" panose="020B0604020202020204" pitchFamily="34" charset="0"/>
                <a:cs typeface="Arial" panose="020B0604020202020204" pitchFamily="34" charset="0"/>
              </a:rPr>
              <a:t>Resultados: </a:t>
            </a:r>
          </a:p>
          <a:p>
            <a:pPr algn="ctr"/>
            <a:r>
              <a:rPr lang="es-ES" b="1" dirty="0">
                <a:solidFill>
                  <a:srgbClr val="003C58"/>
                </a:solidFill>
                <a:latin typeface="Arial" panose="020B0604020202020204" pitchFamily="34" charset="0"/>
                <a:cs typeface="Arial" panose="020B0604020202020204" pitchFamily="34" charset="0"/>
              </a:rPr>
              <a:t>Razón de  Costo-efectividad Incremental (ICER)</a:t>
            </a:r>
            <a:endParaRPr lang="es-CL" b="1" dirty="0">
              <a:solidFill>
                <a:srgbClr val="003C58"/>
              </a:solidFill>
              <a:latin typeface="Arial" panose="020B0604020202020204" pitchFamily="34" charset="0"/>
              <a:cs typeface="Arial" panose="020B0604020202020204" pitchFamily="34" charset="0"/>
            </a:endParaRPr>
          </a:p>
        </p:txBody>
      </p:sp>
      <p:sp>
        <p:nvSpPr>
          <p:cNvPr id="6" name="Rectángulo 5">
            <a:extLst>
              <a:ext uri="{FF2B5EF4-FFF2-40B4-BE49-F238E27FC236}">
                <a16:creationId xmlns:a16="http://schemas.microsoft.com/office/drawing/2014/main" id="{58446EA4-F2D8-68D0-C628-2CABCCC0A220}"/>
              </a:ext>
            </a:extLst>
          </p:cNvPr>
          <p:cNvSpPr/>
          <p:nvPr/>
        </p:nvSpPr>
        <p:spPr>
          <a:xfrm rot="5400000">
            <a:off x="202268" y="835963"/>
            <a:ext cx="4490153" cy="4401710"/>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Rectángulo 11">
            <a:extLst>
              <a:ext uri="{FF2B5EF4-FFF2-40B4-BE49-F238E27FC236}">
                <a16:creationId xmlns:a16="http://schemas.microsoft.com/office/drawing/2014/main" id="{4E7B9D96-8A20-07C8-A4C9-5F5BE01A1329}"/>
              </a:ext>
            </a:extLst>
          </p:cNvPr>
          <p:cNvSpPr/>
          <p:nvPr/>
        </p:nvSpPr>
        <p:spPr>
          <a:xfrm>
            <a:off x="1421302" y="4751872"/>
            <a:ext cx="2052084" cy="520995"/>
          </a:xfrm>
          <a:prstGeom prst="rect">
            <a:avLst/>
          </a:prstGeom>
          <a:solidFill>
            <a:schemeClr val="accent1">
              <a:alpha val="50000"/>
            </a:schemeClr>
          </a:solidFill>
          <a:ln w="38100">
            <a:solidFill>
              <a:schemeClr val="accent1"/>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s-CL" dirty="0"/>
          </a:p>
        </p:txBody>
      </p:sp>
      <p:sp>
        <p:nvSpPr>
          <p:cNvPr id="4" name="Rectángulo 3">
            <a:extLst>
              <a:ext uri="{FF2B5EF4-FFF2-40B4-BE49-F238E27FC236}">
                <a16:creationId xmlns:a16="http://schemas.microsoft.com/office/drawing/2014/main" id="{F5286E89-9BDE-948C-7CE7-DB280A69DB6D}"/>
              </a:ext>
            </a:extLst>
          </p:cNvPr>
          <p:cNvSpPr/>
          <p:nvPr/>
        </p:nvSpPr>
        <p:spPr>
          <a:xfrm>
            <a:off x="11945510" y="0"/>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9" name="Imagen 8">
            <a:extLst>
              <a:ext uri="{FF2B5EF4-FFF2-40B4-BE49-F238E27FC236}">
                <a16:creationId xmlns:a16="http://schemas.microsoft.com/office/drawing/2014/main" id="{770E1782-6B5D-7295-F7DF-753B4AAA8ADB}"/>
              </a:ext>
            </a:extLst>
          </p:cNvPr>
          <p:cNvPicPr>
            <a:picLocks noChangeAspect="1"/>
          </p:cNvPicPr>
          <p:nvPr/>
        </p:nvPicPr>
        <p:blipFill>
          <a:blip r:embed="rId3"/>
          <a:srcRect t="16470" b="11127"/>
          <a:stretch/>
        </p:blipFill>
        <p:spPr>
          <a:xfrm>
            <a:off x="730509" y="771939"/>
            <a:ext cx="3419887" cy="1000611"/>
          </a:xfrm>
          <a:prstGeom prst="rect">
            <a:avLst/>
          </a:prstGeom>
        </p:spPr>
      </p:pic>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B08EF4A0-407E-D705-C208-1D0D05508A1C}"/>
                  </a:ext>
                </a:extLst>
              </p:cNvPr>
              <p:cNvSpPr txBox="1"/>
              <p:nvPr/>
            </p:nvSpPr>
            <p:spPr>
              <a:xfrm>
                <a:off x="-4194" y="2047273"/>
                <a:ext cx="4840472" cy="37407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L" b="1" i="1" smtClean="0">
                          <a:latin typeface="Cambria Math" panose="02040503050406030204" pitchFamily="18" charset="0"/>
                        </a:rPr>
                        <m:t>𝑰𝑪𝑬𝑹</m:t>
                      </m:r>
                    </m:oMath>
                  </m:oMathPara>
                </a14:m>
                <a:endParaRPr lang="es-ES" b="1" i="1" dirty="0">
                  <a:latin typeface="Cambria Math" panose="02040503050406030204" pitchFamily="18" charset="0"/>
                </a:endParaRPr>
              </a:p>
              <a:p>
                <a:endParaRPr lang="es-E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CL" i="0">
                          <a:latin typeface="Cambria Math" panose="02040503050406030204" pitchFamily="18" charset="0"/>
                        </a:rPr>
                        <m:t>=</m:t>
                      </m:r>
                      <m:f>
                        <m:fPr>
                          <m:ctrlPr>
                            <a:rPr lang="es-CL" i="1">
                              <a:latin typeface="Cambria Math" panose="02040503050406030204" pitchFamily="18" charset="0"/>
                            </a:rPr>
                          </m:ctrlPr>
                        </m:fPr>
                        <m:num>
                          <m:r>
                            <a:rPr lang="es-CL">
                              <a:latin typeface="Cambria Math" panose="02040503050406030204" pitchFamily="18" charset="0"/>
                            </a:rPr>
                            <m:t>$5.3</m:t>
                          </m:r>
                          <m:r>
                            <a:rPr lang="es-ES" b="0" i="0" smtClean="0">
                              <a:latin typeface="Cambria Math" panose="02040503050406030204" pitchFamily="18" charset="0"/>
                            </a:rPr>
                            <m:t>92</m:t>
                          </m:r>
                          <m:r>
                            <a:rPr lang="es-CL">
                              <a:latin typeface="Cambria Math" panose="02040503050406030204" pitchFamily="18" charset="0"/>
                            </a:rPr>
                            <m:t>.</m:t>
                          </m:r>
                          <m:r>
                            <a:rPr lang="es-ES" b="0" i="0" smtClean="0">
                              <a:latin typeface="Cambria Math" panose="02040503050406030204" pitchFamily="18" charset="0"/>
                            </a:rPr>
                            <m:t>86</m:t>
                          </m:r>
                          <m:r>
                            <a:rPr lang="es-CL">
                              <a:latin typeface="Cambria Math" panose="02040503050406030204" pitchFamily="18" charset="0"/>
                            </a:rPr>
                            <m:t>2.</m:t>
                          </m:r>
                          <m:r>
                            <a:rPr lang="es-ES" b="0" i="0" smtClean="0">
                              <a:latin typeface="Cambria Math" panose="02040503050406030204" pitchFamily="18" charset="0"/>
                            </a:rPr>
                            <m:t>820</m:t>
                          </m:r>
                          <m:r>
                            <a:rPr lang="es-CL">
                              <a:latin typeface="Cambria Math" panose="02040503050406030204" pitchFamily="18" charset="0"/>
                            </a:rPr>
                            <m:t> − $7.551.288.</m:t>
                          </m:r>
                          <m:r>
                            <a:rPr lang="es-ES" b="0" i="1" smtClean="0">
                              <a:latin typeface="Cambria Math" panose="02040503050406030204" pitchFamily="18" charset="0"/>
                            </a:rPr>
                            <m:t>954</m:t>
                          </m:r>
                        </m:num>
                        <m:den>
                          <m:r>
                            <a:rPr lang="es-CL" i="0">
                              <a:latin typeface="Cambria Math" panose="02040503050406030204" pitchFamily="18" charset="0"/>
                            </a:rPr>
                            <m:t>2.209−0</m:t>
                          </m:r>
                        </m:den>
                      </m:f>
                    </m:oMath>
                  </m:oMathPara>
                </a14:m>
                <a:endParaRPr lang="es-ES" i="1" dirty="0">
                  <a:latin typeface="Cambria" panose="02040503050406030204" pitchFamily="18" charset="0"/>
                  <a:ea typeface="Cambria" panose="02040503050406030204" pitchFamily="18" charset="0"/>
                </a:endParaRPr>
              </a:p>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 </m:t>
                      </m:r>
                    </m:oMath>
                  </m:oMathPara>
                </a14:m>
                <a:endParaRPr lang="es-ES" b="0" i="1" dirty="0">
                  <a:latin typeface="Cambria" panose="02040503050406030204" pitchFamily="18" charset="0"/>
                  <a:ea typeface="Cambria" panose="02040503050406030204" pitchFamily="18" charset="0"/>
                </a:endParaRPr>
              </a:p>
              <a:p>
                <a:endParaRPr lang="es-ES" b="0" i="1" dirty="0">
                  <a:latin typeface="Cambria" panose="02040503050406030204" pitchFamily="18" charset="0"/>
                  <a:ea typeface="Cambria" panose="02040503050406030204" pitchFamily="18" charset="0"/>
                </a:endParaRPr>
              </a:p>
              <a:p>
                <a:pPr/>
                <a14:m>
                  <m:oMathPara xmlns:m="http://schemas.openxmlformats.org/officeDocument/2006/math">
                    <m:oMathParaPr>
                      <m:jc m:val="centerGroup"/>
                    </m:oMathParaPr>
                    <m:oMath xmlns:m="http://schemas.openxmlformats.org/officeDocument/2006/math">
                      <m:r>
                        <a:rPr lang="es-CL" i="0">
                          <a:latin typeface="Cambria Math" panose="02040503050406030204" pitchFamily="18" charset="0"/>
                        </a:rPr>
                        <m:t>= </m:t>
                      </m:r>
                      <m:f>
                        <m:fPr>
                          <m:ctrlPr>
                            <a:rPr lang="es-CL" i="1">
                              <a:latin typeface="Cambria Math" panose="02040503050406030204" pitchFamily="18" charset="0"/>
                            </a:rPr>
                          </m:ctrlPr>
                        </m:fPr>
                        <m:num>
                          <m:r>
                            <a:rPr lang="es-CL">
                              <a:latin typeface="Cambria Math" panose="02040503050406030204" pitchFamily="18" charset="0"/>
                            </a:rPr>
                            <m:t>−2.158.426.134 </m:t>
                          </m:r>
                        </m:num>
                        <m:den>
                          <m:r>
                            <a:rPr lang="es-CL" i="0">
                              <a:latin typeface="Cambria Math" panose="02040503050406030204" pitchFamily="18" charset="0"/>
                            </a:rPr>
                            <m:t>2.209</m:t>
                          </m:r>
                        </m:den>
                      </m:f>
                    </m:oMath>
                  </m:oMathPara>
                </a14:m>
                <a:endParaRPr lang="es-ES" i="1" dirty="0">
                  <a:latin typeface="Cambria" panose="02040503050406030204" pitchFamily="18" charset="0"/>
                  <a:ea typeface="Cambria" panose="02040503050406030204" pitchFamily="18" charset="0"/>
                </a:endParaRPr>
              </a:p>
              <a:p>
                <a:endParaRPr lang="es-CL" i="0" dirty="0">
                  <a:latin typeface="Cambria" panose="02040503050406030204" pitchFamily="18" charset="0"/>
                  <a:ea typeface="Cambria" panose="02040503050406030204" pitchFamily="18" charset="0"/>
                </a:endParaRPr>
              </a:p>
              <a:p>
                <a:endParaRPr lang="es-CL" i="0" dirty="0">
                  <a:latin typeface="Cambria" panose="02040503050406030204" pitchFamily="18" charset="0"/>
                  <a:ea typeface="Cambria" panose="02040503050406030204" pitchFamily="18" charset="0"/>
                </a:endParaRPr>
              </a:p>
              <a:p>
                <a:pPr/>
                <a14:m>
                  <m:oMathPara xmlns:m="http://schemas.openxmlformats.org/officeDocument/2006/math">
                    <m:oMathParaPr>
                      <m:jc m:val="centerGroup"/>
                    </m:oMathParaPr>
                    <m:oMath xmlns:m="http://schemas.openxmlformats.org/officeDocument/2006/math">
                      <m:r>
                        <a:rPr lang="es-CL" sz="2400" i="0">
                          <a:latin typeface="Cambria Math" panose="02040503050406030204" pitchFamily="18" charset="0"/>
                        </a:rPr>
                        <m:t>=</m:t>
                      </m:r>
                      <m:r>
                        <a:rPr lang="es-CL" sz="2400" b="1">
                          <a:latin typeface="Cambria Math" panose="02040503050406030204" pitchFamily="18" charset="0"/>
                        </a:rPr>
                        <m:t>−</m:t>
                      </m:r>
                      <m:r>
                        <a:rPr lang="es-CL" sz="2400" b="1" i="1">
                          <a:latin typeface="Cambria Math" panose="02040503050406030204" pitchFamily="18" charset="0"/>
                        </a:rPr>
                        <m:t>𝟗𝟕𝟕</m:t>
                      </m:r>
                      <m:r>
                        <a:rPr lang="es-ES" sz="2400" b="1" i="0" smtClean="0">
                          <a:latin typeface="Cambria Math" panose="02040503050406030204" pitchFamily="18" charset="0"/>
                        </a:rPr>
                        <m:t>.</m:t>
                      </m:r>
                      <m:r>
                        <a:rPr lang="es-CL" sz="2400" b="1" i="1">
                          <a:latin typeface="Cambria Math" panose="02040503050406030204" pitchFamily="18" charset="0"/>
                        </a:rPr>
                        <m:t>𝟏𝟎𝟔</m:t>
                      </m:r>
                    </m:oMath>
                  </m:oMathPara>
                </a14:m>
                <a:endParaRPr lang="es-CL" b="1" i="0" dirty="0">
                  <a:latin typeface="Cambria" panose="02040503050406030204" pitchFamily="18" charset="0"/>
                  <a:ea typeface="Cambria" panose="02040503050406030204" pitchFamily="18" charset="0"/>
                </a:endParaRPr>
              </a:p>
              <a:p>
                <a:endParaRPr lang="es-CL" dirty="0">
                  <a:latin typeface="Cambria" panose="02040503050406030204" pitchFamily="18" charset="0"/>
                  <a:ea typeface="Cambria" panose="02040503050406030204" pitchFamily="18" charset="0"/>
                </a:endParaRPr>
              </a:p>
              <a:p>
                <a:endParaRPr lang="es-CL" b="1" dirty="0"/>
              </a:p>
            </p:txBody>
          </p:sp>
        </mc:Choice>
        <mc:Fallback xmlns="">
          <p:sp>
            <p:nvSpPr>
              <p:cNvPr id="8" name="CuadroTexto 7">
                <a:extLst>
                  <a:ext uri="{FF2B5EF4-FFF2-40B4-BE49-F238E27FC236}">
                    <a16:creationId xmlns:a16="http://schemas.microsoft.com/office/drawing/2014/main" id="{B08EF4A0-407E-D705-C208-1D0D05508A1C}"/>
                  </a:ext>
                </a:extLst>
              </p:cNvPr>
              <p:cNvSpPr txBox="1">
                <a:spLocks noRot="1" noChangeAspect="1" noMove="1" noResize="1" noEditPoints="1" noAdjustHandles="1" noChangeArrowheads="1" noChangeShapeType="1" noTextEdit="1"/>
              </p:cNvSpPr>
              <p:nvPr/>
            </p:nvSpPr>
            <p:spPr>
              <a:xfrm>
                <a:off x="-4194" y="2047273"/>
                <a:ext cx="4840472" cy="3740704"/>
              </a:xfrm>
              <a:prstGeom prst="rect">
                <a:avLst/>
              </a:prstGeom>
              <a:blipFill>
                <a:blip r:embed="rId4"/>
                <a:stretch>
                  <a:fillRect/>
                </a:stretch>
              </a:blipFill>
            </p:spPr>
            <p:txBody>
              <a:bodyPr/>
              <a:lstStyle/>
              <a:p>
                <a:r>
                  <a:rPr lang="es-CL">
                    <a:noFill/>
                  </a:rPr>
                  <a:t> </a:t>
                </a:r>
              </a:p>
            </p:txBody>
          </p:sp>
        </mc:Fallback>
      </mc:AlternateContent>
      <p:pic>
        <p:nvPicPr>
          <p:cNvPr id="13" name="Imagen 12">
            <a:extLst>
              <a:ext uri="{FF2B5EF4-FFF2-40B4-BE49-F238E27FC236}">
                <a16:creationId xmlns:a16="http://schemas.microsoft.com/office/drawing/2014/main" id="{5D5E3BDE-A6F1-8C5C-A724-E11432BF5468}"/>
              </a:ext>
            </a:extLst>
          </p:cNvPr>
          <p:cNvPicPr>
            <a:picLocks noChangeAspect="1"/>
          </p:cNvPicPr>
          <p:nvPr/>
        </p:nvPicPr>
        <p:blipFill>
          <a:blip r:embed="rId5"/>
          <a:stretch>
            <a:fillRect/>
          </a:stretch>
        </p:blipFill>
        <p:spPr>
          <a:xfrm>
            <a:off x="5328424" y="2480508"/>
            <a:ext cx="6410667" cy="2914452"/>
          </a:xfrm>
          <a:prstGeom prst="rect">
            <a:avLst/>
          </a:prstGeom>
        </p:spPr>
      </p:pic>
      <p:pic>
        <p:nvPicPr>
          <p:cNvPr id="17" name="Imagen 16">
            <a:extLst>
              <a:ext uri="{FF2B5EF4-FFF2-40B4-BE49-F238E27FC236}">
                <a16:creationId xmlns:a16="http://schemas.microsoft.com/office/drawing/2014/main" id="{59839551-D35B-5602-80C4-96F605E631AE}"/>
              </a:ext>
            </a:extLst>
          </p:cNvPr>
          <p:cNvPicPr>
            <a:picLocks noChangeAspect="1"/>
          </p:cNvPicPr>
          <p:nvPr/>
        </p:nvPicPr>
        <p:blipFill>
          <a:blip r:embed="rId6"/>
          <a:stretch>
            <a:fillRect/>
          </a:stretch>
        </p:blipFill>
        <p:spPr>
          <a:xfrm>
            <a:off x="4910885" y="422330"/>
            <a:ext cx="7030431" cy="1810003"/>
          </a:xfrm>
          <a:prstGeom prst="rect">
            <a:avLst/>
          </a:prstGeom>
        </p:spPr>
      </p:pic>
    </p:spTree>
    <p:extLst>
      <p:ext uri="{BB962C8B-B14F-4D97-AF65-F5344CB8AC3E}">
        <p14:creationId xmlns:p14="http://schemas.microsoft.com/office/powerpoint/2010/main" val="2054411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48219-748A-4961-8A71-1ECE13AAAAA4}"/>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EB1F6E95-75A4-4462-B7B5-13724286C0D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ángulo 7">
            <a:extLst>
              <a:ext uri="{FF2B5EF4-FFF2-40B4-BE49-F238E27FC236}">
                <a16:creationId xmlns:a16="http://schemas.microsoft.com/office/drawing/2014/main" id="{EBB256B7-FB08-2168-59E3-DEC7FA14033D}"/>
              </a:ext>
            </a:extLst>
          </p:cNvPr>
          <p:cNvSpPr/>
          <p:nvPr/>
        </p:nvSpPr>
        <p:spPr>
          <a:xfrm>
            <a:off x="0" y="2091311"/>
            <a:ext cx="3843708" cy="4230356"/>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 name="Título 1">
            <a:extLst>
              <a:ext uri="{FF2B5EF4-FFF2-40B4-BE49-F238E27FC236}">
                <a16:creationId xmlns:a16="http://schemas.microsoft.com/office/drawing/2014/main" id="{4F20CC7D-2A65-FA8A-03FD-B231F92CC8CE}"/>
              </a:ext>
            </a:extLst>
          </p:cNvPr>
          <p:cNvSpPr>
            <a:spLocks noGrp="1"/>
          </p:cNvSpPr>
          <p:nvPr>
            <p:ph type="title"/>
          </p:nvPr>
        </p:nvSpPr>
        <p:spPr>
          <a:xfrm>
            <a:off x="502918" y="764389"/>
            <a:ext cx="4587242" cy="865798"/>
          </a:xfrm>
        </p:spPr>
        <p:txBody>
          <a:bodyPr>
            <a:normAutofit fontScale="90000"/>
          </a:bodyPr>
          <a:lstStyle/>
          <a:p>
            <a:r>
              <a:rPr lang="es-CL" b="1" dirty="0">
                <a:solidFill>
                  <a:schemeClr val="bg1"/>
                </a:solidFill>
                <a:effectLst/>
                <a:latin typeface="Arial" panose="020B0604020202020204" pitchFamily="34" charset="0"/>
                <a:cs typeface="Arial" panose="020B0604020202020204" pitchFamily="34" charset="0"/>
              </a:rPr>
              <a:t>Resultados: Análisis de sensibilidad</a:t>
            </a:r>
            <a:endParaRPr lang="es-CL" b="1" dirty="0">
              <a:solidFill>
                <a:schemeClr val="bg1"/>
              </a:solidFill>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7E5578C4-AB53-580E-47AC-4D20BE79047E}"/>
              </a:ext>
            </a:extLst>
          </p:cNvPr>
          <p:cNvSpPr/>
          <p:nvPr/>
        </p:nvSpPr>
        <p:spPr>
          <a:xfrm>
            <a:off x="11945510" y="2059913"/>
            <a:ext cx="246490" cy="423035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a:extLst>
              <a:ext uri="{FF2B5EF4-FFF2-40B4-BE49-F238E27FC236}">
                <a16:creationId xmlns:a16="http://schemas.microsoft.com/office/drawing/2014/main" id="{834408FE-8651-04CA-D684-156AD6C5C29B}"/>
              </a:ext>
            </a:extLst>
          </p:cNvPr>
          <p:cNvPicPr>
            <a:picLocks noChangeAspect="1"/>
          </p:cNvPicPr>
          <p:nvPr/>
        </p:nvPicPr>
        <p:blipFill>
          <a:blip r:embed="rId3"/>
          <a:stretch>
            <a:fillRect/>
          </a:stretch>
        </p:blipFill>
        <p:spPr>
          <a:xfrm>
            <a:off x="4840472" y="452022"/>
            <a:ext cx="7144747" cy="5953956"/>
          </a:xfrm>
          <a:prstGeom prst="rect">
            <a:avLst/>
          </a:prstGeom>
        </p:spPr>
      </p:pic>
      <p:sp>
        <p:nvSpPr>
          <p:cNvPr id="12" name="Flecha: a la derecha 11">
            <a:extLst>
              <a:ext uri="{FF2B5EF4-FFF2-40B4-BE49-F238E27FC236}">
                <a16:creationId xmlns:a16="http://schemas.microsoft.com/office/drawing/2014/main" id="{B65033AC-82A5-9610-F18E-6B579B977D63}"/>
              </a:ext>
            </a:extLst>
          </p:cNvPr>
          <p:cNvSpPr/>
          <p:nvPr/>
        </p:nvSpPr>
        <p:spPr>
          <a:xfrm>
            <a:off x="4018956" y="1504958"/>
            <a:ext cx="978408" cy="484632"/>
          </a:xfrm>
          <a:prstGeom prst="rightArrow">
            <a:avLst/>
          </a:prstGeom>
          <a:solidFill>
            <a:srgbClr val="003C5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Flecha: a la derecha 12">
            <a:extLst>
              <a:ext uri="{FF2B5EF4-FFF2-40B4-BE49-F238E27FC236}">
                <a16:creationId xmlns:a16="http://schemas.microsoft.com/office/drawing/2014/main" id="{881C0AFD-E96D-F56B-D768-D61B0A33492D}"/>
              </a:ext>
            </a:extLst>
          </p:cNvPr>
          <p:cNvSpPr/>
          <p:nvPr/>
        </p:nvSpPr>
        <p:spPr>
          <a:xfrm>
            <a:off x="3926160" y="2944368"/>
            <a:ext cx="978408" cy="484632"/>
          </a:xfrm>
          <a:prstGeom prst="rightArrow">
            <a:avLst/>
          </a:prstGeom>
          <a:solidFill>
            <a:srgbClr val="003C5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Flecha: a la derecha 13">
            <a:extLst>
              <a:ext uri="{FF2B5EF4-FFF2-40B4-BE49-F238E27FC236}">
                <a16:creationId xmlns:a16="http://schemas.microsoft.com/office/drawing/2014/main" id="{9D970131-C8D7-251E-EBB7-10D6D778E6F5}"/>
              </a:ext>
            </a:extLst>
          </p:cNvPr>
          <p:cNvSpPr/>
          <p:nvPr/>
        </p:nvSpPr>
        <p:spPr>
          <a:xfrm>
            <a:off x="3926160" y="4141462"/>
            <a:ext cx="978408" cy="484632"/>
          </a:xfrm>
          <a:prstGeom prst="rightArrow">
            <a:avLst/>
          </a:prstGeom>
          <a:solidFill>
            <a:srgbClr val="003C5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Flecha: a la derecha 14">
            <a:extLst>
              <a:ext uri="{FF2B5EF4-FFF2-40B4-BE49-F238E27FC236}">
                <a16:creationId xmlns:a16="http://schemas.microsoft.com/office/drawing/2014/main" id="{CAA53710-D687-95FB-531D-FE80122EEFF3}"/>
              </a:ext>
            </a:extLst>
          </p:cNvPr>
          <p:cNvSpPr/>
          <p:nvPr/>
        </p:nvSpPr>
        <p:spPr>
          <a:xfrm>
            <a:off x="3926160" y="5286115"/>
            <a:ext cx="978408" cy="484632"/>
          </a:xfrm>
          <a:prstGeom prst="rightArrow">
            <a:avLst/>
          </a:prstGeom>
          <a:solidFill>
            <a:srgbClr val="003C58"/>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0" name="Flecha: a la izquierda y derecha 9">
            <a:extLst>
              <a:ext uri="{FF2B5EF4-FFF2-40B4-BE49-F238E27FC236}">
                <a16:creationId xmlns:a16="http://schemas.microsoft.com/office/drawing/2014/main" id="{A86EBC86-19A8-09AA-C3ED-303CBD90831F}"/>
              </a:ext>
            </a:extLst>
          </p:cNvPr>
          <p:cNvSpPr/>
          <p:nvPr/>
        </p:nvSpPr>
        <p:spPr>
          <a:xfrm>
            <a:off x="937259" y="4957872"/>
            <a:ext cx="2072640" cy="853590"/>
          </a:xfrm>
          <a:prstGeom prst="leftRightArrow">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s-CL"/>
          </a:p>
        </p:txBody>
      </p:sp>
      <mc:AlternateContent xmlns:mc="http://schemas.openxmlformats.org/markup-compatibility/2006" xmlns:a14="http://schemas.microsoft.com/office/drawing/2010/main">
        <mc:Choice Requires="a14">
          <p:sp>
            <p:nvSpPr>
              <p:cNvPr id="7" name="CuadroTexto 6">
                <a:extLst>
                  <a:ext uri="{FF2B5EF4-FFF2-40B4-BE49-F238E27FC236}">
                    <a16:creationId xmlns:a16="http://schemas.microsoft.com/office/drawing/2014/main" id="{45AE0B4F-E03E-68E5-3169-9E967521F11B}"/>
                  </a:ext>
                </a:extLst>
              </p:cNvPr>
              <p:cNvSpPr txBox="1"/>
              <p:nvPr/>
            </p:nvSpPr>
            <p:spPr>
              <a:xfrm>
                <a:off x="0" y="2551055"/>
                <a:ext cx="3843708" cy="34944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CL" i="1" smtClean="0">
                          <a:latin typeface="Cambria Math" panose="02040503050406030204" pitchFamily="18" charset="0"/>
                        </a:rPr>
                        <m:t>𝐼𝐶𝐸𝑅</m:t>
                      </m:r>
                    </m:oMath>
                  </m:oMathPara>
                </a14:m>
                <a:endParaRPr lang="es-ES" i="1" dirty="0">
                  <a:latin typeface="Cambria Math" panose="02040503050406030204" pitchFamily="18" charset="0"/>
                </a:endParaRPr>
              </a:p>
              <a:p>
                <a:endParaRPr lang="es-ES" i="1" dirty="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CL" i="0">
                          <a:latin typeface="Cambria Math" panose="02040503050406030204" pitchFamily="18" charset="0"/>
                        </a:rPr>
                        <m:t>=</m:t>
                      </m:r>
                      <m:f>
                        <m:fPr>
                          <m:ctrlPr>
                            <a:rPr lang="es-CL" i="1">
                              <a:latin typeface="Cambria Math" panose="02040503050406030204" pitchFamily="18" charset="0"/>
                            </a:rPr>
                          </m:ctrlPr>
                        </m:fPr>
                        <m:num>
                          <m:r>
                            <a:rPr lang="es-CL">
                              <a:latin typeface="Cambria Math" panose="02040503050406030204" pitchFamily="18" charset="0"/>
                            </a:rPr>
                            <m:t>$5.3</m:t>
                          </m:r>
                          <m:r>
                            <a:rPr lang="es-ES" b="0" i="0" smtClean="0">
                              <a:latin typeface="Cambria Math" panose="02040503050406030204" pitchFamily="18" charset="0"/>
                            </a:rPr>
                            <m:t>92</m:t>
                          </m:r>
                          <m:r>
                            <a:rPr lang="es-CL">
                              <a:latin typeface="Cambria Math" panose="02040503050406030204" pitchFamily="18" charset="0"/>
                            </a:rPr>
                            <m:t>.</m:t>
                          </m:r>
                          <m:r>
                            <a:rPr lang="es-ES" b="0" i="0" smtClean="0">
                              <a:latin typeface="Cambria Math" panose="02040503050406030204" pitchFamily="18" charset="0"/>
                            </a:rPr>
                            <m:t>86</m:t>
                          </m:r>
                          <m:r>
                            <a:rPr lang="es-CL">
                              <a:latin typeface="Cambria Math" panose="02040503050406030204" pitchFamily="18" charset="0"/>
                            </a:rPr>
                            <m:t>2.</m:t>
                          </m:r>
                          <m:r>
                            <a:rPr lang="es-ES" b="0" i="0" smtClean="0">
                              <a:latin typeface="Cambria Math" panose="02040503050406030204" pitchFamily="18" charset="0"/>
                            </a:rPr>
                            <m:t>820</m:t>
                          </m:r>
                          <m:r>
                            <a:rPr lang="es-CL">
                              <a:latin typeface="Cambria Math" panose="02040503050406030204" pitchFamily="18" charset="0"/>
                            </a:rPr>
                            <m:t> − $7.551.288.</m:t>
                          </m:r>
                          <m:r>
                            <a:rPr lang="es-ES" b="0" i="1" smtClean="0">
                              <a:latin typeface="Cambria Math" panose="02040503050406030204" pitchFamily="18" charset="0"/>
                            </a:rPr>
                            <m:t>954</m:t>
                          </m:r>
                        </m:num>
                        <m:den>
                          <m:r>
                            <a:rPr lang="es-CL" i="0">
                              <a:latin typeface="Cambria Math" panose="02040503050406030204" pitchFamily="18" charset="0"/>
                            </a:rPr>
                            <m:t>2.209−0</m:t>
                          </m:r>
                        </m:den>
                      </m:f>
                    </m:oMath>
                  </m:oMathPara>
                </a14:m>
                <a:endParaRPr lang="es-ES" i="1" dirty="0">
                  <a:latin typeface="Cambria" panose="02040503050406030204" pitchFamily="18" charset="0"/>
                  <a:ea typeface="Cambria" panose="02040503050406030204" pitchFamily="18" charset="0"/>
                </a:endParaRPr>
              </a:p>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 </m:t>
                      </m:r>
                    </m:oMath>
                  </m:oMathPara>
                </a14:m>
                <a:endParaRPr lang="es-ES" b="0" i="1" dirty="0">
                  <a:latin typeface="Cambria" panose="02040503050406030204" pitchFamily="18" charset="0"/>
                  <a:ea typeface="Cambria" panose="02040503050406030204" pitchFamily="18" charset="0"/>
                </a:endParaRPr>
              </a:p>
              <a:p>
                <a:endParaRPr lang="es-ES" b="0" i="1" dirty="0">
                  <a:latin typeface="Cambria" panose="02040503050406030204" pitchFamily="18" charset="0"/>
                  <a:ea typeface="Cambria" panose="02040503050406030204" pitchFamily="18" charset="0"/>
                </a:endParaRPr>
              </a:p>
              <a:p>
                <a:pPr/>
                <a14:m>
                  <m:oMathPara xmlns:m="http://schemas.openxmlformats.org/officeDocument/2006/math">
                    <m:oMathParaPr>
                      <m:jc m:val="centerGroup"/>
                    </m:oMathParaPr>
                    <m:oMath xmlns:m="http://schemas.openxmlformats.org/officeDocument/2006/math">
                      <m:r>
                        <a:rPr lang="es-CL" i="0">
                          <a:latin typeface="Cambria Math" panose="02040503050406030204" pitchFamily="18" charset="0"/>
                        </a:rPr>
                        <m:t>= </m:t>
                      </m:r>
                      <m:f>
                        <m:fPr>
                          <m:ctrlPr>
                            <a:rPr lang="es-CL" i="1">
                              <a:latin typeface="Cambria Math" panose="02040503050406030204" pitchFamily="18" charset="0"/>
                            </a:rPr>
                          </m:ctrlPr>
                        </m:fPr>
                        <m:num>
                          <m:r>
                            <a:rPr lang="es-CL">
                              <a:latin typeface="Cambria Math" panose="02040503050406030204" pitchFamily="18" charset="0"/>
                            </a:rPr>
                            <m:t>−2.158.426.134 </m:t>
                          </m:r>
                        </m:num>
                        <m:den>
                          <m:r>
                            <a:rPr lang="es-CL" i="0">
                              <a:latin typeface="Cambria Math" panose="02040503050406030204" pitchFamily="18" charset="0"/>
                            </a:rPr>
                            <m:t>2.209</m:t>
                          </m:r>
                        </m:den>
                      </m:f>
                    </m:oMath>
                  </m:oMathPara>
                </a14:m>
                <a:endParaRPr lang="es-ES" i="1" dirty="0">
                  <a:latin typeface="Cambria" panose="02040503050406030204" pitchFamily="18" charset="0"/>
                  <a:ea typeface="Cambria" panose="02040503050406030204" pitchFamily="18" charset="0"/>
                </a:endParaRPr>
              </a:p>
              <a:p>
                <a:endParaRPr lang="es-CL" sz="1500" i="0" dirty="0">
                  <a:latin typeface="Cambria" panose="02040503050406030204" pitchFamily="18" charset="0"/>
                  <a:ea typeface="Cambria" panose="02040503050406030204" pitchFamily="18" charset="0"/>
                </a:endParaRPr>
              </a:p>
              <a:p>
                <a:endParaRPr lang="es-CL" sz="1500" i="0" dirty="0">
                  <a:latin typeface="Cambria" panose="02040503050406030204" pitchFamily="18" charset="0"/>
                  <a:ea typeface="Cambria" panose="02040503050406030204" pitchFamily="18" charset="0"/>
                </a:endParaRPr>
              </a:p>
              <a:p>
                <a:pPr/>
                <a14:m>
                  <m:oMathPara xmlns:m="http://schemas.openxmlformats.org/officeDocument/2006/math">
                    <m:oMathParaPr>
                      <m:jc m:val="centerGroup"/>
                    </m:oMathParaPr>
                    <m:oMath xmlns:m="http://schemas.openxmlformats.org/officeDocument/2006/math">
                      <m:r>
                        <a:rPr lang="es-CL" sz="2000" i="0">
                          <a:latin typeface="Cambria Math" panose="02040503050406030204" pitchFamily="18" charset="0"/>
                        </a:rPr>
                        <m:t>=</m:t>
                      </m:r>
                      <m:r>
                        <a:rPr lang="es-CL" sz="2000" b="1">
                          <a:latin typeface="Cambria Math" panose="02040503050406030204" pitchFamily="18" charset="0"/>
                        </a:rPr>
                        <m:t>−</m:t>
                      </m:r>
                      <m:r>
                        <a:rPr lang="es-CL" sz="2000" b="1" i="1">
                          <a:latin typeface="Cambria Math" panose="02040503050406030204" pitchFamily="18" charset="0"/>
                        </a:rPr>
                        <m:t>𝟗𝟕𝟕</m:t>
                      </m:r>
                      <m:r>
                        <a:rPr lang="es-ES" sz="2000" b="1" i="0" smtClean="0">
                          <a:latin typeface="Cambria Math" panose="02040503050406030204" pitchFamily="18" charset="0"/>
                        </a:rPr>
                        <m:t>.</m:t>
                      </m:r>
                      <m:r>
                        <a:rPr lang="es-CL" sz="2000" b="1" i="1">
                          <a:latin typeface="Cambria Math" panose="02040503050406030204" pitchFamily="18" charset="0"/>
                        </a:rPr>
                        <m:t>𝟏𝟎𝟔</m:t>
                      </m:r>
                    </m:oMath>
                  </m:oMathPara>
                </a14:m>
                <a:endParaRPr lang="es-CL" sz="1500" b="1" i="0" dirty="0">
                  <a:latin typeface="Cambria" panose="02040503050406030204" pitchFamily="18" charset="0"/>
                  <a:ea typeface="Cambria" panose="02040503050406030204" pitchFamily="18" charset="0"/>
                </a:endParaRPr>
              </a:p>
              <a:p>
                <a:endParaRPr lang="es-CL" sz="1500" dirty="0">
                  <a:latin typeface="Cambria" panose="02040503050406030204" pitchFamily="18" charset="0"/>
                  <a:ea typeface="Cambria" panose="02040503050406030204" pitchFamily="18" charset="0"/>
                </a:endParaRPr>
              </a:p>
              <a:p>
                <a:endParaRPr lang="es-CL" sz="1500" b="1" dirty="0"/>
              </a:p>
            </p:txBody>
          </p:sp>
        </mc:Choice>
        <mc:Fallback xmlns="">
          <p:sp>
            <p:nvSpPr>
              <p:cNvPr id="7" name="CuadroTexto 6">
                <a:extLst>
                  <a:ext uri="{FF2B5EF4-FFF2-40B4-BE49-F238E27FC236}">
                    <a16:creationId xmlns:a16="http://schemas.microsoft.com/office/drawing/2014/main" id="{45AE0B4F-E03E-68E5-3169-9E967521F11B}"/>
                  </a:ext>
                </a:extLst>
              </p:cNvPr>
              <p:cNvSpPr txBox="1">
                <a:spLocks noRot="1" noChangeAspect="1" noMove="1" noResize="1" noEditPoints="1" noAdjustHandles="1" noChangeArrowheads="1" noChangeShapeType="1" noTextEdit="1"/>
              </p:cNvSpPr>
              <p:nvPr/>
            </p:nvSpPr>
            <p:spPr>
              <a:xfrm>
                <a:off x="0" y="2551055"/>
                <a:ext cx="3843708" cy="3494483"/>
              </a:xfrm>
              <a:prstGeom prst="rect">
                <a:avLst/>
              </a:prstGeom>
              <a:blipFill>
                <a:blip r:embed="rId4"/>
                <a:stretch>
                  <a:fillRect/>
                </a:stretch>
              </a:blipFill>
            </p:spPr>
            <p:txBody>
              <a:bodyPr/>
              <a:lstStyle/>
              <a:p>
                <a:r>
                  <a:rPr lang="es-CL">
                    <a:noFill/>
                  </a:rPr>
                  <a:t> </a:t>
                </a:r>
              </a:p>
            </p:txBody>
          </p:sp>
        </mc:Fallback>
      </mc:AlternateContent>
    </p:spTree>
    <p:extLst>
      <p:ext uri="{BB962C8B-B14F-4D97-AF65-F5344CB8AC3E}">
        <p14:creationId xmlns:p14="http://schemas.microsoft.com/office/powerpoint/2010/main" val="2454672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a:extLst>
              <a:ext uri="{FF2B5EF4-FFF2-40B4-BE49-F238E27FC236}">
                <a16:creationId xmlns:a16="http://schemas.microsoft.com/office/drawing/2014/main" id="{01AEA8C8-5334-ABB2-996B-DEAD2EEDE3A3}"/>
              </a:ext>
            </a:extLst>
          </p:cNvPr>
          <p:cNvPicPr>
            <a:picLocks noGrp="1" noRot="1" noChangeAspect="1" noMove="1" noResize="1" noEditPoints="1" noAdjustHandles="1" noChangeArrowheads="1" noChangeShapeType="1" noCrop="1"/>
          </p:cNvPicPr>
          <p:nvPr/>
        </p:nvPicPr>
        <p:blipFill>
          <a:blip r:embed="rId2">
            <a:alphaModFix/>
            <a:extLst>
              <a:ext uri="{28A0092B-C50C-407E-A947-70E740481C1C}">
                <a14:useLocalDpi xmlns:a14="http://schemas.microsoft.com/office/drawing/2010/main" val="0"/>
              </a:ext>
            </a:extLst>
          </a:blip>
          <a:srcRect l="20688"/>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3A7FFA41-60A5-6E51-5767-EBDE71711982}"/>
              </a:ext>
            </a:extLst>
          </p:cNvPr>
          <p:cNvSpPr>
            <a:spLocks noGrp="1"/>
          </p:cNvSpPr>
          <p:nvPr>
            <p:ph type="title"/>
          </p:nvPr>
        </p:nvSpPr>
        <p:spPr>
          <a:xfrm>
            <a:off x="7531610" y="365125"/>
            <a:ext cx="3822189" cy="991402"/>
          </a:xfrm>
        </p:spPr>
        <p:txBody>
          <a:bodyPr>
            <a:normAutofit/>
          </a:bodyPr>
          <a:lstStyle/>
          <a:p>
            <a:pPr algn="r"/>
            <a:r>
              <a:rPr lang="es-CL" sz="4000" b="1" dirty="0">
                <a:solidFill>
                  <a:srgbClr val="003C58"/>
                </a:solidFill>
                <a:effectLst/>
                <a:latin typeface="Arial" panose="020B0604020202020204" pitchFamily="34" charset="0"/>
                <a:cs typeface="Arial" panose="020B0604020202020204" pitchFamily="34" charset="0"/>
              </a:rPr>
              <a:t>Conclusión</a:t>
            </a:r>
            <a:endParaRPr lang="es-CL" sz="4000" b="1" dirty="0">
              <a:solidFill>
                <a:srgbClr val="003C58"/>
              </a:solidFill>
              <a:latin typeface="Arial" panose="020B0604020202020204" pitchFamily="34" charset="0"/>
              <a:cs typeface="Arial" panose="020B0604020202020204" pitchFamily="34" charset="0"/>
            </a:endParaRPr>
          </a:p>
        </p:txBody>
      </p:sp>
      <p:sp>
        <p:nvSpPr>
          <p:cNvPr id="5" name="Rectángulo 4">
            <a:extLst>
              <a:ext uri="{FF2B5EF4-FFF2-40B4-BE49-F238E27FC236}">
                <a16:creationId xmlns:a16="http://schemas.microsoft.com/office/drawing/2014/main" id="{741429CA-67ED-8F95-167B-2C2CC79392D1}"/>
              </a:ext>
            </a:extLst>
          </p:cNvPr>
          <p:cNvSpPr/>
          <p:nvPr/>
        </p:nvSpPr>
        <p:spPr>
          <a:xfrm>
            <a:off x="1310640" y="1527349"/>
            <a:ext cx="10536367" cy="4762919"/>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6" name="Marcador de contenido 5">
            <a:extLst>
              <a:ext uri="{FF2B5EF4-FFF2-40B4-BE49-F238E27FC236}">
                <a16:creationId xmlns:a16="http://schemas.microsoft.com/office/drawing/2014/main" id="{3734FF41-EB5B-2A1D-611B-7172DB769727}"/>
              </a:ext>
            </a:extLst>
          </p:cNvPr>
          <p:cNvSpPr>
            <a:spLocks noGrp="1"/>
          </p:cNvSpPr>
          <p:nvPr>
            <p:ph idx="1"/>
          </p:nvPr>
        </p:nvSpPr>
        <p:spPr>
          <a:xfrm>
            <a:off x="4053840" y="1913709"/>
            <a:ext cx="7793166" cy="4217534"/>
          </a:xfrm>
        </p:spPr>
        <p:txBody>
          <a:bodyPr>
            <a:normAutofit lnSpcReduction="10000"/>
          </a:bodyPr>
          <a:lstStyle/>
          <a:p>
            <a:r>
              <a:rPr lang="es-ES" sz="2000" dirty="0">
                <a:solidFill>
                  <a:srgbClr val="003C58"/>
                </a:solidFill>
                <a:latin typeface="Arial" panose="020B0604020202020204" pitchFamily="34" charset="0"/>
                <a:cs typeface="Arial" panose="020B0604020202020204" pitchFamily="34" charset="0"/>
              </a:rPr>
              <a:t>La RCEI arrojó que el sistema de salud se estaría ahorrando 977.106 CLP por PRM evitado si se utilizara la intervención propuesta. Los análisis de sensibilidad univariados confirmaron la robustez de los resultados.  </a:t>
            </a:r>
          </a:p>
          <a:p>
            <a:r>
              <a:rPr lang="es-ES" sz="2000" dirty="0">
                <a:solidFill>
                  <a:srgbClr val="003C58"/>
                </a:solidFill>
                <a:latin typeface="Arial" panose="020B0604020202020204" pitchFamily="34" charset="0"/>
                <a:cs typeface="Arial" panose="020B0604020202020204" pitchFamily="34" charset="0"/>
              </a:rPr>
              <a:t>La intervención propuesta fue altamente costo-efectiva en comparación al SQ (más barata y efectiva). </a:t>
            </a:r>
          </a:p>
          <a:p>
            <a:r>
              <a:rPr lang="es-ES" sz="2000" dirty="0">
                <a:solidFill>
                  <a:srgbClr val="003C58"/>
                </a:solidFill>
                <a:latin typeface="Arial" panose="020B0604020202020204" pitchFamily="34" charset="0"/>
                <a:cs typeface="Arial" panose="020B0604020202020204" pitchFamily="34" charset="0"/>
              </a:rPr>
              <a:t>Estos resultados son una fuerte base que aporta sólida evidencia para los tomadores de decisiones en el área, para masificar la implementación del Modelo de selección/estratificación y atención farmacéutica integral de pacientes crónicos en APS buscando ser adaptado a distintos contextos y realidades chilenas.</a:t>
            </a:r>
          </a:p>
          <a:p>
            <a:r>
              <a:rPr lang="es-ES" sz="2000" b="1" dirty="0">
                <a:solidFill>
                  <a:srgbClr val="003C58"/>
                </a:solidFill>
                <a:latin typeface="Arial" panose="020B0604020202020204" pitchFamily="34" charset="0"/>
                <a:cs typeface="Arial" panose="020B0604020202020204" pitchFamily="34" charset="0"/>
              </a:rPr>
              <a:t>Siguiente etapa: estudio piloto para comprobar modelamiento.</a:t>
            </a:r>
          </a:p>
          <a:p>
            <a:endParaRPr lang="es-CL" sz="2000" dirty="0">
              <a:solidFill>
                <a:srgbClr val="003C58"/>
              </a:solidFill>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EDF8EA7F-02D4-A20C-3762-DD60DA0990D2}"/>
              </a:ext>
            </a:extLst>
          </p:cNvPr>
          <p:cNvSpPr/>
          <p:nvPr/>
        </p:nvSpPr>
        <p:spPr>
          <a:xfrm>
            <a:off x="11943984" y="1527349"/>
            <a:ext cx="246490" cy="4762919"/>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9" name="Imagen 8">
            <a:extLst>
              <a:ext uri="{FF2B5EF4-FFF2-40B4-BE49-F238E27FC236}">
                <a16:creationId xmlns:a16="http://schemas.microsoft.com/office/drawing/2014/main" id="{4771AF4B-8BAA-FC90-7711-4B87915B6D18}"/>
              </a:ext>
            </a:extLst>
          </p:cNvPr>
          <p:cNvPicPr>
            <a:picLocks noChangeAspect="1"/>
          </p:cNvPicPr>
          <p:nvPr/>
        </p:nvPicPr>
        <p:blipFill>
          <a:blip r:embed="rId3"/>
          <a:stretch>
            <a:fillRect/>
          </a:stretch>
        </p:blipFill>
        <p:spPr>
          <a:xfrm>
            <a:off x="973047" y="1740033"/>
            <a:ext cx="2347208" cy="15364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a:extLst>
              <a:ext uri="{FF2B5EF4-FFF2-40B4-BE49-F238E27FC236}">
                <a16:creationId xmlns:a16="http://schemas.microsoft.com/office/drawing/2014/main" id="{895580CB-A63E-3D1B-1436-AC7DE36F6BF9}"/>
              </a:ext>
            </a:extLst>
          </p:cNvPr>
          <p:cNvPicPr>
            <a:picLocks noChangeAspect="1"/>
          </p:cNvPicPr>
          <p:nvPr/>
        </p:nvPicPr>
        <p:blipFill>
          <a:blip r:embed="rId4"/>
          <a:stretch>
            <a:fillRect/>
          </a:stretch>
        </p:blipFill>
        <p:spPr>
          <a:xfrm>
            <a:off x="973047" y="3310561"/>
            <a:ext cx="2347208" cy="14229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Rectángulo: esquinas redondeadas 11">
            <a:extLst>
              <a:ext uri="{FF2B5EF4-FFF2-40B4-BE49-F238E27FC236}">
                <a16:creationId xmlns:a16="http://schemas.microsoft.com/office/drawing/2014/main" id="{D3C5F68D-4562-4C40-2F33-40B56746B54C}"/>
              </a:ext>
            </a:extLst>
          </p:cNvPr>
          <p:cNvSpPr/>
          <p:nvPr/>
        </p:nvSpPr>
        <p:spPr>
          <a:xfrm>
            <a:off x="973047" y="4767550"/>
            <a:ext cx="2347208" cy="1083364"/>
          </a:xfrm>
          <a:prstGeom prst="roundRect">
            <a:avLst/>
          </a:prstGeom>
          <a:ln w="28575"/>
        </p:spPr>
        <p:style>
          <a:lnRef idx="2">
            <a:schemeClr val="accent1"/>
          </a:lnRef>
          <a:fillRef idx="1">
            <a:schemeClr val="lt1"/>
          </a:fillRef>
          <a:effectRef idx="0">
            <a:schemeClr val="accent1"/>
          </a:effectRef>
          <a:fontRef idx="minor">
            <a:schemeClr val="dk1"/>
          </a:fontRef>
        </p:style>
        <p:txBody>
          <a:bodyPr rtlCol="0" anchor="ctr"/>
          <a:lstStyle>
            <a:defPPr>
              <a:defRPr lang="es-CL"/>
            </a:defPPr>
            <a:lvl1pPr marL="0" algn="l" defTabSz="914400" rtl="0" eaLnBrk="1" latinLnBrk="0" hangingPunct="1">
              <a:defRPr sz="1800" kern="1200">
                <a:solidFill>
                  <a:sysClr val="window" lastClr="FFFFFF"/>
                </a:solidFill>
                <a:latin typeface="Aptos" panose="02110004020202020204"/>
              </a:defRPr>
            </a:lvl1pPr>
            <a:lvl2pPr marL="457200" algn="l" defTabSz="914400" rtl="0" eaLnBrk="1" latinLnBrk="0" hangingPunct="1">
              <a:defRPr sz="1800" kern="1200">
                <a:solidFill>
                  <a:sysClr val="window" lastClr="FFFFFF"/>
                </a:solidFill>
                <a:latin typeface="Aptos" panose="02110004020202020204"/>
              </a:defRPr>
            </a:lvl2pPr>
            <a:lvl3pPr marL="914400" algn="l" defTabSz="914400" rtl="0" eaLnBrk="1" latinLnBrk="0" hangingPunct="1">
              <a:defRPr sz="1800" kern="1200">
                <a:solidFill>
                  <a:sysClr val="window" lastClr="FFFFFF"/>
                </a:solidFill>
                <a:latin typeface="Aptos" panose="02110004020202020204"/>
              </a:defRPr>
            </a:lvl3pPr>
            <a:lvl4pPr marL="1371600" algn="l" defTabSz="914400" rtl="0" eaLnBrk="1" latinLnBrk="0" hangingPunct="1">
              <a:defRPr sz="1800" kern="1200">
                <a:solidFill>
                  <a:sysClr val="window" lastClr="FFFFFF"/>
                </a:solidFill>
                <a:latin typeface="Aptos" panose="02110004020202020204"/>
              </a:defRPr>
            </a:lvl4pPr>
            <a:lvl5pPr marL="1828800" algn="l" defTabSz="914400" rtl="0" eaLnBrk="1" latinLnBrk="0" hangingPunct="1">
              <a:defRPr sz="1800" kern="1200">
                <a:solidFill>
                  <a:sysClr val="window" lastClr="FFFFFF"/>
                </a:solidFill>
                <a:latin typeface="Aptos" panose="02110004020202020204"/>
              </a:defRPr>
            </a:lvl5pPr>
            <a:lvl6pPr marL="2286000" algn="l" defTabSz="914400" rtl="0" eaLnBrk="1" latinLnBrk="0" hangingPunct="1">
              <a:defRPr sz="1800" kern="1200">
                <a:solidFill>
                  <a:sysClr val="window" lastClr="FFFFFF"/>
                </a:solidFill>
                <a:latin typeface="Aptos" panose="02110004020202020204"/>
              </a:defRPr>
            </a:lvl6pPr>
            <a:lvl7pPr marL="2743200" algn="l" defTabSz="914400" rtl="0" eaLnBrk="1" latinLnBrk="0" hangingPunct="1">
              <a:defRPr sz="1800" kern="1200">
                <a:solidFill>
                  <a:sysClr val="window" lastClr="FFFFFF"/>
                </a:solidFill>
                <a:latin typeface="Aptos" panose="02110004020202020204"/>
              </a:defRPr>
            </a:lvl7pPr>
            <a:lvl8pPr marL="3200400" algn="l" defTabSz="914400" rtl="0" eaLnBrk="1" latinLnBrk="0" hangingPunct="1">
              <a:defRPr sz="1800" kern="1200">
                <a:solidFill>
                  <a:sysClr val="window" lastClr="FFFFFF"/>
                </a:solidFill>
                <a:latin typeface="Aptos" panose="02110004020202020204"/>
              </a:defRPr>
            </a:lvl8pPr>
            <a:lvl9pPr marL="3657600" algn="l" defTabSz="914400" rtl="0" eaLnBrk="1" latinLnBrk="0" hangingPunct="1">
              <a:defRPr sz="1800" kern="1200">
                <a:solidFill>
                  <a:sysClr val="window" lastClr="FFFFFF"/>
                </a:solidFill>
                <a:latin typeface="Aptos" panose="02110004020202020204"/>
              </a:defRPr>
            </a:lvl9pPr>
          </a:lstStyle>
          <a:p>
            <a:r>
              <a:rPr lang="es-ES" sz="1400" dirty="0">
                <a:solidFill>
                  <a:sysClr val="windowText" lastClr="000000"/>
                </a:solidFill>
              </a:rPr>
              <a:t>InES I+D UACh INID210009, para el desarrollo de la zona Sur Austral, con Financiamiento ANID.</a:t>
            </a:r>
            <a:endParaRPr lang="es-CL" sz="1400" dirty="0">
              <a:solidFill>
                <a:sysClr val="windowText" lastClr="000000"/>
              </a:solidFill>
            </a:endParaRPr>
          </a:p>
        </p:txBody>
      </p:sp>
    </p:spTree>
    <p:extLst>
      <p:ext uri="{BB962C8B-B14F-4D97-AF65-F5344CB8AC3E}">
        <p14:creationId xmlns:p14="http://schemas.microsoft.com/office/powerpoint/2010/main" val="1099691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A6872-E4A8-0001-9398-07116D386FB4}"/>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9D4E373B-6108-3237-D828-A443683DC7A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ángulo 7">
            <a:extLst>
              <a:ext uri="{FF2B5EF4-FFF2-40B4-BE49-F238E27FC236}">
                <a16:creationId xmlns:a16="http://schemas.microsoft.com/office/drawing/2014/main" id="{ABF16527-C338-9FF0-F91B-396A96BF86FA}"/>
              </a:ext>
            </a:extLst>
          </p:cNvPr>
          <p:cNvSpPr/>
          <p:nvPr/>
        </p:nvSpPr>
        <p:spPr>
          <a:xfrm>
            <a:off x="838198" y="2059912"/>
            <a:ext cx="10429570" cy="4230356"/>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Título 1">
            <a:extLst>
              <a:ext uri="{FF2B5EF4-FFF2-40B4-BE49-F238E27FC236}">
                <a16:creationId xmlns:a16="http://schemas.microsoft.com/office/drawing/2014/main" id="{19030F0F-E358-D113-C290-5C6FFC2F7A21}"/>
              </a:ext>
            </a:extLst>
          </p:cNvPr>
          <p:cNvSpPr>
            <a:spLocks noGrp="1"/>
          </p:cNvSpPr>
          <p:nvPr>
            <p:ph type="title"/>
          </p:nvPr>
        </p:nvSpPr>
        <p:spPr>
          <a:xfrm>
            <a:off x="838199" y="626382"/>
            <a:ext cx="3537858" cy="1325563"/>
          </a:xfrm>
        </p:spPr>
        <p:txBody>
          <a:bodyPr/>
          <a:lstStyle/>
          <a:p>
            <a:r>
              <a:rPr lang="es-CL" b="1" dirty="0">
                <a:solidFill>
                  <a:schemeClr val="bg1"/>
                </a:solidFill>
                <a:effectLst/>
                <a:latin typeface="Arial" panose="020B0604020202020204" pitchFamily="34" charset="0"/>
                <a:cs typeface="Arial" panose="020B0604020202020204" pitchFamily="34" charset="0"/>
              </a:rPr>
              <a:t>Referencias</a:t>
            </a:r>
            <a:endParaRPr lang="es-CL" b="1" dirty="0">
              <a:solidFill>
                <a:schemeClr val="bg1"/>
              </a:solidFill>
              <a:latin typeface="Arial" panose="020B0604020202020204" pitchFamily="34" charset="0"/>
              <a:cs typeface="Arial" panose="020B0604020202020204" pitchFamily="34" charset="0"/>
            </a:endParaRPr>
          </a:p>
        </p:txBody>
      </p:sp>
      <p:sp>
        <p:nvSpPr>
          <p:cNvPr id="4" name="Marcador de contenido 3">
            <a:extLst>
              <a:ext uri="{FF2B5EF4-FFF2-40B4-BE49-F238E27FC236}">
                <a16:creationId xmlns:a16="http://schemas.microsoft.com/office/drawing/2014/main" id="{9A44D940-17A5-9341-C155-8CC2F443DD75}"/>
              </a:ext>
            </a:extLst>
          </p:cNvPr>
          <p:cNvSpPr>
            <a:spLocks noGrp="1"/>
          </p:cNvSpPr>
          <p:nvPr>
            <p:ph idx="1"/>
          </p:nvPr>
        </p:nvSpPr>
        <p:spPr>
          <a:xfrm>
            <a:off x="1601980" y="2188029"/>
            <a:ext cx="9457905" cy="4043589"/>
          </a:xfrm>
        </p:spPr>
        <p:txBody>
          <a:bodyPr>
            <a:normAutofit/>
          </a:bodyPr>
          <a:lstStyle/>
          <a:p>
            <a:r>
              <a:rPr lang="es-CL" sz="1100" dirty="0">
                <a:solidFill>
                  <a:srgbClr val="003C58"/>
                </a:solidFill>
                <a:latin typeface="Arial" panose="020B0604020202020204" pitchFamily="34" charset="0"/>
                <a:cs typeface="Arial" panose="020B0604020202020204" pitchFamily="34" charset="0"/>
              </a:rPr>
              <a:t>Collao, Juan F., et al. "Daño asociado al uso de medicamentos en hospitales chilenos: análisis de prevalencia 2010-2017." Revista médica de Chile 147.4 (2019): 416-425.</a:t>
            </a:r>
          </a:p>
          <a:p>
            <a:r>
              <a:rPr lang="en-US" sz="1100" dirty="0">
                <a:solidFill>
                  <a:srgbClr val="003C58"/>
                </a:solidFill>
                <a:latin typeface="Arial" panose="020B0604020202020204" pitchFamily="34" charset="0"/>
                <a:cs typeface="Arial" panose="020B0604020202020204" pitchFamily="34" charset="0"/>
              </a:rPr>
              <a:t>Drummond, M. F., </a:t>
            </a:r>
            <a:r>
              <a:rPr lang="en-US" sz="1100" dirty="0" err="1">
                <a:solidFill>
                  <a:srgbClr val="003C58"/>
                </a:solidFill>
                <a:latin typeface="Arial" panose="020B0604020202020204" pitchFamily="34" charset="0"/>
                <a:cs typeface="Arial" panose="020B0604020202020204" pitchFamily="34" charset="0"/>
              </a:rPr>
              <a:t>Sculpher</a:t>
            </a:r>
            <a:r>
              <a:rPr lang="en-US" sz="1100" dirty="0">
                <a:solidFill>
                  <a:srgbClr val="003C58"/>
                </a:solidFill>
                <a:latin typeface="Arial" panose="020B0604020202020204" pitchFamily="34" charset="0"/>
                <a:cs typeface="Arial" panose="020B0604020202020204" pitchFamily="34" charset="0"/>
              </a:rPr>
              <a:t>, M. J., Claxton, K., Stoddart, G. L., &amp; Torrance, G. W. (2015). Methods for the Economic Evaluation of Health Care </a:t>
            </a:r>
            <a:r>
              <a:rPr lang="en-US" sz="1100" dirty="0" err="1">
                <a:solidFill>
                  <a:srgbClr val="003C58"/>
                </a:solidFill>
                <a:latin typeface="Arial" panose="020B0604020202020204" pitchFamily="34" charset="0"/>
                <a:cs typeface="Arial" panose="020B0604020202020204" pitchFamily="34" charset="0"/>
              </a:rPr>
              <a:t>Programmes</a:t>
            </a:r>
            <a:r>
              <a:rPr lang="en-US" sz="1100" dirty="0">
                <a:solidFill>
                  <a:srgbClr val="003C58"/>
                </a:solidFill>
                <a:latin typeface="Arial" panose="020B0604020202020204" pitchFamily="34" charset="0"/>
                <a:cs typeface="Arial" panose="020B0604020202020204" pitchFamily="34" charset="0"/>
              </a:rPr>
              <a:t>. (4th ed.) Oxford University Press.</a:t>
            </a:r>
            <a:endParaRPr lang="es-ES" sz="1100" dirty="0">
              <a:solidFill>
                <a:srgbClr val="003C58"/>
              </a:solidFill>
              <a:latin typeface="Arial" panose="020B0604020202020204" pitchFamily="34" charset="0"/>
              <a:cs typeface="Arial" panose="020B0604020202020204" pitchFamily="34" charset="0"/>
            </a:endParaRPr>
          </a:p>
          <a:p>
            <a:r>
              <a:rPr lang="es-CL" sz="1100" dirty="0">
                <a:solidFill>
                  <a:srgbClr val="003C58"/>
                </a:solidFill>
                <a:latin typeface="Arial" panose="020B0604020202020204" pitchFamily="34" charset="0"/>
                <a:cs typeface="Arial" panose="020B0604020202020204" pitchFamily="34" charset="0"/>
              </a:rPr>
              <a:t>Ernst FR, </a:t>
            </a:r>
            <a:r>
              <a:rPr lang="es-CL" sz="1100" dirty="0" err="1">
                <a:solidFill>
                  <a:srgbClr val="003C58"/>
                </a:solidFill>
                <a:latin typeface="Arial" panose="020B0604020202020204" pitchFamily="34" charset="0"/>
                <a:cs typeface="Arial" panose="020B0604020202020204" pitchFamily="34" charset="0"/>
              </a:rPr>
              <a:t>Grizzle</a:t>
            </a:r>
            <a:r>
              <a:rPr lang="es-CL" sz="1100" dirty="0">
                <a:solidFill>
                  <a:srgbClr val="003C58"/>
                </a:solidFill>
                <a:latin typeface="Arial" panose="020B0604020202020204" pitchFamily="34" charset="0"/>
                <a:cs typeface="Arial" panose="020B0604020202020204" pitchFamily="34" charset="0"/>
              </a:rPr>
              <a:t> AJ. </a:t>
            </a:r>
            <a:r>
              <a:rPr lang="es-CL" sz="1100" dirty="0" err="1">
                <a:solidFill>
                  <a:srgbClr val="003C58"/>
                </a:solidFill>
                <a:latin typeface="Arial" panose="020B0604020202020204" pitchFamily="34" charset="0"/>
                <a:cs typeface="Arial" panose="020B0604020202020204" pitchFamily="34" charset="0"/>
              </a:rPr>
              <a:t>Drug-related</a:t>
            </a:r>
            <a:r>
              <a:rPr lang="es-CL" sz="1100" dirty="0">
                <a:solidFill>
                  <a:srgbClr val="003C58"/>
                </a:solidFill>
                <a:latin typeface="Arial" panose="020B0604020202020204" pitchFamily="34" charset="0"/>
                <a:cs typeface="Arial" panose="020B0604020202020204" pitchFamily="34" charset="0"/>
              </a:rPr>
              <a:t> </a:t>
            </a:r>
            <a:r>
              <a:rPr lang="es-CL" sz="1100" dirty="0" err="1">
                <a:solidFill>
                  <a:srgbClr val="003C58"/>
                </a:solidFill>
                <a:latin typeface="Arial" panose="020B0604020202020204" pitchFamily="34" charset="0"/>
                <a:cs typeface="Arial" panose="020B0604020202020204" pitchFamily="34" charset="0"/>
              </a:rPr>
              <a:t>morbidity</a:t>
            </a:r>
            <a:r>
              <a:rPr lang="es-CL" sz="1100" dirty="0">
                <a:solidFill>
                  <a:srgbClr val="003C58"/>
                </a:solidFill>
                <a:latin typeface="Arial" panose="020B0604020202020204" pitchFamily="34" charset="0"/>
                <a:cs typeface="Arial" panose="020B0604020202020204" pitchFamily="34" charset="0"/>
              </a:rPr>
              <a:t> and </a:t>
            </a:r>
            <a:r>
              <a:rPr lang="es-CL" sz="1100" dirty="0" err="1">
                <a:solidFill>
                  <a:srgbClr val="003C58"/>
                </a:solidFill>
                <a:latin typeface="Arial" panose="020B0604020202020204" pitchFamily="34" charset="0"/>
                <a:cs typeface="Arial" panose="020B0604020202020204" pitchFamily="34" charset="0"/>
              </a:rPr>
              <a:t>mortality</a:t>
            </a:r>
            <a:r>
              <a:rPr lang="es-CL" sz="1100" dirty="0">
                <a:solidFill>
                  <a:srgbClr val="003C58"/>
                </a:solidFill>
                <a:latin typeface="Arial" panose="020B0604020202020204" pitchFamily="34" charset="0"/>
                <a:cs typeface="Arial" panose="020B0604020202020204" pitchFamily="34" charset="0"/>
              </a:rPr>
              <a:t>: </a:t>
            </a:r>
            <a:r>
              <a:rPr lang="es-CL" sz="1100" dirty="0" err="1">
                <a:solidFill>
                  <a:srgbClr val="003C58"/>
                </a:solidFill>
                <a:latin typeface="Arial" panose="020B0604020202020204" pitchFamily="34" charset="0"/>
                <a:cs typeface="Arial" panose="020B0604020202020204" pitchFamily="34" charset="0"/>
              </a:rPr>
              <a:t>updating</a:t>
            </a:r>
            <a:r>
              <a:rPr lang="es-CL" sz="1100" dirty="0">
                <a:solidFill>
                  <a:srgbClr val="003C58"/>
                </a:solidFill>
                <a:latin typeface="Arial" panose="020B0604020202020204" pitchFamily="34" charset="0"/>
                <a:cs typeface="Arial" panose="020B0604020202020204" pitchFamily="34" charset="0"/>
              </a:rPr>
              <a:t> </a:t>
            </a:r>
            <a:r>
              <a:rPr lang="es-CL" sz="1100" dirty="0" err="1">
                <a:solidFill>
                  <a:srgbClr val="003C58"/>
                </a:solidFill>
                <a:latin typeface="Arial" panose="020B0604020202020204" pitchFamily="34" charset="0"/>
                <a:cs typeface="Arial" panose="020B0604020202020204" pitchFamily="34" charset="0"/>
              </a:rPr>
              <a:t>the</a:t>
            </a:r>
            <a:r>
              <a:rPr lang="es-CL" sz="1100" dirty="0">
                <a:solidFill>
                  <a:srgbClr val="003C58"/>
                </a:solidFill>
                <a:latin typeface="Arial" panose="020B0604020202020204" pitchFamily="34" charset="0"/>
                <a:cs typeface="Arial" panose="020B0604020202020204" pitchFamily="34" charset="0"/>
              </a:rPr>
              <a:t> </a:t>
            </a:r>
            <a:r>
              <a:rPr lang="es-CL" sz="1100" dirty="0" err="1">
                <a:solidFill>
                  <a:srgbClr val="003C58"/>
                </a:solidFill>
                <a:latin typeface="Arial" panose="020B0604020202020204" pitchFamily="34" charset="0"/>
                <a:cs typeface="Arial" panose="020B0604020202020204" pitchFamily="34" charset="0"/>
              </a:rPr>
              <a:t>cost-of-illness</a:t>
            </a:r>
            <a:r>
              <a:rPr lang="es-CL" sz="1100" dirty="0">
                <a:solidFill>
                  <a:srgbClr val="003C58"/>
                </a:solidFill>
                <a:latin typeface="Arial" panose="020B0604020202020204" pitchFamily="34" charset="0"/>
                <a:cs typeface="Arial" panose="020B0604020202020204" pitchFamily="34" charset="0"/>
              </a:rPr>
              <a:t> </a:t>
            </a:r>
            <a:r>
              <a:rPr lang="es-CL" sz="1100" dirty="0" err="1">
                <a:solidFill>
                  <a:srgbClr val="003C58"/>
                </a:solidFill>
                <a:latin typeface="Arial" panose="020B0604020202020204" pitchFamily="34" charset="0"/>
                <a:cs typeface="Arial" panose="020B0604020202020204" pitchFamily="34" charset="0"/>
              </a:rPr>
              <a:t>model</a:t>
            </a:r>
            <a:r>
              <a:rPr lang="es-CL" sz="1100" dirty="0">
                <a:solidFill>
                  <a:srgbClr val="003C58"/>
                </a:solidFill>
                <a:latin typeface="Arial" panose="020B0604020202020204" pitchFamily="34" charset="0"/>
                <a:cs typeface="Arial" panose="020B0604020202020204" pitchFamily="34" charset="0"/>
              </a:rPr>
              <a:t>. J Am </a:t>
            </a:r>
            <a:r>
              <a:rPr lang="es-CL" sz="1100" dirty="0" err="1">
                <a:solidFill>
                  <a:srgbClr val="003C58"/>
                </a:solidFill>
                <a:latin typeface="Arial" panose="020B0604020202020204" pitchFamily="34" charset="0"/>
                <a:cs typeface="Arial" panose="020B0604020202020204" pitchFamily="34" charset="0"/>
              </a:rPr>
              <a:t>Pharm</a:t>
            </a:r>
            <a:r>
              <a:rPr lang="es-CL" sz="1100" dirty="0">
                <a:solidFill>
                  <a:srgbClr val="003C58"/>
                </a:solidFill>
                <a:latin typeface="Arial" panose="020B0604020202020204" pitchFamily="34" charset="0"/>
                <a:cs typeface="Arial" panose="020B0604020202020204" pitchFamily="34" charset="0"/>
              </a:rPr>
              <a:t> </a:t>
            </a:r>
            <a:r>
              <a:rPr lang="es-CL" sz="1100" dirty="0" err="1">
                <a:solidFill>
                  <a:srgbClr val="003C58"/>
                </a:solidFill>
                <a:latin typeface="Arial" panose="020B0604020202020204" pitchFamily="34" charset="0"/>
                <a:cs typeface="Arial" panose="020B0604020202020204" pitchFamily="34" charset="0"/>
              </a:rPr>
              <a:t>Assoc</a:t>
            </a:r>
            <a:r>
              <a:rPr lang="es-CL" sz="1100" dirty="0">
                <a:solidFill>
                  <a:srgbClr val="003C58"/>
                </a:solidFill>
                <a:latin typeface="Arial" panose="020B0604020202020204" pitchFamily="34" charset="0"/>
                <a:cs typeface="Arial" panose="020B0604020202020204" pitchFamily="34" charset="0"/>
              </a:rPr>
              <a:t> (</a:t>
            </a:r>
            <a:r>
              <a:rPr lang="es-CL" sz="1100" dirty="0" err="1">
                <a:solidFill>
                  <a:srgbClr val="003C58"/>
                </a:solidFill>
                <a:latin typeface="Arial" panose="020B0604020202020204" pitchFamily="34" charset="0"/>
                <a:cs typeface="Arial" panose="020B0604020202020204" pitchFamily="34" charset="0"/>
              </a:rPr>
              <a:t>Wash</a:t>
            </a:r>
            <a:r>
              <a:rPr lang="es-CL" sz="1100" dirty="0">
                <a:solidFill>
                  <a:srgbClr val="003C58"/>
                </a:solidFill>
                <a:latin typeface="Arial" panose="020B0604020202020204" pitchFamily="34" charset="0"/>
                <a:cs typeface="Arial" panose="020B0604020202020204" pitchFamily="34" charset="0"/>
              </a:rPr>
              <a:t>) 2001;41(2):192-199.</a:t>
            </a:r>
          </a:p>
          <a:p>
            <a:r>
              <a:rPr lang="es-CL" sz="1100" dirty="0">
                <a:solidFill>
                  <a:srgbClr val="003C58"/>
                </a:solidFill>
                <a:latin typeface="Arial" panose="020B0604020202020204" pitchFamily="34" charset="0"/>
                <a:cs typeface="Arial" panose="020B0604020202020204" pitchFamily="34" charset="0"/>
              </a:rPr>
              <a:t>Martínez-Mardones F et al. Primary health care pharmacists and visión for community pharmacy and pharmacists in Chile. </a:t>
            </a:r>
            <a:r>
              <a:rPr lang="es-CL" sz="1100" dirty="0" err="1">
                <a:solidFill>
                  <a:srgbClr val="003C58"/>
                </a:solidFill>
                <a:latin typeface="Arial" panose="020B0604020202020204" pitchFamily="34" charset="0"/>
                <a:cs typeface="Arial" panose="020B0604020202020204" pitchFamily="34" charset="0"/>
              </a:rPr>
              <a:t>Pharm</a:t>
            </a:r>
            <a:r>
              <a:rPr lang="es-CL" sz="1100" dirty="0">
                <a:solidFill>
                  <a:srgbClr val="003C58"/>
                </a:solidFill>
                <a:latin typeface="Arial" panose="020B0604020202020204" pitchFamily="34" charset="0"/>
                <a:cs typeface="Arial" panose="020B0604020202020204" pitchFamily="34" charset="0"/>
              </a:rPr>
              <a:t> Pract (Granada) [Internet]. 2020 Aug 28;18(3):2142. Ministerio de Salud, División de Políticas Públicas y Promoción.</a:t>
            </a:r>
          </a:p>
          <a:p>
            <a:r>
              <a:rPr lang="es-ES" sz="1100" dirty="0">
                <a:solidFill>
                  <a:srgbClr val="003C58"/>
                </a:solidFill>
                <a:latin typeface="Arial" panose="020B0604020202020204" pitchFamily="34" charset="0"/>
                <a:cs typeface="Arial" panose="020B0604020202020204" pitchFamily="34" charset="0"/>
              </a:rPr>
              <a:t>Martínez </a:t>
            </a:r>
            <a:r>
              <a:rPr lang="es-ES" sz="1100" dirty="0" err="1">
                <a:solidFill>
                  <a:srgbClr val="003C58"/>
                </a:solidFill>
                <a:latin typeface="Arial" panose="020B0604020202020204" pitchFamily="34" charset="0"/>
                <a:cs typeface="Arial" panose="020B0604020202020204" pitchFamily="34" charset="0"/>
              </a:rPr>
              <a:t>Martínez</a:t>
            </a:r>
            <a:r>
              <a:rPr lang="es-ES" sz="1100" dirty="0">
                <a:solidFill>
                  <a:srgbClr val="003C58"/>
                </a:solidFill>
                <a:latin typeface="Arial" panose="020B0604020202020204" pitchFamily="34" charset="0"/>
                <a:cs typeface="Arial" panose="020B0604020202020204" pitchFamily="34" charset="0"/>
              </a:rPr>
              <a:t>, F., </a:t>
            </a:r>
            <a:r>
              <a:rPr lang="es-ES" sz="1100" dirty="0" err="1">
                <a:solidFill>
                  <a:srgbClr val="003C58"/>
                </a:solidFill>
                <a:latin typeface="Arial" panose="020B0604020202020204" pitchFamily="34" charset="0"/>
                <a:cs typeface="Arial" panose="020B0604020202020204" pitchFamily="34" charset="0"/>
              </a:rPr>
              <a:t>Faus</a:t>
            </a:r>
            <a:r>
              <a:rPr lang="es-ES" sz="1100" dirty="0">
                <a:solidFill>
                  <a:srgbClr val="003C58"/>
                </a:solidFill>
                <a:latin typeface="Arial" panose="020B0604020202020204" pitchFamily="34" charset="0"/>
                <a:cs typeface="Arial" panose="020B0604020202020204" pitchFamily="34" charset="0"/>
              </a:rPr>
              <a:t> </a:t>
            </a:r>
            <a:r>
              <a:rPr lang="es-ES" sz="1100" dirty="0" err="1">
                <a:solidFill>
                  <a:srgbClr val="003C58"/>
                </a:solidFill>
                <a:latin typeface="Arial" panose="020B0604020202020204" pitchFamily="34" charset="0"/>
                <a:cs typeface="Arial" panose="020B0604020202020204" pitchFamily="34" charset="0"/>
              </a:rPr>
              <a:t>Dader</a:t>
            </a:r>
            <a:r>
              <a:rPr lang="es-ES" sz="1100" dirty="0">
                <a:solidFill>
                  <a:srgbClr val="003C58"/>
                </a:solidFill>
                <a:latin typeface="Arial" panose="020B0604020202020204" pitchFamily="34" charset="0"/>
                <a:cs typeface="Arial" panose="020B0604020202020204" pitchFamily="34" charset="0"/>
              </a:rPr>
              <a:t>, M., Martín </a:t>
            </a:r>
            <a:r>
              <a:rPr lang="es-ES" sz="1100" dirty="0" err="1">
                <a:solidFill>
                  <a:srgbClr val="003C58"/>
                </a:solidFill>
                <a:latin typeface="Arial" panose="020B0604020202020204" pitchFamily="34" charset="0"/>
                <a:cs typeface="Arial" panose="020B0604020202020204" pitchFamily="34" charset="0"/>
              </a:rPr>
              <a:t>Martín</a:t>
            </a:r>
            <a:r>
              <a:rPr lang="es-ES" sz="1100" dirty="0">
                <a:solidFill>
                  <a:srgbClr val="003C58"/>
                </a:solidFill>
                <a:latin typeface="Arial" panose="020B0604020202020204" pitchFamily="34" charset="0"/>
                <a:cs typeface="Arial" panose="020B0604020202020204" pitchFamily="34" charset="0"/>
              </a:rPr>
              <a:t>, J., &amp; </a:t>
            </a:r>
            <a:r>
              <a:rPr lang="es-ES" sz="1100" dirty="0" err="1">
                <a:solidFill>
                  <a:srgbClr val="003C58"/>
                </a:solidFill>
                <a:latin typeface="Arial" panose="020B0604020202020204" pitchFamily="34" charset="0"/>
                <a:cs typeface="Arial" panose="020B0604020202020204" pitchFamily="34" charset="0"/>
              </a:rPr>
              <a:t>Farragher</a:t>
            </a:r>
            <a:r>
              <a:rPr lang="es-ES" sz="1100" dirty="0">
                <a:solidFill>
                  <a:srgbClr val="003C58"/>
                </a:solidFill>
                <a:latin typeface="Arial" panose="020B0604020202020204" pitchFamily="34" charset="0"/>
                <a:cs typeface="Arial" panose="020B0604020202020204" pitchFamily="34" charset="0"/>
              </a:rPr>
              <a:t>, T. (2014). Programa </a:t>
            </a:r>
            <a:r>
              <a:rPr lang="es-ES" sz="1100" dirty="0" err="1">
                <a:solidFill>
                  <a:srgbClr val="003C58"/>
                </a:solidFill>
                <a:latin typeface="Arial" panose="020B0604020202020204" pitchFamily="34" charset="0"/>
                <a:cs typeface="Arial" panose="020B0604020202020204" pitchFamily="34" charset="0"/>
              </a:rPr>
              <a:t>conSIGUE</a:t>
            </a:r>
            <a:r>
              <a:rPr lang="es-ES" sz="1100" dirty="0">
                <a:solidFill>
                  <a:srgbClr val="003C58"/>
                </a:solidFill>
                <a:latin typeface="Arial" panose="020B0604020202020204" pitchFamily="34" charset="0"/>
                <a:cs typeface="Arial" panose="020B0604020202020204" pitchFamily="34" charset="0"/>
              </a:rPr>
              <a:t>. Medida del impacto clínico, económico y humanístico del servicio de Seguimiento Farmacoterapéutico en mayores polimedicados en la farmacia comunitaria española.</a:t>
            </a:r>
          </a:p>
          <a:p>
            <a:r>
              <a:rPr lang="es-CL" sz="1100" dirty="0" err="1">
                <a:solidFill>
                  <a:srgbClr val="003C58"/>
                </a:solidFill>
                <a:latin typeface="Arial" panose="020B0604020202020204" pitchFamily="34" charset="0"/>
                <a:cs typeface="Arial" panose="020B0604020202020204" pitchFamily="34" charset="0"/>
              </a:rPr>
              <a:t>Momblona</a:t>
            </a:r>
            <a:r>
              <a:rPr lang="es-CL" sz="1100" dirty="0">
                <a:solidFill>
                  <a:srgbClr val="003C58"/>
                </a:solidFill>
                <a:latin typeface="Arial" panose="020B0604020202020204" pitchFamily="34" charset="0"/>
                <a:cs typeface="Arial" panose="020B0604020202020204" pitchFamily="34" charset="0"/>
              </a:rPr>
              <a:t> JMS, </a:t>
            </a:r>
            <a:r>
              <a:rPr lang="es-CL" sz="1100" dirty="0" err="1">
                <a:solidFill>
                  <a:srgbClr val="003C58"/>
                </a:solidFill>
                <a:latin typeface="Arial" panose="020B0604020202020204" pitchFamily="34" charset="0"/>
                <a:cs typeface="Arial" panose="020B0604020202020204" pitchFamily="34" charset="0"/>
              </a:rPr>
              <a:t>Fusté</a:t>
            </a:r>
            <a:r>
              <a:rPr lang="es-CL" sz="1100" dirty="0">
                <a:solidFill>
                  <a:srgbClr val="003C58"/>
                </a:solidFill>
                <a:latin typeface="Arial" panose="020B0604020202020204" pitchFamily="34" charset="0"/>
                <a:cs typeface="Arial" panose="020B0604020202020204" pitchFamily="34" charset="0"/>
              </a:rPr>
              <a:t> SC, Vilches LA, Almirall AS, Jané CC, Sala JR. Problemas relacionados con la medicación que causan ingresos hospitalarios. Atención primaria 2009; 41(3): 141-146.</a:t>
            </a:r>
          </a:p>
          <a:p>
            <a:r>
              <a:rPr lang="es-ES" sz="1100" dirty="0">
                <a:solidFill>
                  <a:srgbClr val="003C58"/>
                </a:solidFill>
                <a:latin typeface="Arial" panose="020B0604020202020204" pitchFamily="34" charset="0"/>
                <a:cs typeface="Arial" panose="020B0604020202020204" pitchFamily="34" charset="0"/>
              </a:rPr>
              <a:t>Ruiz-Ramos, J., Juanes-Borrego, A., Puig-</a:t>
            </a:r>
            <a:r>
              <a:rPr lang="es-ES" sz="1100" dirty="0" err="1">
                <a:solidFill>
                  <a:srgbClr val="003C58"/>
                </a:solidFill>
                <a:latin typeface="Arial" panose="020B0604020202020204" pitchFamily="34" charset="0"/>
                <a:cs typeface="Arial" panose="020B0604020202020204" pitchFamily="34" charset="0"/>
              </a:rPr>
              <a:t>Campany</a:t>
            </a:r>
            <a:r>
              <a:rPr lang="es-ES" sz="1100" dirty="0">
                <a:solidFill>
                  <a:srgbClr val="003C58"/>
                </a:solidFill>
                <a:latin typeface="Arial" panose="020B0604020202020204" pitchFamily="34" charset="0"/>
                <a:cs typeface="Arial" panose="020B0604020202020204" pitchFamily="34" charset="0"/>
              </a:rPr>
              <a:t>, M., </a:t>
            </a:r>
            <a:r>
              <a:rPr lang="es-ES" sz="1100" dirty="0" err="1">
                <a:solidFill>
                  <a:srgbClr val="003C58"/>
                </a:solidFill>
                <a:latin typeface="Arial" panose="020B0604020202020204" pitchFamily="34" charset="0"/>
                <a:cs typeface="Arial" panose="020B0604020202020204" pitchFamily="34" charset="0"/>
              </a:rPr>
              <a:t>Blazquez</a:t>
            </a:r>
            <a:r>
              <a:rPr lang="es-ES" sz="1100" dirty="0">
                <a:solidFill>
                  <a:srgbClr val="003C58"/>
                </a:solidFill>
                <a:latin typeface="Arial" panose="020B0604020202020204" pitchFamily="34" charset="0"/>
                <a:cs typeface="Arial" panose="020B0604020202020204" pitchFamily="34" charset="0"/>
              </a:rPr>
              <a:t>-Andión, M., López-</a:t>
            </a:r>
            <a:r>
              <a:rPr lang="es-ES" sz="1100" dirty="0" err="1">
                <a:solidFill>
                  <a:srgbClr val="003C58"/>
                </a:solidFill>
                <a:latin typeface="Arial" panose="020B0604020202020204" pitchFamily="34" charset="0"/>
                <a:cs typeface="Arial" panose="020B0604020202020204" pitchFamily="34" charset="0"/>
              </a:rPr>
              <a:t>Vinardell</a:t>
            </a:r>
            <a:r>
              <a:rPr lang="es-ES" sz="1100" dirty="0">
                <a:solidFill>
                  <a:srgbClr val="003C58"/>
                </a:solidFill>
                <a:latin typeface="Arial" panose="020B0604020202020204" pitchFamily="34" charset="0"/>
                <a:cs typeface="Arial" panose="020B0604020202020204" pitchFamily="34" charset="0"/>
              </a:rPr>
              <a:t>, L., Gilabert-</a:t>
            </a:r>
            <a:r>
              <a:rPr lang="es-ES" sz="1100" dirty="0" err="1">
                <a:solidFill>
                  <a:srgbClr val="003C58"/>
                </a:solidFill>
                <a:latin typeface="Arial" panose="020B0604020202020204" pitchFamily="34" charset="0"/>
                <a:cs typeface="Arial" panose="020B0604020202020204" pitchFamily="34" charset="0"/>
              </a:rPr>
              <a:t>Perramon</a:t>
            </a:r>
            <a:r>
              <a:rPr lang="es-ES" sz="1100" dirty="0">
                <a:solidFill>
                  <a:srgbClr val="003C58"/>
                </a:solidFill>
                <a:latin typeface="Arial" panose="020B0604020202020204" pitchFamily="34" charset="0"/>
                <a:cs typeface="Arial" panose="020B0604020202020204" pitchFamily="34" charset="0"/>
              </a:rPr>
              <a:t>, A., </a:t>
            </a:r>
            <a:r>
              <a:rPr lang="es-ES" sz="1100" dirty="0" err="1">
                <a:solidFill>
                  <a:srgbClr val="003C58"/>
                </a:solidFill>
                <a:latin typeface="Arial" panose="020B0604020202020204" pitchFamily="34" charset="0"/>
                <a:cs typeface="Arial" panose="020B0604020202020204" pitchFamily="34" charset="0"/>
              </a:rPr>
              <a:t>Guiu</a:t>
            </a:r>
            <a:r>
              <a:rPr lang="es-ES" sz="1100" dirty="0">
                <a:solidFill>
                  <a:srgbClr val="003C58"/>
                </a:solidFill>
                <a:latin typeface="Arial" panose="020B0604020202020204" pitchFamily="34" charset="0"/>
                <a:cs typeface="Arial" panose="020B0604020202020204" pitchFamily="34" charset="0"/>
              </a:rPr>
              <a:t>-Segura, J. M., &amp; Mangues-</a:t>
            </a:r>
            <a:r>
              <a:rPr lang="es-ES" sz="1100" dirty="0" err="1">
                <a:solidFill>
                  <a:srgbClr val="003C58"/>
                </a:solidFill>
                <a:latin typeface="Arial" panose="020B0604020202020204" pitchFamily="34" charset="0"/>
                <a:cs typeface="Arial" panose="020B0604020202020204" pitchFamily="34" charset="0"/>
              </a:rPr>
              <a:t>Bafalluy</a:t>
            </a:r>
            <a:r>
              <a:rPr lang="es-ES" sz="1100" dirty="0">
                <a:solidFill>
                  <a:srgbClr val="003C58"/>
                </a:solidFill>
                <a:latin typeface="Arial" panose="020B0604020202020204" pitchFamily="34" charset="0"/>
                <a:cs typeface="Arial" panose="020B0604020202020204" pitchFamily="34" charset="0"/>
              </a:rPr>
              <a:t>, M. A. (2022). </a:t>
            </a:r>
            <a:r>
              <a:rPr lang="es-ES" sz="1100" dirty="0" err="1">
                <a:solidFill>
                  <a:srgbClr val="003C58"/>
                </a:solidFill>
                <a:latin typeface="Arial" panose="020B0604020202020204" pitchFamily="34" charset="0"/>
                <a:cs typeface="Arial" panose="020B0604020202020204" pitchFamily="34" charset="0"/>
              </a:rPr>
              <a:t>Cost-effectiveness</a:t>
            </a:r>
            <a:r>
              <a:rPr lang="es-ES" sz="1100" dirty="0">
                <a:solidFill>
                  <a:srgbClr val="003C58"/>
                </a:solidFill>
                <a:latin typeface="Arial" panose="020B0604020202020204" pitchFamily="34" charset="0"/>
                <a:cs typeface="Arial" panose="020B0604020202020204" pitchFamily="34" charset="0"/>
              </a:rPr>
              <a:t> </a:t>
            </a:r>
            <a:r>
              <a:rPr lang="es-ES" sz="1100" dirty="0" err="1">
                <a:solidFill>
                  <a:srgbClr val="003C58"/>
                </a:solidFill>
                <a:latin typeface="Arial" panose="020B0604020202020204" pitchFamily="34" charset="0"/>
                <a:cs typeface="Arial" panose="020B0604020202020204" pitchFamily="34" charset="0"/>
              </a:rPr>
              <a:t>analysis</a:t>
            </a:r>
            <a:r>
              <a:rPr lang="es-ES" sz="1100" dirty="0">
                <a:solidFill>
                  <a:srgbClr val="003C58"/>
                </a:solidFill>
                <a:latin typeface="Arial" panose="020B0604020202020204" pitchFamily="34" charset="0"/>
                <a:cs typeface="Arial" panose="020B0604020202020204" pitchFamily="34" charset="0"/>
              </a:rPr>
              <a:t> </a:t>
            </a:r>
            <a:r>
              <a:rPr lang="es-ES" sz="1100" dirty="0" err="1">
                <a:solidFill>
                  <a:srgbClr val="003C58"/>
                </a:solidFill>
                <a:latin typeface="Arial" panose="020B0604020202020204" pitchFamily="34" charset="0"/>
                <a:cs typeface="Arial" panose="020B0604020202020204" pitchFamily="34" charset="0"/>
              </a:rPr>
              <a:t>of</a:t>
            </a:r>
            <a:r>
              <a:rPr lang="es-ES" sz="1100" dirty="0">
                <a:solidFill>
                  <a:srgbClr val="003C58"/>
                </a:solidFill>
                <a:latin typeface="Arial" panose="020B0604020202020204" pitchFamily="34" charset="0"/>
                <a:cs typeface="Arial" panose="020B0604020202020204" pitchFamily="34" charset="0"/>
              </a:rPr>
              <a:t> </a:t>
            </a:r>
            <a:r>
              <a:rPr lang="es-ES" sz="1100" dirty="0" err="1">
                <a:solidFill>
                  <a:srgbClr val="003C58"/>
                </a:solidFill>
                <a:latin typeface="Arial" panose="020B0604020202020204" pitchFamily="34" charset="0"/>
                <a:cs typeface="Arial" panose="020B0604020202020204" pitchFamily="34" charset="0"/>
              </a:rPr>
              <a:t>implementing</a:t>
            </a:r>
            <a:r>
              <a:rPr lang="es-ES" sz="1100" dirty="0">
                <a:solidFill>
                  <a:srgbClr val="003C58"/>
                </a:solidFill>
                <a:latin typeface="Arial" panose="020B0604020202020204" pitchFamily="34" charset="0"/>
                <a:cs typeface="Arial" panose="020B0604020202020204" pitchFamily="34" charset="0"/>
              </a:rPr>
              <a:t> a </a:t>
            </a:r>
            <a:r>
              <a:rPr lang="es-ES" sz="1100" dirty="0" err="1">
                <a:solidFill>
                  <a:srgbClr val="003C58"/>
                </a:solidFill>
                <a:latin typeface="Arial" panose="020B0604020202020204" pitchFamily="34" charset="0"/>
                <a:cs typeface="Arial" panose="020B0604020202020204" pitchFamily="34" charset="0"/>
              </a:rPr>
              <a:t>secondary</a:t>
            </a:r>
            <a:r>
              <a:rPr lang="es-ES" sz="1100" dirty="0">
                <a:solidFill>
                  <a:srgbClr val="003C58"/>
                </a:solidFill>
                <a:latin typeface="Arial" panose="020B0604020202020204" pitchFamily="34" charset="0"/>
                <a:cs typeface="Arial" panose="020B0604020202020204" pitchFamily="34" charset="0"/>
              </a:rPr>
              <a:t> </a:t>
            </a:r>
            <a:r>
              <a:rPr lang="es-ES" sz="1100" dirty="0" err="1">
                <a:solidFill>
                  <a:srgbClr val="003C58"/>
                </a:solidFill>
                <a:latin typeface="Arial" panose="020B0604020202020204" pitchFamily="34" charset="0"/>
                <a:cs typeface="Arial" panose="020B0604020202020204" pitchFamily="34" charset="0"/>
              </a:rPr>
              <a:t>prevention</a:t>
            </a:r>
            <a:r>
              <a:rPr lang="es-ES" sz="1100" dirty="0">
                <a:solidFill>
                  <a:srgbClr val="003C58"/>
                </a:solidFill>
                <a:latin typeface="Arial" panose="020B0604020202020204" pitchFamily="34" charset="0"/>
                <a:cs typeface="Arial" panose="020B0604020202020204" pitchFamily="34" charset="0"/>
              </a:rPr>
              <a:t> </a:t>
            </a:r>
            <a:r>
              <a:rPr lang="es-ES" sz="1100" dirty="0" err="1">
                <a:solidFill>
                  <a:srgbClr val="003C58"/>
                </a:solidFill>
                <a:latin typeface="Arial" panose="020B0604020202020204" pitchFamily="34" charset="0"/>
                <a:cs typeface="Arial" panose="020B0604020202020204" pitchFamily="34" charset="0"/>
              </a:rPr>
              <a:t>programme</a:t>
            </a:r>
            <a:r>
              <a:rPr lang="es-ES" sz="1100" dirty="0">
                <a:solidFill>
                  <a:srgbClr val="003C58"/>
                </a:solidFill>
                <a:latin typeface="Arial" panose="020B0604020202020204" pitchFamily="34" charset="0"/>
                <a:cs typeface="Arial" panose="020B0604020202020204" pitchFamily="34" charset="0"/>
              </a:rPr>
              <a:t> in </a:t>
            </a:r>
            <a:r>
              <a:rPr lang="es-ES" sz="1100" dirty="0" err="1">
                <a:solidFill>
                  <a:srgbClr val="003C58"/>
                </a:solidFill>
                <a:latin typeface="Arial" panose="020B0604020202020204" pitchFamily="34" charset="0"/>
                <a:cs typeface="Arial" panose="020B0604020202020204" pitchFamily="34" charset="0"/>
              </a:rPr>
              <a:t>those</a:t>
            </a:r>
            <a:r>
              <a:rPr lang="es-ES" sz="1100" dirty="0">
                <a:solidFill>
                  <a:srgbClr val="003C58"/>
                </a:solidFill>
                <a:latin typeface="Arial" panose="020B0604020202020204" pitchFamily="34" charset="0"/>
                <a:cs typeface="Arial" panose="020B0604020202020204" pitchFamily="34" charset="0"/>
              </a:rPr>
              <a:t> </a:t>
            </a:r>
            <a:r>
              <a:rPr lang="es-ES" sz="1100" dirty="0" err="1">
                <a:solidFill>
                  <a:srgbClr val="003C58"/>
                </a:solidFill>
                <a:latin typeface="Arial" panose="020B0604020202020204" pitchFamily="34" charset="0"/>
                <a:cs typeface="Arial" panose="020B0604020202020204" pitchFamily="34" charset="0"/>
              </a:rPr>
              <a:t>patients</a:t>
            </a:r>
            <a:r>
              <a:rPr lang="es-ES" sz="1100" dirty="0">
                <a:solidFill>
                  <a:srgbClr val="003C58"/>
                </a:solidFill>
                <a:latin typeface="Arial" panose="020B0604020202020204" pitchFamily="34" charset="0"/>
                <a:cs typeface="Arial" panose="020B0604020202020204" pitchFamily="34" charset="0"/>
              </a:rPr>
              <a:t> </a:t>
            </a:r>
            <a:r>
              <a:rPr lang="es-ES" sz="1100" dirty="0" err="1">
                <a:solidFill>
                  <a:srgbClr val="003C58"/>
                </a:solidFill>
                <a:latin typeface="Arial" panose="020B0604020202020204" pitchFamily="34" charset="0"/>
                <a:cs typeface="Arial" panose="020B0604020202020204" pitchFamily="34" charset="0"/>
              </a:rPr>
              <a:t>who</a:t>
            </a:r>
            <a:r>
              <a:rPr lang="es-ES" sz="1100" dirty="0">
                <a:solidFill>
                  <a:srgbClr val="003C58"/>
                </a:solidFill>
                <a:latin typeface="Arial" panose="020B0604020202020204" pitchFamily="34" charset="0"/>
                <a:cs typeface="Arial" panose="020B0604020202020204" pitchFamily="34" charset="0"/>
              </a:rPr>
              <a:t> </a:t>
            </a:r>
            <a:r>
              <a:rPr lang="es-ES" sz="1100" dirty="0" err="1">
                <a:solidFill>
                  <a:srgbClr val="003C58"/>
                </a:solidFill>
                <a:latin typeface="Arial" panose="020B0604020202020204" pitchFamily="34" charset="0"/>
                <a:cs typeface="Arial" panose="020B0604020202020204" pitchFamily="34" charset="0"/>
              </a:rPr>
              <a:t>visited</a:t>
            </a:r>
            <a:r>
              <a:rPr lang="es-ES" sz="1100" dirty="0">
                <a:solidFill>
                  <a:srgbClr val="003C58"/>
                </a:solidFill>
                <a:latin typeface="Arial" panose="020B0604020202020204" pitchFamily="34" charset="0"/>
                <a:cs typeface="Arial" panose="020B0604020202020204" pitchFamily="34" charset="0"/>
              </a:rPr>
              <a:t> </a:t>
            </a:r>
            <a:r>
              <a:rPr lang="es-ES" sz="1100" dirty="0" err="1">
                <a:solidFill>
                  <a:srgbClr val="003C58"/>
                </a:solidFill>
                <a:latin typeface="Arial" panose="020B0604020202020204" pitchFamily="34" charset="0"/>
                <a:cs typeface="Arial" panose="020B0604020202020204" pitchFamily="34" charset="0"/>
              </a:rPr>
              <a:t>an</a:t>
            </a:r>
            <a:r>
              <a:rPr lang="es-ES" sz="1100" dirty="0">
                <a:solidFill>
                  <a:srgbClr val="003C58"/>
                </a:solidFill>
                <a:latin typeface="Arial" panose="020B0604020202020204" pitchFamily="34" charset="0"/>
                <a:cs typeface="Arial" panose="020B0604020202020204" pitchFamily="34" charset="0"/>
              </a:rPr>
              <a:t> </a:t>
            </a:r>
            <a:r>
              <a:rPr lang="es-ES" sz="1100" dirty="0" err="1">
                <a:solidFill>
                  <a:srgbClr val="003C58"/>
                </a:solidFill>
                <a:latin typeface="Arial" panose="020B0604020202020204" pitchFamily="34" charset="0"/>
                <a:cs typeface="Arial" panose="020B0604020202020204" pitchFamily="34" charset="0"/>
              </a:rPr>
              <a:t>emergency</a:t>
            </a:r>
            <a:r>
              <a:rPr lang="es-ES" sz="1100" dirty="0">
                <a:solidFill>
                  <a:srgbClr val="003C58"/>
                </a:solidFill>
                <a:latin typeface="Arial" panose="020B0604020202020204" pitchFamily="34" charset="0"/>
                <a:cs typeface="Arial" panose="020B0604020202020204" pitchFamily="34" charset="0"/>
              </a:rPr>
              <a:t> </a:t>
            </a:r>
            <a:r>
              <a:rPr lang="es-ES" sz="1100" dirty="0" err="1">
                <a:solidFill>
                  <a:srgbClr val="003C58"/>
                </a:solidFill>
                <a:latin typeface="Arial" panose="020B0604020202020204" pitchFamily="34" charset="0"/>
                <a:cs typeface="Arial" panose="020B0604020202020204" pitchFamily="34" charset="0"/>
              </a:rPr>
              <a:t>department</a:t>
            </a:r>
            <a:r>
              <a:rPr lang="es-ES" sz="1100" dirty="0">
                <a:solidFill>
                  <a:srgbClr val="003C58"/>
                </a:solidFill>
                <a:latin typeface="Arial" panose="020B0604020202020204" pitchFamily="34" charset="0"/>
                <a:cs typeface="Arial" panose="020B0604020202020204" pitchFamily="34" charset="0"/>
              </a:rPr>
              <a:t> </a:t>
            </a:r>
            <a:r>
              <a:rPr lang="es-ES" sz="1100" dirty="0" err="1">
                <a:solidFill>
                  <a:srgbClr val="003C58"/>
                </a:solidFill>
                <a:latin typeface="Arial" panose="020B0604020202020204" pitchFamily="34" charset="0"/>
                <a:cs typeface="Arial" panose="020B0604020202020204" pitchFamily="34" charset="0"/>
              </a:rPr>
              <a:t>for</a:t>
            </a:r>
            <a:r>
              <a:rPr lang="es-ES" sz="1100" dirty="0">
                <a:solidFill>
                  <a:srgbClr val="003C58"/>
                </a:solidFill>
                <a:latin typeface="Arial" panose="020B0604020202020204" pitchFamily="34" charset="0"/>
                <a:cs typeface="Arial" panose="020B0604020202020204" pitchFamily="34" charset="0"/>
              </a:rPr>
              <a:t> </a:t>
            </a:r>
            <a:r>
              <a:rPr lang="es-ES" sz="1100" dirty="0" err="1">
                <a:solidFill>
                  <a:srgbClr val="003C58"/>
                </a:solidFill>
                <a:latin typeface="Arial" panose="020B0604020202020204" pitchFamily="34" charset="0"/>
                <a:cs typeface="Arial" panose="020B0604020202020204" pitchFamily="34" charset="0"/>
              </a:rPr>
              <a:t>drug-related</a:t>
            </a:r>
            <a:r>
              <a:rPr lang="es-ES" sz="1100" dirty="0">
                <a:solidFill>
                  <a:srgbClr val="003C58"/>
                </a:solidFill>
                <a:latin typeface="Arial" panose="020B0604020202020204" pitchFamily="34" charset="0"/>
                <a:cs typeface="Arial" panose="020B0604020202020204" pitchFamily="34" charset="0"/>
              </a:rPr>
              <a:t> </a:t>
            </a:r>
            <a:r>
              <a:rPr lang="es-ES" sz="1100" dirty="0" err="1">
                <a:solidFill>
                  <a:srgbClr val="003C58"/>
                </a:solidFill>
                <a:latin typeface="Arial" panose="020B0604020202020204" pitchFamily="34" charset="0"/>
                <a:cs typeface="Arial" panose="020B0604020202020204" pitchFamily="34" charset="0"/>
              </a:rPr>
              <a:t>problems</a:t>
            </a:r>
            <a:r>
              <a:rPr lang="es-ES" sz="1100" dirty="0">
                <a:solidFill>
                  <a:srgbClr val="003C58"/>
                </a:solidFill>
                <a:latin typeface="Arial" panose="020B0604020202020204" pitchFamily="34" charset="0"/>
                <a:cs typeface="Arial" panose="020B0604020202020204" pitchFamily="34" charset="0"/>
              </a:rPr>
              <a:t>. </a:t>
            </a:r>
            <a:r>
              <a:rPr lang="es-ES" sz="1100" dirty="0" err="1">
                <a:solidFill>
                  <a:srgbClr val="003C58"/>
                </a:solidFill>
                <a:latin typeface="Arial" panose="020B0604020202020204" pitchFamily="34" charset="0"/>
                <a:cs typeface="Arial" panose="020B0604020202020204" pitchFamily="34" charset="0"/>
              </a:rPr>
              <a:t>The</a:t>
            </a:r>
            <a:r>
              <a:rPr lang="es-ES" sz="1100" dirty="0">
                <a:solidFill>
                  <a:srgbClr val="003C58"/>
                </a:solidFill>
                <a:latin typeface="Arial" panose="020B0604020202020204" pitchFamily="34" charset="0"/>
                <a:cs typeface="Arial" panose="020B0604020202020204" pitchFamily="34" charset="0"/>
              </a:rPr>
              <a:t> International </a:t>
            </a:r>
            <a:r>
              <a:rPr lang="es-ES" sz="1100" dirty="0" err="1">
                <a:solidFill>
                  <a:srgbClr val="003C58"/>
                </a:solidFill>
                <a:latin typeface="Arial" panose="020B0604020202020204" pitchFamily="34" charset="0"/>
                <a:cs typeface="Arial" panose="020B0604020202020204" pitchFamily="34" charset="0"/>
              </a:rPr>
              <a:t>Journal</a:t>
            </a:r>
            <a:r>
              <a:rPr lang="es-ES" sz="1100" dirty="0">
                <a:solidFill>
                  <a:srgbClr val="003C58"/>
                </a:solidFill>
                <a:latin typeface="Arial" panose="020B0604020202020204" pitchFamily="34" charset="0"/>
                <a:cs typeface="Arial" panose="020B0604020202020204" pitchFamily="34" charset="0"/>
              </a:rPr>
              <a:t> </a:t>
            </a:r>
            <a:r>
              <a:rPr lang="es-ES" sz="1100" dirty="0" err="1">
                <a:solidFill>
                  <a:srgbClr val="003C58"/>
                </a:solidFill>
                <a:latin typeface="Arial" panose="020B0604020202020204" pitchFamily="34" charset="0"/>
                <a:cs typeface="Arial" panose="020B0604020202020204" pitchFamily="34" charset="0"/>
              </a:rPr>
              <a:t>of</a:t>
            </a:r>
            <a:r>
              <a:rPr lang="es-ES" sz="1100" dirty="0">
                <a:solidFill>
                  <a:srgbClr val="003C58"/>
                </a:solidFill>
                <a:latin typeface="Arial" panose="020B0604020202020204" pitchFamily="34" charset="0"/>
                <a:cs typeface="Arial" panose="020B0604020202020204" pitchFamily="34" charset="0"/>
              </a:rPr>
              <a:t> </a:t>
            </a:r>
            <a:r>
              <a:rPr lang="es-ES" sz="1100" dirty="0" err="1">
                <a:solidFill>
                  <a:srgbClr val="003C58"/>
                </a:solidFill>
                <a:latin typeface="Arial" panose="020B0604020202020204" pitchFamily="34" charset="0"/>
                <a:cs typeface="Arial" panose="020B0604020202020204" pitchFamily="34" charset="0"/>
              </a:rPr>
              <a:t>Pharmacy</a:t>
            </a:r>
            <a:r>
              <a:rPr lang="es-ES" sz="1100" dirty="0">
                <a:solidFill>
                  <a:srgbClr val="003C58"/>
                </a:solidFill>
                <a:latin typeface="Arial" panose="020B0604020202020204" pitchFamily="34" charset="0"/>
                <a:cs typeface="Arial" panose="020B0604020202020204" pitchFamily="34" charset="0"/>
              </a:rPr>
              <a:t> </a:t>
            </a:r>
            <a:r>
              <a:rPr lang="es-ES" sz="1100" dirty="0" err="1">
                <a:solidFill>
                  <a:srgbClr val="003C58"/>
                </a:solidFill>
                <a:latin typeface="Arial" panose="020B0604020202020204" pitchFamily="34" charset="0"/>
                <a:cs typeface="Arial" panose="020B0604020202020204" pitchFamily="34" charset="0"/>
              </a:rPr>
              <a:t>Practice</a:t>
            </a:r>
            <a:r>
              <a:rPr lang="es-ES" sz="1100" dirty="0">
                <a:solidFill>
                  <a:srgbClr val="003C58"/>
                </a:solidFill>
                <a:latin typeface="Arial" panose="020B0604020202020204" pitchFamily="34" charset="0"/>
                <a:cs typeface="Arial" panose="020B0604020202020204" pitchFamily="34" charset="0"/>
              </a:rPr>
              <a:t>, 30(5), 434–440. https://doi.org/10.1093/IJPP/RIAC061</a:t>
            </a:r>
          </a:p>
          <a:p>
            <a:r>
              <a:rPr lang="es-ES" sz="1100" dirty="0">
                <a:solidFill>
                  <a:srgbClr val="003C58"/>
                </a:solidFill>
                <a:latin typeface="Arial" panose="020B0604020202020204" pitchFamily="34" charset="0"/>
                <a:cs typeface="Arial" panose="020B0604020202020204" pitchFamily="34" charset="0"/>
              </a:rPr>
              <a:t>Sociedad Española de Farmacia Hospitalaria (SEFH). (2012). Plan Estratégico de la Sociedad Española de Farmacia Hospitalaria sobre Atención Farmacéutica al Paciente Crónico. </a:t>
            </a:r>
            <a:r>
              <a:rPr lang="es-ES" sz="1100" dirty="0">
                <a:solidFill>
                  <a:srgbClr val="003C58"/>
                </a:solidFill>
                <a:latin typeface="Arial" panose="020B0604020202020204" pitchFamily="34" charset="0"/>
                <a:cs typeface="Arial" panose="020B0604020202020204" pitchFamily="34" charset="0"/>
                <a:hlinkClick r:id="rId3"/>
              </a:rPr>
              <a:t>http://www.sefh.es/sefhpdfs/plan_estrategico_sefh_af_paciente_cronico2012.pdf</a:t>
            </a:r>
            <a:endParaRPr lang="es-ES" sz="1100" dirty="0">
              <a:solidFill>
                <a:srgbClr val="003C58"/>
              </a:solidFill>
              <a:latin typeface="Arial" panose="020B0604020202020204" pitchFamily="34" charset="0"/>
              <a:cs typeface="Arial" panose="020B0604020202020204" pitchFamily="34" charset="0"/>
            </a:endParaRPr>
          </a:p>
          <a:p>
            <a:r>
              <a:rPr lang="es-ES" sz="1100" dirty="0">
                <a:solidFill>
                  <a:srgbClr val="003C58"/>
                </a:solidFill>
                <a:latin typeface="Arial" panose="020B0604020202020204" pitchFamily="34" charset="0"/>
                <a:cs typeface="Arial" panose="020B0604020202020204" pitchFamily="34" charset="0"/>
              </a:rPr>
              <a:t>Wolff, P., Yarza, V., &amp; Julio, C. (2023). Prevalencia nacional de Eventos Adversos Medicamentosos en pacientes hospitalizados Adverse </a:t>
            </a:r>
            <a:r>
              <a:rPr lang="es-ES" sz="1100" dirty="0" err="1">
                <a:solidFill>
                  <a:srgbClr val="003C58"/>
                </a:solidFill>
                <a:latin typeface="Arial" panose="020B0604020202020204" pitchFamily="34" charset="0"/>
                <a:cs typeface="Arial" panose="020B0604020202020204" pitchFamily="34" charset="0"/>
              </a:rPr>
              <a:t>Drug</a:t>
            </a:r>
            <a:r>
              <a:rPr lang="es-ES" sz="1100" dirty="0">
                <a:solidFill>
                  <a:srgbClr val="003C58"/>
                </a:solidFill>
                <a:latin typeface="Arial" panose="020B0604020202020204" pitchFamily="34" charset="0"/>
                <a:cs typeface="Arial" panose="020B0604020202020204" pitchFamily="34" charset="0"/>
              </a:rPr>
              <a:t> </a:t>
            </a:r>
            <a:r>
              <a:rPr lang="es-ES" sz="1100" dirty="0" err="1">
                <a:solidFill>
                  <a:srgbClr val="003C58"/>
                </a:solidFill>
                <a:latin typeface="Arial" panose="020B0604020202020204" pitchFamily="34" charset="0"/>
                <a:cs typeface="Arial" panose="020B0604020202020204" pitchFamily="34" charset="0"/>
              </a:rPr>
              <a:t>Events</a:t>
            </a:r>
            <a:r>
              <a:rPr lang="es-ES" sz="1100" dirty="0">
                <a:solidFill>
                  <a:srgbClr val="003C58"/>
                </a:solidFill>
                <a:latin typeface="Arial" panose="020B0604020202020204" pitchFamily="34" charset="0"/>
                <a:cs typeface="Arial" panose="020B0604020202020204" pitchFamily="34" charset="0"/>
              </a:rPr>
              <a:t> in </a:t>
            </a:r>
            <a:r>
              <a:rPr lang="es-ES" sz="1100" dirty="0" err="1">
                <a:solidFill>
                  <a:srgbClr val="003C58"/>
                </a:solidFill>
                <a:latin typeface="Arial" panose="020B0604020202020204" pitchFamily="34" charset="0"/>
                <a:cs typeface="Arial" panose="020B0604020202020204" pitchFamily="34" charset="0"/>
              </a:rPr>
              <a:t>Hospitalized</a:t>
            </a:r>
            <a:r>
              <a:rPr lang="es-ES" sz="1100" dirty="0">
                <a:solidFill>
                  <a:srgbClr val="003C58"/>
                </a:solidFill>
                <a:latin typeface="Arial" panose="020B0604020202020204" pitchFamily="34" charset="0"/>
                <a:cs typeface="Arial" panose="020B0604020202020204" pitchFamily="34" charset="0"/>
              </a:rPr>
              <a:t> </a:t>
            </a:r>
            <a:r>
              <a:rPr lang="es-ES" sz="1100" dirty="0" err="1">
                <a:solidFill>
                  <a:srgbClr val="003C58"/>
                </a:solidFill>
                <a:latin typeface="Arial" panose="020B0604020202020204" pitchFamily="34" charset="0"/>
                <a:cs typeface="Arial" panose="020B0604020202020204" pitchFamily="34" charset="0"/>
              </a:rPr>
              <a:t>Patients</a:t>
            </a:r>
            <a:r>
              <a:rPr lang="es-ES" sz="1100" dirty="0">
                <a:solidFill>
                  <a:srgbClr val="003C58"/>
                </a:solidFill>
                <a:latin typeface="Arial" panose="020B0604020202020204" pitchFamily="34" charset="0"/>
                <a:cs typeface="Arial" panose="020B0604020202020204" pitchFamily="34" charset="0"/>
              </a:rPr>
              <a:t> in Chile: </a:t>
            </a:r>
            <a:r>
              <a:rPr lang="es-ES" sz="1100" dirty="0" err="1">
                <a:solidFill>
                  <a:srgbClr val="003C58"/>
                </a:solidFill>
                <a:latin typeface="Arial" panose="020B0604020202020204" pitchFamily="34" charset="0"/>
                <a:cs typeface="Arial" panose="020B0604020202020204" pitchFamily="34" charset="0"/>
              </a:rPr>
              <a:t>Prevalence</a:t>
            </a:r>
            <a:r>
              <a:rPr lang="es-ES" sz="1100" dirty="0">
                <a:solidFill>
                  <a:srgbClr val="003C58"/>
                </a:solidFill>
                <a:latin typeface="Arial" panose="020B0604020202020204" pitchFamily="34" charset="0"/>
                <a:cs typeface="Arial" panose="020B0604020202020204" pitchFamily="34" charset="0"/>
              </a:rPr>
              <a:t> &amp; </a:t>
            </a:r>
            <a:r>
              <a:rPr lang="es-ES" sz="1100" dirty="0" err="1">
                <a:solidFill>
                  <a:srgbClr val="003C58"/>
                </a:solidFill>
                <a:latin typeface="Arial" panose="020B0604020202020204" pitchFamily="34" charset="0"/>
                <a:cs typeface="Arial" panose="020B0604020202020204" pitchFamily="34" charset="0"/>
              </a:rPr>
              <a:t>Implications</a:t>
            </a:r>
            <a:r>
              <a:rPr lang="es-ES" sz="1100" dirty="0">
                <a:solidFill>
                  <a:srgbClr val="003C58"/>
                </a:solidFill>
                <a:latin typeface="Arial" panose="020B0604020202020204" pitchFamily="34" charset="0"/>
                <a:cs typeface="Arial" panose="020B0604020202020204" pitchFamily="34" charset="0"/>
              </a:rPr>
              <a:t>. 576–582.</a:t>
            </a:r>
          </a:p>
          <a:p>
            <a:endParaRPr lang="es-ES" sz="1100" dirty="0">
              <a:solidFill>
                <a:srgbClr val="003C58"/>
              </a:solidFill>
              <a:latin typeface="Arial" panose="020B0604020202020204" pitchFamily="34" charset="0"/>
              <a:cs typeface="Arial" panose="020B0604020202020204" pitchFamily="34" charset="0"/>
            </a:endParaRPr>
          </a:p>
          <a:p>
            <a:endParaRPr lang="es-CL" sz="1100" dirty="0">
              <a:solidFill>
                <a:srgbClr val="003C58"/>
              </a:solidFill>
              <a:latin typeface="Arial" panose="020B0604020202020204" pitchFamily="34" charset="0"/>
              <a:cs typeface="Arial" panose="020B0604020202020204" pitchFamily="34" charset="0"/>
            </a:endParaRPr>
          </a:p>
          <a:p>
            <a:endParaRPr lang="es-CL" sz="1100" dirty="0">
              <a:solidFill>
                <a:srgbClr val="003C58"/>
              </a:solidFill>
              <a:latin typeface="Arial" panose="020B0604020202020204" pitchFamily="34" charset="0"/>
              <a:cs typeface="Arial" panose="020B0604020202020204" pitchFamily="34" charset="0"/>
            </a:endParaRPr>
          </a:p>
          <a:p>
            <a:pPr marL="0" indent="0">
              <a:buNone/>
            </a:pPr>
            <a:endParaRPr lang="es-CL" sz="1200" dirty="0">
              <a:solidFill>
                <a:srgbClr val="003C58"/>
              </a:solidFill>
              <a:latin typeface="Arial" panose="020B0604020202020204" pitchFamily="34" charset="0"/>
              <a:cs typeface="Arial" panose="020B0604020202020204" pitchFamily="34" charset="0"/>
            </a:endParaRPr>
          </a:p>
        </p:txBody>
      </p:sp>
      <p:sp>
        <p:nvSpPr>
          <p:cNvPr id="3" name="Rectángulo 2">
            <a:extLst>
              <a:ext uri="{FF2B5EF4-FFF2-40B4-BE49-F238E27FC236}">
                <a16:creationId xmlns:a16="http://schemas.microsoft.com/office/drawing/2014/main" id="{4A02DAAF-BCA0-ED8A-E0A3-16FAF5AF16B0}"/>
              </a:ext>
            </a:extLst>
          </p:cNvPr>
          <p:cNvSpPr/>
          <p:nvPr/>
        </p:nvSpPr>
        <p:spPr>
          <a:xfrm>
            <a:off x="11945510" y="2059913"/>
            <a:ext cx="246490" cy="4230356"/>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8066013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B299639F-21E6-6C68-4255-3508216A48A9}"/>
              </a:ext>
            </a:extLst>
          </p:cNvPr>
          <p:cNvPicPr/>
          <p:nvPr/>
        </p:nvPicPr>
        <p:blipFill>
          <a:blip r:embed="rId2">
            <a:extLst>
              <a:ext uri="{28A0092B-C50C-407E-A947-70E740481C1C}">
                <a14:useLocalDpi xmlns:a14="http://schemas.microsoft.com/office/drawing/2010/main" val="0"/>
              </a:ext>
            </a:extLst>
          </a:blip>
          <a:srcRect t="27361"/>
          <a:stretch/>
        </p:blipFill>
        <p:spPr>
          <a:xfrm>
            <a:off x="1506326" y="-3"/>
            <a:ext cx="8744579" cy="3572933"/>
          </a:xfrm>
          <a:prstGeom prst="rect">
            <a:avLst/>
          </a:prstGeom>
        </p:spPr>
      </p:pic>
      <p:pic>
        <p:nvPicPr>
          <p:cNvPr id="7" name="Marcador de contenido 6">
            <a:extLst>
              <a:ext uri="{FF2B5EF4-FFF2-40B4-BE49-F238E27FC236}">
                <a16:creationId xmlns:a16="http://schemas.microsoft.com/office/drawing/2014/main" id="{5838A512-AE12-57FF-8D34-CDD3AF85BA86}"/>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1284792" y="3882169"/>
            <a:ext cx="9361159" cy="2975831"/>
          </a:xfrm>
        </p:spPr>
      </p:pic>
      <p:sp>
        <p:nvSpPr>
          <p:cNvPr id="17" name="Rectángulo 16">
            <a:extLst>
              <a:ext uri="{FF2B5EF4-FFF2-40B4-BE49-F238E27FC236}">
                <a16:creationId xmlns:a16="http://schemas.microsoft.com/office/drawing/2014/main" id="{70D9DFCB-B7C7-0ED0-915A-9A5829B91A17}"/>
              </a:ext>
            </a:extLst>
          </p:cNvPr>
          <p:cNvSpPr/>
          <p:nvPr/>
        </p:nvSpPr>
        <p:spPr>
          <a:xfrm>
            <a:off x="10250905" y="0"/>
            <a:ext cx="1941094" cy="3572933"/>
          </a:xfrm>
          <a:prstGeom prst="rect">
            <a:avLst/>
          </a:prstGeom>
          <a:solidFill>
            <a:srgbClr val="003C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grpSp>
        <p:nvGrpSpPr>
          <p:cNvPr id="11" name="Grupo 10">
            <a:extLst>
              <a:ext uri="{FF2B5EF4-FFF2-40B4-BE49-F238E27FC236}">
                <a16:creationId xmlns:a16="http://schemas.microsoft.com/office/drawing/2014/main" id="{118D5AA1-CDC1-7D36-A634-AAF831510AD4}"/>
              </a:ext>
            </a:extLst>
          </p:cNvPr>
          <p:cNvGrpSpPr/>
          <p:nvPr/>
        </p:nvGrpSpPr>
        <p:grpSpPr>
          <a:xfrm>
            <a:off x="4555997" y="2090057"/>
            <a:ext cx="7086437" cy="1463623"/>
            <a:chOff x="5505274" y="239638"/>
            <a:chExt cx="5791783" cy="1197748"/>
          </a:xfrm>
        </p:grpSpPr>
        <p:pic>
          <p:nvPicPr>
            <p:cNvPr id="12" name="Imagen 11">
              <a:extLst>
                <a:ext uri="{FF2B5EF4-FFF2-40B4-BE49-F238E27FC236}">
                  <a16:creationId xmlns:a16="http://schemas.microsoft.com/office/drawing/2014/main" id="{C3EB62E4-3290-B8B7-47ED-1278D0C7E8B1}"/>
                </a:ext>
              </a:extLst>
            </p:cNvPr>
            <p:cNvPicPr>
              <a:picLocks noChangeAspect="1"/>
            </p:cNvPicPr>
            <p:nvPr/>
          </p:nvPicPr>
          <p:blipFill>
            <a:blip r:embed="rId4"/>
            <a:srcRect r="64578"/>
            <a:stretch/>
          </p:blipFill>
          <p:spPr>
            <a:xfrm>
              <a:off x="10156193" y="239638"/>
              <a:ext cx="1140864" cy="1197748"/>
            </a:xfrm>
            <a:prstGeom prst="rect">
              <a:avLst/>
            </a:prstGeom>
          </p:spPr>
        </p:pic>
        <p:pic>
          <p:nvPicPr>
            <p:cNvPr id="13" name="Imagen 12">
              <a:extLst>
                <a:ext uri="{FF2B5EF4-FFF2-40B4-BE49-F238E27FC236}">
                  <a16:creationId xmlns:a16="http://schemas.microsoft.com/office/drawing/2014/main" id="{1774E513-9E46-916B-E2BD-22117A2FB2B0}"/>
                </a:ext>
              </a:extLst>
            </p:cNvPr>
            <p:cNvPicPr>
              <a:picLocks noChangeAspect="1"/>
            </p:cNvPicPr>
            <p:nvPr/>
          </p:nvPicPr>
          <p:blipFill>
            <a:blip r:embed="rId5"/>
            <a:stretch>
              <a:fillRect/>
            </a:stretch>
          </p:blipFill>
          <p:spPr>
            <a:xfrm>
              <a:off x="5505274" y="443736"/>
              <a:ext cx="4450386" cy="776408"/>
            </a:xfrm>
            <a:prstGeom prst="rect">
              <a:avLst/>
            </a:prstGeom>
          </p:spPr>
        </p:pic>
      </p:grpSp>
      <p:sp>
        <p:nvSpPr>
          <p:cNvPr id="2" name="Rectángulo 1">
            <a:extLst>
              <a:ext uri="{FF2B5EF4-FFF2-40B4-BE49-F238E27FC236}">
                <a16:creationId xmlns:a16="http://schemas.microsoft.com/office/drawing/2014/main" id="{941B9570-0E93-9280-B609-6C6AE24DF3A7}"/>
              </a:ext>
            </a:extLst>
          </p:cNvPr>
          <p:cNvSpPr/>
          <p:nvPr/>
        </p:nvSpPr>
        <p:spPr>
          <a:xfrm>
            <a:off x="1415420" y="0"/>
            <a:ext cx="90906" cy="3572930"/>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3563167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FC3D870-3FFE-8AFC-4E46-41BBE006585E}"/>
              </a:ext>
            </a:extLst>
          </p:cNvPr>
          <p:cNvSpPr>
            <a:spLocks noGrp="1"/>
          </p:cNvSpPr>
          <p:nvPr>
            <p:ph idx="1"/>
          </p:nvPr>
        </p:nvSpPr>
        <p:spPr>
          <a:xfrm>
            <a:off x="809210" y="1572958"/>
            <a:ext cx="6131236" cy="4719926"/>
          </a:xfrm>
        </p:spPr>
        <p:txBody>
          <a:bodyPr>
            <a:noAutofit/>
          </a:bodyPr>
          <a:lstStyle/>
          <a:p>
            <a:r>
              <a:rPr lang="es-ES" sz="2200" dirty="0">
                <a:solidFill>
                  <a:srgbClr val="003C58"/>
                </a:solidFill>
                <a:latin typeface="Arial" panose="020B0604020202020204" pitchFamily="34" charset="0"/>
                <a:cs typeface="Arial" panose="020B0604020202020204" pitchFamily="34" charset="0"/>
              </a:rPr>
              <a:t>La prevalencia de PRM es muy variable según su definición y ámbito de estudio.</a:t>
            </a:r>
          </a:p>
          <a:p>
            <a:r>
              <a:rPr lang="es-ES" sz="2200" dirty="0">
                <a:solidFill>
                  <a:srgbClr val="003C58"/>
                </a:solidFill>
                <a:latin typeface="Arial" panose="020B0604020202020204" pitchFamily="34" charset="0"/>
                <a:cs typeface="Arial" panose="020B0604020202020204" pitchFamily="34" charset="0"/>
              </a:rPr>
              <a:t>Los PRM generan una importante morbimortalidad.</a:t>
            </a:r>
          </a:p>
          <a:p>
            <a:r>
              <a:rPr lang="es-ES" sz="2200" b="1" dirty="0">
                <a:solidFill>
                  <a:srgbClr val="003C58"/>
                </a:solidFill>
                <a:latin typeface="Arial" panose="020B0604020202020204" pitchFamily="34" charset="0"/>
                <a:cs typeface="Arial" panose="020B0604020202020204" pitchFamily="34" charset="0"/>
              </a:rPr>
              <a:t>Uno</a:t>
            </a:r>
            <a:r>
              <a:rPr lang="es-ES" sz="2200" dirty="0">
                <a:solidFill>
                  <a:srgbClr val="003C58"/>
                </a:solidFill>
                <a:latin typeface="Arial" panose="020B0604020202020204" pitchFamily="34" charset="0"/>
                <a:cs typeface="Arial" panose="020B0604020202020204" pitchFamily="34" charset="0"/>
              </a:rPr>
              <a:t> de cada </a:t>
            </a:r>
            <a:r>
              <a:rPr lang="es-ES" sz="2200" b="1" dirty="0">
                <a:solidFill>
                  <a:srgbClr val="003C58"/>
                </a:solidFill>
                <a:latin typeface="Arial" panose="020B0604020202020204" pitchFamily="34" charset="0"/>
                <a:cs typeface="Arial" panose="020B0604020202020204" pitchFamily="34" charset="0"/>
              </a:rPr>
              <a:t>ocho</a:t>
            </a:r>
            <a:r>
              <a:rPr lang="es-ES" sz="2200" dirty="0">
                <a:solidFill>
                  <a:srgbClr val="003C58"/>
                </a:solidFill>
                <a:latin typeface="Arial" panose="020B0604020202020204" pitchFamily="34" charset="0"/>
                <a:cs typeface="Arial" panose="020B0604020202020204" pitchFamily="34" charset="0"/>
              </a:rPr>
              <a:t> ingresos hospitalarios procedentes de un centro de salud está originado por un PRM.</a:t>
            </a:r>
          </a:p>
          <a:p>
            <a:r>
              <a:rPr lang="es-ES" sz="2200" dirty="0">
                <a:solidFill>
                  <a:srgbClr val="003C58"/>
                </a:solidFill>
                <a:latin typeface="Arial" panose="020B0604020202020204" pitchFamily="34" charset="0"/>
                <a:cs typeface="Arial" panose="020B0604020202020204" pitchFamily="34" charset="0"/>
              </a:rPr>
              <a:t>Más del </a:t>
            </a:r>
            <a:r>
              <a:rPr lang="es-ES" sz="2200" b="1" dirty="0">
                <a:solidFill>
                  <a:srgbClr val="003C58"/>
                </a:solidFill>
                <a:latin typeface="Arial" panose="020B0604020202020204" pitchFamily="34" charset="0"/>
                <a:cs typeface="Arial" panose="020B0604020202020204" pitchFamily="34" charset="0"/>
              </a:rPr>
              <a:t>50%</a:t>
            </a:r>
            <a:r>
              <a:rPr lang="es-ES" sz="2200" dirty="0">
                <a:solidFill>
                  <a:srgbClr val="003C58"/>
                </a:solidFill>
                <a:latin typeface="Arial" panose="020B0604020202020204" pitchFamily="34" charset="0"/>
                <a:cs typeface="Arial" panose="020B0604020202020204" pitchFamily="34" charset="0"/>
              </a:rPr>
              <a:t> de estos PRM son evitables.</a:t>
            </a:r>
          </a:p>
          <a:p>
            <a:r>
              <a:rPr lang="es-ES" sz="2200" dirty="0">
                <a:solidFill>
                  <a:srgbClr val="003C58"/>
                </a:solidFill>
                <a:latin typeface="Arial" panose="020B0604020202020204" pitchFamily="34" charset="0"/>
                <a:cs typeface="Arial" panose="020B0604020202020204" pitchFamily="34" charset="0"/>
              </a:rPr>
              <a:t>En EEUU la morbilidad y mortalidad relacionadas con medicamentos produjeron un gasto de 177,4 billones de dólares en el año 2000. Las admisiones hospitalarias generaron el 70% de los gastos.</a:t>
            </a:r>
          </a:p>
        </p:txBody>
      </p:sp>
      <p:pic>
        <p:nvPicPr>
          <p:cNvPr id="5" name="Imagen 4">
            <a:extLst>
              <a:ext uri="{FF2B5EF4-FFF2-40B4-BE49-F238E27FC236}">
                <a16:creationId xmlns:a16="http://schemas.microsoft.com/office/drawing/2014/main" id="{05C1FB5A-D3D7-EFA1-F74B-3FA06AC29BB0}"/>
              </a:ext>
            </a:extLst>
          </p:cNvPr>
          <p:cNvPicPr>
            <a:picLocks noChangeAspect="1"/>
          </p:cNvPicPr>
          <p:nvPr/>
        </p:nvPicPr>
        <p:blipFill>
          <a:blip r:embed="rId3">
            <a:extLst>
              <a:ext uri="{28A0092B-C50C-407E-A947-70E740481C1C}">
                <a14:useLocalDpi xmlns:a14="http://schemas.microsoft.com/office/drawing/2010/main" val="0"/>
              </a:ext>
            </a:extLst>
          </a:blip>
          <a:srcRect l="9747" r="38303"/>
          <a:stretch/>
        </p:blipFill>
        <p:spPr>
          <a:xfrm>
            <a:off x="7311093" y="1572959"/>
            <a:ext cx="4880907" cy="5285038"/>
          </a:xfrm>
          <a:prstGeom prst="rect">
            <a:avLst/>
          </a:prstGeom>
        </p:spPr>
      </p:pic>
      <p:sp>
        <p:nvSpPr>
          <p:cNvPr id="6" name="Título 6">
            <a:extLst>
              <a:ext uri="{FF2B5EF4-FFF2-40B4-BE49-F238E27FC236}">
                <a16:creationId xmlns:a16="http://schemas.microsoft.com/office/drawing/2014/main" id="{0D10D580-29D0-5645-A811-1720212D9509}"/>
              </a:ext>
            </a:extLst>
          </p:cNvPr>
          <p:cNvSpPr txBox="1">
            <a:spLocks/>
          </p:cNvSpPr>
          <p:nvPr/>
        </p:nvSpPr>
        <p:spPr>
          <a:xfrm>
            <a:off x="7968344" y="591645"/>
            <a:ext cx="3657602" cy="990977"/>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b="1" dirty="0">
                <a:solidFill>
                  <a:srgbClr val="003C58"/>
                </a:solidFill>
                <a:latin typeface="Arial" panose="020B0604020202020204" pitchFamily="34" charset="0"/>
                <a:cs typeface="Arial" panose="020B0604020202020204" pitchFamily="34" charset="0"/>
              </a:rPr>
              <a:t>Introducción</a:t>
            </a:r>
          </a:p>
        </p:txBody>
      </p:sp>
      <p:sp>
        <p:nvSpPr>
          <p:cNvPr id="7" name="Rectángulo 6">
            <a:extLst>
              <a:ext uri="{FF2B5EF4-FFF2-40B4-BE49-F238E27FC236}">
                <a16:creationId xmlns:a16="http://schemas.microsoft.com/office/drawing/2014/main" id="{1F1B4357-9575-9CE3-3588-E5A0C06A8669}"/>
              </a:ext>
            </a:extLst>
          </p:cNvPr>
          <p:cNvSpPr/>
          <p:nvPr/>
        </p:nvSpPr>
        <p:spPr>
          <a:xfrm rot="16200000">
            <a:off x="7558196" y="1983106"/>
            <a:ext cx="4477897" cy="3657602"/>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 name="Rectángulo 1">
            <a:extLst>
              <a:ext uri="{FF2B5EF4-FFF2-40B4-BE49-F238E27FC236}">
                <a16:creationId xmlns:a16="http://schemas.microsoft.com/office/drawing/2014/main" id="{DBF70A3F-3355-D4C8-3FC3-0B962CEF00E6}"/>
              </a:ext>
            </a:extLst>
          </p:cNvPr>
          <p:cNvSpPr/>
          <p:nvPr/>
        </p:nvSpPr>
        <p:spPr>
          <a:xfrm>
            <a:off x="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8" name="Imagen 7">
            <a:extLst>
              <a:ext uri="{FF2B5EF4-FFF2-40B4-BE49-F238E27FC236}">
                <a16:creationId xmlns:a16="http://schemas.microsoft.com/office/drawing/2014/main" id="{3F20AD6A-0A9E-28CB-9F40-6DC06258BC08}"/>
              </a:ext>
            </a:extLst>
          </p:cNvPr>
          <p:cNvPicPr>
            <a:picLocks noChangeAspect="1"/>
          </p:cNvPicPr>
          <p:nvPr/>
        </p:nvPicPr>
        <p:blipFill>
          <a:blip r:embed="rId4"/>
          <a:stretch>
            <a:fillRect/>
          </a:stretch>
        </p:blipFill>
        <p:spPr>
          <a:xfrm>
            <a:off x="8089920" y="2236301"/>
            <a:ext cx="3414447" cy="3393239"/>
          </a:xfrm>
          <a:prstGeom prst="rect">
            <a:avLst/>
          </a:prstGeom>
        </p:spPr>
      </p:pic>
      <p:sp>
        <p:nvSpPr>
          <p:cNvPr id="10" name="CuadroTexto 9">
            <a:extLst>
              <a:ext uri="{FF2B5EF4-FFF2-40B4-BE49-F238E27FC236}">
                <a16:creationId xmlns:a16="http://schemas.microsoft.com/office/drawing/2014/main" id="{CD58524F-E2DC-2AAB-3A0F-888DF24DA927}"/>
              </a:ext>
            </a:extLst>
          </p:cNvPr>
          <p:cNvSpPr txBox="1"/>
          <p:nvPr/>
        </p:nvSpPr>
        <p:spPr>
          <a:xfrm>
            <a:off x="360382" y="6323364"/>
            <a:ext cx="11471236" cy="57708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n-US" sz="1050" dirty="0"/>
              <a:t>Ernst FR, Grizzle AJ. Drug-related morbidity and mortality: updating the cost-of-illness model. J Am Pharm Assoc (Wash) 2001;41(2):192-199.</a:t>
            </a:r>
          </a:p>
          <a:p>
            <a:r>
              <a:rPr lang="es-ES" sz="1050" dirty="0" err="1"/>
              <a:t>Momblona</a:t>
            </a:r>
            <a:r>
              <a:rPr lang="es-ES" sz="1050" dirty="0"/>
              <a:t> JMS, </a:t>
            </a:r>
            <a:r>
              <a:rPr lang="es-ES" sz="1050" dirty="0" err="1"/>
              <a:t>Fusté</a:t>
            </a:r>
            <a:r>
              <a:rPr lang="es-ES" sz="1050" dirty="0"/>
              <a:t> SC, Vilches LA, Almirall AS, Jané CC, Sala JR. Problemas relacionados con la medicación que causan ingresos hospitalarios. Atención primaria 2009; 41(3): 141-146.</a:t>
            </a:r>
          </a:p>
          <a:p>
            <a:r>
              <a:rPr lang="es-CL" sz="1050" dirty="0"/>
              <a:t>Collao, Juan F., et al. "Daño asociado al uso de medicamentos en hospitales chilenos: análisis de prevalencia 2010-2017." </a:t>
            </a:r>
            <a:r>
              <a:rPr lang="es-CL" sz="1050" i="1" dirty="0"/>
              <a:t>Revista médica de Chile</a:t>
            </a:r>
            <a:r>
              <a:rPr lang="es-CL" sz="1050" dirty="0"/>
              <a:t> 147.4 (2019): 416-425.</a:t>
            </a:r>
          </a:p>
        </p:txBody>
      </p:sp>
    </p:spTree>
    <p:extLst>
      <p:ext uri="{BB962C8B-B14F-4D97-AF65-F5344CB8AC3E}">
        <p14:creationId xmlns:p14="http://schemas.microsoft.com/office/powerpoint/2010/main" val="24314816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arcador de contenido 9">
            <a:extLst>
              <a:ext uri="{FF2B5EF4-FFF2-40B4-BE49-F238E27FC236}">
                <a16:creationId xmlns:a16="http://schemas.microsoft.com/office/drawing/2014/main" id="{F0EAB83D-D6E2-A3EB-01A7-88912E7A5B7F}"/>
              </a:ext>
            </a:extLst>
          </p:cNvPr>
          <p:cNvSpPr>
            <a:spLocks noGrp="1"/>
          </p:cNvSpPr>
          <p:nvPr>
            <p:ph idx="1"/>
          </p:nvPr>
        </p:nvSpPr>
        <p:spPr>
          <a:xfrm>
            <a:off x="4866945" y="3552887"/>
            <a:ext cx="6406243" cy="2965962"/>
          </a:xfrm>
        </p:spPr>
        <p:txBody>
          <a:bodyPr>
            <a:noAutofit/>
          </a:bodyPr>
          <a:lstStyle/>
          <a:p>
            <a:r>
              <a:rPr lang="es-ES" sz="2000" dirty="0">
                <a:solidFill>
                  <a:srgbClr val="003C58"/>
                </a:solidFill>
                <a:latin typeface="Arial" panose="020B0604020202020204" pitchFamily="34" charset="0"/>
                <a:cs typeface="Arial" panose="020B0604020202020204" pitchFamily="34" charset="0"/>
              </a:rPr>
              <a:t>Mediante la confección de un árbol de decisiones y la utilización del software </a:t>
            </a:r>
            <a:r>
              <a:rPr lang="es-ES" sz="2000" dirty="0" err="1">
                <a:solidFill>
                  <a:srgbClr val="003C58"/>
                </a:solidFill>
                <a:latin typeface="Arial" panose="020B0604020202020204" pitchFamily="34" charset="0"/>
                <a:cs typeface="Arial" panose="020B0604020202020204" pitchFamily="34" charset="0"/>
              </a:rPr>
              <a:t>TreeAge</a:t>
            </a:r>
            <a:r>
              <a:rPr lang="es-ES" sz="2000" dirty="0">
                <a:solidFill>
                  <a:srgbClr val="003C58"/>
                </a:solidFill>
                <a:latin typeface="Arial" panose="020B0604020202020204" pitchFamily="34" charset="0"/>
                <a:cs typeface="Arial" panose="020B0604020202020204" pitchFamily="34" charset="0"/>
              </a:rPr>
              <a:t> Pro®, se realizó un ACE mediante simulación basado en el modelo propuesto. </a:t>
            </a:r>
          </a:p>
          <a:p>
            <a:r>
              <a:rPr lang="es-ES" sz="2000" dirty="0">
                <a:solidFill>
                  <a:srgbClr val="003C58"/>
                </a:solidFill>
                <a:latin typeface="Arial" panose="020B0604020202020204" pitchFamily="34" charset="0"/>
                <a:cs typeface="Arial" panose="020B0604020202020204" pitchFamily="34" charset="0"/>
              </a:rPr>
              <a:t>La población en riesgo de experimentar PRM en la comuna de Valdivia considerada para este modelo fue de 14.114 personas. </a:t>
            </a:r>
          </a:p>
          <a:p>
            <a:r>
              <a:rPr lang="es-ES" sz="2000" dirty="0">
                <a:solidFill>
                  <a:srgbClr val="003C58"/>
                </a:solidFill>
                <a:latin typeface="Arial" panose="020B0604020202020204" pitchFamily="34" charset="0"/>
                <a:cs typeface="Arial" panose="020B0604020202020204" pitchFamily="34" charset="0"/>
              </a:rPr>
              <a:t>Se determinaron separadamente los costos y la efectividad de las alternativas propuestas. </a:t>
            </a:r>
            <a:endParaRPr lang="es-CL" sz="2000" dirty="0">
              <a:solidFill>
                <a:srgbClr val="003C58"/>
              </a:solidFill>
              <a:latin typeface="Arial" panose="020B0604020202020204" pitchFamily="34" charset="0"/>
              <a:cs typeface="Arial" panose="020B0604020202020204" pitchFamily="34" charset="0"/>
            </a:endParaRPr>
          </a:p>
        </p:txBody>
      </p:sp>
      <p:sp>
        <p:nvSpPr>
          <p:cNvPr id="2" name="Título 1">
            <a:extLst>
              <a:ext uri="{FF2B5EF4-FFF2-40B4-BE49-F238E27FC236}">
                <a16:creationId xmlns:a16="http://schemas.microsoft.com/office/drawing/2014/main" id="{31742A01-19FE-CF59-918D-B59FE0DCC5C4}"/>
              </a:ext>
            </a:extLst>
          </p:cNvPr>
          <p:cNvSpPr txBox="1">
            <a:spLocks/>
          </p:cNvSpPr>
          <p:nvPr/>
        </p:nvSpPr>
        <p:spPr>
          <a:xfrm>
            <a:off x="170064" y="2766218"/>
            <a:ext cx="2881604"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a:solidFill>
                  <a:schemeClr val="bg1"/>
                </a:solidFill>
                <a:latin typeface="Century Gothic" panose="020B0502020202020204" pitchFamily="34" charset="0"/>
              </a:rPr>
              <a:t>Materiales</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y</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Métodos</a:t>
            </a:r>
            <a:endParaRPr lang="es-CL"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75A5D804-DFA4-3EF3-A203-48FEE2A3AA1B}"/>
              </a:ext>
            </a:extLst>
          </p:cNvPr>
          <p:cNvPicPr>
            <a:picLocks noChangeAspect="1"/>
          </p:cNvPicPr>
          <p:nvPr/>
        </p:nvPicPr>
        <p:blipFill>
          <a:blip r:embed="rId2">
            <a:extLst>
              <a:ext uri="{28A0092B-C50C-407E-A947-70E740481C1C}">
                <a14:useLocalDpi xmlns:a14="http://schemas.microsoft.com/office/drawing/2010/main" val="0"/>
              </a:ext>
            </a:extLst>
          </a:blip>
          <a:srcRect l="37842" r="15583"/>
          <a:stretch/>
        </p:blipFill>
        <p:spPr>
          <a:xfrm>
            <a:off x="0" y="1598929"/>
            <a:ext cx="4376057" cy="5285038"/>
          </a:xfrm>
          <a:prstGeom prst="rect">
            <a:avLst/>
          </a:prstGeom>
        </p:spPr>
      </p:pic>
      <p:sp>
        <p:nvSpPr>
          <p:cNvPr id="5" name="Rectángulo 4">
            <a:extLst>
              <a:ext uri="{FF2B5EF4-FFF2-40B4-BE49-F238E27FC236}">
                <a16:creationId xmlns:a16="http://schemas.microsoft.com/office/drawing/2014/main" id="{7864E9EC-7A9B-48FE-9963-6CC4AAC9C95D}"/>
              </a:ext>
            </a:extLst>
          </p:cNvPr>
          <p:cNvSpPr/>
          <p:nvPr/>
        </p:nvSpPr>
        <p:spPr>
          <a:xfrm>
            <a:off x="490888" y="2502567"/>
            <a:ext cx="3885169" cy="3445845"/>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7" name="Título 6">
            <a:extLst>
              <a:ext uri="{FF2B5EF4-FFF2-40B4-BE49-F238E27FC236}">
                <a16:creationId xmlns:a16="http://schemas.microsoft.com/office/drawing/2014/main" id="{195AD30B-4C78-67FC-2B94-33D52ED9A480}"/>
              </a:ext>
            </a:extLst>
          </p:cNvPr>
          <p:cNvSpPr>
            <a:spLocks noGrp="1"/>
          </p:cNvSpPr>
          <p:nvPr>
            <p:ph type="title"/>
          </p:nvPr>
        </p:nvSpPr>
        <p:spPr>
          <a:xfrm>
            <a:off x="1494453" y="3233995"/>
            <a:ext cx="2881604" cy="1325563"/>
          </a:xfrm>
        </p:spPr>
        <p:txBody>
          <a:bodyPr>
            <a:normAutofit fontScale="90000"/>
          </a:bodyPr>
          <a:lstStyle/>
          <a:p>
            <a:pPr algn="r"/>
            <a:r>
              <a:rPr lang="es-CL" b="1" dirty="0">
                <a:solidFill>
                  <a:srgbClr val="003C58"/>
                </a:solidFill>
                <a:latin typeface="Arial" panose="020B0604020202020204" pitchFamily="34" charset="0"/>
                <a:cs typeface="Arial" panose="020B0604020202020204" pitchFamily="34" charset="0"/>
              </a:rPr>
              <a:t>Materiales </a:t>
            </a:r>
            <a:br>
              <a:rPr lang="es-CL" b="1" dirty="0">
                <a:solidFill>
                  <a:srgbClr val="003C58"/>
                </a:solidFill>
                <a:latin typeface="Arial" panose="020B0604020202020204" pitchFamily="34" charset="0"/>
                <a:cs typeface="Arial" panose="020B0604020202020204" pitchFamily="34" charset="0"/>
              </a:rPr>
            </a:br>
            <a:r>
              <a:rPr lang="es-CL" b="1" dirty="0">
                <a:solidFill>
                  <a:srgbClr val="003C58"/>
                </a:solidFill>
                <a:latin typeface="Arial" panose="020B0604020202020204" pitchFamily="34" charset="0"/>
                <a:cs typeface="Arial" panose="020B0604020202020204" pitchFamily="34" charset="0"/>
              </a:rPr>
              <a:t>y métodos</a:t>
            </a:r>
          </a:p>
        </p:txBody>
      </p:sp>
      <p:sp>
        <p:nvSpPr>
          <p:cNvPr id="4" name="Rectángulo 3">
            <a:extLst>
              <a:ext uri="{FF2B5EF4-FFF2-40B4-BE49-F238E27FC236}">
                <a16:creationId xmlns:a16="http://schemas.microsoft.com/office/drawing/2014/main" id="{A6C87462-FC36-BBB2-F219-984B532B17DF}"/>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9" name="Rectángulo: esquinas redondeadas 8">
            <a:extLst>
              <a:ext uri="{FF2B5EF4-FFF2-40B4-BE49-F238E27FC236}">
                <a16:creationId xmlns:a16="http://schemas.microsoft.com/office/drawing/2014/main" id="{CB42642F-74F7-DB87-9A9C-D657DD1043CF}"/>
              </a:ext>
            </a:extLst>
          </p:cNvPr>
          <p:cNvSpPr/>
          <p:nvPr/>
        </p:nvSpPr>
        <p:spPr>
          <a:xfrm>
            <a:off x="4728667" y="424327"/>
            <a:ext cx="6682798" cy="2809667"/>
          </a:xfrm>
          <a:prstGeom prst="roundRect">
            <a:avLst/>
          </a:prstGeom>
          <a:solidFill>
            <a:srgbClr val="378389"/>
          </a:solidFill>
          <a:ln>
            <a:solidFill>
              <a:srgbClr val="37838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defRPr/>
            </a:pPr>
            <a:r>
              <a:rPr lang="es-ES" sz="2400" b="1" dirty="0">
                <a:solidFill>
                  <a:schemeClr val="bg1"/>
                </a:solidFill>
                <a:latin typeface="Arial" panose="020B0604020202020204" pitchFamily="34" charset="0"/>
                <a:cs typeface="Arial" panose="020B0604020202020204" pitchFamily="34" charset="0"/>
              </a:rPr>
              <a:t>Objetivo:</a:t>
            </a:r>
            <a:r>
              <a:rPr lang="es-ES" sz="2400" dirty="0">
                <a:solidFill>
                  <a:schemeClr val="bg1"/>
                </a:solidFill>
                <a:latin typeface="Arial" panose="020B0604020202020204" pitchFamily="34" charset="0"/>
                <a:cs typeface="Arial" panose="020B0604020202020204" pitchFamily="34" charset="0"/>
              </a:rPr>
              <a:t> </a:t>
            </a:r>
          </a:p>
          <a:p>
            <a:pPr lvl="0" algn="ctr">
              <a:lnSpc>
                <a:spcPct val="90000"/>
              </a:lnSpc>
              <a:spcBef>
                <a:spcPts val="1000"/>
              </a:spcBef>
              <a:defRPr/>
            </a:pPr>
            <a:r>
              <a:rPr lang="es-ES" sz="2200" dirty="0">
                <a:solidFill>
                  <a:schemeClr val="bg1"/>
                </a:solidFill>
                <a:latin typeface="Arial" panose="020B0604020202020204" pitchFamily="34" charset="0"/>
                <a:cs typeface="Arial" panose="020B0604020202020204" pitchFamily="34" charset="0"/>
              </a:rPr>
              <a:t>Realizar un ACE de la implementación de un Modelo de selección/estratificación y atención farmacéutica integral de pacientes crónicos &gt;45 años en comparación con la práctica actual (status quo) en APS de la comuna de Valdivia para la prevención de PRM, desde la perspectiva del sistema de salud, en el plazo de un año. </a:t>
            </a:r>
          </a:p>
        </p:txBody>
      </p:sp>
    </p:spTree>
    <p:extLst>
      <p:ext uri="{BB962C8B-B14F-4D97-AF65-F5344CB8AC3E}">
        <p14:creationId xmlns:p14="http://schemas.microsoft.com/office/powerpoint/2010/main" val="55385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6C36B-7D19-8112-804B-7D05346E78C4}"/>
            </a:ext>
          </a:extLst>
        </p:cNvPr>
        <p:cNvGrpSpPr/>
        <p:nvPr/>
      </p:nvGrpSpPr>
      <p:grpSpPr>
        <a:xfrm>
          <a:off x="0" y="0"/>
          <a:ext cx="0" cy="0"/>
          <a:chOff x="0" y="0"/>
          <a:chExt cx="0" cy="0"/>
        </a:xfrm>
      </p:grpSpPr>
      <p:sp>
        <p:nvSpPr>
          <p:cNvPr id="10" name="Marcador de contenido 9">
            <a:extLst>
              <a:ext uri="{FF2B5EF4-FFF2-40B4-BE49-F238E27FC236}">
                <a16:creationId xmlns:a16="http://schemas.microsoft.com/office/drawing/2014/main" id="{5ECFE122-3561-ED51-6F16-B2C017D3FFBB}"/>
              </a:ext>
            </a:extLst>
          </p:cNvPr>
          <p:cNvSpPr>
            <a:spLocks noGrp="1"/>
          </p:cNvSpPr>
          <p:nvPr>
            <p:ph idx="1"/>
          </p:nvPr>
        </p:nvSpPr>
        <p:spPr>
          <a:xfrm>
            <a:off x="4663578" y="1598925"/>
            <a:ext cx="6994411" cy="5285042"/>
          </a:xfrm>
        </p:spPr>
        <p:txBody>
          <a:bodyPr>
            <a:noAutofit/>
          </a:bodyPr>
          <a:lstStyle/>
          <a:p>
            <a:pPr algn="just"/>
            <a:r>
              <a:rPr lang="es-ES" sz="2100" dirty="0">
                <a:solidFill>
                  <a:srgbClr val="003C58"/>
                </a:solidFill>
                <a:latin typeface="Arial" panose="020B0604020202020204" pitchFamily="34" charset="0"/>
                <a:cs typeface="Arial" panose="020B0604020202020204" pitchFamily="34" charset="0"/>
              </a:rPr>
              <a:t>El modelo contempla un equipo supervisor y </a:t>
            </a:r>
            <a:r>
              <a:rPr lang="es-ES" sz="2100" b="1" dirty="0">
                <a:solidFill>
                  <a:srgbClr val="003C58"/>
                </a:solidFill>
                <a:latin typeface="Arial" panose="020B0604020202020204" pitchFamily="34" charset="0"/>
                <a:cs typeface="Arial" panose="020B0604020202020204" pitchFamily="34" charset="0"/>
              </a:rPr>
              <a:t>duplas de trabajo </a:t>
            </a:r>
            <a:r>
              <a:rPr lang="es-ES" sz="2100" dirty="0">
                <a:solidFill>
                  <a:srgbClr val="003C58"/>
                </a:solidFill>
                <a:latin typeface="Arial" panose="020B0604020202020204" pitchFamily="34" charset="0"/>
                <a:cs typeface="Arial" panose="020B0604020202020204" pitchFamily="34" charset="0"/>
              </a:rPr>
              <a:t>en centros de APS municipal y HBV para la evaluación de necesidades farmacoterapéuticas individualizadas, en coordinación y comunicación con equipos asistenciales de cada centro.</a:t>
            </a:r>
          </a:p>
          <a:p>
            <a:pPr algn="just"/>
            <a:r>
              <a:rPr lang="es-ES" sz="2100" dirty="0">
                <a:solidFill>
                  <a:srgbClr val="003C58"/>
                </a:solidFill>
                <a:latin typeface="Arial" panose="020B0604020202020204" pitchFamily="34" charset="0"/>
                <a:cs typeface="Arial" panose="020B0604020202020204" pitchFamily="34" charset="0"/>
              </a:rPr>
              <a:t>Cada dupla estará conformada por un/a </a:t>
            </a:r>
            <a:r>
              <a:rPr lang="es-ES" sz="2100" b="1" dirty="0">
                <a:solidFill>
                  <a:srgbClr val="003C58"/>
                </a:solidFill>
                <a:latin typeface="Arial" panose="020B0604020202020204" pitchFamily="34" charset="0"/>
                <a:cs typeface="Arial" panose="020B0604020202020204" pitchFamily="34" charset="0"/>
              </a:rPr>
              <a:t>antropólogo/a</a:t>
            </a:r>
            <a:r>
              <a:rPr lang="es-ES" sz="2100" dirty="0">
                <a:solidFill>
                  <a:srgbClr val="003C58"/>
                </a:solidFill>
                <a:latin typeface="Arial" panose="020B0604020202020204" pitchFamily="34" charset="0"/>
                <a:cs typeface="Arial" panose="020B0604020202020204" pitchFamily="34" charset="0"/>
              </a:rPr>
              <a:t> y </a:t>
            </a:r>
            <a:r>
              <a:rPr lang="es-ES" sz="2100" b="1" dirty="0">
                <a:solidFill>
                  <a:srgbClr val="003C58"/>
                </a:solidFill>
                <a:latin typeface="Arial" panose="020B0604020202020204" pitchFamily="34" charset="0"/>
                <a:cs typeface="Arial" panose="020B0604020202020204" pitchFamily="34" charset="0"/>
              </a:rPr>
              <a:t>farmacéutico/a</a:t>
            </a:r>
            <a:r>
              <a:rPr lang="es-ES" sz="2100" dirty="0">
                <a:solidFill>
                  <a:srgbClr val="003C58"/>
                </a:solidFill>
                <a:latin typeface="Arial" panose="020B0604020202020204" pitchFamily="34" charset="0"/>
                <a:cs typeface="Arial" panose="020B0604020202020204" pitchFamily="34" charset="0"/>
              </a:rPr>
              <a:t> y estará capacitada para evaluar de manera multidimensional las necesidades de cada </a:t>
            </a:r>
            <a:r>
              <a:rPr lang="es-ES" sz="2100" b="1" dirty="0">
                <a:solidFill>
                  <a:srgbClr val="003C58"/>
                </a:solidFill>
                <a:latin typeface="Arial" panose="020B0604020202020204" pitchFamily="34" charset="0"/>
                <a:cs typeface="Arial" panose="020B0604020202020204" pitchFamily="34" charset="0"/>
              </a:rPr>
              <a:t>paciente-familia</a:t>
            </a:r>
            <a:r>
              <a:rPr lang="es-ES" sz="2100" dirty="0">
                <a:solidFill>
                  <a:srgbClr val="003C58"/>
                </a:solidFill>
                <a:latin typeface="Arial" panose="020B0604020202020204" pitchFamily="34" charset="0"/>
                <a:cs typeface="Arial" panose="020B0604020202020204" pitchFamily="34" charset="0"/>
              </a:rPr>
              <a:t>.</a:t>
            </a:r>
          </a:p>
          <a:p>
            <a:pPr algn="just"/>
            <a:r>
              <a:rPr lang="es-ES" sz="2100" dirty="0">
                <a:solidFill>
                  <a:srgbClr val="003C58"/>
                </a:solidFill>
                <a:latin typeface="Arial" panose="020B0604020202020204" pitchFamily="34" charset="0"/>
                <a:cs typeface="Arial" panose="020B0604020202020204" pitchFamily="34" charset="0"/>
              </a:rPr>
              <a:t>Uso de dispositivos “</a:t>
            </a:r>
            <a:r>
              <a:rPr lang="es-ES" sz="2100" b="1" dirty="0">
                <a:solidFill>
                  <a:srgbClr val="003C58"/>
                </a:solidFill>
                <a:latin typeface="Arial" panose="020B0604020202020204" pitchFamily="34" charset="0"/>
                <a:cs typeface="Arial" panose="020B0604020202020204" pitchFamily="34" charset="0"/>
              </a:rPr>
              <a:t>Point </a:t>
            </a:r>
            <a:r>
              <a:rPr lang="es-ES" sz="2100" b="1" dirty="0" err="1">
                <a:solidFill>
                  <a:srgbClr val="003C58"/>
                </a:solidFill>
                <a:latin typeface="Arial" panose="020B0604020202020204" pitchFamily="34" charset="0"/>
                <a:cs typeface="Arial" panose="020B0604020202020204" pitchFamily="34" charset="0"/>
              </a:rPr>
              <a:t>of</a:t>
            </a:r>
            <a:r>
              <a:rPr lang="es-ES" sz="2100" b="1" dirty="0">
                <a:solidFill>
                  <a:srgbClr val="003C58"/>
                </a:solidFill>
                <a:latin typeface="Arial" panose="020B0604020202020204" pitchFamily="34" charset="0"/>
                <a:cs typeface="Arial" panose="020B0604020202020204" pitchFamily="34" charset="0"/>
              </a:rPr>
              <a:t> Care </a:t>
            </a:r>
            <a:r>
              <a:rPr lang="es-ES" sz="2100" b="1" dirty="0" err="1">
                <a:solidFill>
                  <a:srgbClr val="003C58"/>
                </a:solidFill>
                <a:latin typeface="Arial" panose="020B0604020202020204" pitchFamily="34" charset="0"/>
                <a:cs typeface="Arial" panose="020B0604020202020204" pitchFamily="34" charset="0"/>
              </a:rPr>
              <a:t>Testing</a:t>
            </a:r>
            <a:r>
              <a:rPr lang="es-ES" sz="2100" dirty="0">
                <a:solidFill>
                  <a:srgbClr val="003C58"/>
                </a:solidFill>
                <a:latin typeface="Arial" panose="020B0604020202020204" pitchFamily="34" charset="0"/>
                <a:cs typeface="Arial" panose="020B0604020202020204" pitchFamily="34" charset="0"/>
              </a:rPr>
              <a:t>” (POCT): monitorización de la glicemia, colesterolemia y </a:t>
            </a:r>
            <a:r>
              <a:rPr lang="es-ES" sz="2100" dirty="0" err="1">
                <a:solidFill>
                  <a:srgbClr val="003C58"/>
                </a:solidFill>
                <a:latin typeface="Arial" panose="020B0604020202020204" pitchFamily="34" charset="0"/>
                <a:cs typeface="Arial" panose="020B0604020202020204" pitchFamily="34" charset="0"/>
              </a:rPr>
              <a:t>trigliceridemia</a:t>
            </a:r>
            <a:r>
              <a:rPr lang="es-ES" sz="2100" dirty="0">
                <a:solidFill>
                  <a:srgbClr val="003C58"/>
                </a:solidFill>
                <a:latin typeface="Arial" panose="020B0604020202020204" pitchFamily="34" charset="0"/>
                <a:cs typeface="Arial" panose="020B0604020202020204" pitchFamily="34" charset="0"/>
              </a:rPr>
              <a:t>.</a:t>
            </a:r>
          </a:p>
          <a:p>
            <a:pPr algn="just"/>
            <a:r>
              <a:rPr lang="es-ES" sz="2100" dirty="0">
                <a:solidFill>
                  <a:srgbClr val="003C58"/>
                </a:solidFill>
                <a:latin typeface="Arial" panose="020B0604020202020204" pitchFamily="34" charset="0"/>
                <a:cs typeface="Arial" panose="020B0604020202020204" pitchFamily="34" charset="0"/>
              </a:rPr>
              <a:t>La evaluación de la complejidad farmacoterapéutica implicará análisis de dimensiones </a:t>
            </a:r>
            <a:r>
              <a:rPr lang="es-ES" sz="2100" b="1" dirty="0">
                <a:solidFill>
                  <a:srgbClr val="003C58"/>
                </a:solidFill>
                <a:latin typeface="Arial" panose="020B0604020202020204" pitchFamily="34" charset="0"/>
                <a:cs typeface="Arial" panose="020B0604020202020204" pitchFamily="34" charset="0"/>
              </a:rPr>
              <a:t>clínica y social</a:t>
            </a:r>
            <a:r>
              <a:rPr lang="es-ES" sz="2100" dirty="0">
                <a:solidFill>
                  <a:srgbClr val="003C58"/>
                </a:solidFill>
                <a:latin typeface="Arial" panose="020B0604020202020204" pitchFamily="34" charset="0"/>
                <a:cs typeface="Arial" panose="020B0604020202020204" pitchFamily="34" charset="0"/>
              </a:rPr>
              <a:t>.</a:t>
            </a:r>
          </a:p>
        </p:txBody>
      </p:sp>
      <p:sp>
        <p:nvSpPr>
          <p:cNvPr id="2" name="Título 1">
            <a:extLst>
              <a:ext uri="{FF2B5EF4-FFF2-40B4-BE49-F238E27FC236}">
                <a16:creationId xmlns:a16="http://schemas.microsoft.com/office/drawing/2014/main" id="{8E2EDED9-284C-3199-6DFD-0A0506175962}"/>
              </a:ext>
            </a:extLst>
          </p:cNvPr>
          <p:cNvSpPr txBox="1">
            <a:spLocks/>
          </p:cNvSpPr>
          <p:nvPr/>
        </p:nvSpPr>
        <p:spPr>
          <a:xfrm>
            <a:off x="170064" y="2766218"/>
            <a:ext cx="2881604"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a:solidFill>
                  <a:schemeClr val="bg1"/>
                </a:solidFill>
                <a:latin typeface="Century Gothic" panose="020B0502020202020204" pitchFamily="34" charset="0"/>
              </a:rPr>
              <a:t>Materiales</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y</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Métodos</a:t>
            </a:r>
            <a:endParaRPr lang="es-CL"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6B5682BC-1A43-0C54-A68F-78EE7E0E97A0}"/>
              </a:ext>
            </a:extLst>
          </p:cNvPr>
          <p:cNvPicPr>
            <a:picLocks noChangeAspect="1"/>
          </p:cNvPicPr>
          <p:nvPr/>
        </p:nvPicPr>
        <p:blipFill>
          <a:blip r:embed="rId2">
            <a:extLst>
              <a:ext uri="{28A0092B-C50C-407E-A947-70E740481C1C}">
                <a14:useLocalDpi xmlns:a14="http://schemas.microsoft.com/office/drawing/2010/main" val="0"/>
              </a:ext>
            </a:extLst>
          </a:blip>
          <a:srcRect l="37842" r="15583"/>
          <a:stretch/>
        </p:blipFill>
        <p:spPr>
          <a:xfrm>
            <a:off x="0" y="1598929"/>
            <a:ext cx="4376057" cy="5285038"/>
          </a:xfrm>
          <a:prstGeom prst="rect">
            <a:avLst/>
          </a:prstGeom>
        </p:spPr>
      </p:pic>
      <p:sp>
        <p:nvSpPr>
          <p:cNvPr id="5" name="Rectángulo 4">
            <a:extLst>
              <a:ext uri="{FF2B5EF4-FFF2-40B4-BE49-F238E27FC236}">
                <a16:creationId xmlns:a16="http://schemas.microsoft.com/office/drawing/2014/main" id="{E4755FEB-A641-BB82-AE86-D78BD3AF1B34}"/>
              </a:ext>
            </a:extLst>
          </p:cNvPr>
          <p:cNvSpPr/>
          <p:nvPr/>
        </p:nvSpPr>
        <p:spPr>
          <a:xfrm>
            <a:off x="506128" y="2502567"/>
            <a:ext cx="3864957" cy="3445845"/>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7" name="Título 6">
            <a:extLst>
              <a:ext uri="{FF2B5EF4-FFF2-40B4-BE49-F238E27FC236}">
                <a16:creationId xmlns:a16="http://schemas.microsoft.com/office/drawing/2014/main" id="{7082B5B2-9C08-0570-5D7A-BD328F20CD52}"/>
              </a:ext>
            </a:extLst>
          </p:cNvPr>
          <p:cNvSpPr>
            <a:spLocks noGrp="1"/>
          </p:cNvSpPr>
          <p:nvPr>
            <p:ph type="title"/>
          </p:nvPr>
        </p:nvSpPr>
        <p:spPr>
          <a:xfrm>
            <a:off x="498284" y="2516933"/>
            <a:ext cx="3864957" cy="3445845"/>
          </a:xfrm>
        </p:spPr>
        <p:txBody>
          <a:bodyPr>
            <a:noAutofit/>
          </a:bodyPr>
          <a:lstStyle/>
          <a:p>
            <a:pPr algn="r"/>
            <a:r>
              <a:rPr lang="es-ES" sz="3200" b="1" dirty="0">
                <a:solidFill>
                  <a:srgbClr val="003C58"/>
                </a:solidFill>
                <a:latin typeface="Arial" panose="020B0604020202020204" pitchFamily="34" charset="0"/>
                <a:cs typeface="Arial" panose="020B0604020202020204" pitchFamily="34" charset="0"/>
              </a:rPr>
              <a:t>Modelo de selección/ estratificación y atención farmacéutica de pacientes crónicos en APS</a:t>
            </a:r>
            <a:endParaRPr lang="es-CL" sz="3200" b="1" dirty="0">
              <a:solidFill>
                <a:srgbClr val="003C58"/>
              </a:solidFill>
              <a:latin typeface="Arial" panose="020B0604020202020204" pitchFamily="34" charset="0"/>
              <a:cs typeface="Arial" panose="020B0604020202020204" pitchFamily="34" charset="0"/>
            </a:endParaRPr>
          </a:p>
        </p:txBody>
      </p:sp>
      <p:sp>
        <p:nvSpPr>
          <p:cNvPr id="4" name="Rectángulo 3">
            <a:extLst>
              <a:ext uri="{FF2B5EF4-FFF2-40B4-BE49-F238E27FC236}">
                <a16:creationId xmlns:a16="http://schemas.microsoft.com/office/drawing/2014/main" id="{1B5F1B8D-307D-DFF4-A5C4-DDBF5B04D3C0}"/>
              </a:ext>
            </a:extLst>
          </p:cNvPr>
          <p:cNvSpPr/>
          <p:nvPr/>
        </p:nvSpPr>
        <p:spPr>
          <a:xfrm>
            <a:off x="1194551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4086130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051EF-FADF-24BD-2682-AF87036311A7}"/>
            </a:ext>
          </a:extLst>
        </p:cNvPr>
        <p:cNvGrpSpPr/>
        <p:nvPr/>
      </p:nvGrpSpPr>
      <p:grpSpPr>
        <a:xfrm>
          <a:off x="0" y="0"/>
          <a:ext cx="0" cy="0"/>
          <a:chOff x="0" y="0"/>
          <a:chExt cx="0" cy="0"/>
        </a:xfrm>
      </p:grpSpPr>
      <p:sp>
        <p:nvSpPr>
          <p:cNvPr id="10" name="Marcador de contenido 9">
            <a:extLst>
              <a:ext uri="{FF2B5EF4-FFF2-40B4-BE49-F238E27FC236}">
                <a16:creationId xmlns:a16="http://schemas.microsoft.com/office/drawing/2014/main" id="{A4471639-AD12-58AB-8581-148B59C0EC1E}"/>
              </a:ext>
            </a:extLst>
          </p:cNvPr>
          <p:cNvSpPr>
            <a:spLocks noGrp="1"/>
          </p:cNvSpPr>
          <p:nvPr>
            <p:ph idx="1"/>
          </p:nvPr>
        </p:nvSpPr>
        <p:spPr>
          <a:xfrm>
            <a:off x="4363241" y="460960"/>
            <a:ext cx="6796390" cy="756530"/>
          </a:xfrm>
        </p:spPr>
        <p:txBody>
          <a:bodyPr>
            <a:noAutofit/>
          </a:bodyPr>
          <a:lstStyle/>
          <a:p>
            <a:pPr marL="0" indent="0">
              <a:buNone/>
            </a:pPr>
            <a:r>
              <a:rPr lang="es-ES" sz="2200" b="1" dirty="0">
                <a:solidFill>
                  <a:srgbClr val="003C58"/>
                </a:solidFill>
                <a:latin typeface="Arial" panose="020B0604020202020204" pitchFamily="34" charset="0"/>
                <a:cs typeface="Arial" panose="020B0604020202020204" pitchFamily="34" charset="0"/>
              </a:rPr>
              <a:t>La periodicidad de monitorización dependerá de la complejidad clínica/social de cada paciente:</a:t>
            </a:r>
          </a:p>
        </p:txBody>
      </p:sp>
      <p:sp>
        <p:nvSpPr>
          <p:cNvPr id="2" name="Título 1">
            <a:extLst>
              <a:ext uri="{FF2B5EF4-FFF2-40B4-BE49-F238E27FC236}">
                <a16:creationId xmlns:a16="http://schemas.microsoft.com/office/drawing/2014/main" id="{0A2DB33B-8A73-C707-0717-8D9105482D78}"/>
              </a:ext>
            </a:extLst>
          </p:cNvPr>
          <p:cNvSpPr txBox="1">
            <a:spLocks/>
          </p:cNvSpPr>
          <p:nvPr/>
        </p:nvSpPr>
        <p:spPr>
          <a:xfrm>
            <a:off x="170064" y="2766218"/>
            <a:ext cx="2881604" cy="1325563"/>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L">
                <a:solidFill>
                  <a:schemeClr val="bg1"/>
                </a:solidFill>
                <a:latin typeface="Century Gothic" panose="020B0502020202020204" pitchFamily="34" charset="0"/>
              </a:rPr>
              <a:t>Materiales</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y</a:t>
            </a:r>
            <a:br>
              <a:rPr lang="es-CL">
                <a:solidFill>
                  <a:schemeClr val="bg1"/>
                </a:solidFill>
                <a:latin typeface="Century Gothic" panose="020B0502020202020204" pitchFamily="34" charset="0"/>
              </a:rPr>
            </a:br>
            <a:r>
              <a:rPr lang="es-CL">
                <a:solidFill>
                  <a:schemeClr val="bg1"/>
                </a:solidFill>
                <a:latin typeface="Century Gothic" panose="020B0502020202020204" pitchFamily="34" charset="0"/>
              </a:rPr>
              <a:t>Métodos</a:t>
            </a:r>
            <a:endParaRPr lang="es-CL" dirty="0">
              <a:solidFill>
                <a:schemeClr val="bg1"/>
              </a:solidFill>
              <a:latin typeface="Century Gothic" panose="020B0502020202020204" pitchFamily="34" charset="0"/>
            </a:endParaRPr>
          </a:p>
        </p:txBody>
      </p:sp>
      <p:pic>
        <p:nvPicPr>
          <p:cNvPr id="3" name="Imagen 2">
            <a:extLst>
              <a:ext uri="{FF2B5EF4-FFF2-40B4-BE49-F238E27FC236}">
                <a16:creationId xmlns:a16="http://schemas.microsoft.com/office/drawing/2014/main" id="{9978C8C3-9220-5AF2-58D0-AE824873E162}"/>
              </a:ext>
            </a:extLst>
          </p:cNvPr>
          <p:cNvPicPr>
            <a:picLocks noChangeAspect="1"/>
          </p:cNvPicPr>
          <p:nvPr/>
        </p:nvPicPr>
        <p:blipFill>
          <a:blip r:embed="rId2">
            <a:extLst>
              <a:ext uri="{28A0092B-C50C-407E-A947-70E740481C1C}">
                <a14:useLocalDpi xmlns:a14="http://schemas.microsoft.com/office/drawing/2010/main" val="0"/>
              </a:ext>
            </a:extLst>
          </a:blip>
          <a:srcRect l="37842" r="15583"/>
          <a:stretch/>
        </p:blipFill>
        <p:spPr>
          <a:xfrm>
            <a:off x="0" y="1452880"/>
            <a:ext cx="4376057" cy="5431087"/>
          </a:xfrm>
          <a:prstGeom prst="rect">
            <a:avLst/>
          </a:prstGeom>
        </p:spPr>
      </p:pic>
      <p:sp>
        <p:nvSpPr>
          <p:cNvPr id="5" name="Rectángulo 4">
            <a:extLst>
              <a:ext uri="{FF2B5EF4-FFF2-40B4-BE49-F238E27FC236}">
                <a16:creationId xmlns:a16="http://schemas.microsoft.com/office/drawing/2014/main" id="{488538F6-0215-B4E3-8D97-2350E15E9FAC}"/>
              </a:ext>
            </a:extLst>
          </p:cNvPr>
          <p:cNvSpPr/>
          <p:nvPr/>
        </p:nvSpPr>
        <p:spPr>
          <a:xfrm>
            <a:off x="490888" y="2502567"/>
            <a:ext cx="3885169" cy="3445845"/>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Rectángulo 3">
            <a:extLst>
              <a:ext uri="{FF2B5EF4-FFF2-40B4-BE49-F238E27FC236}">
                <a16:creationId xmlns:a16="http://schemas.microsoft.com/office/drawing/2014/main" id="{8984B565-5BD4-F9C4-D6C0-1B44F2EE8A2A}"/>
              </a:ext>
            </a:extLst>
          </p:cNvPr>
          <p:cNvSpPr/>
          <p:nvPr/>
        </p:nvSpPr>
        <p:spPr>
          <a:xfrm>
            <a:off x="11938000" y="1452880"/>
            <a:ext cx="254000" cy="5405120"/>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2" name="Título 6">
            <a:extLst>
              <a:ext uri="{FF2B5EF4-FFF2-40B4-BE49-F238E27FC236}">
                <a16:creationId xmlns:a16="http://schemas.microsoft.com/office/drawing/2014/main" id="{A1AB75CA-E77A-AE8F-1636-535D1989550A}"/>
              </a:ext>
            </a:extLst>
          </p:cNvPr>
          <p:cNvSpPr txBox="1">
            <a:spLocks/>
          </p:cNvSpPr>
          <p:nvPr/>
        </p:nvSpPr>
        <p:spPr>
          <a:xfrm>
            <a:off x="498284" y="2516933"/>
            <a:ext cx="3864957" cy="34458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s-ES" sz="3200" b="1" dirty="0">
                <a:solidFill>
                  <a:srgbClr val="003C58"/>
                </a:solidFill>
                <a:latin typeface="Arial" panose="020B0604020202020204" pitchFamily="34" charset="0"/>
                <a:cs typeface="Arial" panose="020B0604020202020204" pitchFamily="34" charset="0"/>
              </a:rPr>
              <a:t>Modelo de selección/ estratificación y atención farmacéutica de pacientes crónicos en APS</a:t>
            </a:r>
            <a:endParaRPr lang="es-CL" sz="3200" b="1" dirty="0">
              <a:solidFill>
                <a:srgbClr val="003C58"/>
              </a:solidFill>
              <a:latin typeface="Arial" panose="020B0604020202020204" pitchFamily="34" charset="0"/>
              <a:cs typeface="Arial" panose="020B0604020202020204" pitchFamily="34" charset="0"/>
            </a:endParaRPr>
          </a:p>
        </p:txBody>
      </p:sp>
      <p:graphicFrame>
        <p:nvGraphicFramePr>
          <p:cNvPr id="13" name="Diagrama 12">
            <a:extLst>
              <a:ext uri="{FF2B5EF4-FFF2-40B4-BE49-F238E27FC236}">
                <a16:creationId xmlns:a16="http://schemas.microsoft.com/office/drawing/2014/main" id="{88EBF46E-CD34-B0B2-1F0C-8E39728982FF}"/>
              </a:ext>
            </a:extLst>
          </p:cNvPr>
          <p:cNvGraphicFramePr/>
          <p:nvPr>
            <p:extLst>
              <p:ext uri="{D42A27DB-BD31-4B8C-83A1-F6EECF244321}">
                <p14:modId xmlns:p14="http://schemas.microsoft.com/office/powerpoint/2010/main" val="2323064624"/>
              </p:ext>
            </p:extLst>
          </p:nvPr>
        </p:nvGraphicFramePr>
        <p:xfrm>
          <a:off x="4546121" y="1572958"/>
          <a:ext cx="7319308" cy="51217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061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D2B04-73C6-9226-3EA4-132B77C1A202}"/>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32E233F1-60B5-8D6B-2BE2-7E7B0FB1D916}"/>
              </a:ext>
            </a:extLst>
          </p:cNvPr>
          <p:cNvPicPr>
            <a:picLocks noChangeAspect="1"/>
          </p:cNvPicPr>
          <p:nvPr/>
        </p:nvPicPr>
        <p:blipFill>
          <a:blip r:embed="rId3">
            <a:extLst>
              <a:ext uri="{28A0092B-C50C-407E-A947-70E740481C1C}">
                <a14:useLocalDpi xmlns:a14="http://schemas.microsoft.com/office/drawing/2010/main" val="0"/>
              </a:ext>
            </a:extLst>
          </a:blip>
          <a:srcRect l="9747" r="38303"/>
          <a:stretch/>
        </p:blipFill>
        <p:spPr>
          <a:xfrm>
            <a:off x="0" y="1774370"/>
            <a:ext cx="5160243" cy="5083629"/>
          </a:xfrm>
          <a:prstGeom prst="rect">
            <a:avLst/>
          </a:prstGeom>
        </p:spPr>
      </p:pic>
      <p:sp>
        <p:nvSpPr>
          <p:cNvPr id="2" name="Rectángulo 1">
            <a:extLst>
              <a:ext uri="{FF2B5EF4-FFF2-40B4-BE49-F238E27FC236}">
                <a16:creationId xmlns:a16="http://schemas.microsoft.com/office/drawing/2014/main" id="{B338081E-498E-6D54-8F4A-D6B9606D14C8}"/>
              </a:ext>
            </a:extLst>
          </p:cNvPr>
          <p:cNvSpPr/>
          <p:nvPr/>
        </p:nvSpPr>
        <p:spPr>
          <a:xfrm>
            <a:off x="11973169" y="0"/>
            <a:ext cx="222421" cy="6858000"/>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11" name="Marcador de contenido 10">
            <a:extLst>
              <a:ext uri="{FF2B5EF4-FFF2-40B4-BE49-F238E27FC236}">
                <a16:creationId xmlns:a16="http://schemas.microsoft.com/office/drawing/2014/main" id="{EC20BCB2-36DE-92FB-5B1E-60BD139956F0}"/>
              </a:ext>
            </a:extLst>
          </p:cNvPr>
          <p:cNvPicPr>
            <a:picLocks noGrp="1" noChangeAspect="1"/>
          </p:cNvPicPr>
          <p:nvPr>
            <p:ph idx="1"/>
          </p:nvPr>
        </p:nvPicPr>
        <p:blipFill>
          <a:blip r:embed="rId4"/>
          <a:srcRect t="5093"/>
          <a:stretch>
            <a:fillRect/>
          </a:stretch>
        </p:blipFill>
        <p:spPr>
          <a:xfrm>
            <a:off x="5397970" y="3376368"/>
            <a:ext cx="6564313" cy="3179694"/>
          </a:xfrm>
          <a:prstGeom prst="rect">
            <a:avLst/>
          </a:prstGeom>
        </p:spPr>
      </p:pic>
      <p:grpSp>
        <p:nvGrpSpPr>
          <p:cNvPr id="15" name="Grupo 14">
            <a:extLst>
              <a:ext uri="{FF2B5EF4-FFF2-40B4-BE49-F238E27FC236}">
                <a16:creationId xmlns:a16="http://schemas.microsoft.com/office/drawing/2014/main" id="{94B10764-4AD8-59CF-C96D-B26A43EF1ABD}"/>
              </a:ext>
            </a:extLst>
          </p:cNvPr>
          <p:cNvGrpSpPr/>
          <p:nvPr/>
        </p:nvGrpSpPr>
        <p:grpSpPr>
          <a:xfrm>
            <a:off x="260708" y="1949615"/>
            <a:ext cx="4638825" cy="4642404"/>
            <a:chOff x="7432133" y="262926"/>
            <a:chExt cx="4638825" cy="4642404"/>
          </a:xfrm>
        </p:grpSpPr>
        <p:sp>
          <p:nvSpPr>
            <p:cNvPr id="10" name="CuadroTexto 9">
              <a:extLst>
                <a:ext uri="{FF2B5EF4-FFF2-40B4-BE49-F238E27FC236}">
                  <a16:creationId xmlns:a16="http://schemas.microsoft.com/office/drawing/2014/main" id="{F30D26B3-2592-FAA4-73C8-E985F6E9F244}"/>
                </a:ext>
              </a:extLst>
            </p:cNvPr>
            <p:cNvSpPr txBox="1"/>
            <p:nvPr/>
          </p:nvSpPr>
          <p:spPr>
            <a:xfrm>
              <a:off x="7440196" y="4535998"/>
              <a:ext cx="4630762"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s-ES" sz="900" dirty="0"/>
                <a:t>Fuente: Adaptado de Modelo de selección y atención farmacéutica de pacientes crónicos, por la Sociedad Española de Farmacia Hospitalaria (SEFH), 2013.</a:t>
              </a:r>
              <a:endParaRPr lang="es-CL" sz="900" dirty="0"/>
            </a:p>
          </p:txBody>
        </p:sp>
        <p:pic>
          <p:nvPicPr>
            <p:cNvPr id="12" name="Imagen 11">
              <a:extLst>
                <a:ext uri="{FF2B5EF4-FFF2-40B4-BE49-F238E27FC236}">
                  <a16:creationId xmlns:a16="http://schemas.microsoft.com/office/drawing/2014/main" id="{7B47488F-C2CC-EFEB-18C1-808CADE933DE}"/>
                </a:ext>
              </a:extLst>
            </p:cNvPr>
            <p:cNvPicPr>
              <a:picLocks noChangeAspect="1"/>
            </p:cNvPicPr>
            <p:nvPr/>
          </p:nvPicPr>
          <p:blipFill>
            <a:blip r:embed="rId5"/>
            <a:stretch>
              <a:fillRect/>
            </a:stretch>
          </p:blipFill>
          <p:spPr>
            <a:xfrm>
              <a:off x="7432133" y="262926"/>
              <a:ext cx="4638825" cy="4329173"/>
            </a:xfrm>
            <a:prstGeom prst="rect">
              <a:avLst/>
            </a:prstGeom>
          </p:spPr>
        </p:pic>
      </p:grpSp>
      <p:sp>
        <p:nvSpPr>
          <p:cNvPr id="14" name="CuadroTexto 13">
            <a:extLst>
              <a:ext uri="{FF2B5EF4-FFF2-40B4-BE49-F238E27FC236}">
                <a16:creationId xmlns:a16="http://schemas.microsoft.com/office/drawing/2014/main" id="{8C2846B5-3513-150C-5311-FF1DD3801432}"/>
              </a:ext>
            </a:extLst>
          </p:cNvPr>
          <p:cNvSpPr txBox="1"/>
          <p:nvPr/>
        </p:nvSpPr>
        <p:spPr>
          <a:xfrm>
            <a:off x="5382664" y="6488668"/>
            <a:ext cx="6590505" cy="369332"/>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s-CL" sz="900" dirty="0"/>
              <a:t>Fuente: Adaptado de Martínez-Mardones F et al. Primary health care pharmacists and visión for community pharmacy and pharmacists in Chile. Pharm Pract (Granada) [Internet]. 2020 Aug 28;18(3):2142. Ministerio de Salud, División de Políticas Públicas y Promoción.</a:t>
            </a:r>
          </a:p>
        </p:txBody>
      </p:sp>
      <p:pic>
        <p:nvPicPr>
          <p:cNvPr id="13" name="Imagen 12">
            <a:extLst>
              <a:ext uri="{FF2B5EF4-FFF2-40B4-BE49-F238E27FC236}">
                <a16:creationId xmlns:a16="http://schemas.microsoft.com/office/drawing/2014/main" id="{F090C6B2-159A-82F8-06D8-F0FBCD179CAC}"/>
              </a:ext>
            </a:extLst>
          </p:cNvPr>
          <p:cNvPicPr>
            <a:picLocks noChangeAspect="1"/>
          </p:cNvPicPr>
          <p:nvPr/>
        </p:nvPicPr>
        <p:blipFill>
          <a:blip r:embed="rId6"/>
          <a:stretch>
            <a:fillRect/>
          </a:stretch>
        </p:blipFill>
        <p:spPr>
          <a:xfrm>
            <a:off x="5678186" y="127813"/>
            <a:ext cx="5766154" cy="3194125"/>
          </a:xfrm>
          <a:prstGeom prst="rect">
            <a:avLst/>
          </a:prstGeom>
        </p:spPr>
      </p:pic>
      <p:sp>
        <p:nvSpPr>
          <p:cNvPr id="16" name="Rectángulo 15">
            <a:extLst>
              <a:ext uri="{FF2B5EF4-FFF2-40B4-BE49-F238E27FC236}">
                <a16:creationId xmlns:a16="http://schemas.microsoft.com/office/drawing/2014/main" id="{D7198842-5559-3FE4-EE8F-92879CDDF823}"/>
              </a:ext>
            </a:extLst>
          </p:cNvPr>
          <p:cNvSpPr/>
          <p:nvPr/>
        </p:nvSpPr>
        <p:spPr>
          <a:xfrm rot="16200000">
            <a:off x="1758581" y="-897537"/>
            <a:ext cx="1479384" cy="3712031"/>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6" name="Título 6">
            <a:extLst>
              <a:ext uri="{FF2B5EF4-FFF2-40B4-BE49-F238E27FC236}">
                <a16:creationId xmlns:a16="http://schemas.microsoft.com/office/drawing/2014/main" id="{5E696016-E1C9-61D8-028B-57F946CEEC57}"/>
              </a:ext>
            </a:extLst>
          </p:cNvPr>
          <p:cNvSpPr txBox="1">
            <a:spLocks/>
          </p:cNvSpPr>
          <p:nvPr/>
        </p:nvSpPr>
        <p:spPr>
          <a:xfrm>
            <a:off x="340961" y="476071"/>
            <a:ext cx="4314624" cy="1222100"/>
          </a:xfrm>
          <a:prstGeom prst="rect">
            <a:avLst/>
          </a:prstGeom>
          <a:no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b="1" dirty="0">
                <a:solidFill>
                  <a:srgbClr val="003C58"/>
                </a:solidFill>
                <a:latin typeface="Arial" panose="020B0604020202020204" pitchFamily="34" charset="0"/>
                <a:cs typeface="Arial" panose="020B0604020202020204" pitchFamily="34" charset="0"/>
              </a:rPr>
              <a:t>M</a:t>
            </a:r>
            <a:r>
              <a:rPr lang="es-CL" b="1" dirty="0">
                <a:solidFill>
                  <a:srgbClr val="003C58"/>
                </a:solidFill>
                <a:latin typeface="Arial" panose="020B0604020202020204" pitchFamily="34" charset="0"/>
                <a:cs typeface="Arial" panose="020B0604020202020204" pitchFamily="34" charset="0"/>
              </a:rPr>
              <a:t>odelado de datos</a:t>
            </a:r>
          </a:p>
        </p:txBody>
      </p:sp>
    </p:spTree>
    <p:extLst>
      <p:ext uri="{BB962C8B-B14F-4D97-AF65-F5344CB8AC3E}">
        <p14:creationId xmlns:p14="http://schemas.microsoft.com/office/powerpoint/2010/main" val="2034754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A997E-DFA6-F36B-C646-AD0D9CF66436}"/>
            </a:ext>
          </a:extLst>
        </p:cNvPr>
        <p:cNvGrpSpPr/>
        <p:nvPr/>
      </p:nvGrpSpPr>
      <p:grpSpPr>
        <a:xfrm>
          <a:off x="0" y="0"/>
          <a:ext cx="0" cy="0"/>
          <a:chOff x="0" y="0"/>
          <a:chExt cx="0" cy="0"/>
        </a:xfrm>
      </p:grpSpPr>
      <p:sp>
        <p:nvSpPr>
          <p:cNvPr id="6" name="Título 6">
            <a:extLst>
              <a:ext uri="{FF2B5EF4-FFF2-40B4-BE49-F238E27FC236}">
                <a16:creationId xmlns:a16="http://schemas.microsoft.com/office/drawing/2014/main" id="{59B98B62-6580-E94A-E3AE-C2C8C6CB2426}"/>
              </a:ext>
            </a:extLst>
          </p:cNvPr>
          <p:cNvSpPr txBox="1">
            <a:spLocks/>
          </p:cNvSpPr>
          <p:nvPr/>
        </p:nvSpPr>
        <p:spPr>
          <a:xfrm>
            <a:off x="533400" y="319503"/>
            <a:ext cx="5246913" cy="990977"/>
          </a:xfrm>
          <a:prstGeom prst="rect">
            <a:avLst/>
          </a:prstGeom>
          <a:solidFill>
            <a:schemeClr val="bg1"/>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 b="1" dirty="0">
                <a:solidFill>
                  <a:srgbClr val="003C58"/>
                </a:solidFill>
                <a:latin typeface="Arial" panose="020B0604020202020204" pitchFamily="34" charset="0"/>
                <a:cs typeface="Arial" panose="020B0604020202020204" pitchFamily="34" charset="0"/>
              </a:rPr>
              <a:t>Á</a:t>
            </a:r>
            <a:r>
              <a:rPr lang="es-CL" b="1" dirty="0">
                <a:solidFill>
                  <a:srgbClr val="003C58"/>
                </a:solidFill>
                <a:latin typeface="Arial" panose="020B0604020202020204" pitchFamily="34" charset="0"/>
                <a:cs typeface="Arial" panose="020B0604020202020204" pitchFamily="34" charset="0"/>
              </a:rPr>
              <a:t>rbol de decisiones</a:t>
            </a:r>
            <a:endParaRPr kumimoji="0" lang="es-CL" sz="4400" b="1" i="0" u="none" strike="noStrike" kern="1200" cap="none" spc="0" normalizeH="0" baseline="0" noProof="0" dirty="0">
              <a:ln>
                <a:noFill/>
              </a:ln>
              <a:solidFill>
                <a:srgbClr val="003C58"/>
              </a:solidFill>
              <a:effectLst/>
              <a:uLnTx/>
              <a:uFillTx/>
              <a:latin typeface="Arial" panose="020B0604020202020204" pitchFamily="34" charset="0"/>
              <a:ea typeface="+mj-ea"/>
              <a:cs typeface="Arial" panose="020B0604020202020204" pitchFamily="34" charset="0"/>
            </a:endParaRPr>
          </a:p>
        </p:txBody>
      </p:sp>
      <p:sp>
        <p:nvSpPr>
          <p:cNvPr id="7" name="Rectángulo 6">
            <a:extLst>
              <a:ext uri="{FF2B5EF4-FFF2-40B4-BE49-F238E27FC236}">
                <a16:creationId xmlns:a16="http://schemas.microsoft.com/office/drawing/2014/main" id="{4D03CCD1-3DF1-0204-D1CF-67E078815E97}"/>
              </a:ext>
            </a:extLst>
          </p:cNvPr>
          <p:cNvSpPr/>
          <p:nvPr/>
        </p:nvSpPr>
        <p:spPr>
          <a:xfrm rot="16200000">
            <a:off x="7497748" y="1716982"/>
            <a:ext cx="4477897" cy="4189846"/>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ángulo 1">
            <a:extLst>
              <a:ext uri="{FF2B5EF4-FFF2-40B4-BE49-F238E27FC236}">
                <a16:creationId xmlns:a16="http://schemas.microsoft.com/office/drawing/2014/main" id="{D5C9ED79-DB5F-B80A-795C-704C3ACE5A4F}"/>
              </a:ext>
            </a:extLst>
          </p:cNvPr>
          <p:cNvSpPr/>
          <p:nvPr/>
        </p:nvSpPr>
        <p:spPr>
          <a:xfrm>
            <a:off x="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uadroTexto 9">
            <a:extLst>
              <a:ext uri="{FF2B5EF4-FFF2-40B4-BE49-F238E27FC236}">
                <a16:creationId xmlns:a16="http://schemas.microsoft.com/office/drawing/2014/main" id="{ADD0F5D5-6933-0878-F13E-06328E241001}"/>
              </a:ext>
            </a:extLst>
          </p:cNvPr>
          <p:cNvSpPr txBox="1"/>
          <p:nvPr/>
        </p:nvSpPr>
        <p:spPr>
          <a:xfrm>
            <a:off x="386463" y="6215331"/>
            <a:ext cx="11711875" cy="64633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s-ES" sz="900" dirty="0"/>
              <a:t>Martínez </a:t>
            </a:r>
            <a:r>
              <a:rPr lang="es-ES" sz="900" dirty="0" err="1"/>
              <a:t>Martínez</a:t>
            </a:r>
            <a:r>
              <a:rPr lang="es-ES" sz="900" dirty="0"/>
              <a:t>, F., </a:t>
            </a:r>
            <a:r>
              <a:rPr lang="es-ES" sz="900" dirty="0" err="1"/>
              <a:t>Faus</a:t>
            </a:r>
            <a:r>
              <a:rPr lang="es-ES" sz="900" dirty="0"/>
              <a:t> </a:t>
            </a:r>
            <a:r>
              <a:rPr lang="es-ES" sz="900" dirty="0" err="1"/>
              <a:t>Dader</a:t>
            </a:r>
            <a:r>
              <a:rPr lang="es-ES" sz="900" dirty="0"/>
              <a:t>, M., Martín </a:t>
            </a:r>
            <a:r>
              <a:rPr lang="es-ES" sz="900" dirty="0" err="1"/>
              <a:t>Martín</a:t>
            </a:r>
            <a:r>
              <a:rPr lang="es-ES" sz="900" dirty="0"/>
              <a:t>, J., &amp; </a:t>
            </a:r>
            <a:r>
              <a:rPr lang="es-ES" sz="900" dirty="0" err="1"/>
              <a:t>Farragher</a:t>
            </a:r>
            <a:r>
              <a:rPr lang="es-ES" sz="900" dirty="0"/>
              <a:t>, T. (2014). Programa </a:t>
            </a:r>
            <a:r>
              <a:rPr lang="es-ES" sz="900" dirty="0" err="1"/>
              <a:t>conSIGUE</a:t>
            </a:r>
            <a:r>
              <a:rPr lang="es-ES" sz="900" dirty="0"/>
              <a:t>. Medida del impacto clínico, económico y humanístico del servicio de Seguimiento Farmacoterapéutico en mayores polimedicados en la farmacia comunitaria española.</a:t>
            </a:r>
          </a:p>
          <a:p>
            <a:r>
              <a:rPr lang="es-CL" sz="900" dirty="0"/>
              <a:t>Ruiz-Ramos, J., Juanes-Borrego, A., Puig-</a:t>
            </a:r>
            <a:r>
              <a:rPr lang="es-CL" sz="900" dirty="0" err="1"/>
              <a:t>Campany</a:t>
            </a:r>
            <a:r>
              <a:rPr lang="es-CL" sz="900" dirty="0"/>
              <a:t>, M., </a:t>
            </a:r>
            <a:r>
              <a:rPr lang="es-CL" sz="900" dirty="0" err="1"/>
              <a:t>Blazquez</a:t>
            </a:r>
            <a:r>
              <a:rPr lang="es-CL" sz="900" dirty="0"/>
              <a:t>-Andión, M., López-</a:t>
            </a:r>
            <a:r>
              <a:rPr lang="es-CL" sz="900" dirty="0" err="1"/>
              <a:t>Vinardell</a:t>
            </a:r>
            <a:r>
              <a:rPr lang="es-CL" sz="900" dirty="0"/>
              <a:t>, L., Gilabert-</a:t>
            </a:r>
            <a:r>
              <a:rPr lang="es-CL" sz="900" dirty="0" err="1"/>
              <a:t>Perramon</a:t>
            </a:r>
            <a:r>
              <a:rPr lang="es-CL" sz="900" dirty="0"/>
              <a:t>, A., </a:t>
            </a:r>
            <a:r>
              <a:rPr lang="es-CL" sz="900" dirty="0" err="1"/>
              <a:t>Guiu</a:t>
            </a:r>
            <a:r>
              <a:rPr lang="es-CL" sz="900" dirty="0"/>
              <a:t>-Segura, J. M., &amp; Mangues-</a:t>
            </a:r>
            <a:r>
              <a:rPr lang="es-CL" sz="900" dirty="0" err="1"/>
              <a:t>Bafalluy</a:t>
            </a:r>
            <a:r>
              <a:rPr lang="es-CL" sz="900" dirty="0"/>
              <a:t>, M. A. (2022). </a:t>
            </a:r>
            <a:r>
              <a:rPr lang="en-US" sz="900" dirty="0"/>
              <a:t>Cost-effectiveness analysis of implementing a secondary prevention </a:t>
            </a:r>
            <a:r>
              <a:rPr lang="en-US" sz="900" dirty="0" err="1"/>
              <a:t>programme</a:t>
            </a:r>
            <a:r>
              <a:rPr lang="en-US" sz="900" dirty="0"/>
              <a:t> in those patients who visited an emergency department for drug-related problems. </a:t>
            </a:r>
            <a:r>
              <a:rPr lang="en-US" sz="900" i="1" dirty="0"/>
              <a:t>The International Journal of Pharmacy Practice</a:t>
            </a:r>
            <a:r>
              <a:rPr lang="en-US" sz="900" dirty="0"/>
              <a:t>, </a:t>
            </a:r>
            <a:r>
              <a:rPr lang="en-US" sz="900" i="1" dirty="0"/>
              <a:t>30</a:t>
            </a:r>
            <a:r>
              <a:rPr lang="en-US" sz="900" dirty="0"/>
              <a:t>(5), 434–440. https://doi.org/10.1093/IJPP/RIAC061</a:t>
            </a:r>
            <a:endParaRPr lang="es-CL" sz="900" dirty="0"/>
          </a:p>
        </p:txBody>
      </p:sp>
      <p:pic>
        <p:nvPicPr>
          <p:cNvPr id="11" name="Imagen 10">
            <a:extLst>
              <a:ext uri="{FF2B5EF4-FFF2-40B4-BE49-F238E27FC236}">
                <a16:creationId xmlns:a16="http://schemas.microsoft.com/office/drawing/2014/main" id="{94170E36-0FCA-79B6-7472-543040750D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8264" y="483331"/>
            <a:ext cx="9307273" cy="5528633"/>
          </a:xfrm>
          <a:prstGeom prst="rect">
            <a:avLst/>
          </a:prstGeom>
        </p:spPr>
      </p:pic>
      <p:pic>
        <p:nvPicPr>
          <p:cNvPr id="12" name="Imagen 11">
            <a:extLst>
              <a:ext uri="{FF2B5EF4-FFF2-40B4-BE49-F238E27FC236}">
                <a16:creationId xmlns:a16="http://schemas.microsoft.com/office/drawing/2014/main" id="{7F297187-EBE4-3E93-E7C5-1A285CDAD5EB}"/>
              </a:ext>
            </a:extLst>
          </p:cNvPr>
          <p:cNvPicPr>
            <a:picLocks noChangeAspect="1"/>
          </p:cNvPicPr>
          <p:nvPr/>
        </p:nvPicPr>
        <p:blipFill>
          <a:blip r:embed="rId4"/>
          <a:srcRect l="4966" t="25310" r="3826" b="27694"/>
          <a:stretch>
            <a:fillRect/>
          </a:stretch>
        </p:blipFill>
        <p:spPr>
          <a:xfrm>
            <a:off x="386463" y="4325754"/>
            <a:ext cx="2973813" cy="1531077"/>
          </a:xfrm>
          <a:prstGeom prst="rect">
            <a:avLst/>
          </a:prstGeom>
          <a:ln>
            <a:noFill/>
          </a:ln>
        </p:spPr>
      </p:pic>
      <p:sp>
        <p:nvSpPr>
          <p:cNvPr id="13" name="Título 6">
            <a:extLst>
              <a:ext uri="{FF2B5EF4-FFF2-40B4-BE49-F238E27FC236}">
                <a16:creationId xmlns:a16="http://schemas.microsoft.com/office/drawing/2014/main" id="{18031885-33C0-580A-C3C1-B86CD063BB55}"/>
              </a:ext>
            </a:extLst>
          </p:cNvPr>
          <p:cNvSpPr txBox="1">
            <a:spLocks/>
          </p:cNvSpPr>
          <p:nvPr/>
        </p:nvSpPr>
        <p:spPr>
          <a:xfrm>
            <a:off x="562785" y="1130781"/>
            <a:ext cx="5060776" cy="507719"/>
          </a:xfrm>
          <a:prstGeom prst="rect">
            <a:avLst/>
          </a:prstGeom>
          <a:solidFill>
            <a:schemeClr val="bg1"/>
          </a:solidFill>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1600" b="1" i="0" u="none" strike="noStrike" kern="1200" cap="none" spc="0" normalizeH="0" baseline="0" noProof="0" dirty="0">
                <a:ln>
                  <a:noFill/>
                </a:ln>
                <a:solidFill>
                  <a:srgbClr val="003C58"/>
                </a:solidFill>
                <a:effectLst/>
                <a:uLnTx/>
                <a:uFillTx/>
                <a:latin typeface="Arial" panose="020B0604020202020204" pitchFamily="34" charset="0"/>
                <a:ea typeface="+mj-ea"/>
                <a:cs typeface="Arial" panose="020B0604020202020204" pitchFamily="34" charset="0"/>
              </a:rPr>
              <a:t>Modelado clave efectividad: % en base a estudios experimentales.</a:t>
            </a:r>
            <a:endParaRPr kumimoji="0" lang="es-CL" sz="1600" b="1" i="0" u="none" strike="noStrike" kern="1200" cap="none" spc="0" normalizeH="0" baseline="0" noProof="0" dirty="0">
              <a:ln>
                <a:noFill/>
              </a:ln>
              <a:solidFill>
                <a:srgbClr val="003C58"/>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070168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AB66C-F3B3-9E82-4228-8A4332AF2AE2}"/>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68355CBD-B264-79BA-9ED0-DDF8989AF8BC}"/>
              </a:ext>
            </a:extLst>
          </p:cNvPr>
          <p:cNvPicPr>
            <a:picLocks noChangeAspect="1"/>
          </p:cNvPicPr>
          <p:nvPr/>
        </p:nvPicPr>
        <p:blipFill>
          <a:blip r:embed="rId3">
            <a:extLst>
              <a:ext uri="{28A0092B-C50C-407E-A947-70E740481C1C}">
                <a14:useLocalDpi xmlns:a14="http://schemas.microsoft.com/office/drawing/2010/main" val="0"/>
              </a:ext>
            </a:extLst>
          </a:blip>
          <a:srcRect l="9747" r="38303"/>
          <a:stretch/>
        </p:blipFill>
        <p:spPr>
          <a:xfrm>
            <a:off x="7311093" y="1572959"/>
            <a:ext cx="4880907" cy="5285038"/>
          </a:xfrm>
          <a:prstGeom prst="rect">
            <a:avLst/>
          </a:prstGeom>
        </p:spPr>
      </p:pic>
      <p:sp>
        <p:nvSpPr>
          <p:cNvPr id="6" name="Título 6">
            <a:extLst>
              <a:ext uri="{FF2B5EF4-FFF2-40B4-BE49-F238E27FC236}">
                <a16:creationId xmlns:a16="http://schemas.microsoft.com/office/drawing/2014/main" id="{759AC2B2-C93A-C6D8-B63A-2FA67974D42C}"/>
              </a:ext>
            </a:extLst>
          </p:cNvPr>
          <p:cNvSpPr txBox="1">
            <a:spLocks/>
          </p:cNvSpPr>
          <p:nvPr/>
        </p:nvSpPr>
        <p:spPr>
          <a:xfrm>
            <a:off x="408235" y="0"/>
            <a:ext cx="11108851" cy="905741"/>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 sz="3600" b="1" dirty="0">
                <a:solidFill>
                  <a:srgbClr val="003C58"/>
                </a:solidFill>
                <a:latin typeface="Arial" panose="020B0604020202020204" pitchFamily="34" charset="0"/>
                <a:cs typeface="Arial" panose="020B0604020202020204" pitchFamily="34" charset="0"/>
              </a:rPr>
              <a:t>Identificación, medición y valorización de costos</a:t>
            </a:r>
          </a:p>
        </p:txBody>
      </p:sp>
      <p:sp>
        <p:nvSpPr>
          <p:cNvPr id="7" name="Rectángulo 6">
            <a:extLst>
              <a:ext uri="{FF2B5EF4-FFF2-40B4-BE49-F238E27FC236}">
                <a16:creationId xmlns:a16="http://schemas.microsoft.com/office/drawing/2014/main" id="{19208FAA-59AE-D5C0-AAB1-449654591D58}"/>
              </a:ext>
            </a:extLst>
          </p:cNvPr>
          <p:cNvSpPr/>
          <p:nvPr/>
        </p:nvSpPr>
        <p:spPr>
          <a:xfrm rot="16200000">
            <a:off x="7497748" y="1716982"/>
            <a:ext cx="4477897" cy="4189846"/>
          </a:xfrm>
          <a:prstGeom prst="rect">
            <a:avLst/>
          </a:prstGeom>
          <a:gradFill>
            <a:gsLst>
              <a:gs pos="0">
                <a:schemeClr val="accent1">
                  <a:lumMod val="5000"/>
                  <a:lumOff val="95000"/>
                  <a:alpha val="14276"/>
                </a:schemeClr>
              </a:gs>
              <a:gs pos="10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ángulo 1">
            <a:extLst>
              <a:ext uri="{FF2B5EF4-FFF2-40B4-BE49-F238E27FC236}">
                <a16:creationId xmlns:a16="http://schemas.microsoft.com/office/drawing/2014/main" id="{5191363B-1DEA-137C-156E-23CECF501158}"/>
              </a:ext>
            </a:extLst>
          </p:cNvPr>
          <p:cNvSpPr/>
          <p:nvPr/>
        </p:nvSpPr>
        <p:spPr>
          <a:xfrm>
            <a:off x="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n 14">
            <a:extLst>
              <a:ext uri="{FF2B5EF4-FFF2-40B4-BE49-F238E27FC236}">
                <a16:creationId xmlns:a16="http://schemas.microsoft.com/office/drawing/2014/main" id="{319DB3D9-2ABE-20D9-5E8A-EBA474698995}"/>
              </a:ext>
            </a:extLst>
          </p:cNvPr>
          <p:cNvPicPr>
            <a:picLocks noChangeAspect="1"/>
          </p:cNvPicPr>
          <p:nvPr/>
        </p:nvPicPr>
        <p:blipFill>
          <a:blip r:embed="rId4"/>
          <a:stretch>
            <a:fillRect/>
          </a:stretch>
        </p:blipFill>
        <p:spPr>
          <a:xfrm>
            <a:off x="674914" y="761463"/>
            <a:ext cx="10767083" cy="6039632"/>
          </a:xfrm>
          <a:prstGeom prst="rect">
            <a:avLst/>
          </a:prstGeom>
        </p:spPr>
      </p:pic>
      <p:sp>
        <p:nvSpPr>
          <p:cNvPr id="9" name="Elipse 8">
            <a:extLst>
              <a:ext uri="{FF2B5EF4-FFF2-40B4-BE49-F238E27FC236}">
                <a16:creationId xmlns:a16="http://schemas.microsoft.com/office/drawing/2014/main" id="{DB07D437-38E4-90DA-CD66-CB0F4E2B9994}"/>
              </a:ext>
            </a:extLst>
          </p:cNvPr>
          <p:cNvSpPr/>
          <p:nvPr/>
        </p:nvSpPr>
        <p:spPr>
          <a:xfrm>
            <a:off x="408235" y="6136452"/>
            <a:ext cx="11620479" cy="624003"/>
          </a:xfrm>
          <a:prstGeom prst="ellipse">
            <a:avLst/>
          </a:prstGeom>
          <a:noFill/>
          <a:ln w="762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s-CL"/>
          </a:p>
        </p:txBody>
      </p:sp>
    </p:spTree>
    <p:extLst>
      <p:ext uri="{BB962C8B-B14F-4D97-AF65-F5344CB8AC3E}">
        <p14:creationId xmlns:p14="http://schemas.microsoft.com/office/powerpoint/2010/main" val="43531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310F0-28CE-CAAD-06A2-087F1396C50A}"/>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D9B4274F-4670-000D-CA09-7A4194CE21B2}"/>
              </a:ext>
            </a:extLst>
          </p:cNvPr>
          <p:cNvPicPr>
            <a:picLocks noChangeAspect="1"/>
          </p:cNvPicPr>
          <p:nvPr/>
        </p:nvPicPr>
        <p:blipFill>
          <a:blip r:embed="rId3">
            <a:extLst>
              <a:ext uri="{28A0092B-C50C-407E-A947-70E740481C1C}">
                <a14:useLocalDpi xmlns:a14="http://schemas.microsoft.com/office/drawing/2010/main" val="0"/>
              </a:ext>
            </a:extLst>
          </a:blip>
          <a:srcRect l="9747" r="38303"/>
          <a:stretch/>
        </p:blipFill>
        <p:spPr>
          <a:xfrm>
            <a:off x="7311093" y="1572959"/>
            <a:ext cx="4880907" cy="5285038"/>
          </a:xfrm>
          <a:prstGeom prst="rect">
            <a:avLst/>
          </a:prstGeom>
        </p:spPr>
      </p:pic>
      <p:sp>
        <p:nvSpPr>
          <p:cNvPr id="6" name="Título 6">
            <a:extLst>
              <a:ext uri="{FF2B5EF4-FFF2-40B4-BE49-F238E27FC236}">
                <a16:creationId xmlns:a16="http://schemas.microsoft.com/office/drawing/2014/main" id="{E849856E-8C7C-9B79-B4ED-A879F06D256B}"/>
              </a:ext>
            </a:extLst>
          </p:cNvPr>
          <p:cNvSpPr txBox="1">
            <a:spLocks/>
          </p:cNvSpPr>
          <p:nvPr/>
        </p:nvSpPr>
        <p:spPr>
          <a:xfrm>
            <a:off x="392584" y="605148"/>
            <a:ext cx="6138845" cy="827149"/>
          </a:xfrm>
          <a:prstGeom prst="rect">
            <a:avLst/>
          </a:prstGeom>
          <a:solidFill>
            <a:schemeClr val="bg1"/>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400" b="1" i="0" u="none" strike="noStrike" kern="1200" cap="none" spc="0" normalizeH="0" baseline="0" noProof="0" dirty="0">
                <a:ln>
                  <a:noFill/>
                </a:ln>
                <a:solidFill>
                  <a:srgbClr val="003C58"/>
                </a:solidFill>
                <a:effectLst/>
                <a:uLnTx/>
                <a:uFillTx/>
                <a:latin typeface="Arial" panose="020B0604020202020204" pitchFamily="34" charset="0"/>
                <a:ea typeface="+mj-ea"/>
                <a:cs typeface="Arial" panose="020B0604020202020204" pitchFamily="34" charset="0"/>
              </a:rPr>
              <a:t>Modelado clave de costos</a:t>
            </a:r>
            <a:endParaRPr kumimoji="0" lang="es-CL" sz="4400" b="1" i="0" u="none" strike="noStrike" kern="1200" cap="none" spc="0" normalizeH="0" baseline="0" noProof="0" dirty="0">
              <a:ln>
                <a:noFill/>
              </a:ln>
              <a:solidFill>
                <a:srgbClr val="003C58"/>
              </a:solidFill>
              <a:effectLst/>
              <a:uLnTx/>
              <a:uFillTx/>
              <a:latin typeface="Arial" panose="020B0604020202020204" pitchFamily="34" charset="0"/>
              <a:ea typeface="+mj-ea"/>
              <a:cs typeface="Arial" panose="020B0604020202020204" pitchFamily="34" charset="0"/>
            </a:endParaRPr>
          </a:p>
        </p:txBody>
      </p:sp>
      <p:sp>
        <p:nvSpPr>
          <p:cNvPr id="2" name="Rectángulo 1">
            <a:extLst>
              <a:ext uri="{FF2B5EF4-FFF2-40B4-BE49-F238E27FC236}">
                <a16:creationId xmlns:a16="http://schemas.microsoft.com/office/drawing/2014/main" id="{ACA00E9E-5554-5BCD-AB2C-2EFC8C30FE32}"/>
              </a:ext>
            </a:extLst>
          </p:cNvPr>
          <p:cNvSpPr/>
          <p:nvPr/>
        </p:nvSpPr>
        <p:spPr>
          <a:xfrm>
            <a:off x="0" y="1572958"/>
            <a:ext cx="246490" cy="5285042"/>
          </a:xfrm>
          <a:prstGeom prst="rect">
            <a:avLst/>
          </a:prstGeom>
          <a:solidFill>
            <a:srgbClr val="37838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uadroTexto 9">
            <a:extLst>
              <a:ext uri="{FF2B5EF4-FFF2-40B4-BE49-F238E27FC236}">
                <a16:creationId xmlns:a16="http://schemas.microsoft.com/office/drawing/2014/main" id="{E21BC893-11E6-0ADF-9213-78A7C0975885}"/>
              </a:ext>
            </a:extLst>
          </p:cNvPr>
          <p:cNvSpPr txBox="1"/>
          <p:nvPr/>
        </p:nvSpPr>
        <p:spPr>
          <a:xfrm>
            <a:off x="392584" y="6496608"/>
            <a:ext cx="11711875" cy="246221"/>
          </a:xfrm>
          <a:prstGeom prst="rect">
            <a:avLst/>
          </a:prstGeom>
          <a:ln>
            <a:noFill/>
          </a:ln>
        </p:spPr>
        <p:style>
          <a:lnRef idx="2">
            <a:schemeClr val="dk1"/>
          </a:lnRef>
          <a:fillRef idx="1">
            <a:schemeClr val="lt1"/>
          </a:fillRef>
          <a:effectRef idx="0">
            <a:schemeClr val="dk1"/>
          </a:effectRef>
          <a:fontRef idx="minor">
            <a:schemeClr val="dk1"/>
          </a:fontRef>
        </p:style>
        <p:txBody>
          <a:bodyPr wrap="square">
            <a:spAutoFit/>
          </a:bodyPr>
          <a:lstStyle/>
          <a:p>
            <a:r>
              <a:rPr lang="es-CL" sz="1000" dirty="0"/>
              <a:t>Wolff, P., Yarza, V., &amp; Julio, C. (2023). Prevalencia nacional de Eventos Adversos Medicamentosos en pacientes hospitalizados Adverse </a:t>
            </a:r>
            <a:r>
              <a:rPr lang="es-CL" sz="1000" dirty="0" err="1"/>
              <a:t>Drug</a:t>
            </a:r>
            <a:r>
              <a:rPr lang="es-CL" sz="1000" dirty="0"/>
              <a:t> </a:t>
            </a:r>
            <a:r>
              <a:rPr lang="es-CL" sz="1000" dirty="0" err="1"/>
              <a:t>Events</a:t>
            </a:r>
            <a:r>
              <a:rPr lang="es-CL" sz="1000" dirty="0"/>
              <a:t> in </a:t>
            </a:r>
            <a:r>
              <a:rPr lang="es-CL" sz="1000" dirty="0" err="1"/>
              <a:t>Hospitalized</a:t>
            </a:r>
            <a:r>
              <a:rPr lang="es-CL" sz="1000" dirty="0"/>
              <a:t> </a:t>
            </a:r>
            <a:r>
              <a:rPr lang="es-CL" sz="1000" dirty="0" err="1"/>
              <a:t>Patients</a:t>
            </a:r>
            <a:r>
              <a:rPr lang="es-CL" sz="1000" dirty="0"/>
              <a:t> in Chile: </a:t>
            </a:r>
            <a:r>
              <a:rPr lang="es-CL" sz="1000" dirty="0" err="1"/>
              <a:t>Prevalence</a:t>
            </a:r>
            <a:r>
              <a:rPr lang="es-CL" sz="1000" dirty="0"/>
              <a:t> &amp; </a:t>
            </a:r>
            <a:r>
              <a:rPr lang="es-CL" sz="1000" dirty="0" err="1"/>
              <a:t>Implications</a:t>
            </a:r>
            <a:r>
              <a:rPr lang="es-CL" sz="1000" dirty="0"/>
              <a:t>. 576–582.</a:t>
            </a:r>
          </a:p>
        </p:txBody>
      </p:sp>
      <p:pic>
        <p:nvPicPr>
          <p:cNvPr id="3" name="Imagen 2">
            <a:extLst>
              <a:ext uri="{FF2B5EF4-FFF2-40B4-BE49-F238E27FC236}">
                <a16:creationId xmlns:a16="http://schemas.microsoft.com/office/drawing/2014/main" id="{ED53464B-7FA2-FB88-2DEF-8702492141D1}"/>
              </a:ext>
            </a:extLst>
          </p:cNvPr>
          <p:cNvPicPr>
            <a:picLocks noChangeAspect="1"/>
          </p:cNvPicPr>
          <p:nvPr/>
        </p:nvPicPr>
        <p:blipFill>
          <a:blip r:embed="rId4"/>
          <a:stretch>
            <a:fillRect/>
          </a:stretch>
        </p:blipFill>
        <p:spPr>
          <a:xfrm>
            <a:off x="195994" y="1571524"/>
            <a:ext cx="11908465" cy="586262"/>
          </a:xfrm>
          <a:prstGeom prst="rect">
            <a:avLst/>
          </a:prstGeom>
        </p:spPr>
      </p:pic>
      <p:pic>
        <p:nvPicPr>
          <p:cNvPr id="4" name="Imagen 3">
            <a:extLst>
              <a:ext uri="{FF2B5EF4-FFF2-40B4-BE49-F238E27FC236}">
                <a16:creationId xmlns:a16="http://schemas.microsoft.com/office/drawing/2014/main" id="{3A4FD635-8E29-B126-B770-87F2C3DE811C}"/>
              </a:ext>
            </a:extLst>
          </p:cNvPr>
          <p:cNvPicPr>
            <a:picLocks noChangeAspect="1"/>
          </p:cNvPicPr>
          <p:nvPr/>
        </p:nvPicPr>
        <p:blipFill>
          <a:blip r:embed="rId5"/>
          <a:stretch>
            <a:fillRect/>
          </a:stretch>
        </p:blipFill>
        <p:spPr>
          <a:xfrm>
            <a:off x="7313126" y="2848131"/>
            <a:ext cx="4873468" cy="2308485"/>
          </a:xfrm>
          <a:prstGeom prst="rect">
            <a:avLst/>
          </a:prstGeom>
          <a:ln>
            <a:solidFill>
              <a:schemeClr val="tx1"/>
            </a:solidFill>
          </a:ln>
        </p:spPr>
      </p:pic>
      <p:sp>
        <p:nvSpPr>
          <p:cNvPr id="8" name="Marcador de contenido 2">
            <a:extLst>
              <a:ext uri="{FF2B5EF4-FFF2-40B4-BE49-F238E27FC236}">
                <a16:creationId xmlns:a16="http://schemas.microsoft.com/office/drawing/2014/main" id="{F77E595C-727F-BBEB-F445-FE71D93C66E5}"/>
              </a:ext>
            </a:extLst>
          </p:cNvPr>
          <p:cNvSpPr>
            <a:spLocks noGrp="1"/>
          </p:cNvSpPr>
          <p:nvPr>
            <p:ph idx="1"/>
          </p:nvPr>
        </p:nvSpPr>
        <p:spPr>
          <a:xfrm>
            <a:off x="305043" y="2681676"/>
            <a:ext cx="6623444" cy="3699764"/>
          </a:xfrm>
        </p:spPr>
        <p:txBody>
          <a:bodyPr>
            <a:normAutofit/>
          </a:bodyPr>
          <a:lstStyle/>
          <a:p>
            <a:pPr algn="just"/>
            <a:r>
              <a:rPr lang="es-ES" sz="2000" b="1" dirty="0">
                <a:solidFill>
                  <a:srgbClr val="003C58"/>
                </a:solidFill>
                <a:latin typeface="Arial" panose="020B0604020202020204" pitchFamily="34" charset="0"/>
                <a:cs typeface="Arial" panose="020B0604020202020204" pitchFamily="34" charset="0"/>
              </a:rPr>
              <a:t>Costos visitas servicio de urgencias por PRM: </a:t>
            </a:r>
            <a:r>
              <a:rPr lang="es-ES" sz="2000" dirty="0">
                <a:solidFill>
                  <a:srgbClr val="003C58"/>
                </a:solidFill>
                <a:latin typeface="Arial" panose="020B0604020202020204" pitchFamily="34" charset="0"/>
                <a:cs typeface="Arial" panose="020B0604020202020204" pitchFamily="34" charset="0"/>
              </a:rPr>
              <a:t>valor promedio de todas las atenciones realizadas en el Hospital Base de Valdivia durante el año 2024 (solicitud a través portal de transparencia).</a:t>
            </a:r>
          </a:p>
          <a:p>
            <a:pPr algn="just"/>
            <a:endParaRPr lang="es-ES" sz="2000" dirty="0">
              <a:solidFill>
                <a:srgbClr val="003C58"/>
              </a:solidFill>
              <a:latin typeface="Arial" panose="020B0604020202020204" pitchFamily="34" charset="0"/>
              <a:cs typeface="Arial" panose="020B0604020202020204" pitchFamily="34" charset="0"/>
            </a:endParaRPr>
          </a:p>
          <a:p>
            <a:pPr algn="just"/>
            <a:r>
              <a:rPr lang="es-ES" sz="2000" b="1" dirty="0">
                <a:solidFill>
                  <a:srgbClr val="003C58"/>
                </a:solidFill>
                <a:latin typeface="Arial" panose="020B0604020202020204" pitchFamily="34" charset="0"/>
                <a:cs typeface="Arial" panose="020B0604020202020204" pitchFamily="34" charset="0"/>
              </a:rPr>
              <a:t>Costos hospitalización por PRM: </a:t>
            </a:r>
            <a:r>
              <a:rPr lang="es-ES" sz="2000" dirty="0">
                <a:solidFill>
                  <a:srgbClr val="003C58"/>
                </a:solidFill>
                <a:latin typeface="Arial" panose="020B0604020202020204" pitchFamily="34" charset="0"/>
                <a:cs typeface="Arial" panose="020B0604020202020204" pitchFamily="34" charset="0"/>
              </a:rPr>
              <a:t>peso promedio de GRD por hospitalizaciones en Chile debidas a EAM es de 1,52 (Wolff et al., 2023). Multiplicado por precio base FONASA para el Hospital Base de Valdivia del año 2025, da un valor de 4.469.560 CLP (2.940.500*1,52). </a:t>
            </a:r>
          </a:p>
        </p:txBody>
      </p:sp>
    </p:spTree>
    <p:extLst>
      <p:ext uri="{BB962C8B-B14F-4D97-AF65-F5344CB8AC3E}">
        <p14:creationId xmlns:p14="http://schemas.microsoft.com/office/powerpoint/2010/main" val="118341190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1358</TotalTime>
  <Words>1822</Words>
  <Application>Microsoft Office PowerPoint</Application>
  <PresentationFormat>Panorámica</PresentationFormat>
  <Paragraphs>100</Paragraphs>
  <Slides>15</Slides>
  <Notes>5</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15</vt:i4>
      </vt:variant>
    </vt:vector>
  </HeadingPairs>
  <TitlesOfParts>
    <vt:vector size="23" baseType="lpstr">
      <vt:lpstr>Aptos</vt:lpstr>
      <vt:lpstr>Arial</vt:lpstr>
      <vt:lpstr>Calibri</vt:lpstr>
      <vt:lpstr>Calibri Light</vt:lpstr>
      <vt:lpstr>Cambria</vt:lpstr>
      <vt:lpstr>Cambria Math</vt:lpstr>
      <vt:lpstr>Century Gothic</vt:lpstr>
      <vt:lpstr>Tema de Office</vt:lpstr>
      <vt:lpstr>Presentación de PowerPoint</vt:lpstr>
      <vt:lpstr>Presentación de PowerPoint</vt:lpstr>
      <vt:lpstr>Materiales  y métodos</vt:lpstr>
      <vt:lpstr>Modelo de selección/ estratificación y atención farmacéutica de pacientes crónicos en APS</vt:lpstr>
      <vt:lpstr>Presentación de PowerPoint</vt:lpstr>
      <vt:lpstr>Presentación de PowerPoint</vt:lpstr>
      <vt:lpstr>Presentación de PowerPoint</vt:lpstr>
      <vt:lpstr>Presentación de PowerPoint</vt:lpstr>
      <vt:lpstr>Presentación de PowerPoint</vt:lpstr>
      <vt:lpstr>Resultados: Costos y efectividad de cada alternativa</vt:lpstr>
      <vt:lpstr>Presentación de PowerPoint</vt:lpstr>
      <vt:lpstr>Resultados: Análisis de sensibilidad</vt:lpstr>
      <vt:lpstr>Conclusión</vt:lpstr>
      <vt:lpstr>Referencias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Matías Alejandro Salamanca Muñoz</dc:creator>
  <cp:lastModifiedBy>Melisa Munzenmayer R.</cp:lastModifiedBy>
  <cp:revision>13</cp:revision>
  <dcterms:created xsi:type="dcterms:W3CDTF">2023-09-24T14:12:27Z</dcterms:created>
  <dcterms:modified xsi:type="dcterms:W3CDTF">2025-11-04T02:31:04Z</dcterms:modified>
</cp:coreProperties>
</file>