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c8ec076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c8ec076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8c8ec0763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8c8ec0763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8c8ec0763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8c8ec0763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c8ec0763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8c8ec0763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8c8ec0763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8c8ec0763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8c8ec0763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8c8ec0763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c8ec0763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8c8ec0763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8c8ec0763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8c8ec0763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17-10-2025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821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9344/07196458.32.327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5281/zenodo.691453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dd.uab.cat/record/22181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354/0718-2279.2019.5252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ocscimed.2019.02.00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935/2175-1390.v24e2450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05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4AA1F3BC-3B3C-A2BC-E31C-EB51908C4075}"/>
              </a:ext>
            </a:extLst>
          </p:cNvPr>
          <p:cNvSpPr/>
          <p:nvPr/>
        </p:nvSpPr>
        <p:spPr>
          <a:xfrm>
            <a:off x="-163551" y="1457093"/>
            <a:ext cx="8467492" cy="1114657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861324" y="1669128"/>
            <a:ext cx="6164753" cy="106721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337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Desafíos y promesas pendientes en salud y rehabilitación desde los activismos de la discapacidad: Un estudio narrativo (ID 1363)</a:t>
            </a:r>
            <a:endParaRPr lang="es-CL" sz="3375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1768018" y="3257658"/>
            <a:ext cx="6258059" cy="90262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 Rebolledo Sanhueza</a:t>
            </a:r>
          </a:p>
          <a:p>
            <a:pPr algn="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 en Psicología, kinesióloga</a:t>
            </a:r>
          </a:p>
          <a:p>
            <a:pPr algn="r"/>
            <a:r>
              <a:rPr lang="es-E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jame.rebolledo@uchile.cl </a:t>
            </a:r>
          </a:p>
          <a:p>
            <a:pPr algn="r"/>
            <a:endParaRPr lang="es-CL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1929384" y="4277671"/>
            <a:ext cx="6096693" cy="7296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Kinesiología, Universidad de Chile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129745" y="-2"/>
            <a:ext cx="6558434" cy="2679700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5" y="2911627"/>
            <a:ext cx="7020869" cy="2231873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7688179" y="0"/>
            <a:ext cx="1455821" cy="2679700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3416998" y="1567543"/>
            <a:ext cx="5314828" cy="1097717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061565" y="0"/>
            <a:ext cx="68180" cy="2679698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50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Introducción</a:t>
            </a:r>
            <a:endParaRPr b="1">
              <a:solidFill>
                <a:srgbClr val="003C58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>
                <a:solidFill>
                  <a:schemeClr val="dk1"/>
                </a:solidFill>
              </a:rPr>
              <a:t>Las luchas políticas por la discapacidad de la década de 1960 promovieron un cambio en su comprensión y un distanciamiento de los sistemas biomédicos </a:t>
            </a:r>
            <a:r>
              <a:rPr lang="es" sz="1500">
                <a:solidFill>
                  <a:schemeClr val="dk1"/>
                </a:solidFill>
              </a:rPr>
              <a:t>(Abberley, 1996)</a:t>
            </a:r>
            <a:r>
              <a:rPr lang="es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>
                <a:solidFill>
                  <a:schemeClr val="dk1"/>
                </a:solidFill>
              </a:rPr>
              <a:t>Actualmente, en Chile, los colectivos por la discapacidad son diversos en sus demandas y estrategias, varias de ellas vinculadas a las promesas de accesibilidad en salud y que los servicios de rehabilitación superen el modelo médico </a:t>
            </a:r>
            <a:r>
              <a:rPr lang="es" sz="1500">
                <a:solidFill>
                  <a:schemeClr val="dk1"/>
                </a:solidFill>
              </a:rPr>
              <a:t>(Ferrante, 2023; Gutiérrez et al, 2022)</a:t>
            </a:r>
            <a:r>
              <a:rPr lang="es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>
                <a:solidFill>
                  <a:schemeClr val="dk1"/>
                </a:solidFill>
              </a:rPr>
              <a:t>Esta comunicación se deriva de una tesis doctoral sobre las luchas políticas de la discapacidad.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385350" y="4114800"/>
            <a:ext cx="8373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340" marR="2540" lvl="0" indent="-18034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chemeClr val="dk1"/>
                </a:solidFill>
              </a:rPr>
              <a:t>Abberley, Paul. (1996).</a:t>
            </a:r>
            <a:r>
              <a:rPr lang="es" sz="800">
                <a:solidFill>
                  <a:schemeClr val="dk1"/>
                </a:solidFill>
              </a:rPr>
              <a:t> Work, Utopia and impairment. In L. Barton (Ed.), Disability &amp; Society (pp. 61–82). Routledge.</a:t>
            </a:r>
            <a:endParaRPr sz="800">
              <a:solidFill>
                <a:schemeClr val="dk1"/>
              </a:solidFill>
            </a:endParaRPr>
          </a:p>
          <a:p>
            <a:pPr marL="180340" marR="2540" lvl="0" indent="-18034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chemeClr val="dk1"/>
                </a:solidFill>
              </a:rPr>
              <a:t>Ferrante, Carolina, Pino Morán, Juan, &amp; Vera Fuente-alba, Luis. (2023).</a:t>
            </a:r>
            <a:r>
              <a:rPr lang="es" sz="800">
                <a:solidFill>
                  <a:schemeClr val="dk1"/>
                </a:solidFill>
              </a:rPr>
              <a:t> “¡No más caridad, queremos derechos, justicia y dignidad!” Las marchas anti-Teletón en Chile (2011-2021). </a:t>
            </a:r>
            <a:r>
              <a:rPr lang="es" sz="800" i="1">
                <a:solidFill>
                  <a:schemeClr val="dk1"/>
                </a:solidFill>
              </a:rPr>
              <a:t>Revista Temas Sociológicos</a:t>
            </a:r>
            <a:r>
              <a:rPr lang="es" sz="800">
                <a:solidFill>
                  <a:schemeClr val="dk1"/>
                </a:solidFill>
              </a:rPr>
              <a:t>, </a:t>
            </a:r>
            <a:r>
              <a:rPr lang="es" sz="800" i="1">
                <a:solidFill>
                  <a:schemeClr val="dk1"/>
                </a:solidFill>
              </a:rPr>
              <a:t>32</a:t>
            </a:r>
            <a:r>
              <a:rPr lang="es" sz="800">
                <a:solidFill>
                  <a:schemeClr val="dk1"/>
                </a:solidFill>
              </a:rPr>
              <a:t>, 301–343. </a:t>
            </a:r>
            <a:r>
              <a:rPr lang="es" sz="8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https://doi.org/10.29344/07196458.32.3278</a:t>
            </a:r>
            <a:endParaRPr sz="800">
              <a:solidFill>
                <a:schemeClr val="dk1"/>
              </a:solidFill>
            </a:endParaRPr>
          </a:p>
          <a:p>
            <a:pPr marL="180340" marR="2540" lvl="0" indent="-18034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800" b="1">
                <a:solidFill>
                  <a:schemeClr val="dk1"/>
                </a:solidFill>
              </a:rPr>
              <a:t>Gutiérrez Recabarren, María Beatriz, Lapierre Acevedo, Michelle, &amp; Ramírez Fuentes, Jaime. (2022).</a:t>
            </a:r>
            <a:r>
              <a:rPr lang="es" sz="800">
                <a:solidFill>
                  <a:schemeClr val="dk1"/>
                </a:solidFill>
              </a:rPr>
              <a:t> De la revuelta social a la Convención Constitucional: El caso de la primera línea y las personas con discapacidad como movimientos sociales emergentes en la lucha por el reconocimiento. </a:t>
            </a:r>
            <a:r>
              <a:rPr lang="es" sz="800" i="1">
                <a:solidFill>
                  <a:schemeClr val="dk1"/>
                </a:solidFill>
              </a:rPr>
              <a:t>Encuentros (Maracaibo)</a:t>
            </a:r>
            <a:r>
              <a:rPr lang="es" sz="800">
                <a:solidFill>
                  <a:schemeClr val="dk1"/>
                </a:solidFill>
              </a:rPr>
              <a:t>, </a:t>
            </a:r>
            <a:r>
              <a:rPr lang="es" sz="800" i="1">
                <a:solidFill>
                  <a:schemeClr val="dk1"/>
                </a:solidFill>
              </a:rPr>
              <a:t>16</a:t>
            </a:r>
            <a:r>
              <a:rPr lang="es" sz="800">
                <a:solidFill>
                  <a:schemeClr val="dk1"/>
                </a:solidFill>
              </a:rPr>
              <a:t>, 152–173. </a:t>
            </a:r>
            <a:r>
              <a:rPr lang="es" sz="8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https://doi.org/10.5281/zenodo.6914538</a:t>
            </a:r>
            <a:r>
              <a:rPr lang="es" sz="800">
                <a:solidFill>
                  <a:schemeClr val="dk1"/>
                </a:solidFill>
              </a:rPr>
              <a:t>  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Objetivo</a:t>
            </a:r>
            <a:endParaRPr b="1">
              <a:solidFill>
                <a:srgbClr val="003C58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896450"/>
            <a:ext cx="8520600" cy="17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600">
                <a:solidFill>
                  <a:schemeClr val="dk1"/>
                </a:solidFill>
              </a:rPr>
              <a:t>Analizar los </a:t>
            </a:r>
            <a:r>
              <a:rPr lang="es" sz="2600" b="1">
                <a:solidFill>
                  <a:schemeClr val="dk1"/>
                </a:solidFill>
              </a:rPr>
              <a:t>desafíos pendientes</a:t>
            </a:r>
            <a:r>
              <a:rPr lang="es" sz="2600">
                <a:solidFill>
                  <a:schemeClr val="dk1"/>
                </a:solidFill>
              </a:rPr>
              <a:t> sobre salud y rehabilitación desde las trayectorias de activistas por los derechos de las personas con discapacidad en Chile.</a:t>
            </a:r>
            <a:endParaRPr sz="2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rgbClr val="003C58"/>
                </a:solidFill>
              </a:rPr>
              <a:t>Método</a:t>
            </a:r>
            <a:endParaRPr b="1" dirty="0">
              <a:solidFill>
                <a:srgbClr val="003C58"/>
              </a:solidFill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415375" y="1548475"/>
            <a:ext cx="1902900" cy="2403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3C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DISEÑO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Metodología cualitativa, epistemología feminista, narrativa </a:t>
            </a:r>
            <a:r>
              <a:rPr lang="es" sz="1200"/>
              <a:t>(Balach et al, 2003).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Co-producción de Narrativas de Vida </a:t>
            </a:r>
            <a:r>
              <a:rPr lang="es" sz="1200"/>
              <a:t>(Prieto, 2009)</a:t>
            </a:r>
            <a:endParaRPr sz="1200"/>
          </a:p>
        </p:txBody>
      </p:sp>
      <p:sp>
        <p:nvSpPr>
          <p:cNvPr id="76" name="Google Shape;76;p16"/>
          <p:cNvSpPr/>
          <p:nvPr/>
        </p:nvSpPr>
        <p:spPr>
          <a:xfrm>
            <a:off x="2470750" y="1548475"/>
            <a:ext cx="1902900" cy="2403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3C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PARTICIPANTES</a:t>
            </a:r>
            <a:endParaRPr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Siete personas activistas distintas regiones de Chile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Trabajo de campo sept 2023-sept 2024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4 a 6 encuentros con cada participante</a:t>
            </a:r>
            <a:endParaRPr dirty="0"/>
          </a:p>
        </p:txBody>
      </p:sp>
      <p:sp>
        <p:nvSpPr>
          <p:cNvPr id="77" name="Google Shape;77;p16"/>
          <p:cNvSpPr/>
          <p:nvPr/>
        </p:nvSpPr>
        <p:spPr>
          <a:xfrm>
            <a:off x="4526125" y="1548475"/>
            <a:ext cx="1902900" cy="2403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3C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ANÁLISIS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Análisis narrativo temático</a:t>
            </a: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6581500" y="1548475"/>
            <a:ext cx="1902900" cy="24033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3C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ASPECTOS ÉTICOS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Ética situada y feminista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Ajustes de accesibilidad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/>
            </a:br>
            <a:r>
              <a:rPr lang="es"/>
              <a:t>Aprobado por comité de ética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339000" y="4169175"/>
            <a:ext cx="8466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340" marR="2540" lvl="0" indent="-18034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50" b="1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Balasch, Marcel, &amp; Montenegro, Marisela (2003).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 Una propuesta metodológica desde la epistemología de los conocimientos situados: Las producciones narrativas. </a:t>
            </a:r>
            <a:r>
              <a:rPr lang="es" sz="950" i="1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Encuentros en Psicología Social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, </a:t>
            </a:r>
            <a:r>
              <a:rPr lang="es" sz="950" i="1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1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(3), pp.44-48.  </a:t>
            </a:r>
            <a:endParaRPr sz="950">
              <a:solidFill>
                <a:schemeClr val="dk1"/>
              </a:solidFill>
              <a:latin typeface="Suisse Int'l"/>
              <a:ea typeface="Suisse Int'l"/>
              <a:cs typeface="Suisse Int'l"/>
              <a:sym typeface="Suisse Int'l"/>
            </a:endParaRPr>
          </a:p>
          <a:p>
            <a:pPr marL="180340" marR="2540" lvl="0" indent="-18034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50" b="1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Prieto Drouillas, Rodrigo. (2009). </a:t>
            </a:r>
            <a:r>
              <a:rPr lang="es" sz="950" i="1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Vidas Queer. La politización de la experiencia tranzmarikabollo de Barcelona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 [Tesis Doctoral, Universitat Autònoma de Barcelona]. </a:t>
            </a:r>
            <a:r>
              <a:rPr lang="es" sz="950" u="sng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https://ddd.uab.cat/record/221810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 </a:t>
            </a:r>
            <a:endParaRPr sz="950">
              <a:solidFill>
                <a:schemeClr val="dk1"/>
              </a:solidFill>
              <a:latin typeface="Suisse Int'l"/>
              <a:ea typeface="Suisse Int'l"/>
              <a:cs typeface="Suisse Int'l"/>
              <a:sym typeface="Suisse Int'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9219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Hallazgos y discusión:</a:t>
            </a:r>
            <a:br>
              <a:rPr lang="es"/>
            </a:br>
            <a:r>
              <a:rPr lang="es" sz="3600"/>
              <a:t>Desafíos pendientes en materia de salud y rehabilitación. 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Hallazgos</a:t>
            </a:r>
            <a:endParaRPr b="1">
              <a:solidFill>
                <a:srgbClr val="003C58"/>
              </a:solidFill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26300" y="930725"/>
            <a:ext cx="8406000" cy="3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17182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s" b="1">
                <a:solidFill>
                  <a:schemeClr val="dk1"/>
                </a:solidFill>
              </a:rPr>
              <a:t>Hegemonía de saberes y violencia institucional</a:t>
            </a:r>
            <a:endParaRPr b="1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Referida a la información sesgada que ofrece el sistema de salud, lo que limita la toma de decisiones informadas y las situaciones de violencia, como las esterilizaciones forzadas, el mal trato o trato discriminatorio. 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Por ejemplo, la sexualidad es un tema tabú, y aún muchas madres piden en los centros de salud que esterilicen a sus hijas porque se pondrán a pololear y podrían quedar embarazadas. </a:t>
            </a:r>
            <a:r>
              <a:rPr lang="es" sz="1400" b="1">
                <a:solidFill>
                  <a:schemeClr val="dk1"/>
                </a:solidFill>
              </a:rPr>
              <a:t>Ni siquiera se preguntan qué quiere la hija, tampoco se dan cuenta que las están discriminando y vulnerando sus derechos sexuales y reproductivos.</a:t>
            </a:r>
            <a:r>
              <a:rPr lang="es" sz="1400">
                <a:solidFill>
                  <a:schemeClr val="dk1"/>
                </a:solidFill>
              </a:rPr>
              <a:t> También hay discriminación de género, porque a los hombres no los esterilizan, ni tampoco se ocupan de su educación sexual. (NV 5, mujer, persona con discapacidad física)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Me gustaría decirles a las trabajadoras y a los trabajadores de la salud 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que </a:t>
            </a:r>
            <a:r>
              <a:rPr lang="es" sz="1400" b="1">
                <a:solidFill>
                  <a:schemeClr val="dk1"/>
                </a:solidFill>
              </a:rPr>
              <a:t>se informen del lenguaje al tratar a las personas en situación de discapacidad</a:t>
            </a:r>
            <a:r>
              <a:rPr lang="es" sz="1400">
                <a:solidFill>
                  <a:schemeClr val="dk1"/>
                </a:solidFill>
              </a:rPr>
              <a:t>,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y que sepan tratar bien, sin discriminación.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Y si la persona quiere ir con una persona de apoyo 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que la dejan entrar. (NV 4, mujer, persona con discapacidad intelectual)</a:t>
            </a: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Los activismos por el Orgullo Loco, ofrecen alternativas</a:t>
            </a:r>
            <a:r>
              <a:rPr lang="es" sz="1400" b="1">
                <a:solidFill>
                  <a:schemeClr val="dk1"/>
                </a:solidFill>
              </a:rPr>
              <a:t> </a:t>
            </a:r>
            <a:endParaRPr sz="1400" b="1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(...)queremos que el entorno social y familiar de las personas que viven experiencia directa de la psiquiatrización cuenten con </a:t>
            </a:r>
            <a:r>
              <a:rPr lang="es" sz="1400" b="1">
                <a:solidFill>
                  <a:schemeClr val="dk1"/>
                </a:solidFill>
              </a:rPr>
              <a:t>otra visión sobre salud mental, otras estrategias de apoyo y acompañamiento más comunitario y libres de las violencias de la psiquiatría. </a:t>
            </a:r>
            <a:r>
              <a:rPr lang="es" sz="1400">
                <a:solidFill>
                  <a:schemeClr val="dk1"/>
                </a:solidFill>
              </a:rPr>
              <a:t>(NV 2, hombre, persona loca, superviviente de la psiquiatría)</a:t>
            </a:r>
            <a:endParaRPr sz="14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s" sz="1400">
                <a:solidFill>
                  <a:schemeClr val="dk1"/>
                </a:solidFill>
              </a:rPr>
              <a:t>Discursos y tratados internacionales en materia de derechos incumplida, ¿Límite en el discurso de los derechos humanos? (Abarca, 2019)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524125" y="4691125"/>
            <a:ext cx="8406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800">
                <a:solidFill>
                  <a:schemeClr val="dk1"/>
                </a:solidFill>
              </a:rPr>
              <a:t>Abarca Lizana, M. A. (2019). ¿Para quién trabajan los derechos Humanos? Críticas al sistema internacional de los derechos humanos desde una perspectiva interseccional. </a:t>
            </a:r>
            <a:r>
              <a:rPr lang="es" sz="800" i="1">
                <a:solidFill>
                  <a:schemeClr val="dk1"/>
                </a:solidFill>
              </a:rPr>
              <a:t>Anuario de Derechos Humanos</a:t>
            </a:r>
            <a:r>
              <a:rPr lang="es" sz="800">
                <a:solidFill>
                  <a:schemeClr val="dk1"/>
                </a:solidFill>
              </a:rPr>
              <a:t>, </a:t>
            </a:r>
            <a:r>
              <a:rPr lang="es" sz="800" i="1">
                <a:solidFill>
                  <a:schemeClr val="dk1"/>
                </a:solidFill>
              </a:rPr>
              <a:t>15</a:t>
            </a:r>
            <a:r>
              <a:rPr lang="es" sz="800">
                <a:solidFill>
                  <a:schemeClr val="dk1"/>
                </a:solidFill>
              </a:rPr>
              <a:t>(2), 315–332. </a:t>
            </a:r>
            <a:r>
              <a:rPr lang="es" sz="8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https://doi.org/10.5354/0718-2279.2019.52522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Hallazgos</a:t>
            </a:r>
            <a:endParaRPr b="1">
              <a:solidFill>
                <a:srgbClr val="003C58"/>
              </a:solidFill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2"/>
            </a:pPr>
            <a:r>
              <a:rPr lang="es" sz="1500" b="1">
                <a:solidFill>
                  <a:schemeClr val="dk1"/>
                </a:solidFill>
              </a:rPr>
              <a:t>Gobernanza y participación social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Exigencia del cumplimiento de los instrumentos internacionales sobre enfoque de derechos, de la coordinación intersectorial y el trabajo colaborativo con la sociedad civil. </a:t>
            </a:r>
            <a:endParaRPr sz="11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“En la reciente pandemia por COVID-19 </a:t>
            </a:r>
            <a:r>
              <a:rPr lang="es" sz="1100" b="1">
                <a:solidFill>
                  <a:schemeClr val="dk1"/>
                </a:solidFill>
              </a:rPr>
              <a:t>hubo mucho trabajo,</a:t>
            </a:r>
            <a:r>
              <a:rPr lang="es" sz="1100">
                <a:solidFill>
                  <a:schemeClr val="dk1"/>
                </a:solidFill>
              </a:rPr>
              <a:t> las personas se contagiaron y tuve que contactar los servicios para que las trasladaran a las residencias sanitarias o bien las hospitalizaran (...) </a:t>
            </a:r>
            <a:r>
              <a:rPr lang="es" sz="1100" b="1">
                <a:solidFill>
                  <a:schemeClr val="dk1"/>
                </a:solidFill>
              </a:rPr>
              <a:t>Ayudamos en toda la coordinación</a:t>
            </a:r>
            <a:r>
              <a:rPr lang="es" sz="1100">
                <a:solidFill>
                  <a:schemeClr val="dk1"/>
                </a:solidFill>
              </a:rPr>
              <a:t>, a retirar fármacos, pañales, alimentos para entregar a las familias que no podían salir. (NV 5, mujer, persona con discapacidad física)</a:t>
            </a:r>
            <a:endParaRPr sz="11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Denuncian problemas graves en acceso a ayudas técnicas </a:t>
            </a:r>
            <a:endParaRPr sz="11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“(...)personas que </a:t>
            </a:r>
            <a:r>
              <a:rPr lang="es" sz="1100" b="1">
                <a:solidFill>
                  <a:schemeClr val="dk1"/>
                </a:solidFill>
              </a:rPr>
              <a:t>se mueren esperandolas</a:t>
            </a:r>
            <a:r>
              <a:rPr lang="es" sz="1100">
                <a:solidFill>
                  <a:schemeClr val="dk1"/>
                </a:solidFill>
              </a:rPr>
              <a:t> y nadie fiscaliza la calidad de las ayudas técnicas que llegan. Muchas prótesis, por ejemplo, </a:t>
            </a:r>
            <a:r>
              <a:rPr lang="es" sz="1100" b="1">
                <a:solidFill>
                  <a:schemeClr val="dk1"/>
                </a:solidFill>
              </a:rPr>
              <a:t>se pierden porque no son adecuadas, o no hay un correcto proceso de ajuste y habilitación</a:t>
            </a:r>
            <a:r>
              <a:rPr lang="es" sz="1100">
                <a:solidFill>
                  <a:schemeClr val="dk1"/>
                </a:solidFill>
              </a:rPr>
              <a:t> de su uso” (NV 5, mujer, persona con discapacidad física)</a:t>
            </a:r>
            <a:endParaRPr sz="11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>
                <a:solidFill>
                  <a:schemeClr val="dk1"/>
                </a:solidFill>
              </a:rPr>
              <a:t>Conocimiento situado para la implementación de los programas que no tiene cabida en la institucionalidad es un capital social (Campbell, 2020) que está siendo ignorado.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271950" y="4568875"/>
            <a:ext cx="8600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80340" marR="2540" lvl="0" indent="-1803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Campbell, C (2020). Social capital, social movements and global public health: Fighting for health-enabling contexts in marginalised settings. </a:t>
            </a:r>
            <a:r>
              <a:rPr lang="es" sz="950" i="1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Social Science &amp; Medicine 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257; 112153. </a:t>
            </a:r>
            <a:r>
              <a:rPr lang="es" sz="950" u="sng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https://doi.org/10.1016/j.socscimed.2019.02.004</a:t>
            </a:r>
            <a:r>
              <a:rPr lang="es" sz="950">
                <a:solidFill>
                  <a:schemeClr val="dk1"/>
                </a:solidFill>
                <a:latin typeface="Suisse Int'l"/>
                <a:ea typeface="Suisse Int'l"/>
                <a:cs typeface="Suisse Int'l"/>
                <a:sym typeface="Suisse Int'l"/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Hallazgos</a:t>
            </a:r>
            <a:endParaRPr b="1">
              <a:solidFill>
                <a:srgbClr val="003C58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3"/>
            </a:pPr>
            <a:r>
              <a:rPr lang="es" sz="1500" b="1">
                <a:solidFill>
                  <a:schemeClr val="dk1"/>
                </a:solidFill>
              </a:rPr>
              <a:t>Rehabilitación y demanda por la justicia social. 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La rehabilitación como un eslabón en la cadena de derechos sociales que el Estado chileno no garantiza. </a:t>
            </a:r>
            <a:endParaRPr sz="12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Proponen una visión amplia: </a:t>
            </a:r>
            <a:endParaRPr sz="1200">
              <a:solidFill>
                <a:schemeClr val="dk1"/>
              </a:solidFill>
            </a:endParaRPr>
          </a:p>
          <a:p>
            <a:pPr marL="0" lvl="0" indent="719999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“La rehabilitación no es solo física, debe haber un seguimiento </a:t>
            </a:r>
            <a:r>
              <a:rPr lang="es" sz="1200" b="1">
                <a:solidFill>
                  <a:schemeClr val="dk1"/>
                </a:solidFill>
              </a:rPr>
              <a:t>para llegar a la justicia social</a:t>
            </a:r>
            <a:r>
              <a:rPr lang="es" sz="1200">
                <a:solidFill>
                  <a:schemeClr val="dk1"/>
                </a:solidFill>
              </a:rPr>
              <a:t>” (NV 6, Hombre Persona con diversidad funcional física)</a:t>
            </a:r>
            <a:endParaRPr sz="1200">
              <a:solidFill>
                <a:schemeClr val="dk1"/>
              </a:solidFill>
            </a:endParaRPr>
          </a:p>
          <a:p>
            <a:pPr marL="0" lvl="0" indent="719999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“Por otro lado, </a:t>
            </a:r>
            <a:r>
              <a:rPr lang="es" sz="1200" b="1">
                <a:solidFill>
                  <a:schemeClr val="dk1"/>
                </a:solidFill>
              </a:rPr>
              <a:t>la búsqueda del diagnóstico</a:t>
            </a:r>
            <a:r>
              <a:rPr lang="es" sz="1200">
                <a:solidFill>
                  <a:schemeClr val="dk1"/>
                </a:solidFill>
              </a:rPr>
              <a:t> [neurodivergencia] tampoco es fácil. En Chile </a:t>
            </a:r>
            <a:r>
              <a:rPr lang="es" sz="1200" b="1">
                <a:solidFill>
                  <a:schemeClr val="dk1"/>
                </a:solidFill>
              </a:rPr>
              <a:t>no hay acceso oportuno a las especialidades médicas</a:t>
            </a:r>
            <a:r>
              <a:rPr lang="es" sz="1200">
                <a:solidFill>
                  <a:schemeClr val="dk1"/>
                </a:solidFill>
              </a:rPr>
              <a:t>, y el costo particular es muy elevado. (...) ir a un servicio especializado en el área, tiene un costo elevado. (NV 3, mujer, Neurodivergente no diagnosticada)</a:t>
            </a:r>
            <a:endParaRPr sz="12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4"/>
            </a:pPr>
            <a:r>
              <a:rPr lang="es" sz="1500" b="1">
                <a:solidFill>
                  <a:schemeClr val="dk1"/>
                </a:solidFill>
              </a:rPr>
              <a:t>Cuidados e interdependencia.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Refiere a un cambio de visión sobre la discapacidad como objeto de cuidado, por un enfoque de cuidados mutuos ante la vulnerabilidad compartida e interdependencia. Denuncian el capacitismo y la visión limitada sobre la discapacidad: </a:t>
            </a:r>
            <a:endParaRPr sz="12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“Para la sociedad lo que </a:t>
            </a:r>
            <a:r>
              <a:rPr lang="es" sz="1200" b="1">
                <a:solidFill>
                  <a:schemeClr val="dk1"/>
                </a:solidFill>
              </a:rPr>
              <a:t>necesitamos es cuidados</a:t>
            </a:r>
            <a:r>
              <a:rPr lang="es" sz="1200">
                <a:solidFill>
                  <a:schemeClr val="dk1"/>
                </a:solidFill>
              </a:rPr>
              <a:t>, asistencia, rehabilitación, pero no que avancemos por nosotras mismas” (NV 1, mujer. Persona con discapacidad visual)</a:t>
            </a:r>
            <a:endParaRPr sz="1200">
              <a:solidFill>
                <a:schemeClr val="dk1"/>
              </a:solidFill>
            </a:endParaRPr>
          </a:p>
          <a:p>
            <a:pPr marL="719999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Pendiente el avance y cambio de la comprensión de la discapacidad.</a:t>
            </a:r>
            <a:br>
              <a:rPr lang="es" sz="1200">
                <a:solidFill>
                  <a:schemeClr val="dk1"/>
                </a:solidFill>
              </a:rPr>
            </a:br>
            <a:r>
              <a:rPr lang="es" sz="1200">
                <a:solidFill>
                  <a:schemeClr val="dk1"/>
                </a:solidFill>
              </a:rPr>
              <a:t>Potencialidad política de la interdependencia y la lucha anticapacitista (Madeo, 2024)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542700" y="4627800"/>
            <a:ext cx="82896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Madeo, A. (2024). Salir del armario disca del esfuerzo privado por la autonomía a la lucha pública anticapacitista. </a:t>
            </a:r>
            <a:r>
              <a:rPr lang="es" sz="1000" i="1">
                <a:solidFill>
                  <a:schemeClr val="dk1"/>
                </a:solidFill>
              </a:rPr>
              <a:t>Revista Psicología Política</a:t>
            </a:r>
            <a:r>
              <a:rPr lang="es" sz="1000">
                <a:solidFill>
                  <a:schemeClr val="dk1"/>
                </a:solidFill>
              </a:rPr>
              <a:t>, </a:t>
            </a:r>
            <a:r>
              <a:rPr lang="es" sz="1000" i="1">
                <a:solidFill>
                  <a:schemeClr val="dk1"/>
                </a:solidFill>
              </a:rPr>
              <a:t>24</a:t>
            </a:r>
            <a:r>
              <a:rPr lang="es" sz="1000">
                <a:solidFill>
                  <a:schemeClr val="dk1"/>
                </a:solidFill>
              </a:rPr>
              <a:t>. </a:t>
            </a:r>
            <a:r>
              <a:rPr lang="es" sz="10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https://doi.org/10.5935/2175-1390.v24e24507</a:t>
            </a:r>
            <a:r>
              <a:rPr lang="e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003C58"/>
                </a:solidFill>
              </a:rPr>
              <a:t>Conclusiones</a:t>
            </a:r>
            <a:endParaRPr b="1">
              <a:solidFill>
                <a:srgbClr val="003C58"/>
              </a:solidFill>
            </a:endParaRPr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Los desafíos en salud y rehabilitación visibilizados por los activismos de la discapacidad revelan </a:t>
            </a:r>
            <a:r>
              <a:rPr lang="es" b="1">
                <a:solidFill>
                  <a:srgbClr val="003C58"/>
                </a:solidFill>
              </a:rPr>
              <a:t>problemas históricos del sistema de salud</a:t>
            </a:r>
            <a:r>
              <a:rPr lang="es">
                <a:solidFill>
                  <a:schemeClr val="dk1"/>
                </a:solidFill>
              </a:rPr>
              <a:t> asociados a la falta de coherencia entre sus políticas y sus prácticas, </a:t>
            </a:r>
            <a:r>
              <a:rPr lang="es" b="1">
                <a:solidFill>
                  <a:srgbClr val="003C58"/>
                </a:solidFill>
              </a:rPr>
              <a:t>la escasa articulación intersectorial, falta de abordaje desde un enfoque de derechos y la visión medicalizada de la discapacidad</a:t>
            </a:r>
            <a:r>
              <a:rPr lang="es">
                <a:solidFill>
                  <a:schemeClr val="dk1"/>
                </a:solidFill>
              </a:rPr>
              <a:t>. 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Tender </a:t>
            </a:r>
            <a:r>
              <a:rPr lang="es" b="1">
                <a:solidFill>
                  <a:srgbClr val="003C58"/>
                </a:solidFill>
              </a:rPr>
              <a:t>puentes entre la sociedad civil politizada y los/as funcionarios/as</a:t>
            </a:r>
            <a:r>
              <a:rPr lang="es">
                <a:solidFill>
                  <a:schemeClr val="dk1"/>
                </a:solidFill>
              </a:rPr>
              <a:t> de todo nivel de salud es clave para cerrar las brechas y avanzar en una salud para todos y todas, que aporte no solo a controlar enfermedades, sino también </a:t>
            </a:r>
            <a:r>
              <a:rPr lang="es" b="1">
                <a:solidFill>
                  <a:srgbClr val="003C58"/>
                </a:solidFill>
              </a:rPr>
              <a:t>a mejorar proyectos de vida.</a:t>
            </a:r>
            <a:endParaRPr b="1">
              <a:solidFill>
                <a:srgbClr val="003C58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1419</Words>
  <Application>Microsoft Office PowerPoint</Application>
  <PresentationFormat>Presentación en pantalla (16:9)</PresentationFormat>
  <Paragraphs>81</Paragraphs>
  <Slides>10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Suisse Int'l</vt:lpstr>
      <vt:lpstr>Simple Light</vt:lpstr>
      <vt:lpstr>Presentación de PowerPoint</vt:lpstr>
      <vt:lpstr>Introducción</vt:lpstr>
      <vt:lpstr>Objetivo</vt:lpstr>
      <vt:lpstr>Método</vt:lpstr>
      <vt:lpstr>Hallazgos y discusión: Desafíos pendientes en materia de salud y rehabilitación. </vt:lpstr>
      <vt:lpstr>Hallazgos</vt:lpstr>
      <vt:lpstr>Hallazgos</vt:lpstr>
      <vt:lpstr>Hallazgos</vt:lpstr>
      <vt:lpstr>Conclusiones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Jame Rebolledo</cp:lastModifiedBy>
  <cp:revision>2</cp:revision>
  <dcterms:modified xsi:type="dcterms:W3CDTF">2025-10-17T21:04:59Z</dcterms:modified>
</cp:coreProperties>
</file>