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9" r:id="rId4"/>
    <p:sldId id="265" r:id="rId5"/>
    <p:sldId id="271" r:id="rId6"/>
    <p:sldId id="272" r:id="rId7"/>
    <p:sldId id="266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D4E91-8229-E047-A741-0AF94F1E66CF}" v="2" dt="2025-10-28T23:36:27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81"/>
  </p:normalViewPr>
  <p:slideViewPr>
    <p:cSldViewPr snapToGrid="0">
      <p:cViewPr varScale="1">
        <p:scale>
          <a:sx n="107" d="100"/>
          <a:sy n="107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ASISTENCIA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PREVIO REGLAMENTO</c:v>
                </c:pt>
                <c:pt idx="1">
                  <c:v>POSTERIOR REGLAMENTO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0.4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F7-2B44-BDFC-795584E61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9780048"/>
        <c:axId val="869781760"/>
      </c:barChart>
      <c:catAx>
        <c:axId val="86978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69781760"/>
        <c:crosses val="autoZero"/>
        <c:auto val="1"/>
        <c:lblAlgn val="ctr"/>
        <c:lblOffset val="100"/>
        <c:noMultiLvlLbl val="0"/>
      </c:catAx>
      <c:valAx>
        <c:axId val="86978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6978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7T00:07:25.6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9128 7040 16383 0 0,'0'6'0'0'0,"0"14"0"0"0,0 10 0 0 0,0 6 0 0 0,0 2 0 0 0,0 2 0 0 0,0-1 0 0 0,0-1 0 0 0,0 0 0 0 0,0-134 0 0 0,0-39 0 0 0,6 22 0 0 0,8 61 0 0 0,14 75 0 0 0,8 64 0 0 0,10 53 0 0 0,3 28 0 0 0,0-4 0 0 0,-9-22 0 0 0,-11-31 0 0 0,-11-45 0 0 0,-8-53 0 0 0,-5-58 0 0 0,-11-52 0 0 0,-9-34 0 0 0,-3-18 0 0 0,-4 3 0 0 0,1 21 0 0 0,11 38 0 0 0,13 52 0 0 0,18 55 0 0 0,12 50 0 0 0,5 36 0 0 0,4 12 0 0 0,-1-7 0 0 0,-12-41 0 0 0,-24-57 0 0 0,-30-60 0 0 0,-24-47 0 0 0,-9-26 0 0 0,-1 2 0 0 0,10 15 0 0 0,19 31 0 0 0,21 46 0 0 0,23 51 0 0 0,23 40 0 0 0,10 27 0 0 0,3 16 0 0 0,-6-4 0 0 0,-6-15 0 0 0,-8-15 0 0 0,-10-21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7T00:07:25.6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5346 3549 16383 0 0,'0'4'0'0'0,"5"13"0"0"0,5 17 0 0 0,8 13 0 0 0,3 8 0 0 0,1 1 0 0 0,-2-9 0 0 0,-7-19 0 0 0,-9-25 0 0 0,-12-27 0 0 0,-10-24 0 0 0,-5-16 0 0 0,-2-7 0 0 0,28 80 0 0 0,11 34 0 0 0,0-6 0 0 0,-13-25 0 0 0,-12-33 0 0 0,-9-27 0 0 0,-4-13 0 0 0,1-1 0 0 0,4 8 0 0 0,5 19 0 0 0,7 30 0 0 0,12 39 0 0 0,11 35 0 0 0,8 20 0 0 0,3 6 0 0 0,-2-8 0 0 0,-5-23 0 0 0,-11-34 0 0 0,-11-38 0 0 0,-12-32 0 0 0,-8-24 0 0 0,-5-6 0 0 0,0 3 0 0 0,5 20 0 0 0,8 29 0 0 0,11 29 0 0 0,8 21 0 0 0,6 10 0 0 0,2-3 0 0 0,0-9 0 0 0,-2-17 0 0 0,-6-22 0 0 0,-4-18 0 0 0,-1-11 0 0 0,-1-6 0 0 0,-1 0 0 0 0,3 15 0 0 0,7 22 0 0 0,8 29 0 0 0,6 24 0 0 0,3 10 0 0 0,-1 0 0 0 0,-5-11 0 0 0,-7-20 0 0 0,-9-26 0 0 0,-8-23 0 0 0,-6-15 0 0 0,-2-5 0 0 0,9 15 0 0 0,9 17 0 0 0,6 15 0 0 0,2 7 0 0 0,-5-3 0 0 0,-7-13 0 0 0,-9-15 0 0 0,-5-12 0 0 0,-2-4 0 0 0,3 8 0 0 0,8 23 0 0 0,14 28 0 0 0,12 23 0 0 0,9 15 0 0 0,0 2 0 0 0,-1-7 0 0 0,-11-23 0 0 0,-13-27 0 0 0,-15-27 0 0 0,-9-22 0 0 0,-7-10 0 0 0,-1 0 0 0 0,6 11 0 0 0,9 20 0 0 0,10 21 0 0 0,13 14 0 0 0,-8-23 0 0 0,-23-63 0 0 0,-28-70 0 0 0,-15-46 0 0 0,-7-14 0 0 0,4 15 0 0 0,11 39 0 0 0,14 46 0 0 0,15 48 0 0 0,13 42 0 0 0,13 34 0 0 0,12 28 0 0 0,6 16 0 0 0,6 11 0 0 0,3 4 0 0 0,-2 1 0 0 0,0-4 0 0 0,-5-6 0 0 0,-4-12 0 0 0,-4-14 0 0 0,-7-22 0 0 0,-7-25 0 0 0,-7-25 0 0 0,-8-17 0 0 0,-2-8 0 0 0,2 4 0 0 0,3 11 0 0 0,4 29 0 0 0,3 42 0 0 0,8 39 0 0 0,7 28 0 0 0,5 10 0 0 0,2-7 0 0 0,-2-29 0 0 0,-5-53 0 0 0,-11-60 0 0 0,-10-48 0 0 0,-6-29 0 0 0,-4-6 0 0 0,1 11 0 0 0,1 24 0 0 0,4 34 0 0 0,5 40 0 0 0,5 32 0 0 0,2 24 0 0 0,3 10 0 0 0,1-1 0 0 0,1-10 0 0 0,-1-20 0 0 0,1-22 0 0 0,-2-20 0 0 0,-4-11 0 0 0,-3-2 0 0 0,-2 4 0 0 0,-1 11 0 0 0,0 25 0 0 0,3 33 0 0 0,2 30 0 0 0,3 18 0 0 0,3 1 0 0 0,5-10 0 0 0,1-21 0 0 0,1-29 0 0 0,3-40 0 0 0,-1-44 0 0 0,-2-37 0 0 0,-5-16 0 0 0,-4-1 0 0 0,-4 13 0 0 0,-4 33 0 0 0,0 39 0 0 0,2 42 0 0 0,3 32 0 0 0,1 15 0 0 0,2 2 0 0 0,3-11 0 0 0,2-20 0 0 0,0-32 0 0 0,0-39 0 0 0,-1-29 0 0 0,-1-19 0 0 0,0 2 0 0 0,-1 12 0 0 0,0 19 0 0 0,-2 30 0 0 0,-3 32 0 0 0,-3 28 0 0 0,-3 22 0 0 0,2 9 0 0 0,-1-2 0 0 0,1-7 0 0 0,3-12 0 0 0,0-20 0 0 0,1-23 0 0 0,-1-21 0 0 0,0-16 0 0 0,2-7 0 0 0,-1 1 0 0 0,0 11 0 0 0,-1 18 0 0 0,1 20 0 0 0,1 16 0 0 0,1 7 0 0 0,1 1 0 0 0,1-5 0 0 0,3-9 0 0 0,3-18 0 0 0,3-25 0 0 0,5-25 0 0 0,4-18 0 0 0,2-7 0 0 0,-1 6 0 0 0,-5 19 0 0 0,-9 25 0 0 0,-14 30 0 0 0,-11 26 0 0 0,-5 20 0 0 0,-3 13 0 0 0,4 0 0 0 0,3-7 0 0 0,6-19 0 0 0,8-29 0 0 0,11-39 0 0 0,13-39 0 0 0,7-20 0 0 0,3-6 0 0 0,-2 11 0 0 0,-4 21 0 0 0,-6 24 0 0 0,-5 30 0 0 0,-7 26 0 0 0,-5 23 0 0 0,-5 19 0 0 0,-5 14 0 0 0,-3 8 0 0 0,2-1 0 0 0,0-7 0 0 0,3-16 0 0 0,4-19 0 0 0,2-29 0 0 0,7-30 0 0 0,5-23 0 0 0,4-14 0 0 0,2-3 0 0 0,-1 11 0 0 0,-7 20 0 0 0,-9 29 0 0 0,-10 32 0 0 0,-10 25 0 0 0,-5 16 0 0 0,3 1 0 0 0,3-10 0 0 0,5-19 0 0 0,9-23 0 0 0,7-24 0 0 0,7-23 0 0 0,5-18 0 0 0,2-10 0 0 0,2-2 0 0 0,-2 6 0 0 0,-2 15 0 0 0,-6 21 0 0 0,-8 24 0 0 0,-5 17 0 0 0,-3 13 0 0 0,-3 5 0 0 0,3 1 0 0 0,2-6 0 0 0,1-9 0 0 0,2-8 0 0 0,2-11 0 0 0,4-15 0 0 0,5-19 0 0 0,4-20 0 0 0,2-16 0 0 0,2-9 0 0 0,1-1 0 0 0,-1 7 0 0 0,-3 17 0 0 0,-3 22 0 0 0,-7 22 0 0 0,-6 22 0 0 0,-3 17 0 0 0,-3 8 0 0 0,-1 2 0 0 0,0-5 0 0 0,1-7 0 0 0,4-14 0 0 0,6-18 0 0 0,7-24 0 0 0,7-22 0 0 0,7-18 0 0 0,2-7 0 0 0,1 2 0 0 0,-5 9 0 0 0,-4 17 0 0 0,-4 21 0 0 0,-8 23 0 0 0,-6 22 0 0 0,-5 11 0 0 0,-2 7 0 0 0,-1 0 0 0 0,1-8 0 0 0,2-5 0 0 0,-1-8 0 0 0,3-4 0 0 0,0-3 0 0 0,-1-2 0 0 0,2-1 0 0 0,0-1 0 0 0,1-2 0 0 0,-1-1 0 0 0,2-2 0 0 0,-1-1 0 0 0,1 0 0 0 0,2-4 0 0 0,1-9 0 0 0,1-6 0 0 0,1-7 0 0 0,1-5 0 0 0,0-5 0 0 0,0 0 0 0 0,0 2 0 0 0,1 2 0 0 0,1 2 0 0 0,1 1 0 0 0,0 2 0 0 0,2 1 0 0 0,1 0 0 0 0,1 1 0 0 0,1-1 0 0 0,-1 0 0 0 0,1 1 0 0 0,-2 3 0 0 0,-3 9 0 0 0,-5 10 0 0 0,-4 11 0 0 0,-1 5 0 0 0,-1 2 0 0 0,0-1 0 0 0,1-2 0 0 0,1-7 0 0 0,-2-8 0 0 0,1-7 0 0 0,1-1 0 0 0,0 0 0 0 0,-1 2 0 0 0,-2 1 0 0 0,0-3 0 0 0,5-4 0 0 0,2-6 0 0 0,4-4 0 0 0,2-4 0 0 0,2-8 0 0 0,5-10 0 0 0,7-9 0 0 0,5-6 0 0 0,2-5 0 0 0,3 2 0 0 0,-3 4 0 0 0,-2 11 0 0 0,-6 17 0 0 0,-7 27 0 0 0,-8 27 0 0 0,-7 21 0 0 0,-4 12 0 0 0,-1 2 0 0 0,-1-7 0 0 0,2-18 0 0 0,1-28 0 0 0,4-34 0 0 0,1-28 0 0 0,4-19 0 0 0,6-7 0 0 0,4 2 0 0 0,0 10 0 0 0,1 14 0 0 0,0 21 0 0 0,0 26 0 0 0,3 30 0 0 0,3 26 0 0 0,3 16 0 0 0,0 2 0 0 0,-1-6 0 0 0,-4-21 0 0 0,-5-31 0 0 0,-6-33 0 0 0,-7-29 0 0 0,-5-16 0 0 0,-1-6 0 0 0,1 14 0 0 0,3 25 0 0 0,6 25 0 0 0,3 25 0 0 0,4 13 0 0 0,0 5 0 0 0,-1-3 0 0 0,-2-4 0 0 0,-3-15 0 0 0,-1-20 0 0 0,-3-18 0 0 0,-4-14 0 0 0,-1-6 0 0 0,-1 1 0 0 0,-5 6 0 0 0,-9 3 0 0 0,-7 1 0 0 0,-5-2 0 0 0,-5-4 0 0 0,-2-3 0 0 0,0 1 0 0 0,1 1 0 0 0,6 8 0 0 0,6 6 0 0 0,5 7 0 0 0,7 4 0 0 0,3 3 0 0 0,4 2 0 0 0,1 1 0 0 0,2-1 0 0 0,-1-1 0 0 0,-1-2 0 0 0,0-1 0 0 0,0 0 0 0 0,-2-2 0 0 0,-1-1 0 0 0,1-1 0 0 0,-1 0 0 0 0,0 0 0 0 0,-1 0 0 0 0,0-1 0 0 0,-2-2 0 0 0,1 1 0 0 0,-1 1 0 0 0,0 3 0 0 0,2 1 0 0 0,0 2 0 0 0,3 1 0 0 0,0 2 0 0 0,0-1 0 0 0,0 4 0 0 0,4 3 0 0 0,6 10 0 0 0,4 9 0 0 0,3 8 0 0 0,2 6 0 0 0,2 4 0 0 0,1 3 0 0 0,0-2 0 0 0,0-2 0 0 0,0-5 0 0 0,-1-4 0 0 0,-2-4 0 0 0,0-6 0 0 0,-3-3 0 0 0,-3-3 0 0 0,1 0 0 0 0,-1 0 0 0 0,-2 0 0 0 0,-1 1 0 0 0,-3-4 0 0 0,-3-8 0 0 0,-7-11 0 0 0,-4-12 0 0 0,-7-8 0 0 0,-5-7 0 0 0,-1-2 0 0 0,1 2 0 0 0,4 6 0 0 0,5 7 0 0 0,6 4 0 0 0,5 4 0 0 0,1 5 0 0 0,2 3 0 0 0,2 0 0 0 0,-2-1 0 0 0,1 0 0 0 0,0-2 0 0 0,-1 3 0 0 0,0-1 0 0 0,-2 0 0 0 0,0-1 0 0 0,0 0 0 0 0,0-1 0 0 0,-1 1 0 0 0,0 1 0 0 0,2 0 0 0 0,0-1 0 0 0,0-1 0 0 0,1 3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7T00:07:25.6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10235 6945 16383 0 0,'-2'0'0'0'0,"-1"0"0"0"0,-3 0 0 0 0,-1 0 0 0 0,-1 0 0 0 0,0 0 0 0 0,-1-1 0 0 0,0-3 0 0 0,0-1 0 0 0,0-1 0 0 0,0 1 0 0 0,0-2 0 0 0,-5-5 0 0 0,0-1 0 0 0,-1 1 0 0 0,2 2 0 0 0,4 3 0 0 0,4 4 0 0 0,4 4 0 0 0,3 4 0 0 0,4 2 0 0 0,0 1 0 0 0,1 1 0 0 0,-1 0 0 0 0,0 1 0 0 0,1-1 0 0 0,0 1 0 0 0,-1-1 0 0 0,0-2 0 0 0,-1 0 0 0 0,-1-2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28-10-25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chart" Target="../charts/chart3.xml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customXml" Target="../ink/ink3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194436690897722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scielo.cl/scielo.php?pid=S0719-17902021000100063&amp;script=sci_arttext&amp;utm_source=chatgpt.com" TargetMode="External"/><Relationship Id="rId4" Type="http://schemas.openxmlformats.org/officeDocument/2006/relationships/hyperlink" Target="https://www.bcn.cl/leychile/navegar?idNorma=1023143&amp;utm_source=chatgp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500" b="1">
                <a:solidFill>
                  <a:srgbClr val="FFFFFF"/>
                </a:solidFill>
                <a:latin typeface="Arial"/>
                <a:cs typeface="Arial"/>
              </a:rPr>
              <a:t>Participación ciudadana en salud: funcionamiento del consejo regional asesor de salud, Región de Los Ríos </a:t>
            </a:r>
            <a:endParaRPr lang="es-ES">
              <a:latin typeface="Arial"/>
              <a:cs typeface="Arial"/>
            </a:endParaRPr>
          </a:p>
          <a:p>
            <a:pPr algn="r"/>
            <a:r>
              <a:rPr lang="es-CL" sz="4500" b="1">
                <a:solidFill>
                  <a:srgbClr val="FFFFFF"/>
                </a:solidFill>
                <a:latin typeface="Arial"/>
                <a:cs typeface="Arial"/>
              </a:rPr>
              <a:t>(ID 1206)</a:t>
            </a:r>
            <a:endParaRPr lang="es-CL">
              <a:latin typeface="Arial"/>
              <a:cs typeface="Arial"/>
            </a:endParaRP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</a:p>
          <a:p>
            <a:pPr algn="r"/>
            <a:r>
              <a:rPr lang="es-CL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Iñaki Letelier Lazo (1)</a:t>
            </a:r>
          </a:p>
          <a:p>
            <a:pPr algn="r"/>
            <a:r>
              <a:rPr lang="es-CL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Claudio Arturo Méndez (2)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>
              <a:buAutoNum type="arabicParenBoth"/>
            </a:pPr>
            <a:r>
              <a:rPr lang="es-CL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Medicina, Facultad de Medicina, Universidad Austral de Chile</a:t>
            </a:r>
          </a:p>
          <a:p>
            <a:pPr marL="457200" indent="-457200" algn="r">
              <a:buAutoNum type="arabicParenBoth"/>
            </a:pPr>
            <a:r>
              <a:rPr lang="es-CL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de Salud Pública, Facultad de Medicina, Universidad Austral de Chile</a:t>
            </a:r>
          </a:p>
        </p:txBody>
      </p:sp>
      <p:pic>
        <p:nvPicPr>
          <p:cNvPr id="7" name="Imagen 6" descr="CONTACTO | Portal Facultad de Medicina UACh">
            <a:extLst>
              <a:ext uri="{FF2B5EF4-FFF2-40B4-BE49-F238E27FC236}">
                <a16:creationId xmlns:a16="http://schemas.microsoft.com/office/drawing/2014/main" id="{DE1D737E-5F03-A307-5906-BE90E9E208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297" r="42681" b="-1892"/>
          <a:stretch>
            <a:fillRect/>
          </a:stretch>
        </p:blipFill>
        <p:spPr>
          <a:xfrm>
            <a:off x="482224" y="5343877"/>
            <a:ext cx="1998119" cy="11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 descr="CONTACTO | Portal Facultad de Medicina UACh">
            <a:extLst>
              <a:ext uri="{FF2B5EF4-FFF2-40B4-BE49-F238E27FC236}">
                <a16:creationId xmlns:a16="http://schemas.microsoft.com/office/drawing/2014/main" id="{64D67360-D73B-F481-0ABE-14100CCD2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723" y="-16"/>
            <a:ext cx="3485987" cy="1162242"/>
          </a:xfrm>
          <a:prstGeom prst="rect">
            <a:avLst/>
          </a:prstGeom>
        </p:spPr>
      </p:pic>
      <p:pic>
        <p:nvPicPr>
          <p:cNvPr id="6" name="Imagen 5" descr="CONTACTO | Portal Facultad de Medicina UACh">
            <a:extLst>
              <a:ext uri="{FF2B5EF4-FFF2-40B4-BE49-F238E27FC236}">
                <a16:creationId xmlns:a16="http://schemas.microsoft.com/office/drawing/2014/main" id="{45859A36-1588-32EF-C125-B9C44D2CCB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CL" sz="2600" b="1"/>
              <a:t>Declaración de Alma-Ata (OPS, 1978)</a:t>
            </a:r>
            <a:r>
              <a:rPr lang="es-CL" sz="2600"/>
              <a:t> estableció la participación social como pilar de la Atención Primaria en Salud.</a:t>
            </a:r>
          </a:p>
          <a:p>
            <a:r>
              <a:rPr lang="es-CL" sz="2600"/>
              <a:t>En Chile, la </a:t>
            </a:r>
            <a:r>
              <a:rPr lang="es-CL" sz="2600" b="1"/>
              <a:t>Ley 20.500</a:t>
            </a:r>
            <a:r>
              <a:rPr lang="es-CL" sz="2600"/>
              <a:t> institucionalizó la participación ciudadana en la gestión pública (BCN, 2011)</a:t>
            </a:r>
          </a:p>
          <a:p>
            <a:r>
              <a:rPr lang="es-CL" sz="2600"/>
              <a:t>El </a:t>
            </a:r>
            <a:r>
              <a:rPr lang="es-CL" sz="2600" b="1"/>
              <a:t>CORESAL</a:t>
            </a:r>
            <a:r>
              <a:rPr lang="es-CL" sz="2600"/>
              <a:t> es el principal espacio formal de participación en salud a nivel regional.</a:t>
            </a:r>
            <a:endParaRPr lang="es-CL" sz="2600">
              <a:ea typeface="Calibri"/>
              <a:cs typeface="Calibri"/>
            </a:endParaRPr>
          </a:p>
          <a:p>
            <a:r>
              <a:rPr lang="es-CL" sz="2600"/>
              <a:t>Sin embargo, persisten dudas sobre su </a:t>
            </a:r>
            <a:r>
              <a:rPr lang="es-CL" sz="2600" b="1"/>
              <a:t>efectiva incidencia</a:t>
            </a:r>
            <a:r>
              <a:rPr lang="es-CL" sz="2600"/>
              <a:t> en la toma de decisiones.</a:t>
            </a:r>
            <a:endParaRPr lang="es-CL" sz="2600">
              <a:ea typeface="Calibri"/>
              <a:cs typeface="Calibri"/>
            </a:endParaRPr>
          </a:p>
          <a:p>
            <a:r>
              <a:rPr lang="es-CL" sz="2600"/>
              <a:t>Este estudio analiza cómo opera ese espacio en la práctica.</a:t>
            </a:r>
            <a:endParaRPr lang="es-CL" sz="2600">
              <a:ea typeface="Calibri"/>
              <a:cs typeface="Calibri"/>
            </a:endParaRPr>
          </a:p>
          <a:p>
            <a:pPr marL="0" indent="0">
              <a:buNone/>
            </a:pPr>
            <a:endParaRPr lang="es-CL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3" y="581980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 descr="Escalera de Arnstein&#10;&#10;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FFC70F-62BF-C365-07A3-40E9C8B32884}"/>
              </a:ext>
            </a:extLst>
          </p:cNvPr>
          <p:cNvSpPr txBox="1"/>
          <p:nvPr/>
        </p:nvSpPr>
        <p:spPr>
          <a:xfrm>
            <a:off x="1201489" y="6057240"/>
            <a:ext cx="554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/>
              <a:t>“La participación sin poder no es verdadera participación.” – S. </a:t>
            </a:r>
            <a:r>
              <a:rPr lang="es-CL" i="1" err="1"/>
              <a:t>Arnstein</a:t>
            </a:r>
            <a:r>
              <a:rPr lang="es-CL" i="1"/>
              <a:t>, 1969.</a:t>
            </a:r>
            <a:endParaRPr lang="es-CL"/>
          </a:p>
          <a:p>
            <a:endParaRPr lang="es-CL"/>
          </a:p>
        </p:txBody>
      </p:sp>
      <p:pic>
        <p:nvPicPr>
          <p:cNvPr id="8" name="Marcador de contenido 5" descr="Escalera de Arnstein">
            <a:extLst>
              <a:ext uri="{FF2B5EF4-FFF2-40B4-BE49-F238E27FC236}">
                <a16:creationId xmlns:a16="http://schemas.microsoft.com/office/drawing/2014/main" id="{F20C01A8-DFBC-8916-E3AC-27D61049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41" y="2171997"/>
            <a:ext cx="4544331" cy="29337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C991AEB-9704-8A46-CDBB-A78C1C83BF37}"/>
              </a:ext>
            </a:extLst>
          </p:cNvPr>
          <p:cNvSpPr txBox="1"/>
          <p:nvPr/>
        </p:nvSpPr>
        <p:spPr>
          <a:xfrm>
            <a:off x="8098971" y="5123542"/>
            <a:ext cx="35705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  <a:ea typeface="Calibri"/>
                <a:cs typeface="Calibri"/>
              </a:rPr>
              <a:t>Escalera de </a:t>
            </a:r>
            <a:r>
              <a:rPr lang="es-ES" err="1">
                <a:solidFill>
                  <a:schemeClr val="bg1"/>
                </a:solidFill>
                <a:ea typeface="Calibri"/>
                <a:cs typeface="Calibri"/>
              </a:rPr>
              <a:t>Arnstein</a:t>
            </a:r>
            <a:r>
              <a:rPr lang="es-ES">
                <a:solidFill>
                  <a:schemeClr val="bg1"/>
                </a:solidFill>
                <a:ea typeface="Calibri"/>
                <a:cs typeface="Calibri"/>
              </a:rPr>
              <a:t>, 1969</a:t>
            </a:r>
            <a:endParaRPr lang="es-ES" err="1">
              <a:solidFill>
                <a:schemeClr val="bg1"/>
              </a:solidFill>
            </a:endParaRPr>
          </a:p>
        </p:txBody>
      </p:sp>
      <p:pic>
        <p:nvPicPr>
          <p:cNvPr id="13" name="Imagen 12" descr="CONTACTO | Portal Facultad de Medicina UACh">
            <a:extLst>
              <a:ext uri="{FF2B5EF4-FFF2-40B4-BE49-F238E27FC236}">
                <a16:creationId xmlns:a16="http://schemas.microsoft.com/office/drawing/2014/main" id="{BF149F90-0987-804C-F4F5-1A9D9031A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B2356-9EEB-9569-FD91-748A7DCD1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89129D-2A6E-BE7F-4B65-07906435F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39" y="2385757"/>
            <a:ext cx="5722219" cy="28620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Analizar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el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funcionamiento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del CORESAL de la Región de Los Ríos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durante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2024–2025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como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modelo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de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participación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ciudadana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institucionalizada</a:t>
            </a:r>
            <a:r>
              <a:rPr lang="en-US" sz="2400">
                <a:solidFill>
                  <a:srgbClr val="000000"/>
                </a:solidFill>
                <a:latin typeface="Calibri"/>
                <a:ea typeface="Cambria"/>
                <a:cs typeface="Calibri"/>
              </a:rPr>
              <a:t>.</a:t>
            </a:r>
            <a:endParaRPr lang="es-CL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694A1D-C986-CB26-3F54-006BEEB50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98CF3AD5-BDA3-0CE5-CD6E-413DBA8407C8}"/>
              </a:ext>
            </a:extLst>
          </p:cNvPr>
          <p:cNvSpPr txBox="1">
            <a:spLocks/>
          </p:cNvSpPr>
          <p:nvPr/>
        </p:nvSpPr>
        <p:spPr>
          <a:xfrm>
            <a:off x="1712686" y="879523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>
                <a:solidFill>
                  <a:srgbClr val="003C58"/>
                </a:solidFill>
                <a:latin typeface="Arial"/>
                <a:cs typeface="Arial"/>
              </a:rPr>
              <a:t>Objetivo </a:t>
            </a:r>
            <a:endParaRPr lang="es-CL" b="1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F3857D4-75FE-C558-F9CB-E9DF585A2E55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3C8AFB8-D88D-3459-C7FB-753E98683829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CONTACTO | Portal Facultad de Medicina UACh">
            <a:extLst>
              <a:ext uri="{FF2B5EF4-FFF2-40B4-BE49-F238E27FC236}">
                <a16:creationId xmlns:a16="http://schemas.microsoft.com/office/drawing/2014/main" id="{AB0006D2-FDD4-83CE-7B35-4D3E29A0AD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62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7257" y="1584415"/>
            <a:ext cx="4368800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249841D-D60A-46BF-299E-DE87ADEDE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428" y="1571625"/>
            <a:ext cx="7315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Courier New" panose="020B0604020202020204" pitchFamily="34" charset="0"/>
              <a:buChar char="o"/>
            </a:pPr>
            <a:r>
              <a:rPr lang="en-US" b="1" err="1">
                <a:latin typeface="Calibri"/>
                <a:ea typeface="Cambria"/>
                <a:cs typeface="Calibri"/>
              </a:rPr>
              <a:t>Diseño</a:t>
            </a:r>
            <a:r>
              <a:rPr lang="en-US" b="1">
                <a:latin typeface="Calibri"/>
                <a:ea typeface="Cambria"/>
                <a:cs typeface="Calibri"/>
              </a:rPr>
              <a:t>:</a:t>
            </a:r>
            <a:r>
              <a:rPr lang="en-US">
                <a:latin typeface="Calibri"/>
                <a:ea typeface="Cambria"/>
                <a:cs typeface="Calibri"/>
              </a:rPr>
              <a:t> </a:t>
            </a:r>
            <a:r>
              <a:rPr lang="en-US" err="1">
                <a:latin typeface="Calibri"/>
                <a:ea typeface="Cambria"/>
                <a:cs typeface="Calibri"/>
              </a:rPr>
              <a:t>estudio</a:t>
            </a:r>
            <a:r>
              <a:rPr lang="en-US">
                <a:latin typeface="Calibri"/>
                <a:ea typeface="Cambria"/>
                <a:cs typeface="Calibri"/>
              </a:rPr>
              <a:t> de </a:t>
            </a:r>
            <a:r>
              <a:rPr lang="en-US" err="1">
                <a:latin typeface="Calibri"/>
                <a:ea typeface="Cambria"/>
                <a:cs typeface="Calibri"/>
              </a:rPr>
              <a:t>caso</a:t>
            </a:r>
            <a:r>
              <a:rPr lang="en-US">
                <a:latin typeface="Calibri"/>
                <a:ea typeface="Cambria"/>
                <a:cs typeface="Calibri"/>
              </a:rPr>
              <a:t> </a:t>
            </a:r>
            <a:r>
              <a:rPr lang="en-US" err="1">
                <a:latin typeface="Calibri"/>
                <a:ea typeface="Cambria"/>
                <a:cs typeface="Calibri"/>
              </a:rPr>
              <a:t>único</a:t>
            </a:r>
            <a:r>
              <a:rPr lang="en-US">
                <a:latin typeface="Calibri"/>
                <a:ea typeface="Cambria"/>
                <a:cs typeface="Calibri"/>
              </a:rPr>
              <a:t>, </a:t>
            </a:r>
            <a:r>
              <a:rPr lang="en-US" err="1">
                <a:latin typeface="Calibri"/>
                <a:ea typeface="Cambria"/>
                <a:cs typeface="Calibri"/>
              </a:rPr>
              <a:t>enfoque</a:t>
            </a:r>
            <a:r>
              <a:rPr lang="en-US">
                <a:latin typeface="Calibri"/>
                <a:ea typeface="Cambria"/>
                <a:cs typeface="Calibri"/>
              </a:rPr>
              <a:t> </a:t>
            </a:r>
            <a:r>
              <a:rPr lang="en-US" err="1">
                <a:latin typeface="Calibri"/>
                <a:ea typeface="Cambria"/>
                <a:cs typeface="Calibri"/>
              </a:rPr>
              <a:t>cualitativo</a:t>
            </a:r>
            <a:r>
              <a:rPr lang="en-US">
                <a:latin typeface="Calibri"/>
                <a:ea typeface="Cambria"/>
                <a:cs typeface="Calibri"/>
              </a:rPr>
              <a:t>.</a:t>
            </a:r>
            <a:endParaRPr lang="es-ES"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b="1">
                <a:latin typeface="Calibri"/>
                <a:ea typeface="Cambria"/>
                <a:cs typeface="Calibri"/>
              </a:rPr>
              <a:t>Fuentes:</a:t>
            </a:r>
            <a:r>
              <a:rPr lang="en-US">
                <a:latin typeface="Calibri"/>
                <a:ea typeface="Cambria"/>
                <a:cs typeface="Calibri"/>
              </a:rPr>
              <a:t> </a:t>
            </a:r>
            <a:r>
              <a:rPr lang="en-US" err="1">
                <a:latin typeface="Calibri"/>
                <a:ea typeface="Cambria"/>
                <a:cs typeface="Calibri"/>
              </a:rPr>
              <a:t>actas</a:t>
            </a:r>
            <a:r>
              <a:rPr lang="en-US">
                <a:latin typeface="Calibri"/>
                <a:ea typeface="Cambria"/>
                <a:cs typeface="Calibri"/>
              </a:rPr>
              <a:t>, </a:t>
            </a:r>
            <a:r>
              <a:rPr lang="en-US" err="1">
                <a:latin typeface="Calibri"/>
                <a:ea typeface="Cambria"/>
                <a:cs typeface="Calibri"/>
              </a:rPr>
              <a:t>reglamento</a:t>
            </a:r>
            <a:r>
              <a:rPr lang="en-US">
                <a:latin typeface="Calibri"/>
                <a:ea typeface="Cambria"/>
                <a:cs typeface="Calibri"/>
              </a:rPr>
              <a:t>, </a:t>
            </a:r>
            <a:r>
              <a:rPr lang="en-US" err="1">
                <a:latin typeface="Calibri"/>
                <a:ea typeface="Cambria"/>
                <a:cs typeface="Calibri"/>
              </a:rPr>
              <a:t>registros</a:t>
            </a:r>
            <a:r>
              <a:rPr lang="en-US">
                <a:latin typeface="Calibri"/>
                <a:ea typeface="Cambria"/>
                <a:cs typeface="Calibri"/>
              </a:rPr>
              <a:t> de la SEREMI de Salud (2024–2025).</a:t>
            </a:r>
            <a:endParaRPr lang="es-ES"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b="1">
                <a:latin typeface="Calibri"/>
                <a:ea typeface="Cambria"/>
                <a:cs typeface="Calibri"/>
              </a:rPr>
              <a:t>Técnica:</a:t>
            </a:r>
            <a:r>
              <a:rPr lang="en-US">
                <a:latin typeface="Calibri"/>
                <a:ea typeface="Cambria"/>
                <a:cs typeface="Calibri"/>
              </a:rPr>
              <a:t> </a:t>
            </a:r>
            <a:r>
              <a:rPr lang="en-US" err="1">
                <a:latin typeface="Calibri"/>
                <a:ea typeface="Cambria"/>
                <a:cs typeface="Calibri"/>
              </a:rPr>
              <a:t>análisis</a:t>
            </a:r>
            <a:r>
              <a:rPr lang="en-US">
                <a:latin typeface="Calibri"/>
                <a:ea typeface="Cambria"/>
                <a:cs typeface="Calibri"/>
              </a:rPr>
              <a:t> documental y </a:t>
            </a:r>
            <a:r>
              <a:rPr lang="en-US" err="1">
                <a:latin typeface="Calibri"/>
                <a:ea typeface="Cambria"/>
                <a:cs typeface="Calibri"/>
              </a:rPr>
              <a:t>codificación</a:t>
            </a:r>
            <a:r>
              <a:rPr lang="en-US">
                <a:latin typeface="Calibri"/>
                <a:ea typeface="Cambria"/>
                <a:cs typeface="Calibri"/>
              </a:rPr>
              <a:t> </a:t>
            </a:r>
            <a:r>
              <a:rPr lang="en-US" err="1">
                <a:latin typeface="Calibri"/>
                <a:ea typeface="Cambria"/>
                <a:cs typeface="Calibri"/>
              </a:rPr>
              <a:t>temática</a:t>
            </a:r>
            <a:r>
              <a:rPr lang="en-US">
                <a:latin typeface="Calibri"/>
                <a:ea typeface="Cambria"/>
                <a:cs typeface="Calibri"/>
              </a:rPr>
              <a:t>.</a:t>
            </a:r>
            <a:endParaRPr lang="es-ES"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b="1" err="1">
                <a:latin typeface="Calibri"/>
                <a:ea typeface="Cambria"/>
                <a:cs typeface="Calibri"/>
              </a:rPr>
              <a:t>Procedimiento</a:t>
            </a:r>
            <a:r>
              <a:rPr lang="en-US" b="1">
                <a:latin typeface="Calibri"/>
                <a:ea typeface="Cambria"/>
                <a:cs typeface="Calibri"/>
              </a:rPr>
              <a:t>:</a:t>
            </a:r>
            <a:r>
              <a:rPr lang="en-US">
                <a:latin typeface="Calibri"/>
                <a:ea typeface="Cambria"/>
                <a:cs typeface="Calibri"/>
              </a:rPr>
              <a:t> </a:t>
            </a:r>
            <a:r>
              <a:rPr lang="en-US" err="1">
                <a:latin typeface="Calibri"/>
                <a:ea typeface="Cambria"/>
                <a:cs typeface="Calibri"/>
              </a:rPr>
              <a:t>construcción</a:t>
            </a:r>
            <a:r>
              <a:rPr lang="en-US">
                <a:latin typeface="Calibri"/>
                <a:ea typeface="Cambria"/>
                <a:cs typeface="Calibri"/>
              </a:rPr>
              <a:t> de </a:t>
            </a:r>
            <a:r>
              <a:rPr lang="en-US" err="1">
                <a:latin typeface="Calibri"/>
                <a:ea typeface="Cambria"/>
                <a:cs typeface="Calibri"/>
              </a:rPr>
              <a:t>matriz</a:t>
            </a:r>
            <a:r>
              <a:rPr lang="en-US">
                <a:latin typeface="Calibri"/>
                <a:ea typeface="Cambria"/>
                <a:cs typeface="Calibri"/>
              </a:rPr>
              <a:t> de </a:t>
            </a:r>
            <a:r>
              <a:rPr lang="en-US" err="1">
                <a:latin typeface="Calibri"/>
                <a:ea typeface="Cambria"/>
                <a:cs typeface="Calibri"/>
              </a:rPr>
              <a:t>síntesis</a:t>
            </a:r>
            <a:r>
              <a:rPr lang="en-US">
                <a:latin typeface="Calibri"/>
                <a:ea typeface="Cambria"/>
                <a:cs typeface="Calibri"/>
              </a:rPr>
              <a:t>.</a:t>
            </a:r>
            <a:endParaRPr lang="es-ES">
              <a:latin typeface="Calibri"/>
              <a:ea typeface="Calibri"/>
              <a:cs typeface="Calibri"/>
            </a:endParaRPr>
          </a:p>
        </p:txBody>
      </p:sp>
      <p:pic>
        <p:nvPicPr>
          <p:cNvPr id="11" name="Imagen 10" descr="CONTACTO | Portal Facultad de Medicina UACh">
            <a:extLst>
              <a:ext uri="{FF2B5EF4-FFF2-40B4-BE49-F238E27FC236}">
                <a16:creationId xmlns:a16="http://schemas.microsoft.com/office/drawing/2014/main" id="{9185E85D-19EC-22FC-A06F-649B72A7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16D59-7655-87D8-B308-07EA678E7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3899F76-7BDA-5A8F-1D0B-3E779CE02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838" y="450481"/>
            <a:ext cx="5811309" cy="3722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003C58"/>
                </a:solidFill>
                <a:latin typeface="Arial"/>
                <a:ea typeface="Cambria"/>
                <a:cs typeface="Arial"/>
              </a:rPr>
              <a:t>COMPOSICION CORESAL</a:t>
            </a: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6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2400" b="1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110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110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1100">
              <a:solidFill>
                <a:srgbClr val="003C58"/>
              </a:solidFill>
              <a:latin typeface="Arial"/>
              <a:ea typeface="Cambria"/>
              <a:cs typeface="Arial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C44427F-B4E3-59F7-0D51-85E25E7974DE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219767-9717-702B-0995-B2ED10DDF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F8F52ED0-DFBA-6CC8-75C3-2EE1BF1EF7CF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6882126-FFF7-711E-5A3F-336124C28BAC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58AD1F7-70CC-2B22-A1EE-93B9F138ED88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51D02A-A69E-D751-ECAE-B97CDF04F2BB}"/>
              </a:ext>
            </a:extLst>
          </p:cNvPr>
          <p:cNvSpPr txBox="1"/>
          <p:nvPr/>
        </p:nvSpPr>
        <p:spPr>
          <a:xfrm>
            <a:off x="7052268" y="867519"/>
            <a:ext cx="245131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ea typeface="Calibri"/>
                <a:cs typeface="Calibri"/>
              </a:rPr>
              <a:t>TOTAL : 15 integrantes </a:t>
            </a:r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49CDC7C-2149-691C-8920-0BC631C8B6E9}"/>
              </a:ext>
            </a:extLst>
          </p:cNvPr>
          <p:cNvGrpSpPr/>
          <p:nvPr/>
        </p:nvGrpSpPr>
        <p:grpSpPr>
          <a:xfrm>
            <a:off x="9101487" y="1349021"/>
            <a:ext cx="1555200" cy="2083655"/>
            <a:chOff x="6098643" y="1145821"/>
            <a:chExt cx="2334133" cy="2484410"/>
          </a:xfrm>
        </p:grpSpPr>
        <p:pic>
          <p:nvPicPr>
            <p:cNvPr id="7" name="Imagen 6" descr="Icono&#10;&#10;El contenido generado por IA puede ser incorrecto.">
              <a:extLst>
                <a:ext uri="{FF2B5EF4-FFF2-40B4-BE49-F238E27FC236}">
                  <a16:creationId xmlns:a16="http://schemas.microsoft.com/office/drawing/2014/main" id="{895C4F99-5659-C8C5-4BCB-C43C9D182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643" y="1145821"/>
              <a:ext cx="1163112" cy="2477912"/>
            </a:xfrm>
            <a:prstGeom prst="rect">
              <a:avLst/>
            </a:prstGeom>
          </p:spPr>
        </p:pic>
        <p:pic>
          <p:nvPicPr>
            <p:cNvPr id="11" name="Imagen 10" descr="Icono&#10;&#10;El contenido generado por IA puede ser incorrecto.">
              <a:extLst>
                <a:ext uri="{FF2B5EF4-FFF2-40B4-BE49-F238E27FC236}">
                  <a16:creationId xmlns:a16="http://schemas.microsoft.com/office/drawing/2014/main" id="{3E6AD693-4BEF-62AB-75C5-8BB823577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5703" y="1152318"/>
              <a:ext cx="1167073" cy="2477913"/>
            </a:xfrm>
            <a:prstGeom prst="rect">
              <a:avLst/>
            </a:prstGeom>
          </p:spPr>
        </p:pic>
      </p:grp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B4EBC42F-DE4E-F596-5DF7-17B123BB9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918236"/>
              </p:ext>
            </p:extLst>
          </p:nvPr>
        </p:nvGraphicFramePr>
        <p:xfrm>
          <a:off x="5254977" y="1772355"/>
          <a:ext cx="3508021" cy="132062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63498">
                  <a:extLst>
                    <a:ext uri="{9D8B030D-6E8A-4147-A177-3AD203B41FA5}">
                      <a16:colId xmlns:a16="http://schemas.microsoft.com/office/drawing/2014/main" val="2104777991"/>
                    </a:ext>
                  </a:extLst>
                </a:gridCol>
                <a:gridCol w="844523">
                  <a:extLst>
                    <a:ext uri="{9D8B030D-6E8A-4147-A177-3AD203B41FA5}">
                      <a16:colId xmlns:a16="http://schemas.microsoft.com/office/drawing/2014/main" val="705679271"/>
                    </a:ext>
                  </a:extLst>
                </a:gridCol>
              </a:tblGrid>
              <a:tr h="339242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800" b="1">
                          <a:effectLst/>
                          <a:latin typeface="Aptos Narrow"/>
                        </a:rPr>
                        <a:t>CORESAL LOS 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189758"/>
                  </a:ext>
                </a:extLst>
              </a:tr>
              <a:tr h="520979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s-ES" sz="1200">
                          <a:solidFill>
                            <a:srgbClr val="131314"/>
                          </a:solidFill>
                          <a:effectLst/>
                          <a:latin typeface="Arial"/>
                        </a:rPr>
                        <a:t>Representantes de organizaciones comunitarias del territorio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>
                          <a:effectLst/>
                          <a:latin typeface="Aptos Narrow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FF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FF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733941"/>
                  </a:ext>
                </a:extLst>
              </a:tr>
              <a:tr h="46040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s-ES" sz="1200">
                          <a:effectLst/>
                          <a:latin typeface="Arial"/>
                        </a:rPr>
                        <a:t>Representantes de la red de salud pública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E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>
                          <a:effectLst/>
                          <a:latin typeface="Aptos Narrow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E03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16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FF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016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712207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5BC8D8E5-4C06-64A8-ADED-E805CA9F1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674" y="3431822"/>
            <a:ext cx="2970506" cy="2997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4F32B8-19F7-EEE7-80A0-FFF1B93ABD07}"/>
              </a:ext>
            </a:extLst>
          </p:cNvPr>
          <p:cNvSpPr/>
          <p:nvPr/>
        </p:nvSpPr>
        <p:spPr>
          <a:xfrm>
            <a:off x="9178636" y="1420091"/>
            <a:ext cx="1397000" cy="4964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a typeface="Calibr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57CA79-2410-7D8C-A172-D983333106B3}"/>
              </a:ext>
            </a:extLst>
          </p:cNvPr>
          <p:cNvSpPr txBox="1"/>
          <p:nvPr/>
        </p:nvSpPr>
        <p:spPr>
          <a:xfrm>
            <a:off x="9299864" y="1448955"/>
            <a:ext cx="12653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>
                <a:ea typeface="Calibri" panose="020F0502020204030204"/>
                <a:cs typeface="Calibri" panose="020F0502020204030204"/>
              </a:rPr>
              <a:t>3     /     12</a:t>
            </a:r>
          </a:p>
        </p:txBody>
      </p:sp>
      <p:pic>
        <p:nvPicPr>
          <p:cNvPr id="15" name="Imagen 14" descr="CONTACTO | Portal Facultad de Medicina UACh">
            <a:extLst>
              <a:ext uri="{FF2B5EF4-FFF2-40B4-BE49-F238E27FC236}">
                <a16:creationId xmlns:a16="http://schemas.microsoft.com/office/drawing/2014/main" id="{09E69511-7DD5-310A-C134-A071E56573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4371" t="-102985" r="87086" b="142786"/>
          <a:stretch>
            <a:fillRect/>
          </a:stretch>
        </p:blipFill>
        <p:spPr>
          <a:xfrm>
            <a:off x="228224" y="448604"/>
            <a:ext cx="1996931" cy="699661"/>
          </a:xfrm>
          <a:prstGeom prst="rect">
            <a:avLst/>
          </a:prstGeom>
        </p:spPr>
      </p:pic>
      <p:pic>
        <p:nvPicPr>
          <p:cNvPr id="17" name="Imagen 16" descr="CONTACTO | Portal Facultad de Medicina UACh">
            <a:extLst>
              <a:ext uri="{FF2B5EF4-FFF2-40B4-BE49-F238E27FC236}">
                <a16:creationId xmlns:a16="http://schemas.microsoft.com/office/drawing/2014/main" id="{ACFB2E51-ADE1-96CB-3E02-C870462926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5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A0981-8282-E5BD-811C-9E7B8E039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8FBAD4D-55F7-4432-EF56-508AEA769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81" y="503414"/>
            <a:ext cx="6276974" cy="13389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r>
              <a:rPr lang="en-US" sz="1100" b="1" dirty="0">
                <a:solidFill>
                  <a:srgbClr val="003C58"/>
                </a:solidFill>
                <a:latin typeface="Arial"/>
                <a:ea typeface="Cambria"/>
                <a:cs typeface="Arial"/>
              </a:rPr>
              <a:t>EN SEPTIEMBRE 2024 SE INSTALA NUEVO REGLAMENTO DEL CONSEJO ASESOR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6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1100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1100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  <a:p>
            <a:pPr marL="0" indent="0">
              <a:buNone/>
            </a:pPr>
            <a:endParaRPr lang="en-US" sz="1100" dirty="0">
              <a:solidFill>
                <a:srgbClr val="003C58"/>
              </a:solidFill>
              <a:latin typeface="Arial"/>
              <a:ea typeface="Cambria"/>
              <a:cs typeface="Arial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0455AEA-4BCF-8764-661F-16A9B72359AF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3B522F-7F82-B3DB-4FD5-627E53DBE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8D6061E2-CE10-14BB-0FAE-C274E33122EC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9A5BEB4-CD14-A180-0062-57E9A75CD3F8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40A3226-F8DA-75C6-6B88-BCB0FECC10FA}"/>
              </a:ext>
            </a:extLst>
          </p:cNvPr>
          <p:cNvSpPr/>
          <p:nvPr/>
        </p:nvSpPr>
        <p:spPr>
          <a:xfrm>
            <a:off x="11945510" y="200377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218463-6643-7DED-DBD7-C0EB1E438837}"/>
              </a:ext>
            </a:extLst>
          </p:cNvPr>
          <p:cNvSpPr txBox="1"/>
          <p:nvPr/>
        </p:nvSpPr>
        <p:spPr>
          <a:xfrm>
            <a:off x="6908151" y="268525"/>
            <a:ext cx="379065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>
                <a:latin typeface="Arial"/>
                <a:ea typeface="Calibri"/>
                <a:cs typeface="Calibri"/>
              </a:rPr>
              <a:t>FUNCIONAMIENTO</a:t>
            </a:r>
            <a:endParaRPr lang="es-ES" sz="2400" b="1" dirty="0">
              <a:latin typeface="Arial"/>
              <a:cs typeface="Arial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70758250-0CBF-7BD3-E15E-590B372AE88A}"/>
              </a:ext>
            </a:extLst>
          </p:cNvPr>
          <p:cNvGraphicFramePr/>
          <p:nvPr/>
        </p:nvGraphicFramePr>
        <p:xfrm>
          <a:off x="2032000" y="3167743"/>
          <a:ext cx="3657602" cy="29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:a16="http://schemas.microsoft.com/office/drawing/2014/main" id="{6EDB678D-5887-2E5F-4C23-1BEE0D4FE4D3}"/>
              </a:ext>
            </a:extLst>
          </p:cNvPr>
          <p:cNvGrpSpPr/>
          <p:nvPr/>
        </p:nvGrpSpPr>
        <p:grpSpPr>
          <a:xfrm>
            <a:off x="6179025" y="1248461"/>
            <a:ext cx="4468366" cy="3576708"/>
            <a:chOff x="6895679" y="1001683"/>
            <a:chExt cx="3476557" cy="2977994"/>
          </a:xfrm>
        </p:grpSpPr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DD9890E9-45FE-F5ED-38B0-C26FF8A6641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7189366"/>
                </p:ext>
              </p:extLst>
            </p:nvPr>
          </p:nvGraphicFramePr>
          <p:xfrm>
            <a:off x="6895679" y="1001683"/>
            <a:ext cx="3476557" cy="29779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9" name="Imagen 8" descr="Forma, Logotipo&#10;&#10;El contenido generado por IA puede ser incorrecto.">
              <a:extLst>
                <a:ext uri="{FF2B5EF4-FFF2-40B4-BE49-F238E27FC236}">
                  <a16:creationId xmlns:a16="http://schemas.microsoft.com/office/drawing/2014/main" id="{A030EC15-B946-BFBB-99D8-556230CDD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8932" y="2165046"/>
              <a:ext cx="843040" cy="876905"/>
            </a:xfrm>
            <a:prstGeom prst="rect">
              <a:avLst/>
            </a:prstGeom>
          </p:spPr>
        </p:pic>
      </p:grpSp>
      <p:pic>
        <p:nvPicPr>
          <p:cNvPr id="11" name="Imagen 10" descr="CONTACTO | Portal Facultad de Medicina UACh">
            <a:extLst>
              <a:ext uri="{FF2B5EF4-FFF2-40B4-BE49-F238E27FC236}">
                <a16:creationId xmlns:a16="http://schemas.microsoft.com/office/drawing/2014/main" id="{09BB91F5-0C24-4242-3279-5BDCE27566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6355E28-5E39-D7D5-50B2-2C273EED0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8203"/>
              </p:ext>
            </p:extLst>
          </p:nvPr>
        </p:nvGraphicFramePr>
        <p:xfrm>
          <a:off x="5393419" y="5045859"/>
          <a:ext cx="6404742" cy="1463040"/>
        </p:xfrm>
        <a:graphic>
          <a:graphicData uri="http://schemas.openxmlformats.org/drawingml/2006/table">
            <a:tbl>
              <a:tblPr/>
              <a:tblGrid>
                <a:gridCol w="1426007">
                  <a:extLst>
                    <a:ext uri="{9D8B030D-6E8A-4147-A177-3AD203B41FA5}">
                      <a16:colId xmlns:a16="http://schemas.microsoft.com/office/drawing/2014/main" val="938181767"/>
                    </a:ext>
                  </a:extLst>
                </a:gridCol>
                <a:gridCol w="1140308">
                  <a:extLst>
                    <a:ext uri="{9D8B030D-6E8A-4147-A177-3AD203B41FA5}">
                      <a16:colId xmlns:a16="http://schemas.microsoft.com/office/drawing/2014/main" val="3830452017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500315096"/>
                    </a:ext>
                  </a:extLst>
                </a:gridCol>
                <a:gridCol w="2954507">
                  <a:extLst>
                    <a:ext uri="{9D8B030D-6E8A-4147-A177-3AD203B41FA5}">
                      <a16:colId xmlns:a16="http://schemas.microsoft.com/office/drawing/2014/main" val="191508536"/>
                    </a:ext>
                  </a:extLst>
                </a:gridCol>
              </a:tblGrid>
              <a:tr h="290132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s-CL" sz="1600" b="0" dirty="0">
                          <a:effectLst/>
                          <a:latin typeface="Arial" panose="020B0604020202020204" pitchFamily="34" charset="0"/>
                        </a:rPr>
                        <a:t>Composición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107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7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s-CL" sz="1600" b="1">
                          <a:effectLst/>
                          <a:latin typeface="Arial" panose="020B0604020202020204" pitchFamily="34" charset="0"/>
                        </a:rPr>
                        <a:t>Integrantes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13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13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600" b="1">
                          <a:effectLst/>
                          <a:latin typeface="Arial" panose="020B0604020202020204" pitchFamily="34" charset="0"/>
                        </a:rPr>
                        <a:t>Asisten 100%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600" b="1" dirty="0">
                          <a:effectLst/>
                          <a:latin typeface="Arial" panose="020B0604020202020204" pitchFamily="34" charset="0"/>
                        </a:rPr>
                        <a:t>Asistencia Promedio (%)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255914"/>
                  </a:ext>
                </a:extLst>
              </a:tr>
              <a:tr h="460882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s-CL" sz="1600" b="1">
                          <a:effectLst/>
                          <a:latin typeface="Arial" panose="020B0604020202020204" pitchFamily="34" charset="0"/>
                        </a:rPr>
                        <a:t>Hombres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508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E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s-CL" sz="1600" b="0">
                          <a:effectLst/>
                          <a:latin typeface="Arial" panose="020B0604020202020204" pitchFamily="34" charset="0"/>
                        </a:rPr>
                        <a:t>20% (3/15)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13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13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600" b="0">
                          <a:effectLst/>
                          <a:latin typeface="Arial" panose="020B0604020202020204" pitchFamily="34" charset="0"/>
                        </a:rPr>
                        <a:t>1/3 (33%)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600" b="0" dirty="0">
                          <a:effectLst/>
                          <a:latin typeface="Arial" panose="020B0604020202020204" pitchFamily="34" charset="0"/>
                        </a:rPr>
                        <a:t>7,8/9 (86,7%)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56408"/>
                  </a:ext>
                </a:extLst>
              </a:tr>
              <a:tr h="460882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s-CL" sz="1600" b="1">
                          <a:effectLst/>
                          <a:latin typeface="Arial" panose="020B0604020202020204" pitchFamily="34" charset="0"/>
                        </a:rPr>
                        <a:t>Mujeres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90E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E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E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s-CL" sz="1600" b="0" dirty="0">
                          <a:effectLst/>
                          <a:latin typeface="Arial" panose="020B0604020202020204" pitchFamily="34" charset="0"/>
                        </a:rPr>
                        <a:t>80% (12/15)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13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13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600" b="0" dirty="0">
                          <a:effectLst/>
                          <a:latin typeface="Arial" panose="020B0604020202020204" pitchFamily="34" charset="0"/>
                        </a:rPr>
                        <a:t>4/12 (33%)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600" b="0" dirty="0">
                          <a:effectLst/>
                          <a:latin typeface="Arial" panose="020B0604020202020204" pitchFamily="34" charset="0"/>
                        </a:rPr>
                        <a:t>6,00/9 (66,7%)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180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052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650" y="473444"/>
            <a:ext cx="6443487" cy="56648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003C58"/>
                </a:solidFill>
                <a:latin typeface="Arial"/>
                <a:ea typeface="Cambria"/>
                <a:cs typeface="Arial"/>
              </a:rPr>
              <a:t>TEMAS TRATADOS CORESAL LOS RIOS </a:t>
            </a:r>
            <a:endParaRPr lang="es-ES" sz="24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2400" b="1">
                <a:solidFill>
                  <a:srgbClr val="003C58"/>
                </a:solidFill>
                <a:latin typeface="Arial"/>
                <a:ea typeface="Cambria"/>
                <a:cs typeface="Arial"/>
              </a:rPr>
              <a:t>2024-2025</a:t>
            </a: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r>
              <a:rPr lang="es-CL" sz="2400"/>
              <a:t>Principales temas: </a:t>
            </a:r>
            <a:r>
              <a:rPr lang="es-CL" sz="2400" b="1"/>
              <a:t>contingencia sanitaria, planificación regional y vínculos intersectoriales</a:t>
            </a:r>
            <a:r>
              <a:rPr lang="es-CL" sz="2400"/>
              <a:t>.</a:t>
            </a:r>
          </a:p>
          <a:p>
            <a:r>
              <a:rPr lang="es-CL" sz="2400"/>
              <a:t>Participación </a:t>
            </a:r>
            <a:r>
              <a:rPr lang="es-CL" sz="2400" b="1"/>
              <a:t>constante de autoridades</a:t>
            </a:r>
            <a:r>
              <a:rPr lang="es-CL" sz="2400"/>
              <a:t> regionales y de servicios de salud.</a:t>
            </a:r>
          </a:p>
          <a:p>
            <a:r>
              <a:rPr lang="es-CL" sz="2400"/>
              <a:t>Alta frecuencia de sesiones informativas; </a:t>
            </a:r>
            <a:r>
              <a:rPr lang="es-CL" sz="2400" b="1"/>
              <a:t>escasa deliberación o votaciones</a:t>
            </a:r>
            <a:r>
              <a:rPr lang="es-CL" sz="2400"/>
              <a:t>.</a:t>
            </a:r>
          </a:p>
          <a:p>
            <a:r>
              <a:rPr lang="es-CL" sz="2400"/>
              <a:t>La agenda es </a:t>
            </a:r>
            <a:r>
              <a:rPr lang="es-CL" sz="2400" b="1"/>
              <a:t>definida mayoritariamente por la autoridad sanitaria</a:t>
            </a:r>
            <a:r>
              <a:rPr lang="es-CL" sz="2400"/>
              <a:t>.</a:t>
            </a:r>
          </a:p>
          <a:p>
            <a:r>
              <a:rPr lang="es-CL" sz="2400"/>
              <a:t>Predomina una </a:t>
            </a:r>
            <a:r>
              <a:rPr lang="es-CL" sz="2400" b="1"/>
              <a:t>dinámica consultiva</a:t>
            </a:r>
            <a:r>
              <a:rPr lang="es-CL" sz="2400"/>
              <a:t>, más que decisoria.</a:t>
            </a:r>
          </a:p>
          <a:p>
            <a:endParaRPr lang="es-CL" sz="2400"/>
          </a:p>
          <a:p>
            <a:endParaRPr lang="es-CL" sz="2400"/>
          </a:p>
          <a:p>
            <a:pPr marL="0" indent="0">
              <a:buNone/>
            </a:pPr>
            <a:endParaRPr lang="es-CL" sz="2400">
              <a:ea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 algn="ctr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/>
            </a:endParaRPr>
          </a:p>
          <a:p>
            <a:pPr marL="0" indent="0">
              <a:buNone/>
            </a:pPr>
            <a:endParaRPr lang="en-US" sz="2400" b="1">
              <a:solidFill>
                <a:srgbClr val="003C58"/>
              </a:solidFill>
              <a:latin typeface="Cambria"/>
              <a:ea typeface="Cambri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100">
              <a:solidFill>
                <a:srgbClr val="003C58"/>
              </a:solidFill>
              <a:latin typeface="Cambria"/>
              <a:ea typeface="Cambri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100">
              <a:solidFill>
                <a:srgbClr val="003C58"/>
              </a:solidFill>
              <a:latin typeface="Cambria"/>
              <a:ea typeface="Cambri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100">
              <a:solidFill>
                <a:srgbClr val="003C58"/>
              </a:solidFill>
              <a:latin typeface="Cambria"/>
              <a:ea typeface="Cambria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333EAEA3-71B9-AD81-0C6A-1D08DA834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304675"/>
              </p:ext>
            </p:extLst>
          </p:nvPr>
        </p:nvGraphicFramePr>
        <p:xfrm>
          <a:off x="2032000" y="3167743"/>
          <a:ext cx="3657602" cy="29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522E9C13-189B-523E-4A3D-95573564C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25" y="1592997"/>
            <a:ext cx="3378979" cy="3005667"/>
          </a:xfrm>
          <a:prstGeom prst="rect">
            <a:avLst/>
          </a:prstGeom>
        </p:spPr>
      </p:pic>
      <p:pic>
        <p:nvPicPr>
          <p:cNvPr id="13" name="Imagen 12" descr="CONTACTO | Portal Facultad de Medicina UACh">
            <a:extLst>
              <a:ext uri="{FF2B5EF4-FFF2-40B4-BE49-F238E27FC236}">
                <a16:creationId xmlns:a16="http://schemas.microsoft.com/office/drawing/2014/main" id="{2831E18A-12B1-1563-ED29-F3022BA27C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6BCE033-45B1-5536-C4E1-530AD0E85E54}"/>
                  </a:ext>
                </a:extLst>
              </p14:cNvPr>
              <p14:cNvContentPartPr/>
              <p14:nvPr/>
            </p14:nvContentPartPr>
            <p14:xfrm>
              <a:off x="3803597" y="2803127"/>
              <a:ext cx="162476" cy="329223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6BCE033-45B1-5536-C4E1-530AD0E85E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5624" y="2785137"/>
                <a:ext cx="198063" cy="364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F7A6D9A0-933A-FE04-B99D-03CF26DD96CF}"/>
                  </a:ext>
                </a:extLst>
              </p14:cNvPr>
              <p14:cNvContentPartPr/>
              <p14:nvPr/>
            </p14:nvContentPartPr>
            <p14:xfrm>
              <a:off x="3593387" y="2642527"/>
              <a:ext cx="444325" cy="518727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F7A6D9A0-933A-FE04-B99D-03CF26DD96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5413" y="2624541"/>
                <a:ext cx="479914" cy="554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427EB0AA-8FB1-184D-360F-239FD70E1627}"/>
                  </a:ext>
                </a:extLst>
              </p14:cNvPr>
              <p14:cNvContentPartPr/>
              <p14:nvPr/>
            </p14:nvContentPartPr>
            <p14:xfrm>
              <a:off x="3270527" y="2769246"/>
              <a:ext cx="57134" cy="34584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427EB0AA-8FB1-184D-360F-239FD70E162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52673" y="2751419"/>
                <a:ext cx="92486" cy="698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10" y="1959429"/>
            <a:ext cx="7444990" cy="4217534"/>
          </a:xfrm>
        </p:spPr>
        <p:txBody>
          <a:bodyPr>
            <a:normAutofit/>
          </a:bodyPr>
          <a:lstStyle/>
          <a:p>
            <a:r>
              <a:rPr lang="es-CL" sz="2000"/>
              <a:t>El CORESAL consolida una </a:t>
            </a:r>
            <a:r>
              <a:rPr lang="es-CL" sz="2000" b="1"/>
              <a:t>participación ciudadana formalizada</a:t>
            </a:r>
            <a:r>
              <a:rPr lang="es-CL" sz="2000"/>
              <a:t>, pero de carácter principalmente </a:t>
            </a:r>
            <a:r>
              <a:rPr lang="es-CL" sz="2000" b="1"/>
              <a:t>consultivo</a:t>
            </a:r>
            <a:r>
              <a:rPr lang="es-CL" sz="2000"/>
              <a:t>.</a:t>
            </a:r>
          </a:p>
          <a:p>
            <a:r>
              <a:rPr lang="es-CL" sz="2000"/>
              <a:t>Persiste una </a:t>
            </a:r>
            <a:r>
              <a:rPr lang="es-CL" sz="2000" b="1"/>
              <a:t>brecha entre la normativa (Ley 20.500)</a:t>
            </a:r>
            <a:r>
              <a:rPr lang="es-CL" sz="2000"/>
              <a:t> y su </a:t>
            </a:r>
            <a:r>
              <a:rPr lang="es-CL" sz="2000" b="1"/>
              <a:t>aplicación práctica</a:t>
            </a:r>
            <a:r>
              <a:rPr lang="es-CL" sz="2000"/>
              <a:t> en la gestión sanitaria.</a:t>
            </a:r>
          </a:p>
          <a:p>
            <a:r>
              <a:rPr lang="es-CL" sz="2000"/>
              <a:t>La </a:t>
            </a:r>
            <a:r>
              <a:rPr lang="es-CL" sz="2000" b="1"/>
              <a:t>toma de decisiones</a:t>
            </a:r>
            <a:r>
              <a:rPr lang="es-CL" sz="2000"/>
              <a:t> sigue concentrada en las autoridades de salud.</a:t>
            </a:r>
          </a:p>
          <a:p>
            <a:r>
              <a:rPr lang="es-CL" sz="2000"/>
              <a:t>Se requiere avanzar hacia </a:t>
            </a:r>
            <a:r>
              <a:rPr lang="es-CL" sz="2000" b="1"/>
              <a:t>mecanismos de incidencia efectiva</a:t>
            </a:r>
            <a:r>
              <a:rPr lang="es-CL" sz="2000"/>
              <a:t> y mayor poder ciudadano.</a:t>
            </a:r>
          </a:p>
          <a:p>
            <a:endParaRPr lang="es-CL" sz="200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 descr="CONTACTO | Portal Facultad de Medicina UACh">
            <a:extLst>
              <a:ext uri="{FF2B5EF4-FFF2-40B4-BE49-F238E27FC236}">
                <a16:creationId xmlns:a16="http://schemas.microsoft.com/office/drawing/2014/main" id="{C5C3742E-B6C2-3EDE-40AE-B1531C5870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578327"/>
            <a:ext cx="8902004" cy="32629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CL" sz="1600" err="1">
                <a:solidFill>
                  <a:srgbClr val="003C58"/>
                </a:solidFill>
                <a:latin typeface="Arial"/>
                <a:cs typeface="Helvetica"/>
              </a:rPr>
              <a:t>Arnstein</a:t>
            </a:r>
            <a:r>
              <a:rPr lang="es-CL" sz="1600">
                <a:solidFill>
                  <a:srgbClr val="003C58"/>
                </a:solidFill>
                <a:latin typeface="Arial"/>
                <a:cs typeface="Helvetica"/>
              </a:rPr>
              <a:t>, S.R. (1969). A </a:t>
            </a:r>
            <a:r>
              <a:rPr lang="es-CL" sz="1600" err="1">
                <a:solidFill>
                  <a:srgbClr val="003C58"/>
                </a:solidFill>
                <a:latin typeface="Arial"/>
                <a:cs typeface="Helvetica"/>
              </a:rPr>
              <a:t>ladder</a:t>
            </a:r>
            <a:r>
              <a:rPr lang="es-CL" sz="1600">
                <a:solidFill>
                  <a:srgbClr val="003C58"/>
                </a:solidFill>
                <a:latin typeface="Arial"/>
                <a:cs typeface="Helvetica"/>
              </a:rPr>
              <a:t> </a:t>
            </a:r>
            <a:r>
              <a:rPr lang="es-CL" sz="1600" err="1">
                <a:solidFill>
                  <a:srgbClr val="003C58"/>
                </a:solidFill>
                <a:latin typeface="Arial"/>
                <a:cs typeface="Helvetica"/>
              </a:rPr>
              <a:t>of</a:t>
            </a:r>
            <a:r>
              <a:rPr lang="es-CL" sz="1600">
                <a:solidFill>
                  <a:srgbClr val="003C58"/>
                </a:solidFill>
                <a:latin typeface="Arial"/>
                <a:cs typeface="Helvetica"/>
              </a:rPr>
              <a:t> </a:t>
            </a:r>
            <a:r>
              <a:rPr lang="es-CL" sz="1600" err="1">
                <a:solidFill>
                  <a:srgbClr val="003C58"/>
                </a:solidFill>
                <a:latin typeface="Arial"/>
                <a:cs typeface="Helvetica"/>
              </a:rPr>
              <a:t>citizen</a:t>
            </a:r>
            <a:r>
              <a:rPr lang="es-CL" sz="1600">
                <a:solidFill>
                  <a:srgbClr val="003C58"/>
                </a:solidFill>
                <a:latin typeface="Arial"/>
                <a:cs typeface="Helvetica"/>
              </a:rPr>
              <a:t> </a:t>
            </a:r>
            <a:r>
              <a:rPr lang="es-CL" sz="1600" err="1">
                <a:solidFill>
                  <a:srgbClr val="003C58"/>
                </a:solidFill>
                <a:latin typeface="Arial"/>
                <a:cs typeface="Helvetica"/>
              </a:rPr>
              <a:t>participation</a:t>
            </a:r>
            <a:r>
              <a:rPr lang="es-CL" sz="1600">
                <a:solidFill>
                  <a:srgbClr val="003C58"/>
                </a:solidFill>
                <a:latin typeface="Arial"/>
                <a:cs typeface="Helvetica"/>
              </a:rPr>
              <a:t>, </a:t>
            </a:r>
            <a:r>
              <a:rPr lang="es-CL" sz="1600" i="1" err="1">
                <a:solidFill>
                  <a:srgbClr val="003C58"/>
                </a:solidFill>
                <a:latin typeface="Arial"/>
                <a:cs typeface="Helvetica"/>
              </a:rPr>
              <a:t>Journal</a:t>
            </a:r>
            <a:r>
              <a:rPr lang="es-CL" sz="1600" i="1">
                <a:solidFill>
                  <a:srgbClr val="003C58"/>
                </a:solidFill>
                <a:latin typeface="Arial"/>
                <a:cs typeface="Helvetica"/>
              </a:rPr>
              <a:t> </a:t>
            </a:r>
            <a:r>
              <a:rPr lang="es-CL" sz="1600" i="1" err="1">
                <a:solidFill>
                  <a:srgbClr val="003C58"/>
                </a:solidFill>
                <a:latin typeface="Arial"/>
                <a:cs typeface="Helvetica"/>
              </a:rPr>
              <a:t>of</a:t>
            </a:r>
            <a:r>
              <a:rPr lang="es-CL" sz="1600" i="1">
                <a:solidFill>
                  <a:srgbClr val="003C58"/>
                </a:solidFill>
                <a:latin typeface="Arial"/>
                <a:cs typeface="Helvetica"/>
              </a:rPr>
              <a:t> </a:t>
            </a:r>
            <a:r>
              <a:rPr lang="es-CL" sz="1600" i="1" err="1">
                <a:solidFill>
                  <a:srgbClr val="003C58"/>
                </a:solidFill>
                <a:latin typeface="Arial"/>
                <a:cs typeface="Helvetica"/>
              </a:rPr>
              <a:t>the</a:t>
            </a:r>
            <a:r>
              <a:rPr lang="es-CL" sz="1600" i="1">
                <a:solidFill>
                  <a:srgbClr val="003C58"/>
                </a:solidFill>
                <a:latin typeface="Arial"/>
                <a:cs typeface="Helvetica"/>
              </a:rPr>
              <a:t> American </a:t>
            </a:r>
            <a:r>
              <a:rPr lang="es-CL" sz="1600" i="1" err="1">
                <a:solidFill>
                  <a:srgbClr val="003C58"/>
                </a:solidFill>
                <a:latin typeface="Arial"/>
                <a:cs typeface="Helvetica"/>
              </a:rPr>
              <a:t>Institute</a:t>
            </a:r>
            <a:r>
              <a:rPr lang="es-CL" sz="1600" i="1">
                <a:solidFill>
                  <a:srgbClr val="003C58"/>
                </a:solidFill>
                <a:latin typeface="Arial"/>
                <a:cs typeface="Helvetica"/>
              </a:rPr>
              <a:t> </a:t>
            </a:r>
            <a:r>
              <a:rPr lang="es-CL" sz="1600" i="1" err="1">
                <a:solidFill>
                  <a:srgbClr val="003C58"/>
                </a:solidFill>
                <a:latin typeface="Arial"/>
                <a:cs typeface="Helvetica"/>
              </a:rPr>
              <a:t>of</a:t>
            </a:r>
            <a:r>
              <a:rPr lang="es-CL" sz="1600" i="1">
                <a:solidFill>
                  <a:srgbClr val="003C58"/>
                </a:solidFill>
                <a:latin typeface="Arial"/>
                <a:cs typeface="Helvetica"/>
              </a:rPr>
              <a:t> </a:t>
            </a:r>
            <a:r>
              <a:rPr lang="es-CL" sz="1600" i="1" err="1">
                <a:solidFill>
                  <a:srgbClr val="003C58"/>
                </a:solidFill>
                <a:latin typeface="Arial"/>
                <a:cs typeface="Helvetica"/>
              </a:rPr>
              <a:t>Planners</a:t>
            </a:r>
            <a:r>
              <a:rPr lang="es-CL" sz="1600">
                <a:solidFill>
                  <a:srgbClr val="003C58"/>
                </a:solidFill>
                <a:latin typeface="Arial"/>
                <a:cs typeface="Helvetica"/>
              </a:rPr>
              <a:t>, Vol. 35, No. 4, pp.216–224. </a:t>
            </a:r>
            <a:r>
              <a:rPr lang="es-CL" sz="1600">
                <a:solidFill>
                  <a:srgbClr val="003C58"/>
                </a:solidFill>
                <a:latin typeface="Arial"/>
                <a:cs typeface="Helvetica"/>
                <a:hlinkClick r:id="rId3"/>
              </a:rPr>
              <a:t>https://doi.org/10.1080/01944366908977225</a:t>
            </a:r>
            <a:endParaRPr lang="es-CL" sz="1600">
              <a:latin typeface="Arial"/>
              <a:ea typeface="Calibri" panose="020F0502020204030204"/>
              <a:cs typeface="Calibri" panose="020F0502020204030204"/>
            </a:endParaRPr>
          </a:p>
          <a:p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</a:rPr>
              <a:t>Organización Panamericana de la Salud / Organización Mundial de la Salud. Declaración de Alma-Ata. Conferencia Internacional sobre Atención Primaria de Salud, Alma-Ata, URSS, 6-12 de septiembre de 1978. Washington (DC): OPS/OMS; 1978.</a:t>
            </a:r>
            <a:endParaRPr lang="es-CL" sz="1600">
              <a:solidFill>
                <a:srgbClr val="003C58"/>
              </a:solidFill>
              <a:latin typeface="Arial"/>
              <a:cs typeface="Helvetica"/>
            </a:endParaRPr>
          </a:p>
          <a:p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</a:rPr>
              <a:t>Biblioteca del Congreso Nacional de Chile. Ley 20.500 — Biblioteca del Congreso Nacional</a:t>
            </a:r>
            <a:r>
              <a:rPr lang="es-CL" sz="1600">
                <a:solidFill>
                  <a:srgbClr val="003C58"/>
                </a:solidFill>
                <a:ea typeface="+mn-lt"/>
                <a:cs typeface="+mn-lt"/>
              </a:rPr>
              <a:t> de Chile. </a:t>
            </a:r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</a:rPr>
              <a:t>Santiago; 2011. Disponible en: </a:t>
            </a:r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  <a:hlinkClick r:id="rId4"/>
              </a:rPr>
              <a:t>https://www.bcn.cl/leychile/navegar?idNorma=1023143</a:t>
            </a:r>
            <a:endParaRPr lang="es-CL" sz="1600">
              <a:solidFill>
                <a:srgbClr val="003C58"/>
              </a:solidFill>
              <a:latin typeface="Arial"/>
              <a:ea typeface="Calibri"/>
              <a:cs typeface="Calibri"/>
            </a:endParaRPr>
          </a:p>
          <a:p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</a:rPr>
              <a:t>Leal P, Silva M. ¿Se está cumpliendo la Ley 20.500 de participación ciudadana? </a:t>
            </a:r>
            <a:r>
              <a:rPr lang="es-CL" sz="1600" err="1">
                <a:solidFill>
                  <a:srgbClr val="003C58"/>
                </a:solidFill>
                <a:latin typeface="Arial"/>
                <a:ea typeface="+mn-lt"/>
                <a:cs typeface="+mn-lt"/>
              </a:rPr>
              <a:t>Rev</a:t>
            </a:r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</a:rPr>
              <a:t> </a:t>
            </a:r>
            <a:r>
              <a:rPr lang="es-CL" sz="1600" err="1">
                <a:solidFill>
                  <a:srgbClr val="003C58"/>
                </a:solidFill>
                <a:latin typeface="Arial"/>
                <a:ea typeface="+mn-lt"/>
                <a:cs typeface="+mn-lt"/>
              </a:rPr>
              <a:t>Gov</a:t>
            </a:r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</a:rPr>
              <a:t> Local. 2021; (1):1-12. Disponible en: </a:t>
            </a:r>
            <a:r>
              <a:rPr lang="es-CL" sz="1600">
                <a:solidFill>
                  <a:srgbClr val="003C58"/>
                </a:solidFill>
                <a:latin typeface="Arial"/>
                <a:ea typeface="+mn-lt"/>
                <a:cs typeface="+mn-lt"/>
                <a:hlinkClick r:id="rId5"/>
              </a:rPr>
              <a:t>https://www.scielo.cl/scielo.php?pid=S0719-17902021000100063&amp;script=sci_arttext</a:t>
            </a:r>
            <a:endParaRPr lang="es-CL" sz="1600">
              <a:solidFill>
                <a:srgbClr val="003C58"/>
              </a:solidFill>
              <a:latin typeface="Arial"/>
              <a:ea typeface="Calibri"/>
              <a:cs typeface="Calibri"/>
            </a:endParaRPr>
          </a:p>
          <a:p>
            <a:endParaRPr lang="es-CL" sz="1600">
              <a:solidFill>
                <a:srgbClr val="003C58"/>
              </a:solidFill>
              <a:latin typeface="Arial"/>
              <a:ea typeface="Calibri"/>
              <a:cs typeface="Calibri"/>
            </a:endParaRPr>
          </a:p>
          <a:p>
            <a:endParaRPr lang="es-CL" sz="1600">
              <a:solidFill>
                <a:srgbClr val="003C58"/>
              </a:solidFill>
              <a:latin typeface="Calibri"/>
              <a:ea typeface="Calibri"/>
              <a:cs typeface="Calibri"/>
            </a:endParaRPr>
          </a:p>
          <a:p>
            <a:endParaRPr lang="es-CL" sz="1600">
              <a:solidFill>
                <a:srgbClr val="003C58"/>
              </a:solidFill>
              <a:latin typeface="Arial"/>
              <a:cs typeface="Helvetica"/>
            </a:endParaRPr>
          </a:p>
          <a:p>
            <a:pPr marL="0" indent="0">
              <a:buNone/>
            </a:pPr>
            <a:endParaRPr lang="es-CL" sz="2400">
              <a:solidFill>
                <a:srgbClr val="003C58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s-CL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CONTACTO | Portal Facultad de Medicina UACh">
            <a:extLst>
              <a:ext uri="{FF2B5EF4-FFF2-40B4-BE49-F238E27FC236}">
                <a16:creationId xmlns:a16="http://schemas.microsoft.com/office/drawing/2014/main" id="{F9176393-BE47-3040-A26C-620DA1FE77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547" t="-498" r="42620" b="38830"/>
          <a:stretch>
            <a:fillRect/>
          </a:stretch>
        </p:blipFill>
        <p:spPr>
          <a:xfrm>
            <a:off x="120377" y="200377"/>
            <a:ext cx="1107676" cy="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Macintosh PowerPoint</Application>
  <PresentationFormat>Panorámica</PresentationFormat>
  <Paragraphs>124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 Narrow</vt:lpstr>
      <vt:lpstr>Arial</vt:lpstr>
      <vt:lpstr>Calibri</vt:lpstr>
      <vt:lpstr>Calibri Light</vt:lpstr>
      <vt:lpstr>Cambria</vt:lpstr>
      <vt:lpstr>Century Gothic</vt:lpstr>
      <vt:lpstr>Courier New</vt:lpstr>
      <vt:lpstr>Tema de Office</vt:lpstr>
      <vt:lpstr>Presentación de PowerPoint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Iñaki  Letelier Lazo</cp:lastModifiedBy>
  <cp:revision>2</cp:revision>
  <dcterms:created xsi:type="dcterms:W3CDTF">2023-09-24T14:12:27Z</dcterms:created>
  <dcterms:modified xsi:type="dcterms:W3CDTF">2025-10-28T23:56:43Z</dcterms:modified>
</cp:coreProperties>
</file>