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63" r:id="rId5"/>
    <p:sldId id="268" r:id="rId6"/>
    <p:sldId id="271" r:id="rId7"/>
    <p:sldId id="269" r:id="rId8"/>
    <p:sldId id="265" r:id="rId9"/>
    <p:sldId id="272" r:id="rId10"/>
    <p:sldId id="266" r:id="rId11"/>
    <p:sldId id="273" r:id="rId12"/>
    <p:sldId id="274" r:id="rId13"/>
    <p:sldId id="260" r:id="rId14"/>
    <p:sldId id="270" r:id="rId15"/>
    <p:sldId id="275" r:id="rId16"/>
    <p:sldId id="262" r:id="rId1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8DC29E-21F9-140F-319A-FEC37C59AEF1}" v="433" dt="2025-11-04T20:14:19.990"/>
    <p1510:client id="{2E682142-1BE4-AC97-EE86-B6DC8983A8B5}" v="450" dt="2025-11-04T22:15:54.832"/>
    <p1510:client id="{4989644A-3483-D456-B609-346CCE12D717}" v="310" dt="2025-11-04T15:38:33.391"/>
    <p1510:client id="{4C9B129D-DEE8-4170-885A-F4662B6B032F}" v="943" dt="2025-11-04T22:57:50.409"/>
    <p1510:client id="{698B19DF-EE48-41BE-E047-258CD7D546E4}" v="1498" dt="2025-11-04T02:13:53.317"/>
    <p1510:client id="{8218D719-21B2-7865-A244-E76102B935BC}" v="258" dt="2025-11-04T15:57:24.822"/>
    <p1510:client id="{F0913499-F4F6-B5FE-A5CE-7733D8E6F247}" v="177" dt="2025-11-04T15:12:12.6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35FB4-A277-4D5E-890C-2F30E4080946}" type="datetimeFigureOut">
              <a:t>04/11/2025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D8E09-9120-4267-94BF-FD2D1DB8EDBA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2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D8E09-9120-4267-94BF-FD2D1DB8EDBA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3624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SOMOS EL CUERPO DE BOMBEROS MÁS GRANDE DEL PAÍS. ATENDEMOS UNA POBLACIÓN DE APROXIMADAMENTE 5 MILLONES DE SANTIAGUINOS EN LAS NUEVE COMUNAS EN LAS QUE PRESTAMOS PRIMERA RESPUESTA A EMERGENCIAS.}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TENEMOS AL DÍA DE HOY UN TOTAL DE 2.600 VOLUNTARIOS APROXIMADAMENTE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D8E09-9120-4267-94BF-FD2D1DB8EDBA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07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27% mostró triglicéridos elevados (≥150 mg/</a:t>
            </a:r>
            <a:r>
              <a:rPr lang="es-C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</a:t>
            </a:r>
            <a:r>
              <a:rPr lang="es-C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y el 27% niveles reducidos de HDL (&lt;50 mg/</a:t>
            </a:r>
            <a:r>
              <a:rPr lang="es-C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</a:t>
            </a:r>
            <a:r>
              <a:rPr lang="es-C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mujeres y &lt;40 mg/</a:t>
            </a:r>
            <a:r>
              <a:rPr lang="es-C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</a:t>
            </a:r>
            <a:r>
              <a:rPr lang="es-C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hombres). 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D8E09-9120-4267-94BF-FD2D1DB8EDBA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9477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/>
          </p:cNvGrpSpPr>
          <p:nvPr/>
        </p:nvGrpSpPr>
        <p:grpSpPr>
          <a:xfrm>
            <a:off x="3168492" y="-10758"/>
            <a:ext cx="9034266" cy="1319793"/>
            <a:chOff x="1438570" y="0"/>
            <a:chExt cx="9034266" cy="1319793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3627639" y="1834094"/>
            <a:ext cx="8219670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4500" b="1">
                <a:latin typeface="Arial"/>
                <a:cs typeface="Arial"/>
              </a:rPr>
              <a:t>Perfil </a:t>
            </a:r>
            <a:r>
              <a:rPr lang="es-MX" sz="4500" b="1" err="1">
                <a:latin typeface="Arial"/>
                <a:cs typeface="Arial"/>
              </a:rPr>
              <a:t>cardiometabólico</a:t>
            </a:r>
            <a:r>
              <a:rPr lang="es-MX" sz="4500" b="1">
                <a:latin typeface="Arial"/>
                <a:cs typeface="Arial"/>
              </a:rPr>
              <a:t> en voluntarias y voluntarios del Cuerpo de Bomberos de Santiago: un estudio descriptivo (1743)</a:t>
            </a:r>
            <a:endParaRPr lang="es-CL" sz="4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3503231" y="3660949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>
                <a:latin typeface="Arial" panose="020B0604020202020204" pitchFamily="34" charset="0"/>
                <a:cs typeface="Arial" panose="020B0604020202020204" pitchFamily="34" charset="0"/>
              </a:rPr>
              <a:t>Autores:</a:t>
            </a:r>
          </a:p>
          <a:p>
            <a:pPr algn="r"/>
            <a:r>
              <a:rPr lang="es-CL" b="1">
                <a:latin typeface="Arial" panose="020B0604020202020204" pitchFamily="34" charset="0"/>
                <a:cs typeface="Arial" panose="020B0604020202020204" pitchFamily="34" charset="0"/>
              </a:rPr>
              <a:t>María Paz Rodríguez Ramírez</a:t>
            </a:r>
            <a:r>
              <a:rPr lang="es-CL" b="1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r"/>
            <a:r>
              <a:rPr lang="es-CL" b="1">
                <a:latin typeface="Arial" panose="020B0604020202020204" pitchFamily="34" charset="0"/>
                <a:cs typeface="Arial" panose="020B0604020202020204" pitchFamily="34" charset="0"/>
              </a:rPr>
              <a:t>María Spencer-Sandino</a:t>
            </a:r>
            <a:r>
              <a:rPr lang="es-CL" b="1" baseline="30000">
                <a:latin typeface="Arial" panose="020B0604020202020204" pitchFamily="34" charset="0"/>
                <a:cs typeface="Arial" panose="020B0604020202020204" pitchFamily="34" charset="0"/>
              </a:rPr>
              <a:t>2,3</a:t>
            </a:r>
          </a:p>
          <a:p>
            <a:pPr algn="r"/>
            <a:r>
              <a:rPr lang="es-CL" b="1">
                <a:latin typeface="Arial" panose="020B0604020202020204" pitchFamily="34" charset="0"/>
                <a:cs typeface="Arial" panose="020B0604020202020204" pitchFamily="34" charset="0"/>
              </a:rPr>
              <a:t>Juan Fco. Calderón Giadrosic</a:t>
            </a:r>
            <a:r>
              <a:rPr lang="es-CL" b="1" baseline="30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523309" y="5268347"/>
            <a:ext cx="11324000" cy="15260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>
              <a:lnSpc>
                <a:spcPts val="1440"/>
              </a:lnSpc>
              <a:buFont typeface="+mj-lt"/>
              <a:buAutoNum type="arabicPeriod"/>
            </a:pPr>
            <a:r>
              <a:rPr lang="es-CL" sz="1200">
                <a:latin typeface="Arial" panose="020B0604020202020204" pitchFamily="34" charset="0"/>
                <a:cs typeface="Arial" panose="020B0604020202020204" pitchFamily="34" charset="0"/>
              </a:rPr>
              <a:t>Inspectora Salud Preventiva, Cuerpo de Bomberos de Santiago</a:t>
            </a:r>
            <a:endParaRPr lang="en-US"/>
          </a:p>
          <a:p>
            <a:pPr marL="457200" indent="-457200" algn="r">
              <a:lnSpc>
                <a:spcPts val="1440"/>
              </a:lnSpc>
              <a:buFont typeface="+mj-lt"/>
              <a:buAutoNum type="arabicPeriod"/>
            </a:pPr>
            <a:r>
              <a:rPr lang="es-MX" sz="1200">
                <a:latin typeface="Arial" panose="020B0604020202020204" pitchFamily="34" charset="0"/>
                <a:cs typeface="Arial" panose="020B0604020202020204" pitchFamily="34" charset="0"/>
              </a:rPr>
              <a:t>Investigadora postdoctoral, Escuela de Gobierno Pontificia Universidad Católica de Chile</a:t>
            </a:r>
          </a:p>
          <a:p>
            <a:pPr marL="457200" indent="-457200" algn="r">
              <a:lnSpc>
                <a:spcPts val="1440"/>
              </a:lnSpc>
              <a:buFont typeface="+mj-lt"/>
              <a:buAutoNum type="arabicPeriod"/>
            </a:pPr>
            <a:r>
              <a:rPr lang="es-MX" sz="1200">
                <a:latin typeface="Arial"/>
                <a:cs typeface="Arial"/>
              </a:rPr>
              <a:t>Encargada de estudios clínicos, Genómica y Resistencia Microbiana Instituto de Ciencias e Innovación Medicina Facultad de Medicina Clínica Alemana UDD</a:t>
            </a:r>
          </a:p>
          <a:p>
            <a:pPr marL="457200" indent="-457200" algn="r">
              <a:lnSpc>
                <a:spcPts val="1440"/>
              </a:lnSpc>
              <a:buFont typeface="+mj-lt"/>
              <a:buAutoNum type="arabicPeriod"/>
            </a:pPr>
            <a:r>
              <a:rPr lang="es-MX" sz="1200">
                <a:latin typeface="Arial" panose="020B0604020202020204" pitchFamily="34" charset="0"/>
                <a:cs typeface="Arial" panose="020B0604020202020204" pitchFamily="34" charset="0"/>
              </a:rPr>
              <a:t>Profesor Asociado, Centro de Genética y Genómica Instituto de Ciencias e Innovación Medicina Facultad de Medicina Clínica Alemana UDD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endParaRPr lang="es-MX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endParaRPr lang="es-MX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endParaRPr lang="es-MX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endParaRPr lang="es-MX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endParaRPr lang="es-C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DCEDB3F-78B7-2EBD-72BB-6FA5D2791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37" y="72380"/>
            <a:ext cx="1548000" cy="155199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B99C463-3A1B-6E6D-E873-5AF137AC3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78" y="1775322"/>
            <a:ext cx="1542919" cy="1540497"/>
          </a:xfrm>
          <a:prstGeom prst="rect">
            <a:avLst/>
          </a:prstGeom>
        </p:spPr>
      </p:pic>
      <p:pic>
        <p:nvPicPr>
          <p:cNvPr id="17" name="Picture 16" descr="Facultad de Historia, Geografía y Ciencia Política">
            <a:extLst>
              <a:ext uri="{FF2B5EF4-FFF2-40B4-BE49-F238E27FC236}">
                <a16:creationId xmlns:a16="http://schemas.microsoft.com/office/drawing/2014/main" id="{762F9FD9-5E1F-9F5C-18FB-28F8C39C2F9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15" t="-3704" r="17143" b="7407"/>
          <a:stretch>
            <a:fillRect/>
          </a:stretch>
        </p:blipFill>
        <p:spPr>
          <a:xfrm>
            <a:off x="184997" y="3430366"/>
            <a:ext cx="2063880" cy="751422"/>
          </a:xfrm>
          <a:prstGeom prst="rect">
            <a:avLst/>
          </a:prstGeom>
        </p:spPr>
      </p:pic>
      <p:pic>
        <p:nvPicPr>
          <p:cNvPr id="19" name="Picture 18" descr="Novedades de la Facultad: Nuevos ingresos al equipo - Facultad de Ingeniería">
            <a:extLst>
              <a:ext uri="{FF2B5EF4-FFF2-40B4-BE49-F238E27FC236}">
                <a16:creationId xmlns:a16="http://schemas.microsoft.com/office/drawing/2014/main" id="{4844EED4-FA92-25FD-542B-C5AE83BAB1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75" y="4458396"/>
            <a:ext cx="2262324" cy="7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61" y="224562"/>
            <a:ext cx="7254888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>
                <a:latin typeface="Arial"/>
                <a:ea typeface="+mn-lt"/>
                <a:cs typeface="Arial"/>
              </a:rPr>
              <a:t>Conclusiones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06" y="1286483"/>
            <a:ext cx="11365960" cy="523639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/>
            <a:r>
              <a:rPr lang="es-MX" sz="2000">
                <a:latin typeface="Arial"/>
                <a:cs typeface="Arial"/>
              </a:rPr>
              <a:t>Este es el estudio de salud cardiovascular más grande realizado en personal de primera respuesta a emergencias en Chile. </a:t>
            </a:r>
            <a:endParaRPr lang="en-US" sz="2000">
              <a:latin typeface="Arial"/>
              <a:cs typeface="Arial"/>
            </a:endParaRPr>
          </a:p>
          <a:p>
            <a:pPr algn="just"/>
            <a:endParaRPr lang="es-MX" sz="2000">
              <a:latin typeface="Arial"/>
              <a:cs typeface="Arial"/>
            </a:endParaRPr>
          </a:p>
          <a:p>
            <a:pPr algn="just"/>
            <a:r>
              <a:rPr lang="es-MX" sz="2000">
                <a:latin typeface="Arial"/>
                <a:cs typeface="Arial"/>
              </a:rPr>
              <a:t>Las Voluntarias y Voluntarios del CBS presentan una prevalencia de </a:t>
            </a:r>
            <a:r>
              <a:rPr lang="es-MX" sz="2000" b="1">
                <a:latin typeface="Arial"/>
                <a:cs typeface="Arial"/>
              </a:rPr>
              <a:t>síndrome metabólico </a:t>
            </a:r>
            <a:r>
              <a:rPr lang="es-MX" sz="2000">
                <a:latin typeface="Arial"/>
                <a:cs typeface="Arial"/>
              </a:rPr>
              <a:t>similar a la población chilena (ENS 2017).</a:t>
            </a:r>
          </a:p>
          <a:p>
            <a:pPr algn="just"/>
            <a:endParaRPr lang="es-MX" sz="2000">
              <a:latin typeface="Arial"/>
              <a:cs typeface="Arial"/>
            </a:endParaRPr>
          </a:p>
          <a:p>
            <a:pPr algn="just"/>
            <a:r>
              <a:rPr lang="es-MX" sz="2000">
                <a:latin typeface="Arial"/>
                <a:cs typeface="Arial"/>
              </a:rPr>
              <a:t>Un numero importante de Voluntarias y Voluntarios del CBS presentan </a:t>
            </a:r>
            <a:r>
              <a:rPr lang="es-MX" sz="2000" b="1">
                <a:latin typeface="Arial"/>
                <a:cs typeface="Arial"/>
              </a:rPr>
              <a:t>riesgo moderado/alto</a:t>
            </a:r>
            <a:r>
              <a:rPr lang="es-MX" sz="2000">
                <a:latin typeface="Arial"/>
                <a:cs typeface="Arial"/>
              </a:rPr>
              <a:t> de desarrollar enfermedad cardiovascular en los próximos 10 años. </a:t>
            </a:r>
            <a:endParaRPr lang="es-MX">
              <a:ea typeface="Calibri"/>
              <a:cs typeface="Calibri"/>
            </a:endParaRPr>
          </a:p>
          <a:p>
            <a:pPr algn="just"/>
            <a:endParaRPr lang="es-MX" sz="2000">
              <a:latin typeface="Arial"/>
              <a:cs typeface="Arial"/>
            </a:endParaRPr>
          </a:p>
          <a:p>
            <a:pPr algn="just"/>
            <a:r>
              <a:rPr lang="es-MX" sz="2000">
                <a:latin typeface="Arial"/>
                <a:cs typeface="Arial"/>
              </a:rPr>
              <a:t>La presencia de múltiples factores de riesgo resalta la necesidad de continuar implementando </a:t>
            </a:r>
            <a:r>
              <a:rPr lang="es-MX" sz="2000" b="1">
                <a:latin typeface="Arial"/>
                <a:cs typeface="Arial"/>
              </a:rPr>
              <a:t>intervenciones de salud específicas</a:t>
            </a:r>
            <a:r>
              <a:rPr lang="es-MX" sz="2000">
                <a:latin typeface="Arial"/>
                <a:cs typeface="Arial"/>
              </a:rPr>
              <a:t> que aseguren el bienestar y prevengan futuros problemas, especialmente durante el ejercicio de sus funciones.</a:t>
            </a:r>
            <a:endParaRPr lang="en-US" sz="2000">
              <a:latin typeface="Arial"/>
              <a:cs typeface="Arial"/>
            </a:endParaRPr>
          </a:p>
          <a:p>
            <a:pPr algn="just"/>
            <a:endParaRPr lang="es-MX" sz="2000">
              <a:latin typeface="Arial"/>
              <a:cs typeface="Arial"/>
            </a:endParaRPr>
          </a:p>
          <a:p>
            <a:pPr algn="just"/>
            <a:r>
              <a:rPr lang="es-MX" sz="2000">
                <a:latin typeface="Arial"/>
                <a:cs typeface="Arial"/>
              </a:rPr>
              <a:t>Estamos trabajando en implementar una cohorte longitudinal en el CBS para estudio de los efectos de la exposición ocupacional en la salud; sustrato para proponer nuevas políticas de prevención e intervenciones.</a:t>
            </a:r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CCBCFD-DCCB-5792-73E2-6C8B57722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428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>
                <a:latin typeface="Arial"/>
                <a:cs typeface="Arial"/>
              </a:rPr>
              <a:t>V</a:t>
            </a:r>
            <a:r>
              <a:rPr lang="es-ES_tradnl" sz="2400">
                <a:latin typeface="Arial"/>
                <a:cs typeface="Arial"/>
              </a:rPr>
              <a:t>oluntarias, voluntarios y personal rentado CBS</a:t>
            </a:r>
          </a:p>
          <a:p>
            <a:endParaRPr lang="es-ES_tradnl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2400">
                <a:latin typeface="Arial"/>
                <a:cs typeface="Arial"/>
              </a:rPr>
              <a:t>Departamento de Salud Preventiva CBS</a:t>
            </a:r>
          </a:p>
          <a:p>
            <a:endParaRPr lang="es-ES_tradnl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2400">
                <a:latin typeface="Arial"/>
                <a:cs typeface="Arial"/>
              </a:rPr>
              <a:t>Departamento Médico CBS</a:t>
            </a:r>
          </a:p>
          <a:p>
            <a:endParaRPr lang="es-ES_tradnl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6">
            <a:extLst>
              <a:ext uri="{FF2B5EF4-FFF2-40B4-BE49-F238E27FC236}">
                <a16:creationId xmlns:a16="http://schemas.microsoft.com/office/drawing/2014/main" id="{133E24A0-731D-38DC-0958-D7358F4287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28917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>
                <a:latin typeface="Arial"/>
                <a:cs typeface="Arial"/>
              </a:rPr>
              <a:t>Agradecimientos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6CE681-B3E2-BEFA-06D9-1AB39A64F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984" y="521433"/>
            <a:ext cx="1548000" cy="15519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1E8990-4BBD-5DE7-A137-486CAA804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497" y="2658749"/>
            <a:ext cx="1542919" cy="1540497"/>
          </a:xfrm>
          <a:prstGeom prst="rect">
            <a:avLst/>
          </a:prstGeom>
        </p:spPr>
      </p:pic>
      <p:pic>
        <p:nvPicPr>
          <p:cNvPr id="2" name="Picture 1" descr="Facultad de Historia, Geografía y Ciencia Política">
            <a:extLst>
              <a:ext uri="{FF2B5EF4-FFF2-40B4-BE49-F238E27FC236}">
                <a16:creationId xmlns:a16="http://schemas.microsoft.com/office/drawing/2014/main" id="{D469C91C-2B4F-17C3-0A97-127A29578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481" y="5014121"/>
            <a:ext cx="3497799" cy="1165018"/>
          </a:xfrm>
          <a:prstGeom prst="rect">
            <a:avLst/>
          </a:prstGeom>
        </p:spPr>
      </p:pic>
      <p:pic>
        <p:nvPicPr>
          <p:cNvPr id="7" name="Picture 6" descr="Novedades de la Facultad: Nuevos ingresos al equipo - Facultad de Ingeniería">
            <a:extLst>
              <a:ext uri="{FF2B5EF4-FFF2-40B4-BE49-F238E27FC236}">
                <a16:creationId xmlns:a16="http://schemas.microsoft.com/office/drawing/2014/main" id="{CBE72A49-68C2-94B0-2392-2537DEC51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588" y="5102027"/>
            <a:ext cx="3113100" cy="98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3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7BD27-628D-F3A0-45A5-45DD539B3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102F6F-F0A1-5518-721F-9ADD76FF2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1"/>
            <a:ext cx="12191999" cy="686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69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371890" y="306105"/>
            <a:ext cx="5334197" cy="1708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1">
                <a:latin typeface="Arial"/>
                <a:cs typeface="Arial"/>
              </a:rPr>
              <a:t>Salud </a:t>
            </a:r>
            <a:r>
              <a:rPr lang="en-US" sz="2400" b="1" err="1">
                <a:latin typeface="Arial"/>
                <a:cs typeface="Arial"/>
              </a:rPr>
              <a:t>ocupacional</a:t>
            </a:r>
            <a:r>
              <a:rPr lang="en-US" sz="2400" b="1">
                <a:latin typeface="Arial"/>
                <a:cs typeface="Arial"/>
              </a:rPr>
              <a:t> </a:t>
            </a:r>
            <a:r>
              <a:rPr lang="en-US" sz="2400" b="1" err="1">
                <a:latin typeface="Arial"/>
                <a:cs typeface="Arial"/>
              </a:rPr>
              <a:t>en</a:t>
            </a:r>
            <a:r>
              <a:rPr lang="en-US" sz="2400" b="1">
                <a:latin typeface="Arial"/>
                <a:cs typeface="Arial"/>
              </a:rPr>
              <a:t> Bomberos de Chile: un </a:t>
            </a:r>
            <a:r>
              <a:rPr lang="en-US" sz="2400" b="1" err="1">
                <a:latin typeface="Arial"/>
                <a:cs typeface="Arial"/>
              </a:rPr>
              <a:t>tema</a:t>
            </a:r>
            <a:r>
              <a:rPr lang="en-US" sz="2400" b="1">
                <a:latin typeface="Arial"/>
                <a:cs typeface="Arial"/>
              </a:rPr>
              <a:t> </a:t>
            </a:r>
            <a:r>
              <a:rPr lang="en-US" sz="2400" b="1" err="1">
                <a:latin typeface="Arial"/>
                <a:cs typeface="Arial"/>
              </a:rPr>
              <a:t>urgente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891" y="2014347"/>
            <a:ext cx="8554602" cy="43950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en-US" sz="2000">
                <a:latin typeface="Arial"/>
                <a:cs typeface="Arial"/>
              </a:rPr>
              <a:t>Bomberos: </a:t>
            </a:r>
            <a:r>
              <a:rPr lang="en-US" sz="2000" err="1">
                <a:latin typeface="Arial"/>
                <a:cs typeface="Arial"/>
              </a:rPr>
              <a:t>primeros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respondedores</a:t>
            </a:r>
            <a:r>
              <a:rPr lang="en-US" sz="2000">
                <a:latin typeface="Arial"/>
                <a:cs typeface="Arial"/>
              </a:rPr>
              <a:t> a </a:t>
            </a:r>
            <a:r>
              <a:rPr lang="en-US" sz="2000" err="1">
                <a:latin typeface="Arial"/>
                <a:cs typeface="Arial"/>
              </a:rPr>
              <a:t>todo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tipo</a:t>
            </a:r>
            <a:r>
              <a:rPr lang="en-US" sz="2000">
                <a:latin typeface="Arial"/>
                <a:cs typeface="Arial"/>
              </a:rPr>
              <a:t> </a:t>
            </a:r>
          </a:p>
          <a:p>
            <a:pPr marL="0" indent="0" algn="just">
              <a:buNone/>
            </a:pPr>
            <a:r>
              <a:rPr lang="en-US" sz="2000">
                <a:latin typeface="Arial"/>
                <a:cs typeface="Arial"/>
              </a:rPr>
              <a:t>de </a:t>
            </a:r>
            <a:r>
              <a:rPr lang="en-US" sz="2000" err="1">
                <a:latin typeface="Arial"/>
                <a:cs typeface="Arial"/>
              </a:rPr>
              <a:t>emergencias</a:t>
            </a:r>
            <a:endParaRPr lang="en-US" sz="2000">
              <a:latin typeface="Arial"/>
              <a:cs typeface="Arial"/>
            </a:endParaRPr>
          </a:p>
          <a:p>
            <a:pPr algn="just"/>
            <a:endParaRPr lang="en-US" sz="2000">
              <a:latin typeface="Arial"/>
              <a:cs typeface="Arial"/>
            </a:endParaRPr>
          </a:p>
          <a:p>
            <a:pPr algn="just"/>
            <a:r>
              <a:rPr lang="en-US" sz="2000" b="1" err="1">
                <a:latin typeface="Arial"/>
                <a:cs typeface="Arial"/>
              </a:rPr>
              <a:t>Causas</a:t>
            </a:r>
            <a:r>
              <a:rPr lang="en-US" sz="2000" b="1">
                <a:latin typeface="Arial"/>
                <a:cs typeface="Arial"/>
              </a:rPr>
              <a:t> de </a:t>
            </a:r>
            <a:r>
              <a:rPr lang="en-US" sz="2000" b="1" err="1">
                <a:latin typeface="Arial"/>
                <a:cs typeface="Arial"/>
              </a:rPr>
              <a:t>muerte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en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bomberos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en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el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mundo</a:t>
            </a:r>
            <a:r>
              <a:rPr lang="en-US" sz="2000">
                <a:latin typeface="Arial"/>
                <a:cs typeface="Arial"/>
              </a:rPr>
              <a:t>:</a:t>
            </a:r>
          </a:p>
          <a:p>
            <a:pPr lvl="1" algn="just"/>
            <a:r>
              <a:rPr lang="en-US" sz="2000" err="1">
                <a:latin typeface="Arial"/>
                <a:cs typeface="Arial"/>
              </a:rPr>
              <a:t>Cáncer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por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exposición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ocupacional</a:t>
            </a:r>
            <a:endParaRPr lang="en-US" sz="2000">
              <a:latin typeface="Arial"/>
              <a:cs typeface="Arial"/>
            </a:endParaRPr>
          </a:p>
          <a:p>
            <a:pPr lvl="1" algn="just"/>
            <a:r>
              <a:rPr lang="en-US" sz="2000" err="1">
                <a:latin typeface="Arial"/>
                <a:cs typeface="Arial"/>
              </a:rPr>
              <a:t>Enfermedades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cardiovasculares</a:t>
            </a:r>
            <a:endParaRPr lang="en-US" sz="2000">
              <a:latin typeface="Arial"/>
              <a:cs typeface="Arial"/>
            </a:endParaRPr>
          </a:p>
          <a:p>
            <a:pPr marL="457200" lvl="1" algn="just"/>
            <a:endParaRPr lang="en-US" sz="2000">
              <a:latin typeface="Arial"/>
              <a:cs typeface="Arial"/>
            </a:endParaRPr>
          </a:p>
          <a:p>
            <a:pPr algn="just"/>
            <a:r>
              <a:rPr lang="en-US" sz="2000">
                <a:latin typeface="Arial"/>
                <a:cs typeface="Arial"/>
              </a:rPr>
              <a:t>Atiende </a:t>
            </a:r>
            <a:r>
              <a:rPr lang="en-US" sz="2000" err="1">
                <a:latin typeface="Arial"/>
                <a:cs typeface="Arial"/>
              </a:rPr>
              <a:t>más</a:t>
            </a:r>
            <a:r>
              <a:rPr lang="en-US" sz="2000">
                <a:latin typeface="Arial"/>
                <a:cs typeface="Arial"/>
              </a:rPr>
              <a:t> de 10.000 </a:t>
            </a:r>
            <a:r>
              <a:rPr lang="en-US" sz="2000" err="1">
                <a:latin typeface="Arial"/>
                <a:cs typeface="Arial"/>
              </a:rPr>
              <a:t>emergencias</a:t>
            </a:r>
            <a:r>
              <a:rPr lang="en-US" sz="2000">
                <a:latin typeface="Arial"/>
                <a:cs typeface="Arial"/>
              </a:rPr>
              <a:t> al </a:t>
            </a:r>
            <a:r>
              <a:rPr lang="en-US" sz="2000" err="1">
                <a:latin typeface="Arial"/>
                <a:cs typeface="Arial"/>
              </a:rPr>
              <a:t>año</a:t>
            </a:r>
            <a:endParaRPr lang="en-US" sz="2000">
              <a:latin typeface="Arial"/>
              <a:cs typeface="Arial"/>
            </a:endParaRPr>
          </a:p>
          <a:p>
            <a:pPr lvl="1" algn="just"/>
            <a:r>
              <a:rPr lang="en-US" sz="2000" b="1" err="1">
                <a:latin typeface="Arial"/>
                <a:cs typeface="Arial"/>
              </a:rPr>
              <a:t>Exigencias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físicas</a:t>
            </a:r>
            <a:r>
              <a:rPr lang="en-US" sz="2000">
                <a:latin typeface="Arial"/>
                <a:cs typeface="Arial"/>
              </a:rPr>
              <a:t> y </a:t>
            </a:r>
            <a:r>
              <a:rPr lang="en-US" sz="2000" err="1">
                <a:latin typeface="Arial"/>
                <a:cs typeface="Arial"/>
              </a:rPr>
              <a:t>psicosociales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extremas</a:t>
            </a:r>
            <a:endParaRPr lang="en-US" sz="2000">
              <a:latin typeface="Arial"/>
              <a:cs typeface="Arial"/>
            </a:endParaRPr>
          </a:p>
          <a:p>
            <a:pPr lvl="2" algn="just">
              <a:buFont typeface="Wingdings" panose="020B0604020202020204" pitchFamily="34" charset="0"/>
              <a:buChar char="§"/>
            </a:pPr>
            <a:r>
              <a:rPr lang="en-US" err="1">
                <a:latin typeface="Arial"/>
                <a:cs typeface="Arial"/>
              </a:rPr>
              <a:t>Lesiones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agudas</a:t>
            </a:r>
            <a:endParaRPr lang="en-US">
              <a:latin typeface="Arial"/>
              <a:cs typeface="Arial"/>
            </a:endParaRPr>
          </a:p>
          <a:p>
            <a:pPr lvl="2" algn="just">
              <a:buFont typeface="Wingdings" panose="020B0604020202020204" pitchFamily="34" charset="0"/>
              <a:buChar char="§"/>
            </a:pPr>
            <a:r>
              <a:rPr lang="en-US">
                <a:latin typeface="Arial"/>
                <a:cs typeface="Arial"/>
              </a:rPr>
              <a:t>ECNT</a:t>
            </a:r>
          </a:p>
          <a:p>
            <a:endParaRPr lang="en-US" sz="20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48EC193-FF3D-0733-6D83-89B7DB0A6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5" r="25821" b="-1"/>
          <a:stretch>
            <a:fillRect/>
          </a:stretch>
        </p:blipFill>
        <p:spPr bwMode="auto">
          <a:xfrm>
            <a:off x="6857797" y="-10886"/>
            <a:ext cx="5334204" cy="6868886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76AC89-C1E5-6ED0-B713-26FA625D9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6">
            <a:extLst>
              <a:ext uri="{FF2B5EF4-FFF2-40B4-BE49-F238E27FC236}">
                <a16:creationId xmlns:a16="http://schemas.microsoft.com/office/drawing/2014/main" id="{20198BC7-5B16-DB58-55C9-36062465AA9B}"/>
              </a:ext>
            </a:extLst>
          </p:cNvPr>
          <p:cNvSpPr txBox="1">
            <a:spLocks/>
          </p:cNvSpPr>
          <p:nvPr/>
        </p:nvSpPr>
        <p:spPr>
          <a:xfrm>
            <a:off x="371889" y="6514"/>
            <a:ext cx="5334197" cy="1280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1">
                <a:latin typeface="Arial"/>
                <a:cs typeface="Arial"/>
              </a:rPr>
              <a:t>Salud </a:t>
            </a:r>
            <a:r>
              <a:rPr lang="en-US" sz="2400" b="1" err="1">
                <a:latin typeface="Arial"/>
                <a:cs typeface="Arial"/>
              </a:rPr>
              <a:t>ocupacional</a:t>
            </a:r>
            <a:r>
              <a:rPr lang="en-US" sz="2400" b="1">
                <a:latin typeface="Arial"/>
                <a:cs typeface="Arial"/>
              </a:rPr>
              <a:t> </a:t>
            </a:r>
            <a:r>
              <a:rPr lang="en-US" sz="2400" b="1" err="1">
                <a:latin typeface="Arial"/>
                <a:cs typeface="Arial"/>
              </a:rPr>
              <a:t>en</a:t>
            </a:r>
            <a:r>
              <a:rPr lang="en-US" sz="2400" b="1">
                <a:latin typeface="Arial"/>
                <a:cs typeface="Arial"/>
              </a:rPr>
              <a:t> Cuerpo de 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sz="2400" b="1">
                <a:latin typeface="Arial"/>
                <a:cs typeface="Arial"/>
              </a:rPr>
              <a:t>Bomberos de Santiago (CBS)</a:t>
            </a:r>
            <a:endParaRPr lang="en-US" sz="2400" b="1">
              <a:latin typeface="Arial"/>
              <a:ea typeface="Calibri Light"/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1D1238-938F-D745-77BB-EF840247B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" r="2" b="2"/>
          <a:stretch>
            <a:fillRect/>
          </a:stretch>
        </p:blipFill>
        <p:spPr bwMode="auto">
          <a:xfrm>
            <a:off x="7015949" y="3491"/>
            <a:ext cx="5176053" cy="6854508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FD2C9C-C98D-CCFD-8EEF-86FE3B9A7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891" y="1286933"/>
            <a:ext cx="6211093" cy="5122479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just"/>
            <a:r>
              <a:rPr lang="en-US" sz="2000">
                <a:latin typeface="Arial"/>
                <a:cs typeface="Arial"/>
              </a:rPr>
              <a:t>2.660 </a:t>
            </a:r>
            <a:r>
              <a:rPr lang="en-US" sz="2000" b="1" err="1">
                <a:latin typeface="Arial"/>
                <a:cs typeface="Arial"/>
              </a:rPr>
              <a:t>integrantes</a:t>
            </a:r>
            <a:r>
              <a:rPr lang="en-US" sz="2000">
                <a:latin typeface="Arial"/>
                <a:cs typeface="Arial"/>
              </a:rPr>
              <a:t>, </a:t>
            </a:r>
            <a:r>
              <a:rPr lang="en-US" sz="2000">
                <a:ea typeface="+mn-lt"/>
                <a:cs typeface="+mn-lt"/>
              </a:rPr>
              <a:t>2.439 </a:t>
            </a:r>
            <a:r>
              <a:rPr lang="en-US" sz="2000" b="1">
                <a:ea typeface="+mn-lt"/>
                <a:cs typeface="+mn-lt"/>
              </a:rPr>
              <a:t>hombres</a:t>
            </a:r>
            <a:r>
              <a:rPr lang="en-US" sz="2000">
                <a:ea typeface="+mn-lt"/>
                <a:cs typeface="+mn-lt"/>
              </a:rPr>
              <a:t> (92%) y 211 </a:t>
            </a:r>
            <a:r>
              <a:rPr lang="en-US" sz="2000" b="1" err="1">
                <a:ea typeface="+mn-lt"/>
                <a:cs typeface="+mn-lt"/>
              </a:rPr>
              <a:t>mujeres</a:t>
            </a:r>
            <a:r>
              <a:rPr lang="en-US" sz="2000">
                <a:ea typeface="+mn-lt"/>
                <a:cs typeface="+mn-lt"/>
              </a:rPr>
              <a:t> (8%).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0" indent="0" algn="just">
              <a:buNone/>
            </a:pPr>
            <a:endParaRPr lang="en-US" sz="2000">
              <a:ea typeface="+mn-lt"/>
              <a:cs typeface="+mn-lt"/>
            </a:endParaRPr>
          </a:p>
          <a:p>
            <a:pPr algn="just"/>
            <a:r>
              <a:rPr lang="es-CL" sz="2000">
                <a:latin typeface="Arial"/>
                <a:cs typeface="Arial"/>
              </a:rPr>
              <a:t>Programa </a:t>
            </a:r>
            <a:r>
              <a:rPr lang="es-CL" sz="2000" b="1">
                <a:latin typeface="Arial"/>
                <a:cs typeface="Arial"/>
              </a:rPr>
              <a:t>“Héroes de Corazón”. </a:t>
            </a:r>
            <a:r>
              <a:rPr lang="es-CL" sz="2000">
                <a:latin typeface="Arial"/>
                <a:ea typeface="+mn-lt"/>
                <a:cs typeface="Arial"/>
              </a:rPr>
              <a:t>2014, énfasis en prevención de enfermedades cardiovasculares.  </a:t>
            </a:r>
          </a:p>
          <a:p>
            <a:pPr algn="just"/>
            <a:endParaRPr lang="es-CL" sz="2000">
              <a:latin typeface="Arial"/>
              <a:ea typeface="+mn-lt"/>
              <a:cs typeface="Arial"/>
            </a:endParaRPr>
          </a:p>
          <a:p>
            <a:pPr algn="just"/>
            <a:r>
              <a:rPr lang="es-CL" sz="2000">
                <a:latin typeface="Arial"/>
                <a:ea typeface="+mn-lt"/>
                <a:cs typeface="Arial"/>
              </a:rPr>
              <a:t>2021 se establece como </a:t>
            </a:r>
            <a:r>
              <a:rPr lang="es-CL" sz="2000" b="1">
                <a:latin typeface="Arial"/>
                <a:ea typeface="+mn-lt"/>
                <a:cs typeface="Arial"/>
              </a:rPr>
              <a:t>Departamento de Salud Preventiva</a:t>
            </a:r>
            <a:r>
              <a:rPr lang="es-CL" sz="2000">
                <a:latin typeface="Arial"/>
                <a:ea typeface="+mn-lt"/>
                <a:cs typeface="Arial"/>
              </a:rPr>
              <a:t> CBS.</a:t>
            </a:r>
            <a:endParaRPr lang="es-CL" sz="2000">
              <a:latin typeface="Arial"/>
              <a:ea typeface="Calibri"/>
              <a:cs typeface="Arial"/>
            </a:endParaRPr>
          </a:p>
          <a:p>
            <a:pPr marL="0" indent="0" algn="just">
              <a:buNone/>
            </a:pPr>
            <a:endParaRPr lang="en-US" sz="2000">
              <a:ea typeface="+mn-lt"/>
              <a:cs typeface="+mn-lt"/>
            </a:endParaRPr>
          </a:p>
          <a:p>
            <a:pPr algn="just"/>
            <a:r>
              <a:rPr lang="en-US" sz="2000" b="1" err="1">
                <a:ea typeface="+mn-lt"/>
                <a:cs typeface="+mn-lt"/>
              </a:rPr>
              <a:t>Medidas</a:t>
            </a:r>
            <a:r>
              <a:rPr lang="en-US" sz="2000" b="1">
                <a:ea typeface="+mn-lt"/>
                <a:cs typeface="+mn-lt"/>
              </a:rPr>
              <a:t> </a:t>
            </a:r>
            <a:r>
              <a:rPr lang="en-US" sz="2000" b="1" err="1">
                <a:ea typeface="+mn-lt"/>
                <a:cs typeface="+mn-lt"/>
              </a:rPr>
              <a:t>preventivas</a:t>
            </a:r>
            <a:r>
              <a:rPr lang="en-US" sz="2000" b="1">
                <a:ea typeface="+mn-lt"/>
                <a:cs typeface="+mn-lt"/>
              </a:rPr>
              <a:t>:</a:t>
            </a:r>
          </a:p>
          <a:p>
            <a:pPr lvl="1" algn="just">
              <a:buFont typeface="Courier New" panose="020B0604020202020204" pitchFamily="34" charset="0"/>
              <a:buChar char="o"/>
            </a:pPr>
            <a:r>
              <a:rPr lang="en-US" sz="1600">
                <a:latin typeface="Arial"/>
                <a:cs typeface="Arial"/>
              </a:rPr>
              <a:t>Salas de </a:t>
            </a:r>
            <a:r>
              <a:rPr lang="en-US" sz="1600" err="1">
                <a:latin typeface="Arial"/>
                <a:cs typeface="Arial"/>
              </a:rPr>
              <a:t>ejercicio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lvl="1" algn="just">
              <a:buFont typeface="Courier New" panose="020B0604020202020204" pitchFamily="34" charset="0"/>
              <a:buChar char="o"/>
            </a:pPr>
            <a:r>
              <a:rPr lang="en-US" sz="1600" err="1">
                <a:latin typeface="Arial"/>
                <a:cs typeface="Arial"/>
              </a:rPr>
              <a:t>Tutoriales</a:t>
            </a:r>
            <a:r>
              <a:rPr lang="en-US" sz="1600">
                <a:latin typeface="Arial"/>
                <a:cs typeface="Arial"/>
              </a:rPr>
              <a:t> de </a:t>
            </a:r>
            <a:r>
              <a:rPr lang="en-US" sz="1600" err="1">
                <a:latin typeface="Arial"/>
                <a:cs typeface="Arial"/>
              </a:rPr>
              <a:t>entrenamiento</a:t>
            </a:r>
            <a:endParaRPr lang="en-US" sz="1600">
              <a:latin typeface="Arial"/>
              <a:ea typeface="Calibri"/>
              <a:cs typeface="Arial"/>
            </a:endParaRPr>
          </a:p>
          <a:p>
            <a:pPr lvl="1" algn="just">
              <a:buFont typeface="Courier New" panose="020B0604020202020204" pitchFamily="34" charset="0"/>
              <a:buChar char="o"/>
            </a:pPr>
            <a:r>
              <a:rPr lang="en-US" sz="1600" err="1">
                <a:latin typeface="Arial"/>
                <a:cs typeface="Arial"/>
              </a:rPr>
              <a:t>Operativos</a:t>
            </a:r>
            <a:r>
              <a:rPr lang="en-US" sz="1600">
                <a:latin typeface="Arial"/>
                <a:cs typeface="Arial"/>
              </a:rPr>
              <a:t> de </a:t>
            </a:r>
            <a:r>
              <a:rPr lang="en-US" sz="1600" err="1">
                <a:latin typeface="Arial"/>
                <a:cs typeface="Arial"/>
              </a:rPr>
              <a:t>salud</a:t>
            </a:r>
            <a:endParaRPr lang="en-US" sz="2800">
              <a:latin typeface="Calibri" panose="020F0502020204030204"/>
              <a:ea typeface="Calibri"/>
              <a:cs typeface="Calibri"/>
            </a:endParaRPr>
          </a:p>
          <a:p>
            <a:pPr lvl="1" algn="just">
              <a:buFont typeface="Courier New" panose="020B0604020202020204" pitchFamily="34" charset="0"/>
              <a:buChar char="o"/>
            </a:pPr>
            <a:r>
              <a:rPr lang="en-US" sz="1600">
                <a:latin typeface="Arial"/>
                <a:cs typeface="Arial"/>
              </a:rPr>
              <a:t>Charlas </a:t>
            </a:r>
            <a:r>
              <a:rPr lang="en-US" sz="1600" err="1">
                <a:latin typeface="Arial"/>
                <a:cs typeface="Arial"/>
              </a:rPr>
              <a:t>educativas</a:t>
            </a:r>
            <a:r>
              <a:rPr lang="en-US" sz="1600">
                <a:latin typeface="Arial"/>
                <a:cs typeface="Arial"/>
              </a:rPr>
              <a:t> con </a:t>
            </a:r>
            <a:r>
              <a:rPr lang="en-US" sz="1600" err="1">
                <a:latin typeface="Arial"/>
                <a:cs typeface="Arial"/>
              </a:rPr>
              <a:t>especialistas</a:t>
            </a:r>
            <a:endParaRPr lang="en-US" sz="1600">
              <a:latin typeface="Arial"/>
              <a:cs typeface="Arial"/>
            </a:endParaRPr>
          </a:p>
          <a:p>
            <a:pPr lvl="1" algn="just">
              <a:buFont typeface="Courier New" panose="020B0604020202020204" pitchFamily="34" charset="0"/>
              <a:buChar char="o"/>
            </a:pPr>
            <a:r>
              <a:rPr lang="en-US" sz="1600">
                <a:latin typeface="Arial"/>
                <a:cs typeface="Arial"/>
              </a:rPr>
              <a:t>Talleres </a:t>
            </a:r>
            <a:r>
              <a:rPr lang="en-US" sz="1600" err="1">
                <a:latin typeface="Arial"/>
                <a:cs typeface="Arial"/>
              </a:rPr>
              <a:t>nutricionales</a:t>
            </a:r>
            <a:endParaRPr lang="en-US" sz="1600">
              <a:latin typeface="Arial"/>
              <a:ea typeface="Calibri"/>
              <a:cs typeface="Arial"/>
            </a:endParaRPr>
          </a:p>
          <a:p>
            <a:pPr lvl="1" algn="just">
              <a:buFont typeface="Courier New" panose="020B0604020202020204" pitchFamily="34" charset="0"/>
              <a:buChar char="o"/>
            </a:pPr>
            <a:r>
              <a:rPr lang="en-US" sz="1600">
                <a:latin typeface="Arial"/>
                <a:cs typeface="Arial"/>
              </a:rPr>
              <a:t>Manual con </a:t>
            </a:r>
            <a:r>
              <a:rPr lang="en-US" sz="1600" err="1">
                <a:latin typeface="Arial"/>
                <a:cs typeface="Arial"/>
              </a:rPr>
              <a:t>recomendaciones</a:t>
            </a:r>
            <a:r>
              <a:rPr lang="en-US" sz="1600">
                <a:latin typeface="Arial"/>
                <a:cs typeface="Arial"/>
              </a:rPr>
              <a:t> de </a:t>
            </a:r>
            <a:r>
              <a:rPr lang="en-US" sz="1600" err="1">
                <a:latin typeface="Arial"/>
                <a:cs typeface="Arial"/>
              </a:rPr>
              <a:t>alimentación</a:t>
            </a:r>
            <a:endParaRPr lang="en-US">
              <a:latin typeface="Calibri" panose="020F0502020204030204"/>
              <a:ea typeface="Calibri"/>
              <a:cs typeface="Calibri"/>
            </a:endParaRPr>
          </a:p>
          <a:p>
            <a:pPr lvl="1" algn="just">
              <a:buFont typeface="Courier New" panose="020B0604020202020204" pitchFamily="34" charset="0"/>
              <a:buChar char="o"/>
            </a:pPr>
            <a:r>
              <a:rPr lang="en-US" sz="1600" err="1">
                <a:latin typeface="Arial"/>
                <a:cs typeface="Arial"/>
              </a:rPr>
              <a:t>Decálogo</a:t>
            </a:r>
            <a:r>
              <a:rPr lang="en-US" sz="1600">
                <a:latin typeface="Arial"/>
                <a:cs typeface="Arial"/>
              </a:rPr>
              <a:t> de </a:t>
            </a:r>
            <a:r>
              <a:rPr lang="en-US" sz="1600" err="1">
                <a:latin typeface="Arial"/>
                <a:cs typeface="Arial"/>
              </a:rPr>
              <a:t>prevención</a:t>
            </a:r>
            <a:r>
              <a:rPr lang="en-US" sz="1600">
                <a:latin typeface="Arial"/>
                <a:cs typeface="Arial"/>
              </a:rPr>
              <a:t> del </a:t>
            </a:r>
            <a:r>
              <a:rPr lang="en-US" sz="1600" err="1">
                <a:latin typeface="Arial"/>
                <a:cs typeface="Arial"/>
              </a:rPr>
              <a:t>cáncer</a:t>
            </a:r>
            <a:endParaRPr lang="en-US">
              <a:latin typeface="Calibri" panose="020F0502020204030204"/>
              <a:ea typeface="Calibri"/>
              <a:cs typeface="Calibri"/>
            </a:endParaRPr>
          </a:p>
          <a:p>
            <a:pPr lvl="1" algn="just">
              <a:buFont typeface="Courier New" panose="020B0604020202020204" pitchFamily="34" charset="0"/>
              <a:buChar char="o"/>
            </a:pPr>
            <a:r>
              <a:rPr lang="en-US" sz="1600">
                <a:latin typeface="Arial"/>
                <a:cs typeface="Arial"/>
              </a:rPr>
              <a:t>POE </a:t>
            </a:r>
            <a:r>
              <a:rPr lang="en-US" sz="1600" err="1">
                <a:latin typeface="Arial"/>
                <a:cs typeface="Arial"/>
              </a:rPr>
              <a:t>limpieza</a:t>
            </a:r>
            <a:r>
              <a:rPr lang="en-US" sz="1600">
                <a:latin typeface="Arial"/>
                <a:cs typeface="Arial"/>
              </a:rPr>
              <a:t> de </a:t>
            </a:r>
            <a:r>
              <a:rPr lang="en-US" sz="1600" err="1">
                <a:latin typeface="Arial"/>
                <a:cs typeface="Arial"/>
              </a:rPr>
              <a:t>uniformes</a:t>
            </a:r>
            <a:r>
              <a:rPr lang="en-US" sz="1600">
                <a:latin typeface="Arial"/>
                <a:cs typeface="Arial"/>
              </a:rPr>
              <a:t> </a:t>
            </a:r>
          </a:p>
          <a:p>
            <a:pPr lvl="1" algn="just">
              <a:buFont typeface="Courier New" panose="020B0604020202020204" pitchFamily="34" charset="0"/>
              <a:buChar char="o"/>
            </a:pPr>
            <a:r>
              <a:rPr lang="en-US" sz="1600">
                <a:latin typeface="Arial"/>
                <a:cs typeface="Arial"/>
              </a:rPr>
              <a:t>Corrida vertical y </a:t>
            </a:r>
            <a:r>
              <a:rPr lang="en-US" sz="1600" err="1">
                <a:latin typeface="Arial"/>
                <a:cs typeface="Arial"/>
              </a:rPr>
              <a:t>competencias</a:t>
            </a:r>
            <a:r>
              <a:rPr lang="en-US" sz="1600">
                <a:latin typeface="Arial"/>
                <a:cs typeface="Arial"/>
              </a:rPr>
              <a:t> de </a:t>
            </a:r>
            <a:r>
              <a:rPr lang="en-US" sz="1600" err="1">
                <a:latin typeface="Arial"/>
                <a:cs typeface="Arial"/>
              </a:rPr>
              <a:t>destrezas</a:t>
            </a:r>
            <a:r>
              <a:rPr lang="en-US" sz="160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bomberiles</a:t>
            </a:r>
            <a:endParaRPr lang="en-US" sz="1600">
              <a:latin typeface="Arial"/>
              <a:ea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9599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3226BE-E775-53CA-362B-416930BC4D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2" r="1410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6">
            <a:extLst>
              <a:ext uri="{FF2B5EF4-FFF2-40B4-BE49-F238E27FC236}">
                <a16:creationId xmlns:a16="http://schemas.microsoft.com/office/drawing/2014/main" id="{B7584DDF-9785-C5E2-F264-166EE8EAE525}"/>
              </a:ext>
            </a:extLst>
          </p:cNvPr>
          <p:cNvSpPr txBox="1">
            <a:spLocks/>
          </p:cNvSpPr>
          <p:nvPr/>
        </p:nvSpPr>
        <p:spPr>
          <a:xfrm>
            <a:off x="7758548" y="297466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 err="1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endParaRPr lang="en-US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126B69-C6DB-7029-D260-5C4193A17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242701" cy="3864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Caracterizar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err="1">
                <a:latin typeface="Arial" panose="020B0604020202020204" pitchFamily="34" charset="0"/>
                <a:cs typeface="Arial" panose="020B0604020202020204" pitchFamily="34" charset="0"/>
              </a:rPr>
              <a:t>estado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1" err="1"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cardiometabólico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voluntarias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voluntarios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del Cuerpo de Bomberos de Santiago (CBS) y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documentar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err="1">
                <a:latin typeface="Arial" panose="020B0604020202020204" pitchFamily="34" charset="0"/>
                <a:cs typeface="Arial" panose="020B0604020202020204" pitchFamily="34" charset="0"/>
              </a:rPr>
              <a:t>factores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1" err="1"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617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50" y="383836"/>
            <a:ext cx="4597747" cy="548101"/>
          </a:xfrm>
        </p:spPr>
        <p:txBody>
          <a:bodyPr anchor="b">
            <a:normAutofit/>
          </a:bodyPr>
          <a:lstStyle/>
          <a:p>
            <a:r>
              <a:rPr lang="es-CL" sz="2800" b="1">
                <a:latin typeface="Arial"/>
                <a:cs typeface="Arial"/>
              </a:rPr>
              <a:t>Métodos</a:t>
            </a:r>
            <a:endParaRPr lang="en-US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50" y="1354667"/>
            <a:ext cx="5913089" cy="528404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s-CL" sz="2000" b="1">
                <a:latin typeface="Arial"/>
                <a:ea typeface="Calibri"/>
                <a:cs typeface="Arial"/>
              </a:rPr>
              <a:t>Criterios de inclusión:</a:t>
            </a:r>
            <a:endParaRPr lang="en-US" sz="2000" b="1">
              <a:latin typeface="Arial"/>
              <a:ea typeface="Calibri"/>
              <a:cs typeface="Arial"/>
            </a:endParaRPr>
          </a:p>
          <a:p>
            <a:pPr marL="685800" lvl="2" algn="just">
              <a:spcBef>
                <a:spcPts val="1000"/>
              </a:spcBef>
              <a:buFont typeface="Wingdings" panose="020B0604020202020204" pitchFamily="34" charset="0"/>
              <a:buChar char="§"/>
            </a:pPr>
            <a:r>
              <a:rPr lang="es-CL" sz="1600">
                <a:latin typeface="Arial"/>
                <a:ea typeface="Calibri"/>
                <a:cs typeface="Arial"/>
              </a:rPr>
              <a:t>Voluntaria/o de las 22 compañías del CBS</a:t>
            </a:r>
            <a:endParaRPr lang="en-US" sz="1600">
              <a:latin typeface="Arial"/>
              <a:ea typeface="Calibri"/>
              <a:cs typeface="Arial"/>
            </a:endParaRPr>
          </a:p>
          <a:p>
            <a:pPr marL="685800" lvl="2" algn="just">
              <a:spcBef>
                <a:spcPts val="1000"/>
              </a:spcBef>
              <a:buFont typeface="Wingdings" panose="020B0604020202020204" pitchFamily="34" charset="0"/>
              <a:buChar char="§"/>
            </a:pPr>
            <a:r>
              <a:rPr lang="es-CL" sz="1600">
                <a:latin typeface="Arial"/>
                <a:ea typeface="Calibri"/>
                <a:cs typeface="Arial"/>
              </a:rPr>
              <a:t>Personal rentado CBS</a:t>
            </a:r>
            <a:endParaRPr lang="es" sz="1600">
              <a:latin typeface="Arial"/>
              <a:ea typeface="Calibri"/>
              <a:cs typeface="Arial"/>
            </a:endParaRPr>
          </a:p>
          <a:p>
            <a:pPr marL="685800" lvl="2" algn="just">
              <a:spcBef>
                <a:spcPts val="1000"/>
              </a:spcBef>
              <a:buFont typeface="Wingdings" panose="020B0604020202020204" pitchFamily="34" charset="0"/>
              <a:buChar char="§"/>
            </a:pPr>
            <a:r>
              <a:rPr lang="es-CL" sz="1600">
                <a:latin typeface="Arial"/>
                <a:ea typeface="Calibri"/>
                <a:cs typeface="Arial"/>
              </a:rPr>
              <a:t>≥18 años</a:t>
            </a:r>
            <a:endParaRPr lang="es" sz="1600">
              <a:latin typeface="Arial"/>
              <a:cs typeface="Arial"/>
            </a:endParaRPr>
          </a:p>
          <a:p>
            <a:pPr marL="0" indent="0">
              <a:buNone/>
            </a:pPr>
            <a:endParaRPr lang="es" sz="2000">
              <a:latin typeface="Arial"/>
              <a:ea typeface="Calibri"/>
              <a:cs typeface="Arial"/>
            </a:endParaRPr>
          </a:p>
          <a:p>
            <a:r>
              <a:rPr lang="es-CL" sz="2000">
                <a:latin typeface="Arial"/>
                <a:ea typeface="Calibri"/>
                <a:cs typeface="Arial"/>
              </a:rPr>
              <a:t>N=1.290 (50% de  Voluntarias/os CBS)</a:t>
            </a:r>
          </a:p>
          <a:p>
            <a:endParaRPr lang="es-CL" sz="2000">
              <a:latin typeface="Arial"/>
              <a:ea typeface="Calibri"/>
              <a:cs typeface="Arial"/>
            </a:endParaRPr>
          </a:p>
          <a:p>
            <a:r>
              <a:rPr lang="es-CL" sz="2000">
                <a:latin typeface="Arial"/>
                <a:ea typeface="Calibri"/>
                <a:cs typeface="Arial"/>
              </a:rPr>
              <a:t>Operativo de salud en las 22 Compañías del CBS</a:t>
            </a:r>
          </a:p>
          <a:p>
            <a:endParaRPr lang="es-CL" sz="2000">
              <a:latin typeface="Arial"/>
              <a:ea typeface="Calibri"/>
              <a:cs typeface="Arial"/>
            </a:endParaRPr>
          </a:p>
          <a:p>
            <a:endParaRPr lang="es-CL" sz="2000">
              <a:latin typeface="Arial"/>
              <a:ea typeface="Calibri"/>
              <a:cs typeface="Arial"/>
            </a:endParaRPr>
          </a:p>
          <a:p>
            <a:endParaRPr lang="es-CL" sz="2000">
              <a:latin typeface="Arial"/>
              <a:ea typeface="Calibri"/>
              <a:cs typeface="Arial"/>
            </a:endParaRPr>
          </a:p>
          <a:p>
            <a:endParaRPr lang="es-CL" sz="2000">
              <a:latin typeface="Arial"/>
              <a:ea typeface="Calibri"/>
              <a:cs typeface="Arial"/>
            </a:endParaRPr>
          </a:p>
          <a:p>
            <a:endParaRPr lang="es-CL" sz="200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8E66E0-EC89-E39B-5272-D0613036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832" b="3239"/>
          <a:stretch>
            <a:fillRect/>
          </a:stretch>
        </p:blipFill>
        <p:spPr>
          <a:xfrm>
            <a:off x="6940353" y="1668095"/>
            <a:ext cx="4595468" cy="289392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B8FCF-DDB7-3766-66B5-E1FFC0F16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F8AE5A3-091A-EDF6-229D-74F3ABD31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49" y="290560"/>
            <a:ext cx="4503518" cy="614315"/>
          </a:xfrm>
        </p:spPr>
        <p:txBody>
          <a:bodyPr anchor="b">
            <a:normAutofit/>
          </a:bodyPr>
          <a:lstStyle/>
          <a:p>
            <a:r>
              <a:rPr lang="es-CL" sz="3200" b="1">
                <a:latin typeface="Arial"/>
                <a:cs typeface="Arial"/>
              </a:rPr>
              <a:t>Métodos</a:t>
            </a:r>
            <a:endParaRPr lang="en-US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B1A1A85C-0702-EF35-0B1B-442D8AC9E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149" y="1038578"/>
            <a:ext cx="5028876" cy="55288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s-CL" sz="2000">
                <a:latin typeface="Arial"/>
                <a:ea typeface="Calibri" panose="020F0502020204030204"/>
                <a:cs typeface="Calibri" panose="020F0502020204030204"/>
              </a:rPr>
              <a:t>Datos obtenidos: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s-CL" sz="2000">
                <a:latin typeface="Arial"/>
                <a:cs typeface="Arial"/>
              </a:rPr>
              <a:t>Antecedentes demográficos </a:t>
            </a:r>
            <a:endParaRPr lang="es-CL" sz="2000">
              <a:latin typeface="Arial"/>
              <a:ea typeface="Calibri" panose="020F0502020204030204"/>
              <a:cs typeface="Arial"/>
            </a:endParaRPr>
          </a:p>
          <a:p>
            <a:pPr lvl="1">
              <a:buFont typeface="Wingdings" panose="020B0604020202020204" pitchFamily="34" charset="0"/>
              <a:buChar char="§"/>
            </a:pPr>
            <a:r>
              <a:rPr lang="es-CL" sz="2000">
                <a:latin typeface="Arial"/>
                <a:ea typeface="Calibri" panose="020F0502020204030204"/>
                <a:cs typeface="Calibri" panose="020F0502020204030204"/>
              </a:rPr>
              <a:t>Antecedentes mórbidos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s-CL" sz="2000">
                <a:latin typeface="Arial"/>
                <a:ea typeface="Calibri" panose="020F0502020204030204"/>
                <a:cs typeface="Calibri" panose="020F0502020204030204"/>
              </a:rPr>
              <a:t>Medicamentos 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s-CL" sz="2000">
                <a:latin typeface="Arial"/>
                <a:ea typeface="Calibri" panose="020F0502020204030204"/>
                <a:cs typeface="Calibri" panose="020F0502020204030204"/>
              </a:rPr>
              <a:t>Actividad física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s-CL" sz="2000">
                <a:latin typeface="Arial"/>
                <a:cs typeface="Arial"/>
              </a:rPr>
              <a:t>Medidas antropométricas (peso, talla, circunferencia de cintura, índice de masa corporal [IMC], </a:t>
            </a:r>
            <a:r>
              <a:rPr lang="es-CL" sz="2000" i="1" err="1">
                <a:latin typeface="Arial"/>
                <a:cs typeface="Arial"/>
              </a:rPr>
              <a:t>Body</a:t>
            </a:r>
            <a:r>
              <a:rPr lang="es-CL" sz="2000" i="1">
                <a:latin typeface="Arial"/>
                <a:cs typeface="Arial"/>
              </a:rPr>
              <a:t> </a:t>
            </a:r>
            <a:r>
              <a:rPr lang="es-CL" sz="2000" i="1" err="1">
                <a:latin typeface="Arial"/>
                <a:cs typeface="Arial"/>
              </a:rPr>
              <a:t>Roundness</a:t>
            </a:r>
            <a:r>
              <a:rPr lang="es-CL" sz="2000" i="1">
                <a:latin typeface="Arial"/>
                <a:cs typeface="Arial"/>
              </a:rPr>
              <a:t> </a:t>
            </a:r>
            <a:r>
              <a:rPr lang="es-CL" sz="2000" i="1" err="1">
                <a:latin typeface="Arial"/>
                <a:cs typeface="Arial"/>
              </a:rPr>
              <a:t>Index</a:t>
            </a:r>
            <a:r>
              <a:rPr lang="es-CL" sz="2000" i="1">
                <a:latin typeface="Arial"/>
                <a:cs typeface="Arial"/>
              </a:rPr>
              <a:t> </a:t>
            </a:r>
            <a:r>
              <a:rPr lang="es-CL" sz="2000">
                <a:latin typeface="Arial"/>
                <a:cs typeface="Arial"/>
              </a:rPr>
              <a:t>[BRI]) </a:t>
            </a:r>
            <a:endParaRPr lang="es-CL" sz="2000">
              <a:latin typeface="Arial"/>
              <a:ea typeface="Calibri"/>
              <a:cs typeface="Arial"/>
            </a:endParaRPr>
          </a:p>
          <a:p>
            <a:pPr lvl="1">
              <a:buFont typeface="Wingdings" panose="020B0604020202020204" pitchFamily="34" charset="0"/>
              <a:buChar char="§"/>
            </a:pPr>
            <a:r>
              <a:rPr lang="es-CL" sz="2000">
                <a:latin typeface="Arial"/>
                <a:cs typeface="Arial"/>
              </a:rPr>
              <a:t>Presión arterial 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s-CL" sz="2000">
                <a:latin typeface="Arial"/>
                <a:cs typeface="Arial"/>
              </a:rPr>
              <a:t>Biomarcadores (glicemia y perfil lipídico)</a:t>
            </a:r>
            <a:endParaRPr lang="es-CL" sz="2000">
              <a:latin typeface="Arial"/>
              <a:ea typeface="Calibri" panose="020F0502020204030204"/>
              <a:cs typeface="Arial"/>
            </a:endParaRPr>
          </a:p>
          <a:p>
            <a:pPr marL="0" indent="0">
              <a:buNone/>
            </a:pPr>
            <a:r>
              <a:rPr lang="es-CL" sz="2000">
                <a:latin typeface="Arial"/>
                <a:cs typeface="Arial"/>
              </a:rPr>
              <a:t>Estimación del </a:t>
            </a:r>
            <a:r>
              <a:rPr lang="es-CL" sz="2000" b="1">
                <a:latin typeface="Arial"/>
                <a:cs typeface="Arial"/>
              </a:rPr>
              <a:t>riesgo cardiovascular a 10 años</a:t>
            </a:r>
            <a:r>
              <a:rPr lang="es-CL" sz="2000">
                <a:latin typeface="Arial"/>
                <a:cs typeface="Arial"/>
              </a:rPr>
              <a:t> (Score Framingham) </a:t>
            </a:r>
            <a:endParaRPr lang="es-CL" sz="2000">
              <a:latin typeface="Arial"/>
              <a:ea typeface="Calibri"/>
              <a:cs typeface="Arial"/>
            </a:endParaRPr>
          </a:p>
          <a:p>
            <a:pPr marL="0" indent="0">
              <a:buNone/>
            </a:pPr>
            <a:r>
              <a:rPr lang="es-CL" sz="2000" b="1">
                <a:latin typeface="Arial"/>
                <a:cs typeface="Arial"/>
              </a:rPr>
              <a:t>Síndrome metabólico</a:t>
            </a:r>
            <a:r>
              <a:rPr lang="es-CL" sz="2000">
                <a:latin typeface="Arial"/>
                <a:cs typeface="Arial"/>
              </a:rPr>
              <a:t> (criterios del </a:t>
            </a:r>
            <a:r>
              <a:rPr lang="es-CL" sz="2000" i="1" err="1">
                <a:latin typeface="Arial"/>
                <a:cs typeface="Arial"/>
              </a:rPr>
              <a:t>Adult</a:t>
            </a:r>
            <a:r>
              <a:rPr lang="es-CL" sz="2000" i="1">
                <a:latin typeface="Arial"/>
                <a:cs typeface="Arial"/>
              </a:rPr>
              <a:t> </a:t>
            </a:r>
            <a:r>
              <a:rPr lang="es-CL" sz="2000" i="1" err="1">
                <a:latin typeface="Arial"/>
                <a:cs typeface="Arial"/>
              </a:rPr>
              <a:t>Treatment</a:t>
            </a:r>
            <a:r>
              <a:rPr lang="es-CL" sz="2000" i="1">
                <a:latin typeface="Arial"/>
                <a:cs typeface="Arial"/>
              </a:rPr>
              <a:t> Panel III)</a:t>
            </a:r>
            <a:endParaRPr lang="es-CL" sz="2000">
              <a:latin typeface="Arial"/>
              <a:ea typeface="Calibri"/>
              <a:cs typeface="Arial"/>
            </a:endParaRPr>
          </a:p>
          <a:p>
            <a:endParaRPr lang="es-CL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ACA1A-A04E-FC11-1FE3-BF7DCA44B6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55" r="40029"/>
          <a:stretch>
            <a:fillRect/>
          </a:stretch>
        </p:blipFill>
        <p:spPr>
          <a:xfrm>
            <a:off x="5766060" y="904875"/>
            <a:ext cx="2470205" cy="24903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D799BC-AE92-E34A-7777-41664AF740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41" r="13141" b="-620"/>
          <a:stretch>
            <a:fillRect/>
          </a:stretch>
        </p:blipFill>
        <p:spPr>
          <a:xfrm>
            <a:off x="8396877" y="890498"/>
            <a:ext cx="3466445" cy="2505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BEF81D-1E2E-F2E0-2ED0-18034EE76A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885" t="-1343" r="34864" b="13793"/>
          <a:stretch>
            <a:fillRect/>
          </a:stretch>
        </p:blipFill>
        <p:spPr>
          <a:xfrm>
            <a:off x="5764764" y="3436815"/>
            <a:ext cx="2472331" cy="2353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E0D86-B107-FE13-303C-97F36ACA57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28" t="-1647" r="20222" b="7471"/>
          <a:stretch>
            <a:fillRect/>
          </a:stretch>
        </p:blipFill>
        <p:spPr>
          <a:xfrm>
            <a:off x="8396568" y="3430700"/>
            <a:ext cx="3469865" cy="236115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353E4C9-91CB-B3CB-4315-EE03EF852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994612-18AC-5B16-0902-B2D920E72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330283-6A91-C4CD-BBC4-B4F88944D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34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  <a:alpha val="73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1835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EE773F-115E-3784-55F2-1D242DA6B534}"/>
              </a:ext>
            </a:extLst>
          </p:cNvPr>
          <p:cNvSpPr txBox="1"/>
          <p:nvPr/>
        </p:nvSpPr>
        <p:spPr>
          <a:xfrm>
            <a:off x="1583528" y="79937"/>
            <a:ext cx="880646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err="1">
                <a:latin typeface="Arial"/>
                <a:ea typeface="Aptos"/>
                <a:cs typeface="Aptos"/>
              </a:rPr>
              <a:t>Perfil</a:t>
            </a:r>
            <a:r>
              <a:rPr lang="en-US" sz="2000" b="1">
                <a:latin typeface="Arial"/>
                <a:ea typeface="Aptos"/>
                <a:cs typeface="Aptos"/>
              </a:rPr>
              <a:t> de </a:t>
            </a:r>
            <a:r>
              <a:rPr lang="en-US" sz="2000" b="1" err="1">
                <a:latin typeface="Arial"/>
                <a:ea typeface="Aptos"/>
                <a:cs typeface="Aptos"/>
              </a:rPr>
              <a:t>salud</a:t>
            </a:r>
            <a:r>
              <a:rPr lang="en-US" sz="2000" b="1">
                <a:latin typeface="Arial"/>
                <a:ea typeface="Aptos"/>
                <a:cs typeface="Aptos"/>
              </a:rPr>
              <a:t> de las </a:t>
            </a:r>
            <a:r>
              <a:rPr lang="en-US" sz="2000" b="1" err="1">
                <a:latin typeface="Arial"/>
                <a:ea typeface="Aptos"/>
                <a:cs typeface="Aptos"/>
              </a:rPr>
              <a:t>voluntarias</a:t>
            </a:r>
            <a:r>
              <a:rPr lang="en-US" sz="2000" b="1">
                <a:latin typeface="Arial"/>
                <a:ea typeface="Aptos"/>
                <a:cs typeface="Aptos"/>
              </a:rPr>
              <a:t> y </a:t>
            </a:r>
            <a:r>
              <a:rPr lang="en-US" sz="2000" b="1" err="1">
                <a:latin typeface="Arial"/>
                <a:ea typeface="Aptos"/>
                <a:cs typeface="Aptos"/>
              </a:rPr>
              <a:t>voluntarios</a:t>
            </a:r>
            <a:r>
              <a:rPr lang="en-US" sz="2000" b="1">
                <a:latin typeface="Arial"/>
                <a:ea typeface="Aptos"/>
                <a:cs typeface="Aptos"/>
              </a:rPr>
              <a:t> del CBS (n</a:t>
            </a:r>
            <a:r>
              <a:rPr lang="en-US" sz="2000" b="1">
                <a:latin typeface="Arial"/>
                <a:cs typeface="Arial"/>
              </a:rPr>
              <a:t>=1.290)</a:t>
            </a:r>
            <a:endParaRPr lang="en-US" sz="2000" b="1">
              <a:latin typeface="Arial"/>
              <a:ea typeface="Aptos"/>
              <a:cs typeface="Aptos"/>
            </a:endParaRPr>
          </a:p>
          <a:p>
            <a:pPr algn="ctr"/>
            <a:endParaRPr lang="en-US" sz="280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A79FD4A-FB9B-8AE3-B2AE-C743BBD341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972394"/>
              </p:ext>
            </p:extLst>
          </p:nvPr>
        </p:nvGraphicFramePr>
        <p:xfrm>
          <a:off x="397824" y="686559"/>
          <a:ext cx="11177878" cy="59828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7807">
                  <a:extLst>
                    <a:ext uri="{9D8B030D-6E8A-4147-A177-3AD203B41FA5}">
                      <a16:colId xmlns:a16="http://schemas.microsoft.com/office/drawing/2014/main" val="204097069"/>
                    </a:ext>
                  </a:extLst>
                </a:gridCol>
                <a:gridCol w="2514589">
                  <a:extLst>
                    <a:ext uri="{9D8B030D-6E8A-4147-A177-3AD203B41FA5}">
                      <a16:colId xmlns:a16="http://schemas.microsoft.com/office/drawing/2014/main" val="1754974665"/>
                    </a:ext>
                  </a:extLst>
                </a:gridCol>
                <a:gridCol w="2434761">
                  <a:extLst>
                    <a:ext uri="{9D8B030D-6E8A-4147-A177-3AD203B41FA5}">
                      <a16:colId xmlns:a16="http://schemas.microsoft.com/office/drawing/2014/main" val="2655118005"/>
                    </a:ext>
                  </a:extLst>
                </a:gridCol>
                <a:gridCol w="1596564">
                  <a:extLst>
                    <a:ext uri="{9D8B030D-6E8A-4147-A177-3AD203B41FA5}">
                      <a16:colId xmlns:a16="http://schemas.microsoft.com/office/drawing/2014/main" val="2090530716"/>
                    </a:ext>
                  </a:extLst>
                </a:gridCol>
                <a:gridCol w="2064157">
                  <a:extLst>
                    <a:ext uri="{9D8B030D-6E8A-4147-A177-3AD203B41FA5}">
                      <a16:colId xmlns:a16="http://schemas.microsoft.com/office/drawing/2014/main" val="1467012767"/>
                    </a:ext>
                  </a:extLst>
                </a:gridCol>
              </a:tblGrid>
              <a:tr h="429541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Variable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Mujeres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(n=127)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Hombres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(n=1163)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Total</a:t>
                      </a:r>
                      <a:b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</a:b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(n=1290)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943336"/>
                  </a:ext>
                </a:extLst>
              </a:tr>
              <a:tr h="214770"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Edad (media, DS)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30.43 (9.37)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43.01 (16.46)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41.77 (16.33)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5626"/>
                  </a:ext>
                </a:extLst>
              </a:tr>
              <a:tr h="214770">
                <a:tc row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Pertenece al CBS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Personal </a:t>
                      </a:r>
                      <a:r>
                        <a:rPr lang="en-US" sz="140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rentado</a:t>
                      </a:r>
                      <a:endParaRPr lang="en-US" sz="1400" err="1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(5.5)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 (1.5)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 (1.9)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841311"/>
                  </a:ext>
                </a:extLst>
              </a:tr>
              <a:tr h="214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Voluntario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CBS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 (94.5)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1146 (98.5)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1266 (98.1)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121177"/>
                  </a:ext>
                </a:extLst>
              </a:tr>
              <a:tr h="214770">
                <a:tc row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Tabaquismo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No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 (62.2)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705 (60.6)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784 (60.8)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218217"/>
                  </a:ext>
                </a:extLst>
              </a:tr>
              <a:tr h="214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Sí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 (37.8)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458 (39.4)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506 (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39.2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585998"/>
                  </a:ext>
                </a:extLst>
              </a:tr>
              <a:tr h="214770">
                <a:tc row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Minutos cardiorrespiratorios a la semana 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&lt;150 minutos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 (24.4)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338 (29.1)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369 (28.6)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894816"/>
                  </a:ext>
                </a:extLst>
              </a:tr>
              <a:tr h="214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≥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 150 </a:t>
                      </a:r>
                      <a:r>
                        <a:rPr lang="en-US" sz="1400" kern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minutos</a:t>
                      </a:r>
                      <a:endParaRPr lang="en-US" sz="1400" err="1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96 (75.6)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825 (70.9)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921 (71.4)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658548"/>
                  </a:ext>
                </a:extLst>
              </a:tr>
              <a:tr h="214770">
                <a:tc row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Sesiones de ejercicio de fuerza a la semana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&lt; dos días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 (31.5)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387 (33.3)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427 (33.1)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55096"/>
                  </a:ext>
                </a:extLst>
              </a:tr>
              <a:tr h="214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≥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 dos días</a:t>
                      </a:r>
                      <a:endParaRPr lang="en-U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 (68.5)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776 (66.7)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863 (66.9)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961239"/>
                  </a:ext>
                </a:extLst>
              </a:tr>
              <a:tr h="245452">
                <a:tc rowSpan="6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IMC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Bajo peso (&lt;18 kg/m</a:t>
                      </a:r>
                      <a:r>
                        <a:rPr lang="es-ES" sz="1400" kern="0" baseline="30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2</a:t>
                      </a: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)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 (0.0)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(0.3)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(0.2)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325298"/>
                  </a:ext>
                </a:extLst>
              </a:tr>
              <a:tr h="2454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kern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Normopeso</a:t>
                      </a: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 (</a:t>
                      </a: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≥</a:t>
                      </a: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18-&lt;25 kg/m</a:t>
                      </a:r>
                      <a:r>
                        <a:rPr lang="es-ES" sz="1400" kern="0" baseline="30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2</a:t>
                      </a: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)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 (44.1)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265 (22.8)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321 (24.9)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056876"/>
                  </a:ext>
                </a:extLst>
              </a:tr>
              <a:tr h="2454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Sobrepeso (</a:t>
                      </a: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≥25</a:t>
                      </a: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-&lt;30kg/m</a:t>
                      </a:r>
                      <a:r>
                        <a:rPr lang="es-ES" sz="1400" kern="0" baseline="30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2</a:t>
                      </a: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)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 (30.7)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501 (43.1)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540 (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41.9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809500"/>
                  </a:ext>
                </a:extLst>
              </a:tr>
              <a:tr h="2454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Obeso (</a:t>
                      </a: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≥30</a:t>
                      </a: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-&lt;35 kg/m</a:t>
                      </a:r>
                      <a:r>
                        <a:rPr lang="es-ES" sz="1400" kern="0" baseline="30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2</a:t>
                      </a: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)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 (21.3)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287 (24.7)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314 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(24.3)</a:t>
                      </a:r>
                      <a:endParaRPr lang="en-US" sz="1400" b="1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425704"/>
                  </a:ext>
                </a:extLst>
              </a:tr>
              <a:tr h="2454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Obeso I (</a:t>
                      </a: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≥35</a:t>
                      </a: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-&lt;40 kg/m</a:t>
                      </a:r>
                      <a:r>
                        <a:rPr lang="es-ES" sz="1400" kern="0" baseline="30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2</a:t>
                      </a: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)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(2.4)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 (7.5)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90 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(7.0)</a:t>
                      </a:r>
                      <a:endParaRPr lang="en-US" sz="1400" b="1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015978"/>
                  </a:ext>
                </a:extLst>
              </a:tr>
              <a:tr h="2454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Obeso II (</a:t>
                      </a: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≥</a:t>
                      </a: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40 kg/m</a:t>
                      </a:r>
                      <a:r>
                        <a:rPr lang="es-ES" sz="1400" kern="0" baseline="300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2</a:t>
                      </a: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)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(1.6)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 (1.7)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(1.7)</a:t>
                      </a:r>
                      <a:endParaRPr lang="en-US" sz="1400" b="1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642150"/>
                  </a:ext>
                </a:extLst>
              </a:tr>
              <a:tr h="214770">
                <a:tc row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Circunferencia de cintura  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  <a:p>
                      <a:pPr lvl="0" algn="l">
                        <a:buNone/>
                      </a:pP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(&gt;88 cm mujeres y &gt;102 cm hombres)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Elevada</a:t>
                      </a:r>
                      <a:endParaRPr lang="en-US" sz="1400" err="1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 (26.8)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335 (28.8)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369 (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28.6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31767"/>
                  </a:ext>
                </a:extLst>
              </a:tr>
              <a:tr h="4295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Normal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 (73.2)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828 (71.2)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921 (71.4)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099463"/>
                  </a:ext>
                </a:extLst>
              </a:tr>
              <a:tr h="214770"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BRI (media, DS)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3.57 (1.28)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4.52 (1.62)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4.43 (1.62)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446032"/>
                  </a:ext>
                </a:extLst>
              </a:tr>
              <a:tr h="214770">
                <a:tc row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Diabetes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No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122 (96.1)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1057 (90.9)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1179 (91.4)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810781"/>
                  </a:ext>
                </a:extLst>
              </a:tr>
              <a:tr h="214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Si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 (3.9)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106 (9.1)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111 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(8.6)</a:t>
                      </a:r>
                      <a:endParaRPr lang="en-US" sz="1400" b="1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584329"/>
                  </a:ext>
                </a:extLst>
              </a:tr>
              <a:tr h="214770">
                <a:tc rowSpan="4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Glicemia (mg/</a:t>
                      </a:r>
                      <a:r>
                        <a:rPr lang="es-ES" sz="1400" b="1" kern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dL</a:t>
                      </a:r>
                      <a:r>
                        <a:rPr lang="es-ES" sz="14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)</a:t>
                      </a:r>
                      <a:endParaRPr lang="es-ES" sz="14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&lt;100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125 (98.4)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895 (77.2)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1020 (79.3)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217762"/>
                  </a:ext>
                </a:extLst>
              </a:tr>
              <a:tr h="214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≥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100-&gt;120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(1.6)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162 (14.0)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164 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(12.7)</a:t>
                      </a:r>
                      <a:endParaRPr lang="en-US" sz="1400" b="1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880812"/>
                  </a:ext>
                </a:extLst>
              </a:tr>
              <a:tr h="214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≥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120-130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 (0.0)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 (2.8)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 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(2.5)</a:t>
                      </a:r>
                      <a:endParaRPr lang="en-US" sz="1400" b="1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508173"/>
                  </a:ext>
                </a:extLst>
              </a:tr>
              <a:tr h="214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≥130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 (0.0)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71 (6.1)</a:t>
                      </a:r>
                      <a:endParaRPr lang="en-US" sz="14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71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(5.5)</a:t>
                      </a:r>
                      <a:endParaRPr lang="en-US" sz="1400" b="1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199325"/>
                  </a:ext>
                </a:extLst>
              </a:tr>
            </a:tbl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5B64B318-3F72-711A-9FB1-B8208E9CE176}"/>
              </a:ext>
            </a:extLst>
          </p:cNvPr>
          <p:cNvSpPr/>
          <p:nvPr/>
        </p:nvSpPr>
        <p:spPr>
          <a:xfrm>
            <a:off x="397823" y="5393354"/>
            <a:ext cx="11177878" cy="13537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C8D1E2B-9555-4BD6-3DE7-C4A62E1143AB}"/>
              </a:ext>
            </a:extLst>
          </p:cNvPr>
          <p:cNvSpPr/>
          <p:nvPr/>
        </p:nvSpPr>
        <p:spPr>
          <a:xfrm>
            <a:off x="397824" y="1771031"/>
            <a:ext cx="11177878" cy="4107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7A24FEC-52A0-DF00-9647-F30E2C192AD9}"/>
              </a:ext>
            </a:extLst>
          </p:cNvPr>
          <p:cNvSpPr/>
          <p:nvPr/>
        </p:nvSpPr>
        <p:spPr>
          <a:xfrm>
            <a:off x="398206" y="4497510"/>
            <a:ext cx="11177114" cy="6423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282199E-F30F-0C44-E387-69AA4EBB605D}"/>
              </a:ext>
            </a:extLst>
          </p:cNvPr>
          <p:cNvSpPr/>
          <p:nvPr/>
        </p:nvSpPr>
        <p:spPr>
          <a:xfrm>
            <a:off x="397824" y="3060053"/>
            <a:ext cx="11177878" cy="14555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7A24FEC-52A0-DF00-9647-F30E2C192AD9}"/>
              </a:ext>
            </a:extLst>
          </p:cNvPr>
          <p:cNvSpPr/>
          <p:nvPr/>
        </p:nvSpPr>
        <p:spPr>
          <a:xfrm>
            <a:off x="397822" y="5162727"/>
            <a:ext cx="11177877" cy="23112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3" grpId="0" animBg="1"/>
      <p:bldP spid="14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53A9D6C-6C02-0870-FFA2-5CEB211E7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444147"/>
              </p:ext>
            </p:extLst>
          </p:nvPr>
        </p:nvGraphicFramePr>
        <p:xfrm>
          <a:off x="396926" y="1002155"/>
          <a:ext cx="11403730" cy="50963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0562">
                  <a:extLst>
                    <a:ext uri="{9D8B030D-6E8A-4147-A177-3AD203B41FA5}">
                      <a16:colId xmlns:a16="http://schemas.microsoft.com/office/drawing/2014/main" val="4171215419"/>
                    </a:ext>
                  </a:extLst>
                </a:gridCol>
                <a:gridCol w="2612994">
                  <a:extLst>
                    <a:ext uri="{9D8B030D-6E8A-4147-A177-3AD203B41FA5}">
                      <a16:colId xmlns:a16="http://schemas.microsoft.com/office/drawing/2014/main" val="3964999669"/>
                    </a:ext>
                  </a:extLst>
                </a:gridCol>
                <a:gridCol w="1890809">
                  <a:extLst>
                    <a:ext uri="{9D8B030D-6E8A-4147-A177-3AD203B41FA5}">
                      <a16:colId xmlns:a16="http://schemas.microsoft.com/office/drawing/2014/main" val="2165422690"/>
                    </a:ext>
                  </a:extLst>
                </a:gridCol>
                <a:gridCol w="2442292">
                  <a:extLst>
                    <a:ext uri="{9D8B030D-6E8A-4147-A177-3AD203B41FA5}">
                      <a16:colId xmlns:a16="http://schemas.microsoft.com/office/drawing/2014/main" val="1200461641"/>
                    </a:ext>
                  </a:extLst>
                </a:gridCol>
                <a:gridCol w="1687073">
                  <a:extLst>
                    <a:ext uri="{9D8B030D-6E8A-4147-A177-3AD203B41FA5}">
                      <a16:colId xmlns:a16="http://schemas.microsoft.com/office/drawing/2014/main" val="2134220203"/>
                    </a:ext>
                  </a:extLst>
                </a:gridCol>
              </a:tblGrid>
              <a:tr h="53645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Perfil de Salud</a:t>
                      </a:r>
                      <a:endParaRPr lang="es-E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Mujeres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(n=127)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Hombres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  <a:p>
                      <a:pPr algn="ctr">
                        <a:buNone/>
                      </a:pP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(n=1163)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Total</a:t>
                      </a:r>
                      <a:b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</a:b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(n=1290)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2518380"/>
                  </a:ext>
                </a:extLst>
              </a:tr>
              <a:tr h="268227">
                <a:tc rowSpan="4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Presión arterial  (</a:t>
                      </a:r>
                      <a:r>
                        <a:rPr lang="es-ES" sz="1600" b="1" kern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mmHg</a:t>
                      </a: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)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Normal (120/80)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 (55.1)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182 (15.6)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252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(19.5)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363881"/>
                  </a:ext>
                </a:extLst>
              </a:tr>
              <a:tr h="550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Elevada</a:t>
                      </a:r>
                      <a:endParaRPr lang="en-US" sz="1600" err="1">
                        <a:effectLst/>
                        <a:latin typeface="Arial"/>
                      </a:endParaRPr>
                    </a:p>
                    <a:p>
                      <a:pPr algn="l">
                        <a:buNone/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(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≥120-</a:t>
                      </a: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&lt;130/&lt;80)</a:t>
                      </a:r>
                      <a:endParaRPr lang="en-U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 (11.8)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142 (12.2)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157 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(12.2)</a:t>
                      </a:r>
                      <a:endParaRPr lang="en-US" sz="1600" b="1">
                        <a:effectLst/>
                        <a:latin typeface="Arial"/>
                      </a:endParaRPr>
                    </a:p>
                    <a:p>
                      <a:pPr algn="ctr">
                        <a:buNone/>
                      </a:pPr>
                      <a:endParaRPr lang="en-US" sz="1600" b="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03052"/>
                  </a:ext>
                </a:extLst>
              </a:tr>
              <a:tr h="522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Stage 1</a:t>
                      </a:r>
                      <a:endParaRPr lang="en-US" sz="1600">
                        <a:effectLst/>
                        <a:latin typeface="Arial"/>
                      </a:endParaRPr>
                    </a:p>
                    <a:p>
                      <a:pPr algn="l">
                        <a:buNone/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(</a:t>
                      </a:r>
                      <a:r>
                        <a:rPr lang="en-US" sz="1600">
                          <a:effectLst/>
                          <a:latin typeface="Arial"/>
                        </a:rPr>
                        <a:t>≥130-</a:t>
                      </a: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&lt;140/</a:t>
                      </a:r>
                      <a:r>
                        <a:rPr lang="en-US" sz="1600">
                          <a:effectLst/>
                          <a:latin typeface="Arial"/>
                        </a:rPr>
                        <a:t>≥80-</a:t>
                      </a: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&lt;90)</a:t>
                      </a:r>
                      <a:endParaRPr lang="en-U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 (24.4)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423 (36.4)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454 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(35.2)</a:t>
                      </a:r>
                      <a:endParaRPr lang="en-US" sz="1600" b="1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9919468"/>
                  </a:ext>
                </a:extLst>
              </a:tr>
              <a:tr h="2682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Stage 2 </a:t>
                      </a: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(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≥140</a:t>
                      </a: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/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≥</a:t>
                      </a: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90)</a:t>
                      </a:r>
                      <a:endParaRPr lang="en-U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 (8.7)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416 (35.8)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427 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(33.1)</a:t>
                      </a:r>
                      <a:endParaRPr lang="en-US" sz="1600" b="1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643663"/>
                  </a:ext>
                </a:extLst>
              </a:tr>
              <a:tr h="268227">
                <a:tc row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Enfermedad cardiaca previa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6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No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126 (99.2)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1054 (90.6)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1180 (91.5)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525644"/>
                  </a:ext>
                </a:extLst>
              </a:tr>
              <a:tr h="2682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6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Si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(0.8)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109 (9.4)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110 (8.5)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643181"/>
                  </a:ext>
                </a:extLst>
              </a:tr>
              <a:tr h="268227">
                <a:tc row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Diagnóstico de cáncer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6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No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122 (96.1)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1127 (96.9)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1249 (96.8)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211154"/>
                  </a:ext>
                </a:extLst>
              </a:tr>
              <a:tr h="2682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6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Si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 (3.9)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 (3.1)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 (3.2)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471810"/>
                  </a:ext>
                </a:extLst>
              </a:tr>
              <a:tr h="268227"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Colesterol HDL (media, DS) (mg/</a:t>
                      </a:r>
                      <a:r>
                        <a:rPr lang="es-ES" sz="1600" b="1" kern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dL</a:t>
                      </a: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)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62.88 (15.29)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46.52 (11.23)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48.13 (12.67)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795280"/>
                  </a:ext>
                </a:extLst>
              </a:tr>
              <a:tr h="268227"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Colesterol LDL (media, DS) (mg/</a:t>
                      </a:r>
                      <a:r>
                        <a:rPr lang="es-ES" sz="1600" b="1" kern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dL</a:t>
                      </a: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)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95.39 (27.83)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104.31 (33.03)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103.43 (32.65)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592553"/>
                  </a:ext>
                </a:extLst>
              </a:tr>
              <a:tr h="268227"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Colesterol Total (media, DS) (mg/</a:t>
                      </a:r>
                      <a:r>
                        <a:rPr lang="es-ES" sz="1600" b="1" kern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dL</a:t>
                      </a: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) 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178.99 (33.60)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176.54 (38.54)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176.78 (38.08)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204790"/>
                  </a:ext>
                </a:extLst>
              </a:tr>
              <a:tr h="268227"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Razón COL/HDL (media, DS) (mg/</a:t>
                      </a:r>
                      <a:r>
                        <a:rPr lang="es-ES" sz="1600" b="1" kern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dL</a:t>
                      </a: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)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2.94 (0.73)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3.98 (1.23)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3.87 (1.23)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458459"/>
                  </a:ext>
                </a:extLst>
              </a:tr>
              <a:tr h="268227"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b="1" kern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Triglicéridos</a:t>
                      </a:r>
                      <a:r>
                        <a:rPr lang="en-U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  (media, DS) (mg/dL)</a:t>
                      </a:r>
                      <a:endParaRPr lang="en-U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105.43 (69.22)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131.80 (97.57)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129.20 (95.45)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782330"/>
                  </a:ext>
                </a:extLst>
              </a:tr>
              <a:tr h="268227">
                <a:tc row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6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Uso de estatinas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6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No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122 (96.1)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1022 (87.9)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1144 (88.7)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893479"/>
                  </a:ext>
                </a:extLst>
              </a:tr>
              <a:tr h="2682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16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Si</a:t>
                      </a:r>
                      <a:endParaRPr lang="es-ES" sz="16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 (3.9)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141 (12.1)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146 (11.3)</a:t>
                      </a:r>
                      <a:endParaRPr lang="en-US" sz="16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60673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BCFF418-6279-2E26-BB5A-922E716E24DA}"/>
              </a:ext>
            </a:extLst>
          </p:cNvPr>
          <p:cNvSpPr txBox="1"/>
          <p:nvPr/>
        </p:nvSpPr>
        <p:spPr>
          <a:xfrm>
            <a:off x="3046915" y="290363"/>
            <a:ext cx="71771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Arial"/>
                <a:ea typeface="Aptos"/>
                <a:cs typeface="Arial"/>
              </a:rPr>
              <a:t>Perfil de salud de las voluntarias y voluntarios del CBS (n</a:t>
            </a:r>
            <a:r>
              <a:rPr lang="en-US" sz="1600" b="1">
                <a:latin typeface="Arial"/>
                <a:cs typeface="Arial"/>
              </a:rPr>
              <a:t>=1.290)</a:t>
            </a:r>
            <a:endParaRPr lang="en-US" sz="1600" b="1">
              <a:latin typeface="Arial"/>
              <a:ea typeface="Aptos"/>
              <a:cs typeface="Arial"/>
            </a:endParaRPr>
          </a:p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9AE0447-90EB-63E1-09AE-7D1A387B3812}"/>
              </a:ext>
            </a:extLst>
          </p:cNvPr>
          <p:cNvSpPr/>
          <p:nvPr/>
        </p:nvSpPr>
        <p:spPr>
          <a:xfrm>
            <a:off x="402343" y="5284553"/>
            <a:ext cx="11392730" cy="3105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946FD88-B84A-D876-F26E-EEA719A875CA}"/>
              </a:ext>
            </a:extLst>
          </p:cNvPr>
          <p:cNvSpPr/>
          <p:nvPr/>
        </p:nvSpPr>
        <p:spPr>
          <a:xfrm>
            <a:off x="402343" y="1568208"/>
            <a:ext cx="11392731" cy="162654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35F5FFD-BF75-F5B5-6BBE-FE3B296865D1}"/>
              </a:ext>
            </a:extLst>
          </p:cNvPr>
          <p:cNvSpPr/>
          <p:nvPr/>
        </p:nvSpPr>
        <p:spPr>
          <a:xfrm>
            <a:off x="402343" y="4220630"/>
            <a:ext cx="11392730" cy="3105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3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7019022-0DB4-90DE-FC90-841989E37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464537"/>
              </p:ext>
            </p:extLst>
          </p:nvPr>
        </p:nvGraphicFramePr>
        <p:xfrm>
          <a:off x="192228" y="1047111"/>
          <a:ext cx="11807544" cy="5507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2149">
                  <a:extLst>
                    <a:ext uri="{9D8B030D-6E8A-4147-A177-3AD203B41FA5}">
                      <a16:colId xmlns:a16="http://schemas.microsoft.com/office/drawing/2014/main" val="2587372520"/>
                    </a:ext>
                  </a:extLst>
                </a:gridCol>
                <a:gridCol w="2093000">
                  <a:extLst>
                    <a:ext uri="{9D8B030D-6E8A-4147-A177-3AD203B41FA5}">
                      <a16:colId xmlns:a16="http://schemas.microsoft.com/office/drawing/2014/main" val="3361297190"/>
                    </a:ext>
                  </a:extLst>
                </a:gridCol>
                <a:gridCol w="2404534">
                  <a:extLst>
                    <a:ext uri="{9D8B030D-6E8A-4147-A177-3AD203B41FA5}">
                      <a16:colId xmlns:a16="http://schemas.microsoft.com/office/drawing/2014/main" val="1666012744"/>
                    </a:ext>
                  </a:extLst>
                </a:gridCol>
                <a:gridCol w="1976207">
                  <a:extLst>
                    <a:ext uri="{9D8B030D-6E8A-4147-A177-3AD203B41FA5}">
                      <a16:colId xmlns:a16="http://schemas.microsoft.com/office/drawing/2014/main" val="1038451104"/>
                    </a:ext>
                  </a:extLst>
                </a:gridCol>
                <a:gridCol w="1661654">
                  <a:extLst>
                    <a:ext uri="{9D8B030D-6E8A-4147-A177-3AD203B41FA5}">
                      <a16:colId xmlns:a16="http://schemas.microsoft.com/office/drawing/2014/main" val="3744233255"/>
                    </a:ext>
                  </a:extLst>
                </a:gridCol>
              </a:tblGrid>
              <a:tr h="599165"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2000" b="1" kern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Perfil </a:t>
                      </a:r>
                      <a:r>
                        <a:rPr lang="es-ES" sz="2000" b="1" kern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cardiometabólico</a:t>
                      </a:r>
                      <a:endParaRPr lang="es-ES" sz="2000" err="1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20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Mujeres</a:t>
                      </a:r>
                      <a:endParaRPr lang="es-ES" sz="2000">
                        <a:effectLst/>
                        <a:latin typeface="Arial"/>
                        <a:cs typeface="Times New Roman"/>
                      </a:endParaRPr>
                    </a:p>
                    <a:p>
                      <a:pPr algn="ctr">
                        <a:buNone/>
                      </a:pPr>
                      <a:r>
                        <a:rPr lang="es-ES" sz="20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(n=127)</a:t>
                      </a:r>
                      <a:endParaRPr lang="es-ES" sz="20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20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Hombres</a:t>
                      </a:r>
                      <a:endParaRPr lang="es-ES" sz="2000">
                        <a:effectLst/>
                        <a:latin typeface="Arial"/>
                        <a:cs typeface="Times New Roman"/>
                      </a:endParaRPr>
                    </a:p>
                    <a:p>
                      <a:pPr algn="ctr">
                        <a:buNone/>
                      </a:pPr>
                      <a:r>
                        <a:rPr lang="es-ES" sz="20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(n=1163)</a:t>
                      </a:r>
                      <a:endParaRPr lang="es-ES" sz="20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sz="20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Total</a:t>
                      </a:r>
                      <a:br>
                        <a:rPr lang="es-ES" sz="20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</a:br>
                      <a:r>
                        <a:rPr lang="es-ES" sz="20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(n=1290)</a:t>
                      </a:r>
                      <a:endParaRPr lang="es-ES" sz="20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638150"/>
                  </a:ext>
                </a:extLst>
              </a:tr>
              <a:tr h="240631">
                <a:tc rowSpan="6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20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Criterios síndrome metabólico </a:t>
                      </a:r>
                      <a:endParaRPr lang="es-ES" sz="20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 (48.8)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317 (27.3)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379 (29.4)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734334"/>
                  </a:ext>
                </a:extLst>
              </a:tr>
              <a:tr h="2406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 (26.8)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328 (28.3)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362 (28.1)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7590451"/>
                  </a:ext>
                </a:extLst>
              </a:tr>
              <a:tr h="2406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 (15.0)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253 (21.8)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272 (21.1)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700163"/>
                  </a:ext>
                </a:extLst>
              </a:tr>
              <a:tr h="2406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(9.4)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148 (12.7)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160 (12.4)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809841"/>
                  </a:ext>
                </a:extLst>
              </a:tr>
              <a:tr h="2406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 (0.0)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 (8.0)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 (7.2)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627348"/>
                  </a:ext>
                </a:extLst>
              </a:tr>
              <a:tr h="3153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 (0.0)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 (1.9)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 (1.7)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481661"/>
                  </a:ext>
                </a:extLst>
              </a:tr>
              <a:tr h="24063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20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Síndrome metabólico </a:t>
                      </a:r>
                      <a:endParaRPr lang="es-ES" sz="20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Sin (0 a 2 </a:t>
                      </a:r>
                      <a:r>
                        <a:rPr lang="en-US" sz="200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criterios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115 (90.6)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898 (77.3)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1013 (78.6)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74239"/>
                  </a:ext>
                </a:extLst>
              </a:tr>
              <a:tr h="240631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s-ES" sz="20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 (3 a 5 </a:t>
                      </a:r>
                      <a:r>
                        <a:rPr lang="en-US" sz="200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criterios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(9.4)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263 (22.7)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275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(21.4)</a:t>
                      </a:r>
                      <a:endParaRPr lang="en-US" sz="2000" b="1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894082"/>
                  </a:ext>
                </a:extLst>
              </a:tr>
              <a:tr h="240631">
                <a:tc rowSpan="3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20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Framingham riesgo general a 10 años</a:t>
                      </a:r>
                      <a:endParaRPr lang="es-ES" sz="20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_tradnl" sz="20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Bajo</a:t>
                      </a:r>
                      <a:endParaRPr lang="es-ES_tradnl" sz="20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127 (100.0)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819 (70.5)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946 (73.4)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939230"/>
                  </a:ext>
                </a:extLst>
              </a:tr>
              <a:tr h="2406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20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Moderado</a:t>
                      </a:r>
                      <a:endParaRPr lang="es-ES" sz="20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 (0.0)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214 (18.4)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214 (16.6)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98215"/>
                  </a:ext>
                </a:extLst>
              </a:tr>
              <a:tr h="2406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20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Alto</a:t>
                      </a:r>
                      <a:endParaRPr lang="es-ES" sz="20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 (0.0)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128 (11.0)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128 (9.9)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109615"/>
                  </a:ext>
                </a:extLst>
              </a:tr>
              <a:tr h="240631">
                <a:tc rowSpan="3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2000" b="1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Framingham riesgo de enfermedad coronaria grave a 10 años</a:t>
                      </a:r>
                      <a:endParaRPr lang="es-ES" sz="20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_tradnl" sz="20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Bajo</a:t>
                      </a:r>
                      <a:endParaRPr lang="es-ES_tradnl" sz="20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127 (100.0)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962 (82.9)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1089 (84.5)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02359"/>
                  </a:ext>
                </a:extLst>
              </a:tr>
              <a:tr h="2406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20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Moderado</a:t>
                      </a:r>
                      <a:endParaRPr lang="es-ES" sz="20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 (0.0)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146 (12.6)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146 (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11.3)</a:t>
                      </a:r>
                      <a:endParaRPr lang="en-US" sz="2000" b="1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037602"/>
                  </a:ext>
                </a:extLst>
              </a:tr>
              <a:tr h="3153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sz="2000" ker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Alto</a:t>
                      </a:r>
                      <a:endParaRPr lang="es-ES" sz="200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 (0.0)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 (4.6)</a:t>
                      </a:r>
                      <a:endParaRPr lang="en-US" sz="2000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 (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4.1)</a:t>
                      </a:r>
                      <a:endParaRPr lang="en-US" sz="2000" b="1">
                        <a:effectLst/>
                        <a:latin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2436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7697749-9142-70B7-DA2E-B90DA0FF31B0}"/>
              </a:ext>
            </a:extLst>
          </p:cNvPr>
          <p:cNvSpPr txBox="1"/>
          <p:nvPr/>
        </p:nvSpPr>
        <p:spPr>
          <a:xfrm>
            <a:off x="1224845" y="303389"/>
            <a:ext cx="974231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err="1">
                <a:latin typeface="Arial"/>
                <a:ea typeface="Aptos"/>
                <a:cs typeface="Arial"/>
              </a:rPr>
              <a:t>Perfil</a:t>
            </a:r>
            <a:r>
              <a:rPr lang="en-US" sz="2000" b="1">
                <a:latin typeface="Arial"/>
                <a:ea typeface="Aptos"/>
                <a:cs typeface="Arial"/>
              </a:rPr>
              <a:t> </a:t>
            </a:r>
            <a:r>
              <a:rPr lang="en-US" sz="2000" b="1" err="1">
                <a:latin typeface="Arial"/>
                <a:ea typeface="Aptos"/>
                <a:cs typeface="Arial"/>
              </a:rPr>
              <a:t>cardiometábolico</a:t>
            </a:r>
            <a:r>
              <a:rPr lang="en-US" sz="2000" b="1">
                <a:latin typeface="Arial"/>
                <a:ea typeface="Aptos"/>
                <a:cs typeface="Arial"/>
              </a:rPr>
              <a:t> de las </a:t>
            </a:r>
            <a:r>
              <a:rPr lang="en-US" sz="2000" b="1" err="1">
                <a:latin typeface="Arial"/>
                <a:ea typeface="Aptos"/>
                <a:cs typeface="Arial"/>
              </a:rPr>
              <a:t>voluntarias</a:t>
            </a:r>
            <a:r>
              <a:rPr lang="en-US" sz="2000" b="1">
                <a:latin typeface="Arial"/>
                <a:ea typeface="Aptos"/>
                <a:cs typeface="Arial"/>
              </a:rPr>
              <a:t> y </a:t>
            </a:r>
            <a:r>
              <a:rPr lang="en-US" sz="2000" b="1" err="1">
                <a:latin typeface="Arial"/>
                <a:ea typeface="Aptos"/>
                <a:cs typeface="Arial"/>
              </a:rPr>
              <a:t>voluntarios</a:t>
            </a:r>
            <a:r>
              <a:rPr lang="en-US" sz="2000" b="1">
                <a:latin typeface="Arial"/>
                <a:ea typeface="Aptos"/>
                <a:cs typeface="Arial"/>
              </a:rPr>
              <a:t> del CBS (n</a:t>
            </a:r>
            <a:r>
              <a:rPr lang="en-US" sz="2000" b="1">
                <a:latin typeface="Arial"/>
                <a:cs typeface="Arial"/>
              </a:rPr>
              <a:t>=1.290)</a:t>
            </a:r>
            <a:endParaRPr lang="en-US" sz="2000" b="1">
              <a:latin typeface="Arial"/>
              <a:ea typeface="Aptos"/>
              <a:cs typeface="Arial"/>
            </a:endParaRPr>
          </a:p>
          <a:p>
            <a:pPr algn="ctr"/>
            <a:endParaRPr lang="en-US" sz="2000">
              <a:latin typeface="Arial"/>
              <a:cs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946FD88-B84A-D876-F26E-EEA719A875CA}"/>
              </a:ext>
            </a:extLst>
          </p:cNvPr>
          <p:cNvSpPr/>
          <p:nvPr/>
        </p:nvSpPr>
        <p:spPr>
          <a:xfrm>
            <a:off x="192227" y="3522134"/>
            <a:ext cx="11807544" cy="12159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6431369-A534-871A-6EBF-E1F10CB38A2C}"/>
              </a:ext>
            </a:extLst>
          </p:cNvPr>
          <p:cNvSpPr/>
          <p:nvPr/>
        </p:nvSpPr>
        <p:spPr>
          <a:xfrm>
            <a:off x="192226" y="5596009"/>
            <a:ext cx="11807543" cy="95860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306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56513C174B7A5409D202238E14565B3" ma:contentTypeVersion="4" ma:contentTypeDescription="Crear nuevo documento." ma:contentTypeScope="" ma:versionID="19e8be0b5a33df6da17b8cc0f82372a7">
  <xsd:schema xmlns:xsd="http://www.w3.org/2001/XMLSchema" xmlns:xs="http://www.w3.org/2001/XMLSchema" xmlns:p="http://schemas.microsoft.com/office/2006/metadata/properties" xmlns:ns2="6ce9d8e7-8954-410d-ac9d-f91b555bd21d" targetNamespace="http://schemas.microsoft.com/office/2006/metadata/properties" ma:root="true" ma:fieldsID="271b2d61f220ed111f7cbf612df3a26b" ns2:_="">
    <xsd:import namespace="6ce9d8e7-8954-410d-ac9d-f91b555bd2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e9d8e7-8954-410d-ac9d-f91b555bd2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23C4D7-B17B-4CD9-96B0-B4D015A1E4B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C3E04AD-04C5-4B56-8A46-495EE3E693FE}">
  <ds:schemaRefs>
    <ds:schemaRef ds:uri="6ce9d8e7-8954-410d-ac9d-f91b555bd21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F4ABE49-FE27-434D-A690-2B821D018E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13</Slides>
  <Notes>3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Métodos</vt:lpstr>
      <vt:lpstr>Métodos</vt:lpstr>
      <vt:lpstr>Presentación de PowerPoint</vt:lpstr>
      <vt:lpstr>Presentación de PowerPoint</vt:lpstr>
      <vt:lpstr>Presentación de PowerPoint</vt:lpstr>
      <vt:lpstr>Conclusiones</vt:lpstr>
      <vt:lpstr>Agradecimientos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revision>2</cp:revision>
  <dcterms:created xsi:type="dcterms:W3CDTF">2023-09-24T14:12:27Z</dcterms:created>
  <dcterms:modified xsi:type="dcterms:W3CDTF">2025-11-04T23:07:28Z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0x010100456513C174B7A5409D202238E14565B3</vt:lpwstr>
  </property>
</Properties>
</file>