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3" r:id="rId5"/>
    <p:sldId id="280" r:id="rId6"/>
    <p:sldId id="278" r:id="rId7"/>
    <p:sldId id="265" r:id="rId8"/>
    <p:sldId id="276" r:id="rId9"/>
    <p:sldId id="266" r:id="rId10"/>
    <p:sldId id="271" r:id="rId11"/>
    <p:sldId id="277" r:id="rId12"/>
    <p:sldId id="273" r:id="rId13"/>
    <p:sldId id="274" r:id="rId14"/>
    <p:sldId id="260" r:id="rId15"/>
    <p:sldId id="269" r:id="rId16"/>
    <p:sldId id="262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21BD5-769F-4A5F-B513-8578E3DADD79}" v="58" dt="2025-11-14T14:43:05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66537" autoAdjust="0"/>
  </p:normalViewPr>
  <p:slideViewPr>
    <p:cSldViewPr snapToGrid="0">
      <p:cViewPr varScale="1">
        <p:scale>
          <a:sx n="45" d="100"/>
          <a:sy n="45" d="100"/>
        </p:scale>
        <p:origin x="15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6B9A7-384F-4C27-82E6-539D403762AD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CL"/>
        </a:p>
      </dgm:t>
    </dgm:pt>
    <dgm:pt modelId="{C077B743-DA88-4903-B6D4-0AF8B040DC53}">
      <dgm:prSet/>
      <dgm:spPr/>
      <dgm:t>
        <a:bodyPr/>
        <a:lstStyle/>
        <a:p>
          <a:r>
            <a:rPr lang="es-CL" dirty="0"/>
            <a:t>(i) cobertura primera dosis en 4.º básico</a:t>
          </a:r>
        </a:p>
      </dgm:t>
    </dgm:pt>
    <dgm:pt modelId="{D580336D-2DA8-42CE-A329-F4D877EF15DE}" type="parTrans" cxnId="{3F035DDC-28CD-4E97-8A28-FB04C32DD3A8}">
      <dgm:prSet/>
      <dgm:spPr/>
      <dgm:t>
        <a:bodyPr/>
        <a:lstStyle/>
        <a:p>
          <a:endParaRPr lang="es-CL"/>
        </a:p>
      </dgm:t>
    </dgm:pt>
    <dgm:pt modelId="{648E8559-6EB2-4A08-9DC8-4C3CE6E4B851}" type="sibTrans" cxnId="{3F035DDC-28CD-4E97-8A28-FB04C32DD3A8}">
      <dgm:prSet/>
      <dgm:spPr/>
      <dgm:t>
        <a:bodyPr/>
        <a:lstStyle/>
        <a:p>
          <a:endParaRPr lang="es-CL"/>
        </a:p>
      </dgm:t>
    </dgm:pt>
    <dgm:pt modelId="{F9CDBEB1-1E28-4DC0-A8C7-0A2DE2EEBEEF}">
      <dgm:prSet/>
      <dgm:spPr/>
      <dgm:t>
        <a:bodyPr/>
        <a:lstStyle/>
        <a:p>
          <a:r>
            <a:rPr lang="es-CL"/>
            <a:t>(ii) cobertura segunda dosis en 5.º básico</a:t>
          </a:r>
        </a:p>
      </dgm:t>
    </dgm:pt>
    <dgm:pt modelId="{E34D1E99-0A24-447D-8C17-B0D29E56F7C3}" type="parTrans" cxnId="{B4332720-346D-4478-A563-D20718242135}">
      <dgm:prSet/>
      <dgm:spPr/>
      <dgm:t>
        <a:bodyPr/>
        <a:lstStyle/>
        <a:p>
          <a:endParaRPr lang="es-CL"/>
        </a:p>
      </dgm:t>
    </dgm:pt>
    <dgm:pt modelId="{10C3E4C1-7976-4164-8E99-102338632B39}" type="sibTrans" cxnId="{B4332720-346D-4478-A563-D20718242135}">
      <dgm:prSet/>
      <dgm:spPr/>
      <dgm:t>
        <a:bodyPr/>
        <a:lstStyle/>
        <a:p>
          <a:endParaRPr lang="es-CL"/>
        </a:p>
      </dgm:t>
    </dgm:pt>
    <dgm:pt modelId="{5BF176A9-A3E4-40F9-8953-D73EF5D668C9}">
      <dgm:prSet/>
      <dgm:spPr/>
      <dgm:t>
        <a:bodyPr/>
        <a:lstStyle/>
        <a:p>
          <a:r>
            <a:rPr lang="es-CL"/>
            <a:t>(iii) brecha absoluta primera–segunda dosis (puntos porcentuales, pp)</a:t>
          </a:r>
        </a:p>
      </dgm:t>
    </dgm:pt>
    <dgm:pt modelId="{905113F5-36C7-4A71-B212-517E8B926AB6}" type="parTrans" cxnId="{9900830C-1BBD-4FFB-82B1-58D19C1421A3}">
      <dgm:prSet/>
      <dgm:spPr/>
      <dgm:t>
        <a:bodyPr/>
        <a:lstStyle/>
        <a:p>
          <a:endParaRPr lang="es-CL"/>
        </a:p>
      </dgm:t>
    </dgm:pt>
    <dgm:pt modelId="{E38C8098-EE6D-43AD-8BC2-462B8DA31FAA}" type="sibTrans" cxnId="{9900830C-1BBD-4FFB-82B1-58D19C1421A3}">
      <dgm:prSet/>
      <dgm:spPr/>
      <dgm:t>
        <a:bodyPr/>
        <a:lstStyle/>
        <a:p>
          <a:endParaRPr lang="es-CL"/>
        </a:p>
      </dgm:t>
    </dgm:pt>
    <dgm:pt modelId="{DC2CB8A0-2C6F-4C78-A86B-D42669CE630E}">
      <dgm:prSet/>
      <dgm:spPr/>
      <dgm:t>
        <a:bodyPr/>
        <a:lstStyle/>
        <a:p>
          <a:r>
            <a:rPr lang="es-CL" dirty="0"/>
            <a:t>(</a:t>
          </a:r>
          <a:r>
            <a:rPr lang="es-CL" dirty="0" err="1"/>
            <a:t>iv</a:t>
          </a:r>
          <a:r>
            <a:rPr lang="es-CL" dirty="0"/>
            <a:t>) clasificación territorial (urbano/rural) y dependencia del establecimiento, cuando disponibles.</a:t>
          </a:r>
        </a:p>
      </dgm:t>
    </dgm:pt>
    <dgm:pt modelId="{A5AFB022-FC28-45A1-87A0-0B2D6EFF6FFD}" type="parTrans" cxnId="{13BD6E8C-71D5-4C24-91D4-E0F7BCB2E0C5}">
      <dgm:prSet/>
      <dgm:spPr/>
      <dgm:t>
        <a:bodyPr/>
        <a:lstStyle/>
        <a:p>
          <a:endParaRPr lang="es-CL"/>
        </a:p>
      </dgm:t>
    </dgm:pt>
    <dgm:pt modelId="{5BC57878-67F5-410F-A64C-4615A08F3574}" type="sibTrans" cxnId="{13BD6E8C-71D5-4C24-91D4-E0F7BCB2E0C5}">
      <dgm:prSet/>
      <dgm:spPr/>
      <dgm:t>
        <a:bodyPr/>
        <a:lstStyle/>
        <a:p>
          <a:endParaRPr lang="es-CL"/>
        </a:p>
      </dgm:t>
    </dgm:pt>
    <dgm:pt modelId="{B7137316-BC41-4E6B-BD90-433FB0199D10}" type="pres">
      <dgm:prSet presAssocID="{28F6B9A7-384F-4C27-82E6-539D403762AD}" presName="cycle" presStyleCnt="0">
        <dgm:presLayoutVars>
          <dgm:dir/>
          <dgm:resizeHandles val="exact"/>
        </dgm:presLayoutVars>
      </dgm:prSet>
      <dgm:spPr/>
    </dgm:pt>
    <dgm:pt modelId="{75572D8A-58FF-47FC-ABB5-C875E8A4C3BC}" type="pres">
      <dgm:prSet presAssocID="{C077B743-DA88-4903-B6D4-0AF8B040DC53}" presName="dummy" presStyleCnt="0"/>
      <dgm:spPr/>
    </dgm:pt>
    <dgm:pt modelId="{AADF13DA-6619-4312-AAD2-7D175BAD337D}" type="pres">
      <dgm:prSet presAssocID="{C077B743-DA88-4903-B6D4-0AF8B040DC53}" presName="node" presStyleLbl="revTx" presStyleIdx="0" presStyleCnt="4">
        <dgm:presLayoutVars>
          <dgm:bulletEnabled val="1"/>
        </dgm:presLayoutVars>
      </dgm:prSet>
      <dgm:spPr/>
    </dgm:pt>
    <dgm:pt modelId="{6D7127E7-3A72-4424-BFDD-4FFAC5A46CA5}" type="pres">
      <dgm:prSet presAssocID="{648E8559-6EB2-4A08-9DC8-4C3CE6E4B851}" presName="sibTrans" presStyleLbl="node1" presStyleIdx="0" presStyleCnt="4"/>
      <dgm:spPr/>
    </dgm:pt>
    <dgm:pt modelId="{61C26705-81AC-475B-B6F9-3C24E8E1342D}" type="pres">
      <dgm:prSet presAssocID="{F9CDBEB1-1E28-4DC0-A8C7-0A2DE2EEBEEF}" presName="dummy" presStyleCnt="0"/>
      <dgm:spPr/>
    </dgm:pt>
    <dgm:pt modelId="{9E60CBF1-273E-47AA-88A6-FA8E3591C52A}" type="pres">
      <dgm:prSet presAssocID="{F9CDBEB1-1E28-4DC0-A8C7-0A2DE2EEBEEF}" presName="node" presStyleLbl="revTx" presStyleIdx="1" presStyleCnt="4">
        <dgm:presLayoutVars>
          <dgm:bulletEnabled val="1"/>
        </dgm:presLayoutVars>
      </dgm:prSet>
      <dgm:spPr/>
    </dgm:pt>
    <dgm:pt modelId="{3B3AA416-7162-4B5D-BE6D-C21FD9AAF14B}" type="pres">
      <dgm:prSet presAssocID="{10C3E4C1-7976-4164-8E99-102338632B39}" presName="sibTrans" presStyleLbl="node1" presStyleIdx="1" presStyleCnt="4"/>
      <dgm:spPr/>
    </dgm:pt>
    <dgm:pt modelId="{0FB776C7-290A-4C6B-B8BF-4207E149DFE2}" type="pres">
      <dgm:prSet presAssocID="{5BF176A9-A3E4-40F9-8953-D73EF5D668C9}" presName="dummy" presStyleCnt="0"/>
      <dgm:spPr/>
    </dgm:pt>
    <dgm:pt modelId="{93E9C140-3615-42B8-9905-0030BC5C1022}" type="pres">
      <dgm:prSet presAssocID="{5BF176A9-A3E4-40F9-8953-D73EF5D668C9}" presName="node" presStyleLbl="revTx" presStyleIdx="2" presStyleCnt="4">
        <dgm:presLayoutVars>
          <dgm:bulletEnabled val="1"/>
        </dgm:presLayoutVars>
      </dgm:prSet>
      <dgm:spPr/>
    </dgm:pt>
    <dgm:pt modelId="{7A938511-E600-4819-A6CE-D313A74A6D64}" type="pres">
      <dgm:prSet presAssocID="{E38C8098-EE6D-43AD-8BC2-462B8DA31FAA}" presName="sibTrans" presStyleLbl="node1" presStyleIdx="2" presStyleCnt="4"/>
      <dgm:spPr/>
    </dgm:pt>
    <dgm:pt modelId="{014299AB-ADB5-4C80-B368-116DECCC759D}" type="pres">
      <dgm:prSet presAssocID="{DC2CB8A0-2C6F-4C78-A86B-D42669CE630E}" presName="dummy" presStyleCnt="0"/>
      <dgm:spPr/>
    </dgm:pt>
    <dgm:pt modelId="{942EEDC4-C080-4875-984E-13086A25BA7F}" type="pres">
      <dgm:prSet presAssocID="{DC2CB8A0-2C6F-4C78-A86B-D42669CE630E}" presName="node" presStyleLbl="revTx" presStyleIdx="3" presStyleCnt="4">
        <dgm:presLayoutVars>
          <dgm:bulletEnabled val="1"/>
        </dgm:presLayoutVars>
      </dgm:prSet>
      <dgm:spPr/>
    </dgm:pt>
    <dgm:pt modelId="{B2286500-5878-4E6D-A5BE-3E5356954530}" type="pres">
      <dgm:prSet presAssocID="{5BC57878-67F5-410F-A64C-4615A08F3574}" presName="sibTrans" presStyleLbl="node1" presStyleIdx="3" presStyleCnt="4"/>
      <dgm:spPr/>
    </dgm:pt>
  </dgm:ptLst>
  <dgm:cxnLst>
    <dgm:cxn modelId="{9900830C-1BBD-4FFB-82B1-58D19C1421A3}" srcId="{28F6B9A7-384F-4C27-82E6-539D403762AD}" destId="{5BF176A9-A3E4-40F9-8953-D73EF5D668C9}" srcOrd="2" destOrd="0" parTransId="{905113F5-36C7-4A71-B212-517E8B926AB6}" sibTransId="{E38C8098-EE6D-43AD-8BC2-462B8DA31FAA}"/>
    <dgm:cxn modelId="{ADD96E19-C10C-40D1-8FA7-060F06480C5C}" type="presOf" srcId="{5BF176A9-A3E4-40F9-8953-D73EF5D668C9}" destId="{93E9C140-3615-42B8-9905-0030BC5C1022}" srcOrd="0" destOrd="0" presId="urn:microsoft.com/office/officeart/2005/8/layout/cycle1"/>
    <dgm:cxn modelId="{B4332720-346D-4478-A563-D20718242135}" srcId="{28F6B9A7-384F-4C27-82E6-539D403762AD}" destId="{F9CDBEB1-1E28-4DC0-A8C7-0A2DE2EEBEEF}" srcOrd="1" destOrd="0" parTransId="{E34D1E99-0A24-447D-8C17-B0D29E56F7C3}" sibTransId="{10C3E4C1-7976-4164-8E99-102338632B39}"/>
    <dgm:cxn modelId="{7A66BE36-F736-4478-9EAF-3E528A80E943}" type="presOf" srcId="{28F6B9A7-384F-4C27-82E6-539D403762AD}" destId="{B7137316-BC41-4E6B-BD90-433FB0199D10}" srcOrd="0" destOrd="0" presId="urn:microsoft.com/office/officeart/2005/8/layout/cycle1"/>
    <dgm:cxn modelId="{2D62F35D-8D00-48DD-9032-8BC013266CDC}" type="presOf" srcId="{10C3E4C1-7976-4164-8E99-102338632B39}" destId="{3B3AA416-7162-4B5D-BE6D-C21FD9AAF14B}" srcOrd="0" destOrd="0" presId="urn:microsoft.com/office/officeart/2005/8/layout/cycle1"/>
    <dgm:cxn modelId="{EDAAB047-63B4-43FB-B23F-FE3E01704D1E}" type="presOf" srcId="{5BC57878-67F5-410F-A64C-4615A08F3574}" destId="{B2286500-5878-4E6D-A5BE-3E5356954530}" srcOrd="0" destOrd="0" presId="urn:microsoft.com/office/officeart/2005/8/layout/cycle1"/>
    <dgm:cxn modelId="{13BD6E8C-71D5-4C24-91D4-E0F7BCB2E0C5}" srcId="{28F6B9A7-384F-4C27-82E6-539D403762AD}" destId="{DC2CB8A0-2C6F-4C78-A86B-D42669CE630E}" srcOrd="3" destOrd="0" parTransId="{A5AFB022-FC28-45A1-87A0-0B2D6EFF6FFD}" sibTransId="{5BC57878-67F5-410F-A64C-4615A08F3574}"/>
    <dgm:cxn modelId="{86F21999-A2ED-4DA5-AAEB-703FB04340B5}" type="presOf" srcId="{E38C8098-EE6D-43AD-8BC2-462B8DA31FAA}" destId="{7A938511-E600-4819-A6CE-D313A74A6D64}" srcOrd="0" destOrd="0" presId="urn:microsoft.com/office/officeart/2005/8/layout/cycle1"/>
    <dgm:cxn modelId="{FB02E4A8-49AE-41F7-9DE4-A07909FB9732}" type="presOf" srcId="{F9CDBEB1-1E28-4DC0-A8C7-0A2DE2EEBEEF}" destId="{9E60CBF1-273E-47AA-88A6-FA8E3591C52A}" srcOrd="0" destOrd="0" presId="urn:microsoft.com/office/officeart/2005/8/layout/cycle1"/>
    <dgm:cxn modelId="{1702F3AE-7B9B-421D-B555-FFF3AC880E9E}" type="presOf" srcId="{DC2CB8A0-2C6F-4C78-A86B-D42669CE630E}" destId="{942EEDC4-C080-4875-984E-13086A25BA7F}" srcOrd="0" destOrd="0" presId="urn:microsoft.com/office/officeart/2005/8/layout/cycle1"/>
    <dgm:cxn modelId="{DDFE99B4-6720-420A-A314-91C69AC4321D}" type="presOf" srcId="{C077B743-DA88-4903-B6D4-0AF8B040DC53}" destId="{AADF13DA-6619-4312-AAD2-7D175BAD337D}" srcOrd="0" destOrd="0" presId="urn:microsoft.com/office/officeart/2005/8/layout/cycle1"/>
    <dgm:cxn modelId="{860449B5-BD66-4B05-9BFE-D7EC5444D185}" type="presOf" srcId="{648E8559-6EB2-4A08-9DC8-4C3CE6E4B851}" destId="{6D7127E7-3A72-4424-BFDD-4FFAC5A46CA5}" srcOrd="0" destOrd="0" presId="urn:microsoft.com/office/officeart/2005/8/layout/cycle1"/>
    <dgm:cxn modelId="{3F035DDC-28CD-4E97-8A28-FB04C32DD3A8}" srcId="{28F6B9A7-384F-4C27-82E6-539D403762AD}" destId="{C077B743-DA88-4903-B6D4-0AF8B040DC53}" srcOrd="0" destOrd="0" parTransId="{D580336D-2DA8-42CE-A329-F4D877EF15DE}" sibTransId="{648E8559-6EB2-4A08-9DC8-4C3CE6E4B851}"/>
    <dgm:cxn modelId="{310BEE91-AE0C-4B2C-BD4C-A4282BB71D90}" type="presParOf" srcId="{B7137316-BC41-4E6B-BD90-433FB0199D10}" destId="{75572D8A-58FF-47FC-ABB5-C875E8A4C3BC}" srcOrd="0" destOrd="0" presId="urn:microsoft.com/office/officeart/2005/8/layout/cycle1"/>
    <dgm:cxn modelId="{0CE7B9CD-02B3-455A-8C60-A90A50D735B2}" type="presParOf" srcId="{B7137316-BC41-4E6B-BD90-433FB0199D10}" destId="{AADF13DA-6619-4312-AAD2-7D175BAD337D}" srcOrd="1" destOrd="0" presId="urn:microsoft.com/office/officeart/2005/8/layout/cycle1"/>
    <dgm:cxn modelId="{4C3086A7-8314-4306-85BB-6510B0FE2777}" type="presParOf" srcId="{B7137316-BC41-4E6B-BD90-433FB0199D10}" destId="{6D7127E7-3A72-4424-BFDD-4FFAC5A46CA5}" srcOrd="2" destOrd="0" presId="urn:microsoft.com/office/officeart/2005/8/layout/cycle1"/>
    <dgm:cxn modelId="{513C2983-71F6-41CD-81C3-2A1263CBCED2}" type="presParOf" srcId="{B7137316-BC41-4E6B-BD90-433FB0199D10}" destId="{61C26705-81AC-475B-B6F9-3C24E8E1342D}" srcOrd="3" destOrd="0" presId="urn:microsoft.com/office/officeart/2005/8/layout/cycle1"/>
    <dgm:cxn modelId="{CB95C722-4556-4570-B534-CC18116F5FDA}" type="presParOf" srcId="{B7137316-BC41-4E6B-BD90-433FB0199D10}" destId="{9E60CBF1-273E-47AA-88A6-FA8E3591C52A}" srcOrd="4" destOrd="0" presId="urn:microsoft.com/office/officeart/2005/8/layout/cycle1"/>
    <dgm:cxn modelId="{4B5D6B5D-D2D3-4724-A184-047FBCD8E6B1}" type="presParOf" srcId="{B7137316-BC41-4E6B-BD90-433FB0199D10}" destId="{3B3AA416-7162-4B5D-BE6D-C21FD9AAF14B}" srcOrd="5" destOrd="0" presId="urn:microsoft.com/office/officeart/2005/8/layout/cycle1"/>
    <dgm:cxn modelId="{7DCECD94-EF82-48ED-B4C3-4B2C42C5F2CC}" type="presParOf" srcId="{B7137316-BC41-4E6B-BD90-433FB0199D10}" destId="{0FB776C7-290A-4C6B-B8BF-4207E149DFE2}" srcOrd="6" destOrd="0" presId="urn:microsoft.com/office/officeart/2005/8/layout/cycle1"/>
    <dgm:cxn modelId="{90E3B537-9429-46CE-8AD5-FF71415D76BF}" type="presParOf" srcId="{B7137316-BC41-4E6B-BD90-433FB0199D10}" destId="{93E9C140-3615-42B8-9905-0030BC5C1022}" srcOrd="7" destOrd="0" presId="urn:microsoft.com/office/officeart/2005/8/layout/cycle1"/>
    <dgm:cxn modelId="{EFBC0C63-AF76-40BD-BBEC-229B61E53C31}" type="presParOf" srcId="{B7137316-BC41-4E6B-BD90-433FB0199D10}" destId="{7A938511-E600-4819-A6CE-D313A74A6D64}" srcOrd="8" destOrd="0" presId="urn:microsoft.com/office/officeart/2005/8/layout/cycle1"/>
    <dgm:cxn modelId="{B4524665-9FBD-48A3-9C39-3E3F59344712}" type="presParOf" srcId="{B7137316-BC41-4E6B-BD90-433FB0199D10}" destId="{014299AB-ADB5-4C80-B368-116DECCC759D}" srcOrd="9" destOrd="0" presId="urn:microsoft.com/office/officeart/2005/8/layout/cycle1"/>
    <dgm:cxn modelId="{28B65880-7FFB-4375-80FB-5E71984C13B4}" type="presParOf" srcId="{B7137316-BC41-4E6B-BD90-433FB0199D10}" destId="{942EEDC4-C080-4875-984E-13086A25BA7F}" srcOrd="10" destOrd="0" presId="urn:microsoft.com/office/officeart/2005/8/layout/cycle1"/>
    <dgm:cxn modelId="{4C858A6D-2090-43A3-BECD-1E613DDE2CF0}" type="presParOf" srcId="{B7137316-BC41-4E6B-BD90-433FB0199D10}" destId="{B2286500-5878-4E6D-A5BE-3E535695453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975FA1-6D44-4F4F-9B91-36467ABBCA6D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AC6BC942-5296-45E5-A856-1158D9B51FCA}">
      <dgm:prSet custT="1"/>
      <dgm:spPr/>
      <dgm:t>
        <a:bodyPr/>
        <a:lstStyle/>
        <a:p>
          <a:r>
            <a:rPr lang="es-CL" sz="2000" noProof="0" dirty="0"/>
            <a:t>Estadística descriptiva: porcentajes de cobertura por comuna, medias regionales, rangos (máximos y mínimos).</a:t>
          </a:r>
        </a:p>
      </dgm:t>
    </dgm:pt>
    <dgm:pt modelId="{EE0434E5-AE14-4BE0-AB30-4E5DEF097047}" type="parTrans" cxnId="{0ED57FB8-86B8-41F8-89A1-51D36C705294}">
      <dgm:prSet/>
      <dgm:spPr/>
      <dgm:t>
        <a:bodyPr/>
        <a:lstStyle/>
        <a:p>
          <a:endParaRPr lang="es-CL" sz="6000"/>
        </a:p>
      </dgm:t>
    </dgm:pt>
    <dgm:pt modelId="{868B06F1-69BF-41BF-8F70-29F00FFBD0A7}" type="sibTrans" cxnId="{0ED57FB8-86B8-41F8-89A1-51D36C705294}">
      <dgm:prSet custT="1"/>
      <dgm:spPr/>
      <dgm:t>
        <a:bodyPr/>
        <a:lstStyle/>
        <a:p>
          <a:endParaRPr lang="es-CL" sz="1800" noProof="0" dirty="0"/>
        </a:p>
      </dgm:t>
    </dgm:pt>
    <dgm:pt modelId="{8DA90187-1226-4DA0-8B47-3FCA1F96C0DE}">
      <dgm:prSet custT="1"/>
      <dgm:spPr/>
      <dgm:t>
        <a:bodyPr/>
        <a:lstStyle/>
        <a:p>
          <a:r>
            <a:rPr lang="es-CL" sz="2000" noProof="0" dirty="0"/>
            <a:t>Visualización geográfica mediante mapas en QGIS para identificar zonas de menor cobertura.</a:t>
          </a:r>
        </a:p>
      </dgm:t>
    </dgm:pt>
    <dgm:pt modelId="{BCA6ED5E-75C5-48ED-A20D-04AAF68B6FF0}" type="parTrans" cxnId="{78B4B0AB-66A2-46C2-B45B-94A0F49CBF2F}">
      <dgm:prSet/>
      <dgm:spPr/>
      <dgm:t>
        <a:bodyPr/>
        <a:lstStyle/>
        <a:p>
          <a:endParaRPr lang="es-CL" sz="6000"/>
        </a:p>
      </dgm:t>
    </dgm:pt>
    <dgm:pt modelId="{B077C7C5-23A9-4716-832B-DB28F3220C49}" type="sibTrans" cxnId="{78B4B0AB-66A2-46C2-B45B-94A0F49CBF2F}">
      <dgm:prSet custT="1"/>
      <dgm:spPr/>
      <dgm:t>
        <a:bodyPr/>
        <a:lstStyle/>
        <a:p>
          <a:endParaRPr lang="es-CL" sz="1800" noProof="0" dirty="0"/>
        </a:p>
      </dgm:t>
    </dgm:pt>
    <dgm:pt modelId="{D4FFE497-BF42-4E1B-B165-21525307E269}">
      <dgm:prSet custT="1"/>
      <dgm:spPr/>
      <dgm:t>
        <a:bodyPr/>
        <a:lstStyle/>
        <a:p>
          <a:r>
            <a:rPr lang="es-CL" sz="2000" noProof="0" dirty="0"/>
            <a:t>Comparaciones de cobertura entre comunas rurales vs. urbanas usando prueba de chi². La que evidenció asociación estadísticamente significativa entre cobertura/ruralidad p&lt;0,005</a:t>
          </a:r>
        </a:p>
      </dgm:t>
    </dgm:pt>
    <dgm:pt modelId="{F7B51F05-2108-4ACE-B91F-96F25BA066BC}" type="parTrans" cxnId="{5E6AF2B0-7894-4032-9103-3D4ABA8E37C3}">
      <dgm:prSet/>
      <dgm:spPr/>
      <dgm:t>
        <a:bodyPr/>
        <a:lstStyle/>
        <a:p>
          <a:endParaRPr lang="es-CL" sz="6000"/>
        </a:p>
      </dgm:t>
    </dgm:pt>
    <dgm:pt modelId="{D5E80948-5606-47B7-A379-253116318CB9}" type="sibTrans" cxnId="{5E6AF2B0-7894-4032-9103-3D4ABA8E37C3}">
      <dgm:prSet custT="1"/>
      <dgm:spPr/>
      <dgm:t>
        <a:bodyPr/>
        <a:lstStyle/>
        <a:p>
          <a:endParaRPr lang="es-CL" sz="1800" noProof="0" dirty="0"/>
        </a:p>
      </dgm:t>
    </dgm:pt>
    <dgm:pt modelId="{C0C0D86B-7E41-40BF-AD47-BEA431A441BB}">
      <dgm:prSet custT="1"/>
      <dgm:spPr/>
      <dgm:t>
        <a:bodyPr/>
        <a:lstStyle/>
        <a:p>
          <a:r>
            <a:rPr lang="es-CL" sz="2000" noProof="0" dirty="0"/>
            <a:t>En comunas con múltiples establecimientos de APS, se examinaron datos de distribución (ubicación, distancia) para explorar relación con cobertura.</a:t>
          </a:r>
        </a:p>
      </dgm:t>
    </dgm:pt>
    <dgm:pt modelId="{C435B336-296C-41D9-81A8-A067AE644B0D}" type="parTrans" cxnId="{B523B245-FB84-408A-B3D7-A67E6F5E10E2}">
      <dgm:prSet/>
      <dgm:spPr/>
      <dgm:t>
        <a:bodyPr/>
        <a:lstStyle/>
        <a:p>
          <a:endParaRPr lang="es-CL" sz="6000"/>
        </a:p>
      </dgm:t>
    </dgm:pt>
    <dgm:pt modelId="{19164B33-6C51-4F4A-82EC-C89D5ED204B0}" type="sibTrans" cxnId="{B523B245-FB84-408A-B3D7-A67E6F5E10E2}">
      <dgm:prSet custT="1"/>
      <dgm:spPr/>
      <dgm:t>
        <a:bodyPr/>
        <a:lstStyle/>
        <a:p>
          <a:endParaRPr lang="es-CL" sz="1800" noProof="0" dirty="0"/>
        </a:p>
      </dgm:t>
    </dgm:pt>
    <dgm:pt modelId="{0C3BFADB-E674-4999-B5EB-0970289B5E2F}" type="pres">
      <dgm:prSet presAssocID="{4E975FA1-6D44-4F4F-9B91-36467ABBCA6D}" presName="outerComposite" presStyleCnt="0">
        <dgm:presLayoutVars>
          <dgm:chMax val="5"/>
          <dgm:dir/>
          <dgm:resizeHandles val="exact"/>
        </dgm:presLayoutVars>
      </dgm:prSet>
      <dgm:spPr/>
    </dgm:pt>
    <dgm:pt modelId="{F352E274-2541-45C0-815D-8938B3757237}" type="pres">
      <dgm:prSet presAssocID="{4E975FA1-6D44-4F4F-9B91-36467ABBCA6D}" presName="dummyMaxCanvas" presStyleCnt="0">
        <dgm:presLayoutVars/>
      </dgm:prSet>
      <dgm:spPr/>
    </dgm:pt>
    <dgm:pt modelId="{7B623198-0073-471D-9418-1D52EE401887}" type="pres">
      <dgm:prSet presAssocID="{4E975FA1-6D44-4F4F-9B91-36467ABBCA6D}" presName="FourNodes_1" presStyleLbl="node1" presStyleIdx="0" presStyleCnt="4">
        <dgm:presLayoutVars>
          <dgm:bulletEnabled val="1"/>
        </dgm:presLayoutVars>
      </dgm:prSet>
      <dgm:spPr/>
    </dgm:pt>
    <dgm:pt modelId="{1F5E9230-FD0D-474C-8FF1-58005F661610}" type="pres">
      <dgm:prSet presAssocID="{4E975FA1-6D44-4F4F-9B91-36467ABBCA6D}" presName="FourNodes_2" presStyleLbl="node1" presStyleIdx="1" presStyleCnt="4">
        <dgm:presLayoutVars>
          <dgm:bulletEnabled val="1"/>
        </dgm:presLayoutVars>
      </dgm:prSet>
      <dgm:spPr/>
    </dgm:pt>
    <dgm:pt modelId="{79698155-8E7F-4D52-9367-CDEAE3766911}" type="pres">
      <dgm:prSet presAssocID="{4E975FA1-6D44-4F4F-9B91-36467ABBCA6D}" presName="FourNodes_3" presStyleLbl="node1" presStyleIdx="2" presStyleCnt="4">
        <dgm:presLayoutVars>
          <dgm:bulletEnabled val="1"/>
        </dgm:presLayoutVars>
      </dgm:prSet>
      <dgm:spPr/>
    </dgm:pt>
    <dgm:pt modelId="{57C1B18F-72A3-4C38-B38B-293E4871037F}" type="pres">
      <dgm:prSet presAssocID="{4E975FA1-6D44-4F4F-9B91-36467ABBCA6D}" presName="FourNodes_4" presStyleLbl="node1" presStyleIdx="3" presStyleCnt="4">
        <dgm:presLayoutVars>
          <dgm:bulletEnabled val="1"/>
        </dgm:presLayoutVars>
      </dgm:prSet>
      <dgm:spPr/>
    </dgm:pt>
    <dgm:pt modelId="{ECB785E0-B005-4CC9-9756-F76C8960218F}" type="pres">
      <dgm:prSet presAssocID="{4E975FA1-6D44-4F4F-9B91-36467ABBCA6D}" presName="FourConn_1-2" presStyleLbl="fgAccFollowNode1" presStyleIdx="0" presStyleCnt="3">
        <dgm:presLayoutVars>
          <dgm:bulletEnabled val="1"/>
        </dgm:presLayoutVars>
      </dgm:prSet>
      <dgm:spPr/>
    </dgm:pt>
    <dgm:pt modelId="{BD9DF0BF-4E1C-4F97-991F-44EB381BC5D6}" type="pres">
      <dgm:prSet presAssocID="{4E975FA1-6D44-4F4F-9B91-36467ABBCA6D}" presName="FourConn_2-3" presStyleLbl="fgAccFollowNode1" presStyleIdx="1" presStyleCnt="3">
        <dgm:presLayoutVars>
          <dgm:bulletEnabled val="1"/>
        </dgm:presLayoutVars>
      </dgm:prSet>
      <dgm:spPr/>
    </dgm:pt>
    <dgm:pt modelId="{5969D54A-96AF-4803-8E7F-69124B1D909D}" type="pres">
      <dgm:prSet presAssocID="{4E975FA1-6D44-4F4F-9B91-36467ABBCA6D}" presName="FourConn_3-4" presStyleLbl="fgAccFollowNode1" presStyleIdx="2" presStyleCnt="3">
        <dgm:presLayoutVars>
          <dgm:bulletEnabled val="1"/>
        </dgm:presLayoutVars>
      </dgm:prSet>
      <dgm:spPr/>
    </dgm:pt>
    <dgm:pt modelId="{22CDF3D6-91C0-4F0C-97D0-64B18F24820F}" type="pres">
      <dgm:prSet presAssocID="{4E975FA1-6D44-4F4F-9B91-36467ABBCA6D}" presName="FourNodes_1_text" presStyleLbl="node1" presStyleIdx="3" presStyleCnt="4">
        <dgm:presLayoutVars>
          <dgm:bulletEnabled val="1"/>
        </dgm:presLayoutVars>
      </dgm:prSet>
      <dgm:spPr/>
    </dgm:pt>
    <dgm:pt modelId="{65893FCB-DB08-4419-BCAE-143041BDFBDB}" type="pres">
      <dgm:prSet presAssocID="{4E975FA1-6D44-4F4F-9B91-36467ABBCA6D}" presName="FourNodes_2_text" presStyleLbl="node1" presStyleIdx="3" presStyleCnt="4">
        <dgm:presLayoutVars>
          <dgm:bulletEnabled val="1"/>
        </dgm:presLayoutVars>
      </dgm:prSet>
      <dgm:spPr/>
    </dgm:pt>
    <dgm:pt modelId="{8F9B7D7B-6264-4581-8F51-A4560F4D241F}" type="pres">
      <dgm:prSet presAssocID="{4E975FA1-6D44-4F4F-9B91-36467ABBCA6D}" presName="FourNodes_3_text" presStyleLbl="node1" presStyleIdx="3" presStyleCnt="4">
        <dgm:presLayoutVars>
          <dgm:bulletEnabled val="1"/>
        </dgm:presLayoutVars>
      </dgm:prSet>
      <dgm:spPr/>
    </dgm:pt>
    <dgm:pt modelId="{30B5861E-0BCB-4F9A-B080-5BE8AD07A0FF}" type="pres">
      <dgm:prSet presAssocID="{4E975FA1-6D44-4F4F-9B91-36467ABBCA6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ACB540E-1DB0-4A9F-B3F1-869CEF568C8A}" type="presOf" srcId="{AC6BC942-5296-45E5-A856-1158D9B51FCA}" destId="{7B623198-0073-471D-9418-1D52EE401887}" srcOrd="0" destOrd="0" presId="urn:microsoft.com/office/officeart/2005/8/layout/vProcess5"/>
    <dgm:cxn modelId="{638FDB15-DDC8-46E0-BC5C-C183154C2FFE}" type="presOf" srcId="{8DA90187-1226-4DA0-8B47-3FCA1F96C0DE}" destId="{65893FCB-DB08-4419-BCAE-143041BDFBDB}" srcOrd="1" destOrd="0" presId="urn:microsoft.com/office/officeart/2005/8/layout/vProcess5"/>
    <dgm:cxn modelId="{C0AFDB21-80F7-45C8-9879-BDAA8BAA58CD}" type="presOf" srcId="{B077C7C5-23A9-4716-832B-DB28F3220C49}" destId="{BD9DF0BF-4E1C-4F97-991F-44EB381BC5D6}" srcOrd="0" destOrd="0" presId="urn:microsoft.com/office/officeart/2005/8/layout/vProcess5"/>
    <dgm:cxn modelId="{11987C3A-7401-4C3C-8F36-4E6E3BB357EF}" type="presOf" srcId="{C0C0D86B-7E41-40BF-AD47-BEA431A441BB}" destId="{30B5861E-0BCB-4F9A-B080-5BE8AD07A0FF}" srcOrd="1" destOrd="0" presId="urn:microsoft.com/office/officeart/2005/8/layout/vProcess5"/>
    <dgm:cxn modelId="{B523B245-FB84-408A-B3D7-A67E6F5E10E2}" srcId="{4E975FA1-6D44-4F4F-9B91-36467ABBCA6D}" destId="{C0C0D86B-7E41-40BF-AD47-BEA431A441BB}" srcOrd="3" destOrd="0" parTransId="{C435B336-296C-41D9-81A8-A067AE644B0D}" sibTransId="{19164B33-6C51-4F4A-82EC-C89D5ED204B0}"/>
    <dgm:cxn modelId="{93B02968-61C1-478B-8A90-0F2D0A406FA2}" type="presOf" srcId="{D4FFE497-BF42-4E1B-B165-21525307E269}" destId="{79698155-8E7F-4D52-9367-CDEAE3766911}" srcOrd="0" destOrd="0" presId="urn:microsoft.com/office/officeart/2005/8/layout/vProcess5"/>
    <dgm:cxn modelId="{94F03358-65E0-48DE-B8B5-9CF902AF4C09}" type="presOf" srcId="{4E975FA1-6D44-4F4F-9B91-36467ABBCA6D}" destId="{0C3BFADB-E674-4999-B5EB-0970289B5E2F}" srcOrd="0" destOrd="0" presId="urn:microsoft.com/office/officeart/2005/8/layout/vProcess5"/>
    <dgm:cxn modelId="{6812C57B-A541-40C0-91EB-898A2AA32499}" type="presOf" srcId="{AC6BC942-5296-45E5-A856-1158D9B51FCA}" destId="{22CDF3D6-91C0-4F0C-97D0-64B18F24820F}" srcOrd="1" destOrd="0" presId="urn:microsoft.com/office/officeart/2005/8/layout/vProcess5"/>
    <dgm:cxn modelId="{FC7C7A8A-7345-4E76-86EA-EE6094CB7395}" type="presOf" srcId="{C0C0D86B-7E41-40BF-AD47-BEA431A441BB}" destId="{57C1B18F-72A3-4C38-B38B-293E4871037F}" srcOrd="0" destOrd="0" presId="urn:microsoft.com/office/officeart/2005/8/layout/vProcess5"/>
    <dgm:cxn modelId="{0EE8EE8E-7ED0-4E3C-87D8-AA959F368AB8}" type="presOf" srcId="{D4FFE497-BF42-4E1B-B165-21525307E269}" destId="{8F9B7D7B-6264-4581-8F51-A4560F4D241F}" srcOrd="1" destOrd="0" presId="urn:microsoft.com/office/officeart/2005/8/layout/vProcess5"/>
    <dgm:cxn modelId="{78B4B0AB-66A2-46C2-B45B-94A0F49CBF2F}" srcId="{4E975FA1-6D44-4F4F-9B91-36467ABBCA6D}" destId="{8DA90187-1226-4DA0-8B47-3FCA1F96C0DE}" srcOrd="1" destOrd="0" parTransId="{BCA6ED5E-75C5-48ED-A20D-04AAF68B6FF0}" sibTransId="{B077C7C5-23A9-4716-832B-DB28F3220C49}"/>
    <dgm:cxn modelId="{5E6AF2B0-7894-4032-9103-3D4ABA8E37C3}" srcId="{4E975FA1-6D44-4F4F-9B91-36467ABBCA6D}" destId="{D4FFE497-BF42-4E1B-B165-21525307E269}" srcOrd="2" destOrd="0" parTransId="{F7B51F05-2108-4ACE-B91F-96F25BA066BC}" sibTransId="{D5E80948-5606-47B7-A379-253116318CB9}"/>
    <dgm:cxn modelId="{0ED57FB8-86B8-41F8-89A1-51D36C705294}" srcId="{4E975FA1-6D44-4F4F-9B91-36467ABBCA6D}" destId="{AC6BC942-5296-45E5-A856-1158D9B51FCA}" srcOrd="0" destOrd="0" parTransId="{EE0434E5-AE14-4BE0-AB30-4E5DEF097047}" sibTransId="{868B06F1-69BF-41BF-8F70-29F00FFBD0A7}"/>
    <dgm:cxn modelId="{880EF3BD-22BD-4435-B096-4BE9D7199F03}" type="presOf" srcId="{D5E80948-5606-47B7-A379-253116318CB9}" destId="{5969D54A-96AF-4803-8E7F-69124B1D909D}" srcOrd="0" destOrd="0" presId="urn:microsoft.com/office/officeart/2005/8/layout/vProcess5"/>
    <dgm:cxn modelId="{562C44C6-197A-4B38-9A58-14BBAD3E6DDD}" type="presOf" srcId="{868B06F1-69BF-41BF-8F70-29F00FFBD0A7}" destId="{ECB785E0-B005-4CC9-9756-F76C8960218F}" srcOrd="0" destOrd="0" presId="urn:microsoft.com/office/officeart/2005/8/layout/vProcess5"/>
    <dgm:cxn modelId="{D53309E9-398E-4DEA-8215-71926572C417}" type="presOf" srcId="{8DA90187-1226-4DA0-8B47-3FCA1F96C0DE}" destId="{1F5E9230-FD0D-474C-8FF1-58005F661610}" srcOrd="0" destOrd="0" presId="urn:microsoft.com/office/officeart/2005/8/layout/vProcess5"/>
    <dgm:cxn modelId="{40C6FA11-BF4F-445B-A954-728CFFBCEBA8}" type="presParOf" srcId="{0C3BFADB-E674-4999-B5EB-0970289B5E2F}" destId="{F352E274-2541-45C0-815D-8938B3757237}" srcOrd="0" destOrd="0" presId="urn:microsoft.com/office/officeart/2005/8/layout/vProcess5"/>
    <dgm:cxn modelId="{D0656D06-81B5-4716-9231-DA770A1BCC45}" type="presParOf" srcId="{0C3BFADB-E674-4999-B5EB-0970289B5E2F}" destId="{7B623198-0073-471D-9418-1D52EE401887}" srcOrd="1" destOrd="0" presId="urn:microsoft.com/office/officeart/2005/8/layout/vProcess5"/>
    <dgm:cxn modelId="{B87EB015-49EC-4983-ACCF-720E1B561C29}" type="presParOf" srcId="{0C3BFADB-E674-4999-B5EB-0970289B5E2F}" destId="{1F5E9230-FD0D-474C-8FF1-58005F661610}" srcOrd="2" destOrd="0" presId="urn:microsoft.com/office/officeart/2005/8/layout/vProcess5"/>
    <dgm:cxn modelId="{0F6DA7CA-E9FD-4DBF-87A1-CE1C5324F054}" type="presParOf" srcId="{0C3BFADB-E674-4999-B5EB-0970289B5E2F}" destId="{79698155-8E7F-4D52-9367-CDEAE3766911}" srcOrd="3" destOrd="0" presId="urn:microsoft.com/office/officeart/2005/8/layout/vProcess5"/>
    <dgm:cxn modelId="{0F84797D-9D1E-421D-A210-BB87B1D4300C}" type="presParOf" srcId="{0C3BFADB-E674-4999-B5EB-0970289B5E2F}" destId="{57C1B18F-72A3-4C38-B38B-293E4871037F}" srcOrd="4" destOrd="0" presId="urn:microsoft.com/office/officeart/2005/8/layout/vProcess5"/>
    <dgm:cxn modelId="{856A7563-F95A-41A9-803C-D04DE38A6870}" type="presParOf" srcId="{0C3BFADB-E674-4999-B5EB-0970289B5E2F}" destId="{ECB785E0-B005-4CC9-9756-F76C8960218F}" srcOrd="5" destOrd="0" presId="urn:microsoft.com/office/officeart/2005/8/layout/vProcess5"/>
    <dgm:cxn modelId="{4F103FC1-C88D-4858-98C7-B19E621A3290}" type="presParOf" srcId="{0C3BFADB-E674-4999-B5EB-0970289B5E2F}" destId="{BD9DF0BF-4E1C-4F97-991F-44EB381BC5D6}" srcOrd="6" destOrd="0" presId="urn:microsoft.com/office/officeart/2005/8/layout/vProcess5"/>
    <dgm:cxn modelId="{8F834D07-CADA-4CDC-8F14-13456D32D56E}" type="presParOf" srcId="{0C3BFADB-E674-4999-B5EB-0970289B5E2F}" destId="{5969D54A-96AF-4803-8E7F-69124B1D909D}" srcOrd="7" destOrd="0" presId="urn:microsoft.com/office/officeart/2005/8/layout/vProcess5"/>
    <dgm:cxn modelId="{98590F0E-33A4-4BF7-B910-403F9512CC14}" type="presParOf" srcId="{0C3BFADB-E674-4999-B5EB-0970289B5E2F}" destId="{22CDF3D6-91C0-4F0C-97D0-64B18F24820F}" srcOrd="8" destOrd="0" presId="urn:microsoft.com/office/officeart/2005/8/layout/vProcess5"/>
    <dgm:cxn modelId="{8458E986-62CB-4673-B41B-280E9E2CF4E3}" type="presParOf" srcId="{0C3BFADB-E674-4999-B5EB-0970289B5E2F}" destId="{65893FCB-DB08-4419-BCAE-143041BDFBDB}" srcOrd="9" destOrd="0" presId="urn:microsoft.com/office/officeart/2005/8/layout/vProcess5"/>
    <dgm:cxn modelId="{846AFDFE-4F7A-44ED-ABA6-BCADE9DC975E}" type="presParOf" srcId="{0C3BFADB-E674-4999-B5EB-0970289B5E2F}" destId="{8F9B7D7B-6264-4581-8F51-A4560F4D241F}" srcOrd="10" destOrd="0" presId="urn:microsoft.com/office/officeart/2005/8/layout/vProcess5"/>
    <dgm:cxn modelId="{F6D231DF-1A2B-45DB-A544-1BE395F40083}" type="presParOf" srcId="{0C3BFADB-E674-4999-B5EB-0970289B5E2F}" destId="{30B5861E-0BCB-4F9A-B080-5BE8AD07A0F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A4D61-7EE9-4668-A39E-DE8542A59CAD}" type="doc">
      <dgm:prSet loTypeId="urn:microsoft.com/office/officeart/2005/8/layout/process1" loCatId="process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1DA90EED-574C-4E92-BEB6-D94CA7767D9E}">
      <dgm:prSet custT="1"/>
      <dgm:spPr/>
      <dgm:t>
        <a:bodyPr/>
        <a:lstStyle/>
        <a:p>
          <a:r>
            <a:rPr lang="es-ES" sz="2400" dirty="0"/>
            <a:t>Las coberturas de vacunación contra VPH en 4.º básico muestran niveles altos a escala regional</a:t>
          </a:r>
          <a:endParaRPr lang="es-CL" sz="2400" dirty="0"/>
        </a:p>
      </dgm:t>
    </dgm:pt>
    <dgm:pt modelId="{50E48903-474C-4B98-8784-10B93D3BF9B6}" type="parTrans" cxnId="{7EC02091-D6E4-4E8A-A011-FC6DD9DA764C}">
      <dgm:prSet/>
      <dgm:spPr/>
      <dgm:t>
        <a:bodyPr/>
        <a:lstStyle/>
        <a:p>
          <a:endParaRPr lang="es-CL" sz="2800"/>
        </a:p>
      </dgm:t>
    </dgm:pt>
    <dgm:pt modelId="{A8E27468-28EA-4702-89D3-6F3DBFB981FF}" type="sibTrans" cxnId="{7EC02091-D6E4-4E8A-A011-FC6DD9DA764C}">
      <dgm:prSet/>
      <dgm:spPr/>
      <dgm:t>
        <a:bodyPr/>
        <a:lstStyle/>
        <a:p>
          <a:endParaRPr lang="es-CL" sz="2800"/>
        </a:p>
      </dgm:t>
    </dgm:pt>
    <dgm:pt modelId="{24640343-3920-4221-BE72-5999F85FE980}">
      <dgm:prSet custT="1"/>
      <dgm:spPr/>
      <dgm:t>
        <a:bodyPr/>
        <a:lstStyle/>
        <a:p>
          <a:r>
            <a:rPr lang="es-ES" sz="2000" b="1" dirty="0"/>
            <a:t>La incorporación de la vacuna </a:t>
          </a:r>
          <a:r>
            <a:rPr lang="es-ES" sz="2000" b="1" dirty="0" err="1"/>
            <a:t>nonavalente</a:t>
          </a:r>
          <a:r>
            <a:rPr lang="es-ES" sz="2000" b="1" dirty="0"/>
            <a:t> podría contribuir a fortalecer la protección poblacional, pero no resolverá por sí sola las brechas de acceso observadas (incluyendo rechazos)</a:t>
          </a:r>
          <a:endParaRPr lang="es-CL" sz="2000" b="1" dirty="0"/>
        </a:p>
      </dgm:t>
    </dgm:pt>
    <dgm:pt modelId="{3729EA75-4FDA-40F0-991F-32D792B3DBAA}" type="parTrans" cxnId="{7C4BED5C-98C4-476E-AB3E-DCEB41B6C56B}">
      <dgm:prSet/>
      <dgm:spPr/>
      <dgm:t>
        <a:bodyPr/>
        <a:lstStyle/>
        <a:p>
          <a:endParaRPr lang="es-CL" sz="2800"/>
        </a:p>
      </dgm:t>
    </dgm:pt>
    <dgm:pt modelId="{8CCFF8D8-1200-4658-91B3-B09AC2C8A0B1}" type="sibTrans" cxnId="{7C4BED5C-98C4-476E-AB3E-DCEB41B6C56B}">
      <dgm:prSet/>
      <dgm:spPr/>
      <dgm:t>
        <a:bodyPr/>
        <a:lstStyle/>
        <a:p>
          <a:endParaRPr lang="es-CL" sz="2800"/>
        </a:p>
      </dgm:t>
    </dgm:pt>
    <dgm:pt modelId="{9FAB2E18-7EC1-4082-B61B-94A235F18007}">
      <dgm:prSet custT="1"/>
      <dgm:spPr/>
      <dgm:t>
        <a:bodyPr/>
        <a:lstStyle/>
        <a:p>
          <a:r>
            <a:rPr lang="es-ES" sz="1800" dirty="0"/>
            <a:t>Se recomienda focalizar esfuerzos operativos en las comunas con menor cobertura y avanzar en estrategias programáticas que simplifiquen esquemas, reduzcan barreras logísticas y favorezcan la continuidad del proceso </a:t>
          </a:r>
          <a:r>
            <a:rPr lang="es-ES" sz="1800" dirty="0" err="1"/>
            <a:t>vacunatorio</a:t>
          </a:r>
          <a:r>
            <a:rPr lang="es-ES" sz="1800" dirty="0"/>
            <a:t>. </a:t>
          </a:r>
          <a:endParaRPr lang="es-CL" sz="1800" dirty="0"/>
        </a:p>
      </dgm:t>
    </dgm:pt>
    <dgm:pt modelId="{4C528EFD-DB27-4719-A93D-0D682BC35128}" type="parTrans" cxnId="{BA47D9D2-5DB7-46B7-80CE-9BCE8376AA00}">
      <dgm:prSet/>
      <dgm:spPr/>
      <dgm:t>
        <a:bodyPr/>
        <a:lstStyle/>
        <a:p>
          <a:endParaRPr lang="es-CL" sz="2800"/>
        </a:p>
      </dgm:t>
    </dgm:pt>
    <dgm:pt modelId="{722E455B-B006-4012-8256-095D26185EBF}" type="sibTrans" cxnId="{BA47D9D2-5DB7-46B7-80CE-9BCE8376AA00}">
      <dgm:prSet/>
      <dgm:spPr/>
      <dgm:t>
        <a:bodyPr/>
        <a:lstStyle/>
        <a:p>
          <a:endParaRPr lang="es-CL" sz="2800"/>
        </a:p>
      </dgm:t>
    </dgm:pt>
    <dgm:pt modelId="{F504B75F-D1A3-4475-B201-7270D98A80C6}">
      <dgm:prSet custT="1"/>
      <dgm:spPr/>
      <dgm:t>
        <a:bodyPr/>
        <a:lstStyle/>
        <a:p>
          <a:r>
            <a:rPr lang="es-ES" sz="1800" dirty="0"/>
            <a:t>Estas acciones permitirían mejorar la equidad territorial y optimizar el desempeño global del programa, en concordancia con la evidencia epidemiológica y las recomendaciones internacionales.</a:t>
          </a:r>
          <a:endParaRPr lang="es-CL" sz="1800" dirty="0"/>
        </a:p>
      </dgm:t>
    </dgm:pt>
    <dgm:pt modelId="{66FD563C-3347-40E3-A45C-8C6EA3CADFEC}" type="parTrans" cxnId="{BC4E4A76-C13F-4516-A1D9-E0E26C2457BF}">
      <dgm:prSet/>
      <dgm:spPr/>
      <dgm:t>
        <a:bodyPr/>
        <a:lstStyle/>
        <a:p>
          <a:endParaRPr lang="es-CL" sz="2800"/>
        </a:p>
      </dgm:t>
    </dgm:pt>
    <dgm:pt modelId="{80363553-DA80-43F0-AC33-CD1D4D69ABB1}" type="sibTrans" cxnId="{BC4E4A76-C13F-4516-A1D9-E0E26C2457BF}">
      <dgm:prSet/>
      <dgm:spPr/>
      <dgm:t>
        <a:bodyPr/>
        <a:lstStyle/>
        <a:p>
          <a:endParaRPr lang="es-CL" sz="2800"/>
        </a:p>
      </dgm:t>
    </dgm:pt>
    <dgm:pt modelId="{811E9D5F-C199-45D9-A018-859895BCCFEB}" type="pres">
      <dgm:prSet presAssocID="{D30A4D61-7EE9-4668-A39E-DE8542A59CAD}" presName="Name0" presStyleCnt="0">
        <dgm:presLayoutVars>
          <dgm:dir/>
          <dgm:resizeHandles val="exact"/>
        </dgm:presLayoutVars>
      </dgm:prSet>
      <dgm:spPr/>
    </dgm:pt>
    <dgm:pt modelId="{951389A4-F9AB-4ED9-9F07-CEE89D94C1B8}" type="pres">
      <dgm:prSet presAssocID="{1DA90EED-574C-4E92-BEB6-D94CA7767D9E}" presName="node" presStyleLbl="node1" presStyleIdx="0" presStyleCnt="4">
        <dgm:presLayoutVars>
          <dgm:bulletEnabled val="1"/>
        </dgm:presLayoutVars>
      </dgm:prSet>
      <dgm:spPr/>
    </dgm:pt>
    <dgm:pt modelId="{AFC3006A-4990-4674-8C17-0B43C4FAB39A}" type="pres">
      <dgm:prSet presAssocID="{A8E27468-28EA-4702-89D3-6F3DBFB981FF}" presName="sibTrans" presStyleLbl="sibTrans2D1" presStyleIdx="0" presStyleCnt="3"/>
      <dgm:spPr/>
    </dgm:pt>
    <dgm:pt modelId="{DADDFFF7-1499-4A09-9C7D-3C964C6C39DC}" type="pres">
      <dgm:prSet presAssocID="{A8E27468-28EA-4702-89D3-6F3DBFB981FF}" presName="connectorText" presStyleLbl="sibTrans2D1" presStyleIdx="0" presStyleCnt="3"/>
      <dgm:spPr/>
    </dgm:pt>
    <dgm:pt modelId="{30FA4A1E-A4DF-4E95-BC43-0AECFF752475}" type="pres">
      <dgm:prSet presAssocID="{24640343-3920-4221-BE72-5999F85FE980}" presName="node" presStyleLbl="node1" presStyleIdx="1" presStyleCnt="4">
        <dgm:presLayoutVars>
          <dgm:bulletEnabled val="1"/>
        </dgm:presLayoutVars>
      </dgm:prSet>
      <dgm:spPr/>
    </dgm:pt>
    <dgm:pt modelId="{ED442F05-04F6-432C-AFCB-33CA2A0BFDEB}" type="pres">
      <dgm:prSet presAssocID="{8CCFF8D8-1200-4658-91B3-B09AC2C8A0B1}" presName="sibTrans" presStyleLbl="sibTrans2D1" presStyleIdx="1" presStyleCnt="3"/>
      <dgm:spPr/>
    </dgm:pt>
    <dgm:pt modelId="{00B014F6-0072-42D1-B5A4-CFEAF1F83D91}" type="pres">
      <dgm:prSet presAssocID="{8CCFF8D8-1200-4658-91B3-B09AC2C8A0B1}" presName="connectorText" presStyleLbl="sibTrans2D1" presStyleIdx="1" presStyleCnt="3"/>
      <dgm:spPr/>
    </dgm:pt>
    <dgm:pt modelId="{94EAE87A-C656-4F26-A99C-A671FC3AA64C}" type="pres">
      <dgm:prSet presAssocID="{9FAB2E18-7EC1-4082-B61B-94A235F18007}" presName="node" presStyleLbl="node1" presStyleIdx="2" presStyleCnt="4">
        <dgm:presLayoutVars>
          <dgm:bulletEnabled val="1"/>
        </dgm:presLayoutVars>
      </dgm:prSet>
      <dgm:spPr/>
    </dgm:pt>
    <dgm:pt modelId="{C67638B2-E735-4460-BB4C-59CA3526893F}" type="pres">
      <dgm:prSet presAssocID="{722E455B-B006-4012-8256-095D26185EBF}" presName="sibTrans" presStyleLbl="sibTrans2D1" presStyleIdx="2" presStyleCnt="3"/>
      <dgm:spPr/>
    </dgm:pt>
    <dgm:pt modelId="{D3D855D5-A191-4F5F-BFBE-F112F977C319}" type="pres">
      <dgm:prSet presAssocID="{722E455B-B006-4012-8256-095D26185EBF}" presName="connectorText" presStyleLbl="sibTrans2D1" presStyleIdx="2" presStyleCnt="3"/>
      <dgm:spPr/>
    </dgm:pt>
    <dgm:pt modelId="{C296C679-2479-4AF9-B2B7-ACDD1BC15E52}" type="pres">
      <dgm:prSet presAssocID="{F504B75F-D1A3-4475-B201-7270D98A80C6}" presName="node" presStyleLbl="node1" presStyleIdx="3" presStyleCnt="4">
        <dgm:presLayoutVars>
          <dgm:bulletEnabled val="1"/>
        </dgm:presLayoutVars>
      </dgm:prSet>
      <dgm:spPr/>
    </dgm:pt>
  </dgm:ptLst>
  <dgm:cxnLst>
    <dgm:cxn modelId="{16A8AE04-CC4D-4247-9F82-7D24D1FE7410}" type="presOf" srcId="{A8E27468-28EA-4702-89D3-6F3DBFB981FF}" destId="{AFC3006A-4990-4674-8C17-0B43C4FAB39A}" srcOrd="0" destOrd="0" presId="urn:microsoft.com/office/officeart/2005/8/layout/process1"/>
    <dgm:cxn modelId="{17C0F40E-C947-495E-94C8-7221064A2DEC}" type="presOf" srcId="{8CCFF8D8-1200-4658-91B3-B09AC2C8A0B1}" destId="{00B014F6-0072-42D1-B5A4-CFEAF1F83D91}" srcOrd="1" destOrd="0" presId="urn:microsoft.com/office/officeart/2005/8/layout/process1"/>
    <dgm:cxn modelId="{3A8BA519-B1FB-4292-8CE4-966F56B6A355}" type="presOf" srcId="{722E455B-B006-4012-8256-095D26185EBF}" destId="{D3D855D5-A191-4F5F-BFBE-F112F977C319}" srcOrd="1" destOrd="0" presId="urn:microsoft.com/office/officeart/2005/8/layout/process1"/>
    <dgm:cxn modelId="{FC66EB3F-2FA8-44F7-9E9F-E73023B9E8DF}" type="presOf" srcId="{A8E27468-28EA-4702-89D3-6F3DBFB981FF}" destId="{DADDFFF7-1499-4A09-9C7D-3C964C6C39DC}" srcOrd="1" destOrd="0" presId="urn:microsoft.com/office/officeart/2005/8/layout/process1"/>
    <dgm:cxn modelId="{7C4BED5C-98C4-476E-AB3E-DCEB41B6C56B}" srcId="{D30A4D61-7EE9-4668-A39E-DE8542A59CAD}" destId="{24640343-3920-4221-BE72-5999F85FE980}" srcOrd="1" destOrd="0" parTransId="{3729EA75-4FDA-40F0-991F-32D792B3DBAA}" sibTransId="{8CCFF8D8-1200-4658-91B3-B09AC2C8A0B1}"/>
    <dgm:cxn modelId="{D4A64145-9960-4B83-9799-518166000327}" type="presOf" srcId="{D30A4D61-7EE9-4668-A39E-DE8542A59CAD}" destId="{811E9D5F-C199-45D9-A018-859895BCCFEB}" srcOrd="0" destOrd="0" presId="urn:microsoft.com/office/officeart/2005/8/layout/process1"/>
    <dgm:cxn modelId="{C875D64A-7655-4A1C-9BB0-B918D639A4CA}" type="presOf" srcId="{1DA90EED-574C-4E92-BEB6-D94CA7767D9E}" destId="{951389A4-F9AB-4ED9-9F07-CEE89D94C1B8}" srcOrd="0" destOrd="0" presId="urn:microsoft.com/office/officeart/2005/8/layout/process1"/>
    <dgm:cxn modelId="{BC4E4A76-C13F-4516-A1D9-E0E26C2457BF}" srcId="{D30A4D61-7EE9-4668-A39E-DE8542A59CAD}" destId="{F504B75F-D1A3-4475-B201-7270D98A80C6}" srcOrd="3" destOrd="0" parTransId="{66FD563C-3347-40E3-A45C-8C6EA3CADFEC}" sibTransId="{80363553-DA80-43F0-AC33-CD1D4D69ABB1}"/>
    <dgm:cxn modelId="{7EC02091-D6E4-4E8A-A011-FC6DD9DA764C}" srcId="{D30A4D61-7EE9-4668-A39E-DE8542A59CAD}" destId="{1DA90EED-574C-4E92-BEB6-D94CA7767D9E}" srcOrd="0" destOrd="0" parTransId="{50E48903-474C-4B98-8784-10B93D3BF9B6}" sibTransId="{A8E27468-28EA-4702-89D3-6F3DBFB981FF}"/>
    <dgm:cxn modelId="{CD7C7EA0-BA9B-4C2E-B826-7EF8DB9C6F37}" type="presOf" srcId="{F504B75F-D1A3-4475-B201-7270D98A80C6}" destId="{C296C679-2479-4AF9-B2B7-ACDD1BC15E52}" srcOrd="0" destOrd="0" presId="urn:microsoft.com/office/officeart/2005/8/layout/process1"/>
    <dgm:cxn modelId="{BA47D9D2-5DB7-46B7-80CE-9BCE8376AA00}" srcId="{D30A4D61-7EE9-4668-A39E-DE8542A59CAD}" destId="{9FAB2E18-7EC1-4082-B61B-94A235F18007}" srcOrd="2" destOrd="0" parTransId="{4C528EFD-DB27-4719-A93D-0D682BC35128}" sibTransId="{722E455B-B006-4012-8256-095D26185EBF}"/>
    <dgm:cxn modelId="{72BB40D6-B6FD-44F0-A769-6EC7B0446257}" type="presOf" srcId="{8CCFF8D8-1200-4658-91B3-B09AC2C8A0B1}" destId="{ED442F05-04F6-432C-AFCB-33CA2A0BFDEB}" srcOrd="0" destOrd="0" presId="urn:microsoft.com/office/officeart/2005/8/layout/process1"/>
    <dgm:cxn modelId="{8598A2D8-37E5-43A5-8442-F934786D1DE5}" type="presOf" srcId="{722E455B-B006-4012-8256-095D26185EBF}" destId="{C67638B2-E735-4460-BB4C-59CA3526893F}" srcOrd="0" destOrd="0" presId="urn:microsoft.com/office/officeart/2005/8/layout/process1"/>
    <dgm:cxn modelId="{DCFA7DEC-2423-4B4F-BA9F-2E2FE439ED07}" type="presOf" srcId="{9FAB2E18-7EC1-4082-B61B-94A235F18007}" destId="{94EAE87A-C656-4F26-A99C-A671FC3AA64C}" srcOrd="0" destOrd="0" presId="urn:microsoft.com/office/officeart/2005/8/layout/process1"/>
    <dgm:cxn modelId="{1B14A4F6-98FB-471E-B3ED-071135C8EE9B}" type="presOf" srcId="{24640343-3920-4221-BE72-5999F85FE980}" destId="{30FA4A1E-A4DF-4E95-BC43-0AECFF752475}" srcOrd="0" destOrd="0" presId="urn:microsoft.com/office/officeart/2005/8/layout/process1"/>
    <dgm:cxn modelId="{BAD26881-5236-4201-BA93-E92CE1C9509E}" type="presParOf" srcId="{811E9D5F-C199-45D9-A018-859895BCCFEB}" destId="{951389A4-F9AB-4ED9-9F07-CEE89D94C1B8}" srcOrd="0" destOrd="0" presId="urn:microsoft.com/office/officeart/2005/8/layout/process1"/>
    <dgm:cxn modelId="{B4852B93-27C8-4AA2-9143-EE7144E2E8AD}" type="presParOf" srcId="{811E9D5F-C199-45D9-A018-859895BCCFEB}" destId="{AFC3006A-4990-4674-8C17-0B43C4FAB39A}" srcOrd="1" destOrd="0" presId="urn:microsoft.com/office/officeart/2005/8/layout/process1"/>
    <dgm:cxn modelId="{C77D010F-6FBE-4CF5-B1B2-256FD70B892F}" type="presParOf" srcId="{AFC3006A-4990-4674-8C17-0B43C4FAB39A}" destId="{DADDFFF7-1499-4A09-9C7D-3C964C6C39DC}" srcOrd="0" destOrd="0" presId="urn:microsoft.com/office/officeart/2005/8/layout/process1"/>
    <dgm:cxn modelId="{3180BD20-8995-47F3-A7B3-0E2BF26AFC21}" type="presParOf" srcId="{811E9D5F-C199-45D9-A018-859895BCCFEB}" destId="{30FA4A1E-A4DF-4E95-BC43-0AECFF752475}" srcOrd="2" destOrd="0" presId="urn:microsoft.com/office/officeart/2005/8/layout/process1"/>
    <dgm:cxn modelId="{1562497C-5851-4F6A-93A9-E506D541A6B7}" type="presParOf" srcId="{811E9D5F-C199-45D9-A018-859895BCCFEB}" destId="{ED442F05-04F6-432C-AFCB-33CA2A0BFDEB}" srcOrd="3" destOrd="0" presId="urn:microsoft.com/office/officeart/2005/8/layout/process1"/>
    <dgm:cxn modelId="{D0B41E32-9239-433E-8D0B-1736ACE1F696}" type="presParOf" srcId="{ED442F05-04F6-432C-AFCB-33CA2A0BFDEB}" destId="{00B014F6-0072-42D1-B5A4-CFEAF1F83D91}" srcOrd="0" destOrd="0" presId="urn:microsoft.com/office/officeart/2005/8/layout/process1"/>
    <dgm:cxn modelId="{B2D09F3E-6EDC-445F-B9C5-83508678B083}" type="presParOf" srcId="{811E9D5F-C199-45D9-A018-859895BCCFEB}" destId="{94EAE87A-C656-4F26-A99C-A671FC3AA64C}" srcOrd="4" destOrd="0" presId="urn:microsoft.com/office/officeart/2005/8/layout/process1"/>
    <dgm:cxn modelId="{8EC63551-54A4-4ED1-8AEF-D8EFF0B2E4FA}" type="presParOf" srcId="{811E9D5F-C199-45D9-A018-859895BCCFEB}" destId="{C67638B2-E735-4460-BB4C-59CA3526893F}" srcOrd="5" destOrd="0" presId="urn:microsoft.com/office/officeart/2005/8/layout/process1"/>
    <dgm:cxn modelId="{ADC29399-5800-4137-9993-5EF4445FA64A}" type="presParOf" srcId="{C67638B2-E735-4460-BB4C-59CA3526893F}" destId="{D3D855D5-A191-4F5F-BFBE-F112F977C319}" srcOrd="0" destOrd="0" presId="urn:microsoft.com/office/officeart/2005/8/layout/process1"/>
    <dgm:cxn modelId="{F8E97BBA-7466-4790-A169-DF85952AD9AC}" type="presParOf" srcId="{811E9D5F-C199-45D9-A018-859895BCCFEB}" destId="{C296C679-2479-4AF9-B2B7-ACDD1BC15E5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F13DA-6619-4312-AAD2-7D175BAD337D}">
      <dsp:nvSpPr>
        <dsp:cNvPr id="0" name=""/>
        <dsp:cNvSpPr/>
      </dsp:nvSpPr>
      <dsp:spPr>
        <a:xfrm>
          <a:off x="3462899" y="96630"/>
          <a:ext cx="1541692" cy="154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(i) cobertura primera dosis en 4.º básico</a:t>
          </a:r>
        </a:p>
      </dsp:txBody>
      <dsp:txXfrm>
        <a:off x="3462899" y="96630"/>
        <a:ext cx="1541692" cy="1541692"/>
      </dsp:txXfrm>
    </dsp:sp>
    <dsp:sp modelId="{6D7127E7-3A72-4424-BFDD-4FFAC5A46CA5}">
      <dsp:nvSpPr>
        <dsp:cNvPr id="0" name=""/>
        <dsp:cNvSpPr/>
      </dsp:nvSpPr>
      <dsp:spPr>
        <a:xfrm>
          <a:off x="744862" y="-925"/>
          <a:ext cx="4357284" cy="4357284"/>
        </a:xfrm>
        <a:prstGeom prst="circularArrow">
          <a:avLst>
            <a:gd name="adj1" fmla="val 6899"/>
            <a:gd name="adj2" fmla="val 465147"/>
            <a:gd name="adj3" fmla="val 550278"/>
            <a:gd name="adj4" fmla="val 20584575"/>
            <a:gd name="adj5" fmla="val 804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CBF1-273E-47AA-88A6-FA8E3591C52A}">
      <dsp:nvSpPr>
        <dsp:cNvPr id="0" name=""/>
        <dsp:cNvSpPr/>
      </dsp:nvSpPr>
      <dsp:spPr>
        <a:xfrm>
          <a:off x="3462899" y="2717110"/>
          <a:ext cx="1541692" cy="154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(ii) cobertura segunda dosis en 5.º básico</a:t>
          </a:r>
        </a:p>
      </dsp:txBody>
      <dsp:txXfrm>
        <a:off x="3462899" y="2717110"/>
        <a:ext cx="1541692" cy="1541692"/>
      </dsp:txXfrm>
    </dsp:sp>
    <dsp:sp modelId="{3B3AA416-7162-4B5D-BE6D-C21FD9AAF14B}">
      <dsp:nvSpPr>
        <dsp:cNvPr id="0" name=""/>
        <dsp:cNvSpPr/>
      </dsp:nvSpPr>
      <dsp:spPr>
        <a:xfrm>
          <a:off x="744862" y="-925"/>
          <a:ext cx="4357284" cy="4357284"/>
        </a:xfrm>
        <a:prstGeom prst="circularArrow">
          <a:avLst>
            <a:gd name="adj1" fmla="val 6899"/>
            <a:gd name="adj2" fmla="val 465147"/>
            <a:gd name="adj3" fmla="val 5950278"/>
            <a:gd name="adj4" fmla="val 4384575"/>
            <a:gd name="adj5" fmla="val 8049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9C140-3615-42B8-9905-0030BC5C1022}">
      <dsp:nvSpPr>
        <dsp:cNvPr id="0" name=""/>
        <dsp:cNvSpPr/>
      </dsp:nvSpPr>
      <dsp:spPr>
        <a:xfrm>
          <a:off x="842418" y="2717110"/>
          <a:ext cx="1541692" cy="154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(iii) brecha absoluta primera–segunda dosis (puntos porcentuales, pp)</a:t>
          </a:r>
        </a:p>
      </dsp:txBody>
      <dsp:txXfrm>
        <a:off x="842418" y="2717110"/>
        <a:ext cx="1541692" cy="1541692"/>
      </dsp:txXfrm>
    </dsp:sp>
    <dsp:sp modelId="{7A938511-E600-4819-A6CE-D313A74A6D64}">
      <dsp:nvSpPr>
        <dsp:cNvPr id="0" name=""/>
        <dsp:cNvSpPr/>
      </dsp:nvSpPr>
      <dsp:spPr>
        <a:xfrm>
          <a:off x="744862" y="-925"/>
          <a:ext cx="4357284" cy="4357284"/>
        </a:xfrm>
        <a:prstGeom prst="circularArrow">
          <a:avLst>
            <a:gd name="adj1" fmla="val 6899"/>
            <a:gd name="adj2" fmla="val 465147"/>
            <a:gd name="adj3" fmla="val 11350278"/>
            <a:gd name="adj4" fmla="val 9784575"/>
            <a:gd name="adj5" fmla="val 8049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EEDC4-C080-4875-984E-13086A25BA7F}">
      <dsp:nvSpPr>
        <dsp:cNvPr id="0" name=""/>
        <dsp:cNvSpPr/>
      </dsp:nvSpPr>
      <dsp:spPr>
        <a:xfrm>
          <a:off x="842418" y="96630"/>
          <a:ext cx="1541692" cy="1541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(</a:t>
          </a:r>
          <a:r>
            <a:rPr lang="es-CL" sz="1500" kern="1200" dirty="0" err="1"/>
            <a:t>iv</a:t>
          </a:r>
          <a:r>
            <a:rPr lang="es-CL" sz="1500" kern="1200" dirty="0"/>
            <a:t>) clasificación territorial (urbano/rural) y dependencia del establecimiento, cuando disponibles.</a:t>
          </a:r>
        </a:p>
      </dsp:txBody>
      <dsp:txXfrm>
        <a:off x="842418" y="96630"/>
        <a:ext cx="1541692" cy="1541692"/>
      </dsp:txXfrm>
    </dsp:sp>
    <dsp:sp modelId="{B2286500-5878-4E6D-A5BE-3E5356954530}">
      <dsp:nvSpPr>
        <dsp:cNvPr id="0" name=""/>
        <dsp:cNvSpPr/>
      </dsp:nvSpPr>
      <dsp:spPr>
        <a:xfrm>
          <a:off x="744862" y="-925"/>
          <a:ext cx="4357284" cy="4357284"/>
        </a:xfrm>
        <a:prstGeom prst="circularArrow">
          <a:avLst>
            <a:gd name="adj1" fmla="val 6899"/>
            <a:gd name="adj2" fmla="val 465147"/>
            <a:gd name="adj3" fmla="val 16750278"/>
            <a:gd name="adj4" fmla="val 15184575"/>
            <a:gd name="adj5" fmla="val 8049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23198-0073-471D-9418-1D52EE401887}">
      <dsp:nvSpPr>
        <dsp:cNvPr id="0" name=""/>
        <dsp:cNvSpPr/>
      </dsp:nvSpPr>
      <dsp:spPr>
        <a:xfrm>
          <a:off x="0" y="0"/>
          <a:ext cx="8870441" cy="1402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Estadística descriptiva: porcentajes de cobertura por comuna, medias regionales, rangos (máximos y mínimos).</a:t>
          </a:r>
        </a:p>
      </dsp:txBody>
      <dsp:txXfrm>
        <a:off x="41066" y="41066"/>
        <a:ext cx="7239011" cy="1319948"/>
      </dsp:txXfrm>
    </dsp:sp>
    <dsp:sp modelId="{1F5E9230-FD0D-474C-8FF1-58005F661610}">
      <dsp:nvSpPr>
        <dsp:cNvPr id="0" name=""/>
        <dsp:cNvSpPr/>
      </dsp:nvSpPr>
      <dsp:spPr>
        <a:xfrm>
          <a:off x="742899" y="1657003"/>
          <a:ext cx="8870441" cy="1402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Visualización geográfica mediante mapas en QGIS para identificar zonas de menor cobertura.</a:t>
          </a:r>
        </a:p>
      </dsp:txBody>
      <dsp:txXfrm>
        <a:off x="783965" y="1698069"/>
        <a:ext cx="7134058" cy="1319948"/>
      </dsp:txXfrm>
    </dsp:sp>
    <dsp:sp modelId="{79698155-8E7F-4D52-9367-CDEAE3766911}">
      <dsp:nvSpPr>
        <dsp:cNvPr id="0" name=""/>
        <dsp:cNvSpPr/>
      </dsp:nvSpPr>
      <dsp:spPr>
        <a:xfrm>
          <a:off x="1474710" y="3314007"/>
          <a:ext cx="8870441" cy="1402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Comparaciones de cobertura entre comunas rurales vs. urbanas usando prueba de chi². La que evidenció asociación estadísticamente significativa entre cobertura/ruralidad p&lt;0,005</a:t>
          </a:r>
        </a:p>
      </dsp:txBody>
      <dsp:txXfrm>
        <a:off x="1515776" y="3355073"/>
        <a:ext cx="7145146" cy="1319948"/>
      </dsp:txXfrm>
    </dsp:sp>
    <dsp:sp modelId="{57C1B18F-72A3-4C38-B38B-293E4871037F}">
      <dsp:nvSpPr>
        <dsp:cNvPr id="0" name=""/>
        <dsp:cNvSpPr/>
      </dsp:nvSpPr>
      <dsp:spPr>
        <a:xfrm>
          <a:off x="2217610" y="4971010"/>
          <a:ext cx="8870441" cy="1402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En comunas con múltiples establecimientos de APS, se examinaron datos de distribución (ubicación, distancia) para explorar relación con cobertura.</a:t>
          </a:r>
        </a:p>
      </dsp:txBody>
      <dsp:txXfrm>
        <a:off x="2258676" y="5012076"/>
        <a:ext cx="7134058" cy="1319948"/>
      </dsp:txXfrm>
    </dsp:sp>
    <dsp:sp modelId="{ECB785E0-B005-4CC9-9756-F76C8960218F}">
      <dsp:nvSpPr>
        <dsp:cNvPr id="0" name=""/>
        <dsp:cNvSpPr/>
      </dsp:nvSpPr>
      <dsp:spPr>
        <a:xfrm>
          <a:off x="7959089" y="1073865"/>
          <a:ext cx="911352" cy="9113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800" kern="1200" noProof="0" dirty="0"/>
        </a:p>
      </dsp:txBody>
      <dsp:txXfrm>
        <a:off x="8164143" y="1073865"/>
        <a:ext cx="501244" cy="685792"/>
      </dsp:txXfrm>
    </dsp:sp>
    <dsp:sp modelId="{BD9DF0BF-4E1C-4F97-991F-44EB381BC5D6}">
      <dsp:nvSpPr>
        <dsp:cNvPr id="0" name=""/>
        <dsp:cNvSpPr/>
      </dsp:nvSpPr>
      <dsp:spPr>
        <a:xfrm>
          <a:off x="8701989" y="2730869"/>
          <a:ext cx="911352" cy="9113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800" kern="1200" noProof="0" dirty="0"/>
        </a:p>
      </dsp:txBody>
      <dsp:txXfrm>
        <a:off x="8907043" y="2730869"/>
        <a:ext cx="501244" cy="685792"/>
      </dsp:txXfrm>
    </dsp:sp>
    <dsp:sp modelId="{5969D54A-96AF-4803-8E7F-69124B1D909D}">
      <dsp:nvSpPr>
        <dsp:cNvPr id="0" name=""/>
        <dsp:cNvSpPr/>
      </dsp:nvSpPr>
      <dsp:spPr>
        <a:xfrm>
          <a:off x="9433800" y="4387873"/>
          <a:ext cx="911352" cy="9113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800" kern="1200" noProof="0" dirty="0"/>
        </a:p>
      </dsp:txBody>
      <dsp:txXfrm>
        <a:off x="9638854" y="4387873"/>
        <a:ext cx="501244" cy="685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389A4-F9AB-4ED9-9F07-CEE89D94C1B8}">
      <dsp:nvSpPr>
        <dsp:cNvPr id="0" name=""/>
        <dsp:cNvSpPr/>
      </dsp:nvSpPr>
      <dsp:spPr>
        <a:xfrm>
          <a:off x="4837" y="776692"/>
          <a:ext cx="2115217" cy="4280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Las coberturas de vacunación contra VPH en 4.º básico muestran niveles altos a escala regional</a:t>
          </a:r>
          <a:endParaRPr lang="es-CL" sz="2400" kern="1200" dirty="0"/>
        </a:p>
      </dsp:txBody>
      <dsp:txXfrm>
        <a:off x="66790" y="838645"/>
        <a:ext cx="1991311" cy="4157066"/>
      </dsp:txXfrm>
    </dsp:sp>
    <dsp:sp modelId="{AFC3006A-4990-4674-8C17-0B43C4FAB39A}">
      <dsp:nvSpPr>
        <dsp:cNvPr id="0" name=""/>
        <dsp:cNvSpPr/>
      </dsp:nvSpPr>
      <dsp:spPr>
        <a:xfrm>
          <a:off x="2331576" y="2654891"/>
          <a:ext cx="448426" cy="5245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2331576" y="2759806"/>
        <a:ext cx="313898" cy="314743"/>
      </dsp:txXfrm>
    </dsp:sp>
    <dsp:sp modelId="{30FA4A1E-A4DF-4E95-BC43-0AECFF752475}">
      <dsp:nvSpPr>
        <dsp:cNvPr id="0" name=""/>
        <dsp:cNvSpPr/>
      </dsp:nvSpPr>
      <dsp:spPr>
        <a:xfrm>
          <a:off x="2966141" y="776692"/>
          <a:ext cx="2115217" cy="4280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La incorporación de la vacuna </a:t>
          </a:r>
          <a:r>
            <a:rPr lang="es-ES" sz="2000" b="1" kern="1200" dirty="0" err="1"/>
            <a:t>nonavalente</a:t>
          </a:r>
          <a:r>
            <a:rPr lang="es-ES" sz="2000" b="1" kern="1200" dirty="0"/>
            <a:t> podría contribuir a fortalecer la protección poblacional, pero no resolverá por sí sola las brechas de acceso observadas (incluyendo rechazos)</a:t>
          </a:r>
          <a:endParaRPr lang="es-CL" sz="2000" b="1" kern="1200" dirty="0"/>
        </a:p>
      </dsp:txBody>
      <dsp:txXfrm>
        <a:off x="3028094" y="838645"/>
        <a:ext cx="1991311" cy="4157066"/>
      </dsp:txXfrm>
    </dsp:sp>
    <dsp:sp modelId="{ED442F05-04F6-432C-AFCB-33CA2A0BFDEB}">
      <dsp:nvSpPr>
        <dsp:cNvPr id="0" name=""/>
        <dsp:cNvSpPr/>
      </dsp:nvSpPr>
      <dsp:spPr>
        <a:xfrm>
          <a:off x="5292880" y="2654891"/>
          <a:ext cx="448426" cy="5245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5292880" y="2759806"/>
        <a:ext cx="313898" cy="314743"/>
      </dsp:txXfrm>
    </dsp:sp>
    <dsp:sp modelId="{94EAE87A-C656-4F26-A99C-A671FC3AA64C}">
      <dsp:nvSpPr>
        <dsp:cNvPr id="0" name=""/>
        <dsp:cNvSpPr/>
      </dsp:nvSpPr>
      <dsp:spPr>
        <a:xfrm>
          <a:off x="5927445" y="776692"/>
          <a:ext cx="2115217" cy="4280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Se recomienda focalizar esfuerzos operativos en las comunas con menor cobertura y avanzar en estrategias programáticas que simplifiquen esquemas, reduzcan barreras logísticas y favorezcan la continuidad del proceso </a:t>
          </a:r>
          <a:r>
            <a:rPr lang="es-ES" sz="1800" kern="1200" dirty="0" err="1"/>
            <a:t>vacunatorio</a:t>
          </a:r>
          <a:r>
            <a:rPr lang="es-ES" sz="1800" kern="1200" dirty="0"/>
            <a:t>. </a:t>
          </a:r>
          <a:endParaRPr lang="es-CL" sz="1800" kern="1200" dirty="0"/>
        </a:p>
      </dsp:txBody>
      <dsp:txXfrm>
        <a:off x="5989398" y="838645"/>
        <a:ext cx="1991311" cy="4157066"/>
      </dsp:txXfrm>
    </dsp:sp>
    <dsp:sp modelId="{C67638B2-E735-4460-BB4C-59CA3526893F}">
      <dsp:nvSpPr>
        <dsp:cNvPr id="0" name=""/>
        <dsp:cNvSpPr/>
      </dsp:nvSpPr>
      <dsp:spPr>
        <a:xfrm>
          <a:off x="8254184" y="2654891"/>
          <a:ext cx="448426" cy="5245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2200" kern="1200"/>
        </a:p>
      </dsp:txBody>
      <dsp:txXfrm>
        <a:off x="8254184" y="2759806"/>
        <a:ext cx="313898" cy="314743"/>
      </dsp:txXfrm>
    </dsp:sp>
    <dsp:sp modelId="{C296C679-2479-4AF9-B2B7-ACDD1BC15E52}">
      <dsp:nvSpPr>
        <dsp:cNvPr id="0" name=""/>
        <dsp:cNvSpPr/>
      </dsp:nvSpPr>
      <dsp:spPr>
        <a:xfrm>
          <a:off x="8888749" y="776692"/>
          <a:ext cx="2115217" cy="4280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Estas acciones permitirían mejorar la equidad territorial y optimizar el desempeño global del programa, en concordancia con la evidencia epidemiológica y las recomendaciones internacionales.</a:t>
          </a:r>
          <a:endParaRPr lang="es-CL" sz="1800" kern="1200" dirty="0"/>
        </a:p>
      </dsp:txBody>
      <dsp:txXfrm>
        <a:off x="8950702" y="838645"/>
        <a:ext cx="1991311" cy="415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3:14:15.9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2355 119 24575,'-173'1'0,"-42"1"0,-241-28 0,289 11 0,-1 8 0,-170 14 0,309-5 0,0 2 0,1 1 0,-1 1 0,1 1 0,1 2 0,0 1 0,0 1 0,0 1 0,2 1 0,-1 1 0,-25 21 0,4-4 0,-101 74 0,131-90 0,0 0 0,1 1 0,0 1 0,2 0 0,-25 38 0,-2 11 0,-41 78 0,74-126 0,1 1 0,0-1 0,2 1 0,0 0 0,1 0 0,-3 30 0,5-28 0,0 0 0,2 0 0,0-1 0,1 1 0,2 0 0,0 0 0,1-1 0,0 0 0,2 0 0,1 0 0,16 35 0,24 18 0,3-2 0,116 126 0,-131-157 0,-25-29 0,0 0 0,1-1 0,0 0 0,0-1 0,1 0 0,0-1 0,1 0 0,-1-1 0,2-1 0,-1 0 0,16 5 0,12 4 0,67 36 0,-80-36 0,0-1 0,1-1 0,1-1 0,59 14 0,299 18 0,-101-16 0,-136-15 0,234-10 0,-199-6 0,1922 3 0,-2088 1 0,1 0 0,-1 2 0,0 0 0,0 1 0,0 1 0,-1 1 0,1 1 0,-1 0 0,-1 1 0,0 2 0,0 0 0,0 0 0,-1 2 0,-1 0 0,0 1 0,17 18 0,11 9 0,2-1 0,92 57 0,-105-76 0,-2 0 0,0 2 0,-1 1 0,-2 2 0,0 1 0,30 37 0,-47-45 0,0 1 0,-2 0 0,0 1 0,-1 0 0,-2 1 0,7 28 0,-5-18 0,23 56 0,-19-61 0,1-3 0,-2 0 0,-1 1 0,-1 0 0,-1 0 0,-1 1 0,-1 0 0,-1 0 0,2 37 0,-8 438 0,-2-178 0,3 2576 0,-1-2867 0,-2 0 0,-1 0 0,-1 0 0,-2-1 0,0 0 0,-22 51 0,-93 164 0,44-98 0,46-78 0,-48 88 0,60-120 0,2 1 0,-17 52 0,-16 34 0,32-82 0,2 1 0,2 0 0,-14 70 0,-8 140 0,27 311 0,14-321 0,-3-210 0,2 1 0,1-1 0,2 0 0,1 0 0,2 0 0,20 48 0,99 184 0,-66-145 0,-37-76 0,1-2 0,2 0 0,1-2 0,3-1 0,1-1 0,2-2 0,1-2 0,2-1 0,61 41 0,37 12 0,231 109 0,-295-160 0,205 94 0,355 114 0,-599-232 0,1-2 0,0-2 0,0-1 0,1-2 0,-1-1 0,1-1 0,47-5 0,545-5 0,-357 11 0,-205 0 0,0 3 0,105 23 0,-127-21 0,54 8 0,168 5 0,104-23 0,-124-2 0,-202 3 0,1-1 0,-1-2 0,0-3 0,0-1 0,-1-2 0,74-27 0,6-7 0,-77 30 0,0-3 0,80-41 0,-77 33 0,1 2 0,74-23 0,-2 0 0,-85 31 0,-18 9 0,-1-1 0,1-1 0,-2-1 0,1 0 0,-1-1 0,23-19 0,47-47 0,-23 23 0,-3-2 0,81-97 0,-50 41 0,74-101 0,-139 173 0,-2 0 0,-2-1 0,33-80 0,68-342 0,-107 395 0,-6 12 0,-2 1 0,1-77 0,-11-111 0,-1 90 0,2-1602 0,-19 1505 0,0 10 0,17 157 0,-3 1 0,-30-147 0,7 101 0,3 18 0,5 0 0,-13-184 0,26 192 0,-5 1 0,-45-179 0,-9-51 0,27 116 0,-4-27 0,0-54 0,-20 75 0,39 146 0,-20-102 0,7 17 0,22 102 0,-15-108 0,23-52 0,7 132 0,-12-90 0,10 150 0,-5-40 0,-3 1 0,-29-94 0,-114-467 0,118 448 0,7-12 0,20 116 0,-25-100 0,18 103 0,11 44 0,-1 0 0,-2 0 0,-19-46 0,25 68 0,0 1 0,-1 0 0,1 0 0,-1 0 0,1 0 0,-1 0 0,0 0 0,0 0 0,0 1 0,0 0 0,-1-1 0,1 1 0,-1 1 0,1-1 0,-1 0 0,1 1 0,-1 0 0,-5-2 0,-6 1 0,0 0 0,-1 0 0,-22 1 0,-31-3 0,30-7 0,-60-24 0,67 22 0,0 1 0,-1 2 0,-40-7 0,15 5 0,-110-39 0,131 39 0,-91-39 0,79 30 0,-71-21 0,-165-15 0,-39-12 0,272 57 0,0 2 0,-97-6 0,108 12 0,-59-11 0,67 8 0,-49-3 0,-518 6 0,308 7 0,-3254-3 0,3477-3 0,-77-13 0,-35-3 0,-514 15 0,358 7 0,316-3 0,1-1 0,-1 0 0,0 2 0,1 1 0,-1 0 0,1 1 0,-1 2 0,1 0 0,-24 9 0,-70 32-1365,81-31-5461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D322A-0915-4BA4-9E42-CACF1416A37E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2389E-EA3F-4420-8C0E-643463AA4F9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962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noProof="0" dirty="0"/>
              <a:t>En Chile, desde 2014 la vacuna contra VPH se incluyó en el Programa Nacional de Inmunizaciones para niñas en cuarto año básico (primera dosis) y a partir de 2015 se añadió la segunda dosis en quinto básico; en 2019 se incorporó a niños y niñas no escolarizados de 9 a 13 años.⁵ A pesar de estos avances, en regiones como Los Lagos persisten brechas comunales marcadas en cobertura, especialmente en zonas rurales, que podrían estar asociadas a accesibilidad, recursos de APS, y factores sociales.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noProof="0" dirty="0"/>
              <a:t>La vacunación contra el Virus del Papiloma Humano (VPH) es una estrategia preventiva esencial para reducir la incidencia de cáncer cervicouterino, que representa una carga significativa en salud pública a nivel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noProof="0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40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Análisis incluyó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695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Esta figura muestra la distribución espacial de la primera dosis de la vacuna HPD en alumnos de 4.º básico durante 2024. El gradiente de color va de púrpura (baja cobertura) a amarillo verdoso (alta).</a:t>
            </a:r>
            <a:endParaRPr lang="es-CL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430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144F-B92F-E129-C8FE-5BEB957D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BE9072B-255B-E6E8-586D-A37875554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514DF2-77F6-1B11-DE75-C0B2747BC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Esta figura muestra la distribución espacial de la primera dosis de la vacuna HPD en alumnos de 4.º básico durante 2024. El gradiente de color va de púrpura (baja cobertura) a amarillo verdoso (alta).</a:t>
            </a:r>
            <a:endParaRPr lang="es-CL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CL" dirty="0"/>
          </a:p>
          <a:p>
            <a:r>
              <a:rPr lang="es-CL" dirty="0" err="1"/>
              <a:t>Cochamó</a:t>
            </a:r>
            <a:r>
              <a:rPr lang="es-CL" dirty="0"/>
              <a:t> – </a:t>
            </a:r>
            <a:r>
              <a:rPr lang="es-CL" dirty="0" err="1"/>
              <a:t>Hornopirén</a:t>
            </a:r>
            <a:r>
              <a:rPr lang="es-CL" dirty="0"/>
              <a:t>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7D8111-5EC9-401D-EA31-199C6EB7B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894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 segunda dosis en 5.º básico exhibe mayor variabilidad: el gradiente revela más polígonos en rangos intermedios (75-85 %) y algunos claramente bajos.</a:t>
            </a:r>
            <a:endParaRPr lang="es-CL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Cobertura promedio regional: 83 % (mediana ≈ 84 %).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endParaRPr lang="es-CL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En morado Chaitén y Palena </a:t>
            </a:r>
            <a:endParaRPr lang="es-CL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762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vacuna </a:t>
            </a:r>
            <a:r>
              <a:rPr lang="es-ES" dirty="0" err="1"/>
              <a:t>nonavalente</a:t>
            </a:r>
            <a:r>
              <a:rPr lang="es-ES" dirty="0"/>
              <a:t> (conocida comercialmente como Gardasil 9) protege contra nueve tipos de virus del papiloma humano: los tipos 6, 11, 16, 18, 31, 33, 45, 52 y 58. </a:t>
            </a:r>
          </a:p>
          <a:p>
            <a:r>
              <a:rPr lang="es-ES" dirty="0"/>
              <a:t>Los tipos 16 y 18 son responsables de la mayoría de los cánceres cervicales, y los tipos adicionales (31, 33, 45, 52, 58) contribuyen a un porcentaje adicional de casos, de modo que la </a:t>
            </a:r>
            <a:r>
              <a:rPr lang="es-ES" dirty="0" err="1"/>
              <a:t>nonavalente</a:t>
            </a:r>
            <a:r>
              <a:rPr lang="es-ES" dirty="0"/>
              <a:t> amplía la cobertura respecto a vacunas anteriores. </a:t>
            </a:r>
          </a:p>
          <a:p>
            <a:r>
              <a:rPr lang="es-ES" dirty="0"/>
              <a:t>Las guías de la Organización Mundial de la Salud (OMS) señalan que la vacuna </a:t>
            </a:r>
            <a:r>
              <a:rPr lang="es-ES" dirty="0" err="1"/>
              <a:t>nonavalente</a:t>
            </a:r>
            <a:r>
              <a:rPr lang="es-ES" dirty="0"/>
              <a:t> “proporciona protección adicional contra los tipos HPV 31, 33, 45, 52 y 58”. 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1. </a:t>
            </a:r>
            <a:r>
              <a:rPr lang="es-ES" sz="1200" dirty="0"/>
              <a:t>; sin embargo, persiste una brecha sistemática en la administración de la 2.ª dosis en 5.º básico, particularmente en comunas rurales y de difícil acceso.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389E-EA3F-4420-8C0E-643463AA4F9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607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14-11-2025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667170" y="2225504"/>
            <a:ext cx="9034266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5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VACUNACIÓN CONTRA EL VIRUS DEL PAPILOMA HUMANO EN LOS LAGOS: ANÁLISIS DE EQUIDAD TERRITORIAL (1337)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Araneda d., Daniela 1</a:t>
            </a:r>
          </a:p>
          <a:p>
            <a:pPr algn="r"/>
            <a:r>
              <a:rPr lang="es-CL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Chandía B., Pablo 2</a:t>
            </a:r>
          </a:p>
          <a:p>
            <a:pPr algn="r"/>
            <a:endParaRPr lang="es-CL" b="1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1438570" y="5703561"/>
            <a:ext cx="9262866" cy="972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Departamento Nacional de Salud Pública Universidad San Sebastián</a:t>
            </a:r>
          </a:p>
          <a:p>
            <a:pPr algn="r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Facultad de Universidad San Sebastián</a:t>
            </a:r>
          </a:p>
          <a:p>
            <a:pPr algn="r"/>
            <a:r>
              <a:rPr lang="es-CL" sz="20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Patagonia 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45B15-8A42-946B-1CD6-00554952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9C40A3-C2B3-DAB4-A30F-C69BB000196F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7A513C-9058-CE4C-B2C2-D31D54514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-2" y="-3148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FC1F0C73-3A4C-50E9-7B9F-7B5F2273C28C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5A2D94-3F82-6E8D-335A-73A12F32A07F}"/>
              </a:ext>
            </a:extLst>
          </p:cNvPr>
          <p:cNvSpPr/>
          <p:nvPr/>
        </p:nvSpPr>
        <p:spPr>
          <a:xfrm rot="5400000">
            <a:off x="195375" y="810570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68E641-FBDC-D0AB-7F56-CB835EC09C8B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7" name="Imagen 6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12750C08-E0B4-B5D5-1052-BB527709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13" y="93688"/>
            <a:ext cx="5391694" cy="6670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FEAD7E-275B-AD25-E372-013E9482D0C8}"/>
              </a:ext>
            </a:extLst>
          </p:cNvPr>
          <p:cNvSpPr txBox="1"/>
          <p:nvPr/>
        </p:nvSpPr>
        <p:spPr>
          <a:xfrm>
            <a:off x="704306" y="890514"/>
            <a:ext cx="3472289" cy="2938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"“El </a:t>
            </a:r>
            <a:r>
              <a:rPr lang="es-CL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heat-map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(Fig. 3) evidencia una disminución media de 4 </a:t>
            </a:r>
            <a:r>
              <a:rPr lang="es-CL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pp</a:t>
            </a: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entre la 1.ª y la 2.ª dosis de la vacuna HPV, más acentuada en comunas rurales de la cordillera y zonas insulares menores; mientras que comunas urbanas mantienen coberturas cercanas o superiores a la meta del 90 %.”"</a:t>
            </a:r>
            <a:endParaRPr lang="es-CL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9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562" y="162518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noProof="0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9CDA205D-B5BD-4163-BC90-06BB268DB2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135074"/>
              </p:ext>
            </p:extLst>
          </p:nvPr>
        </p:nvGraphicFramePr>
        <p:xfrm>
          <a:off x="344994" y="829340"/>
          <a:ext cx="11008805" cy="583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90523-95FB-6078-BA49-4227DF5FD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DCACE5-7799-C352-5769-7EBA4B3646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A7ECFDE-03F1-98A2-508C-322ACADCA7BC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31B02F-AB7A-557F-B879-32277F1F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28614-9B34-BA3A-383E-9439FAAA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17572"/>
            <a:ext cx="10429570" cy="4397083"/>
          </a:xfrm>
        </p:spPr>
        <p:txBody>
          <a:bodyPr>
            <a:noAutofit/>
          </a:bodyPr>
          <a:lstStyle/>
          <a:p>
            <a:r>
              <a:rPr lang="es-CL" sz="1100" noProof="0" dirty="0"/>
              <a:t>1. </a:t>
            </a:r>
            <a:r>
              <a:rPr lang="es-CL" sz="1100" noProof="0" dirty="0" err="1"/>
              <a:t>World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 </a:t>
            </a:r>
            <a:r>
              <a:rPr lang="es-CL" sz="1100" noProof="0" dirty="0" err="1"/>
              <a:t>Organization</a:t>
            </a:r>
            <a:r>
              <a:rPr lang="es-CL" sz="1100" noProof="0" dirty="0"/>
              <a:t>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</a:t>
            </a:r>
            <a:r>
              <a:rPr lang="es-CL" sz="1100" noProof="0" dirty="0" err="1"/>
              <a:t>vaccines</a:t>
            </a:r>
            <a:r>
              <a:rPr lang="es-CL" sz="1100" noProof="0" dirty="0"/>
              <a:t>: WHO position </a:t>
            </a:r>
            <a:r>
              <a:rPr lang="es-CL" sz="1100" noProof="0" dirty="0" err="1"/>
              <a:t>paper</a:t>
            </a:r>
            <a:r>
              <a:rPr lang="es-CL" sz="1100" noProof="0" dirty="0"/>
              <a:t>, </a:t>
            </a:r>
            <a:r>
              <a:rPr lang="es-CL" sz="1100" noProof="0" dirty="0" err="1"/>
              <a:t>December</a:t>
            </a:r>
            <a:r>
              <a:rPr lang="es-CL" sz="1100" noProof="0" dirty="0"/>
              <a:t> 2022. </a:t>
            </a:r>
            <a:r>
              <a:rPr lang="es-CL" sz="1100" noProof="0" dirty="0" err="1"/>
              <a:t>Weekly</a:t>
            </a:r>
            <a:r>
              <a:rPr lang="es-CL" sz="1100" noProof="0" dirty="0"/>
              <a:t> </a:t>
            </a:r>
            <a:r>
              <a:rPr lang="es-CL" sz="1100" noProof="0" dirty="0" err="1"/>
              <a:t>Epidemiological</a:t>
            </a:r>
            <a:r>
              <a:rPr lang="es-CL" sz="1100" noProof="0" dirty="0"/>
              <a:t> </a:t>
            </a:r>
            <a:r>
              <a:rPr lang="es-CL" sz="1100" noProof="0" dirty="0" err="1"/>
              <a:t>Record</a:t>
            </a:r>
            <a:r>
              <a:rPr lang="es-CL" sz="1100" noProof="0" dirty="0"/>
              <a:t>. 2022;97(50):645–672. Disponible en: https://www.who.int/publications/i/item/who-wer9750-645-672</a:t>
            </a:r>
          </a:p>
          <a:p>
            <a:r>
              <a:rPr lang="es-CL" sz="1100" noProof="0" dirty="0"/>
              <a:t>2. </a:t>
            </a:r>
            <a:r>
              <a:rPr lang="es-CL" sz="1100" noProof="0" dirty="0" err="1"/>
              <a:t>World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 </a:t>
            </a:r>
            <a:r>
              <a:rPr lang="es-CL" sz="1100" noProof="0" dirty="0" err="1"/>
              <a:t>Organization</a:t>
            </a:r>
            <a:r>
              <a:rPr lang="es-CL" sz="1100" noProof="0" dirty="0"/>
              <a:t>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(HPV) </a:t>
            </a:r>
            <a:r>
              <a:rPr lang="es-CL" sz="1100" noProof="0" dirty="0" err="1"/>
              <a:t>vaccines</a:t>
            </a:r>
            <a:r>
              <a:rPr lang="es-CL" sz="1100" noProof="0" dirty="0"/>
              <a:t>: SAGE position </a:t>
            </a:r>
            <a:r>
              <a:rPr lang="es-CL" sz="1100" noProof="0" dirty="0" err="1"/>
              <a:t>paper</a:t>
            </a:r>
            <a:r>
              <a:rPr lang="es-CL" sz="1100" noProof="0" dirty="0"/>
              <a:t> </a:t>
            </a:r>
            <a:r>
              <a:rPr lang="es-CL" sz="1100" noProof="0" dirty="0" err="1"/>
              <a:t>summary</a:t>
            </a:r>
            <a:r>
              <a:rPr lang="es-CL" sz="1100" noProof="0" dirty="0"/>
              <a:t> </a:t>
            </a:r>
            <a:r>
              <a:rPr lang="es-CL" sz="1100" noProof="0" dirty="0" err="1"/>
              <a:t>slides</a:t>
            </a:r>
            <a:r>
              <a:rPr lang="es-CL" sz="1100" noProof="0" dirty="0"/>
              <a:t> (2022 </a:t>
            </a:r>
            <a:r>
              <a:rPr lang="es-CL" sz="1100" noProof="0" dirty="0" err="1"/>
              <a:t>update</a:t>
            </a:r>
            <a:r>
              <a:rPr lang="es-CL" sz="1100" noProof="0" dirty="0"/>
              <a:t>). 2023. Disponible en: https://cdn.who.int/media/docs/default-source/immunization/position_paper_documents/hpv/sage_hpv_positionpaper_summaryslides_2022.pdf</a:t>
            </a:r>
          </a:p>
          <a:p>
            <a:r>
              <a:rPr lang="es-CL" sz="1100" noProof="0" dirty="0"/>
              <a:t>3. Organización Panamericana de la Salud (OPS). El Grupo Técnico Asesor recomienda a los países de las Américas utilizar esquema de dosis única para la vacuna VPH. 5 </a:t>
            </a:r>
            <a:r>
              <a:rPr lang="es-CL" sz="1100" noProof="0" dirty="0" err="1"/>
              <a:t>Sep</a:t>
            </a:r>
            <a:r>
              <a:rPr lang="es-CL" sz="1100" noProof="0" dirty="0"/>
              <a:t> 2023. Disponible en: https://www.paho.org/es/noticias/5-9-2023-grupo-tecnico-asesor-ops-recomienda-paises-americas-utilizar-esquema-dosis-unica</a:t>
            </a:r>
          </a:p>
          <a:p>
            <a:r>
              <a:rPr lang="es-CL" sz="1100" noProof="0" dirty="0"/>
              <a:t>4. UK </a:t>
            </a:r>
            <a:r>
              <a:rPr lang="es-CL" sz="1100" noProof="0" dirty="0" err="1"/>
              <a:t>Health</a:t>
            </a:r>
            <a:r>
              <a:rPr lang="es-CL" sz="1100" noProof="0" dirty="0"/>
              <a:t> Security Agency.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(HPV): </a:t>
            </a:r>
            <a:r>
              <a:rPr lang="es-CL" sz="1100" noProof="0" dirty="0" err="1"/>
              <a:t>the</a:t>
            </a:r>
            <a:r>
              <a:rPr lang="es-CL" sz="1100" noProof="0" dirty="0"/>
              <a:t> Green Book, </a:t>
            </a:r>
            <a:r>
              <a:rPr lang="es-CL" sz="1100" noProof="0" dirty="0" err="1"/>
              <a:t>chapter</a:t>
            </a:r>
            <a:r>
              <a:rPr lang="es-CL" sz="1100" noProof="0" dirty="0"/>
              <a:t> 18a. Actualizado 20 Jun 2023. Disponible en: https://www.gov.uk/government/publications/human-papillomavirus-hpv-the-green-book-chapter-18a</a:t>
            </a:r>
          </a:p>
          <a:p>
            <a:r>
              <a:rPr lang="es-CL" sz="1100" noProof="0" dirty="0"/>
              <a:t>5. UK </a:t>
            </a:r>
            <a:r>
              <a:rPr lang="es-CL" sz="1100" noProof="0" dirty="0" err="1"/>
              <a:t>Health</a:t>
            </a:r>
            <a:r>
              <a:rPr lang="es-CL" sz="1100" noProof="0" dirty="0"/>
              <a:t> Security Agency.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</a:t>
            </a:r>
            <a:r>
              <a:rPr lang="es-CL" sz="1100" noProof="0" dirty="0" err="1"/>
              <a:t>programme</a:t>
            </a:r>
            <a:r>
              <a:rPr lang="es-CL" sz="1100" noProof="0" dirty="0"/>
              <a:t> </a:t>
            </a:r>
            <a:r>
              <a:rPr lang="es-CL" sz="1100" noProof="0" dirty="0" err="1"/>
              <a:t>moves</a:t>
            </a:r>
            <a:r>
              <a:rPr lang="es-CL" sz="1100" noProof="0" dirty="0"/>
              <a:t> </a:t>
            </a:r>
            <a:r>
              <a:rPr lang="es-CL" sz="1100" noProof="0" dirty="0" err="1"/>
              <a:t>to</a:t>
            </a:r>
            <a:r>
              <a:rPr lang="es-CL" sz="1100" noProof="0" dirty="0"/>
              <a:t> single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from</a:t>
            </a:r>
            <a:r>
              <a:rPr lang="es-CL" sz="1100" noProof="0" dirty="0"/>
              <a:t> </a:t>
            </a:r>
            <a:r>
              <a:rPr lang="es-CL" sz="1100" noProof="0" dirty="0" err="1"/>
              <a:t>September</a:t>
            </a:r>
            <a:r>
              <a:rPr lang="es-CL" sz="1100" noProof="0" dirty="0"/>
              <a:t> 2023. 20 Jun 2023. Disponible en: https://www.gov.uk/government/news/hpv-vaccination-programme-moves-to-single-dose-from-september-2023</a:t>
            </a:r>
          </a:p>
          <a:p>
            <a:r>
              <a:rPr lang="es-CL" sz="1100" noProof="0" dirty="0"/>
              <a:t>6. </a:t>
            </a:r>
            <a:r>
              <a:rPr lang="es-CL" sz="1100" noProof="0" dirty="0" err="1"/>
              <a:t>Australian</a:t>
            </a:r>
            <a:r>
              <a:rPr lang="es-CL" sz="1100" noProof="0" dirty="0"/>
              <a:t> </a:t>
            </a:r>
            <a:r>
              <a:rPr lang="es-CL" sz="1100" noProof="0" dirty="0" err="1"/>
              <a:t>Government</a:t>
            </a:r>
            <a:r>
              <a:rPr lang="es-CL" sz="1100" noProof="0" dirty="0"/>
              <a:t> </a:t>
            </a:r>
            <a:r>
              <a:rPr lang="es-CL" sz="1100" noProof="0" dirty="0" err="1"/>
              <a:t>Department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. Change </a:t>
            </a:r>
            <a:r>
              <a:rPr lang="es-CL" sz="1100" noProof="0" dirty="0" err="1"/>
              <a:t>to</a:t>
            </a:r>
            <a:r>
              <a:rPr lang="es-CL" sz="1100" noProof="0" dirty="0"/>
              <a:t> single </a:t>
            </a:r>
            <a:r>
              <a:rPr lang="es-CL" sz="1100" noProof="0" dirty="0" err="1"/>
              <a:t>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(Media </a:t>
            </a:r>
            <a:r>
              <a:rPr lang="es-CL" sz="1100" noProof="0" dirty="0" err="1"/>
              <a:t>release</a:t>
            </a:r>
            <a:r>
              <a:rPr lang="es-CL" sz="1100" noProof="0" dirty="0"/>
              <a:t>). 6 Feb 2023. Disponible en: https://www.health.gov.au/ministers/the-hon-mark-butler-mp/media/change-to-single-dose-hpv-vaccine</a:t>
            </a:r>
          </a:p>
          <a:p>
            <a:r>
              <a:rPr lang="es-CL" sz="1100" noProof="0" dirty="0"/>
              <a:t>7. </a:t>
            </a:r>
            <a:r>
              <a:rPr lang="es-CL" sz="1100" noProof="0" dirty="0" err="1"/>
              <a:t>Australian</a:t>
            </a:r>
            <a:r>
              <a:rPr lang="es-CL" sz="1100" noProof="0" dirty="0"/>
              <a:t> </a:t>
            </a:r>
            <a:r>
              <a:rPr lang="es-CL" sz="1100" noProof="0" dirty="0" err="1"/>
              <a:t>Immunisation</a:t>
            </a:r>
            <a:r>
              <a:rPr lang="es-CL" sz="1100" noProof="0" dirty="0"/>
              <a:t> </a:t>
            </a:r>
            <a:r>
              <a:rPr lang="es-CL" sz="1100" noProof="0" dirty="0" err="1"/>
              <a:t>Handbook</a:t>
            </a:r>
            <a:r>
              <a:rPr lang="es-CL" sz="1100" noProof="0" dirty="0"/>
              <a:t>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(HPV). 2024. Disponible en: https://immunisationhandbook.health.gov.au/contents/vaccine-preventable-diseases/human-papillomavirus-hpv</a:t>
            </a:r>
          </a:p>
          <a:p>
            <a:r>
              <a:rPr lang="es-CL" sz="1100" noProof="0" dirty="0"/>
              <a:t>8. ATAGI/NCIRS. </a:t>
            </a:r>
            <a:r>
              <a:rPr lang="es-CL" sz="1100" noProof="0" dirty="0" err="1"/>
              <a:t>Recommendations</a:t>
            </a:r>
            <a:r>
              <a:rPr lang="es-CL" sz="1100" noProof="0" dirty="0"/>
              <a:t> </a:t>
            </a:r>
            <a:r>
              <a:rPr lang="es-CL" sz="1100" noProof="0" dirty="0" err="1"/>
              <a:t>on</a:t>
            </a:r>
            <a:r>
              <a:rPr lang="es-CL" sz="1100" noProof="0" dirty="0"/>
              <a:t> use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one</a:t>
            </a:r>
            <a:r>
              <a:rPr lang="es-CL" sz="1100" noProof="0" dirty="0"/>
              <a:t>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9vHPV (GRADE). Jul 2023. Disponible en: https://ncirs.org.au/sites/default/files/2023-07/ATAGI%20recommendations%20use%20of%201%20dose%20of%209vHPV.pdf</a:t>
            </a:r>
          </a:p>
          <a:p>
            <a:r>
              <a:rPr lang="es-CL" sz="1100" noProof="0" dirty="0"/>
              <a:t>9. Centers </a:t>
            </a:r>
            <a:r>
              <a:rPr lang="es-CL" sz="1100" noProof="0" dirty="0" err="1"/>
              <a:t>for</a:t>
            </a:r>
            <a:r>
              <a:rPr lang="es-CL" sz="1100" noProof="0" dirty="0"/>
              <a:t> </a:t>
            </a:r>
            <a:r>
              <a:rPr lang="es-CL" sz="1100" noProof="0" dirty="0" err="1"/>
              <a:t>Disease</a:t>
            </a:r>
            <a:r>
              <a:rPr lang="es-CL" sz="1100" noProof="0" dirty="0"/>
              <a:t> Control and </a:t>
            </a:r>
            <a:r>
              <a:rPr lang="es-CL" sz="1100" noProof="0" dirty="0" err="1"/>
              <a:t>Prevention</a:t>
            </a:r>
            <a:r>
              <a:rPr lang="es-CL" sz="1100" noProof="0" dirty="0"/>
              <a:t> (CDC).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</a:t>
            </a:r>
            <a:r>
              <a:rPr lang="es-CL" sz="1100" noProof="0" dirty="0" err="1"/>
              <a:t>Recommendations</a:t>
            </a:r>
            <a:r>
              <a:rPr lang="es-CL" sz="1100" noProof="0" dirty="0"/>
              <a:t>. 2024. Disponible en: https://www.cdc.gov/vaccines/vpd/hpv/hcp/recommendations.html</a:t>
            </a:r>
          </a:p>
          <a:p>
            <a:r>
              <a:rPr lang="es-CL" sz="1100" noProof="0" dirty="0"/>
              <a:t>10. International Agency </a:t>
            </a:r>
            <a:r>
              <a:rPr lang="es-CL" sz="1100" noProof="0" dirty="0" err="1"/>
              <a:t>for</a:t>
            </a:r>
            <a:r>
              <a:rPr lang="es-CL" sz="1100" noProof="0" dirty="0"/>
              <a:t> </a:t>
            </a:r>
            <a:r>
              <a:rPr lang="es-CL" sz="1100" noProof="0" dirty="0" err="1"/>
              <a:t>Research</a:t>
            </a:r>
            <a:r>
              <a:rPr lang="es-CL" sz="1100" noProof="0" dirty="0"/>
              <a:t> </a:t>
            </a:r>
            <a:r>
              <a:rPr lang="es-CL" sz="1100" noProof="0" dirty="0" err="1"/>
              <a:t>on</a:t>
            </a:r>
            <a:r>
              <a:rPr lang="es-CL" sz="1100" noProof="0" dirty="0"/>
              <a:t> </a:t>
            </a:r>
            <a:r>
              <a:rPr lang="es-CL" sz="1100" noProof="0" dirty="0" err="1"/>
              <a:t>Cancer</a:t>
            </a:r>
            <a:r>
              <a:rPr lang="es-CL" sz="1100" noProof="0" dirty="0"/>
              <a:t> (IARC). GLOBOCAN 2022 – Chile: Hoja informativa. 2024. Disponible en: https://gco.iarc.who.int/media/globocan/factsheets/populations/152-chile-fact-sheet.pdf</a:t>
            </a:r>
          </a:p>
          <a:p>
            <a:r>
              <a:rPr lang="es-CL" sz="1100" noProof="0" dirty="0"/>
              <a:t>11. </a:t>
            </a:r>
            <a:r>
              <a:rPr lang="es-CL" sz="1100" noProof="0" dirty="0" err="1"/>
              <a:t>World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 </a:t>
            </a:r>
            <a:r>
              <a:rPr lang="es-CL" sz="1100" noProof="0" dirty="0" err="1"/>
              <a:t>Organization</a:t>
            </a:r>
            <a:r>
              <a:rPr lang="es-CL" sz="1100" noProof="0" dirty="0"/>
              <a:t>. Global </a:t>
            </a:r>
            <a:r>
              <a:rPr lang="es-CL" sz="1100" noProof="0" dirty="0" err="1"/>
              <a:t>strategy</a:t>
            </a:r>
            <a:r>
              <a:rPr lang="es-CL" sz="1100" noProof="0" dirty="0"/>
              <a:t> </a:t>
            </a:r>
            <a:r>
              <a:rPr lang="es-CL" sz="1100" noProof="0" dirty="0" err="1"/>
              <a:t>to</a:t>
            </a:r>
            <a:r>
              <a:rPr lang="es-CL" sz="1100" noProof="0" dirty="0"/>
              <a:t> </a:t>
            </a:r>
            <a:r>
              <a:rPr lang="es-CL" sz="1100" noProof="0" dirty="0" err="1"/>
              <a:t>accelerate</a:t>
            </a:r>
            <a:r>
              <a:rPr lang="es-CL" sz="1100" noProof="0" dirty="0"/>
              <a:t> </a:t>
            </a:r>
            <a:r>
              <a:rPr lang="es-CL" sz="1100" noProof="0" dirty="0" err="1"/>
              <a:t>the</a:t>
            </a:r>
            <a:r>
              <a:rPr lang="es-CL" sz="1100" noProof="0" dirty="0"/>
              <a:t> </a:t>
            </a:r>
            <a:r>
              <a:rPr lang="es-CL" sz="1100" noProof="0" dirty="0" err="1"/>
              <a:t>elimination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cervical </a:t>
            </a:r>
            <a:r>
              <a:rPr lang="es-CL" sz="1100" noProof="0" dirty="0" err="1"/>
              <a:t>cancer</a:t>
            </a:r>
            <a:r>
              <a:rPr lang="es-CL" sz="1100" noProof="0" dirty="0"/>
              <a:t> as a </a:t>
            </a:r>
            <a:r>
              <a:rPr lang="es-CL" sz="1100" noProof="0" dirty="0" err="1"/>
              <a:t>public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 </a:t>
            </a:r>
            <a:r>
              <a:rPr lang="es-CL" sz="1100" noProof="0" dirty="0" err="1"/>
              <a:t>problem</a:t>
            </a:r>
            <a:r>
              <a:rPr lang="es-CL" sz="1100" noProof="0" dirty="0"/>
              <a:t>. 2020. Disponible en: https://www.who.int/publications/i/item/9789240014107</a:t>
            </a:r>
          </a:p>
          <a:p>
            <a:r>
              <a:rPr lang="es-CL" sz="1100" noProof="0" dirty="0"/>
              <a:t>12. </a:t>
            </a:r>
            <a:r>
              <a:rPr lang="es-CL" sz="1100" noProof="0" dirty="0" err="1"/>
              <a:t>Barnabas</a:t>
            </a:r>
            <a:r>
              <a:rPr lang="es-CL" sz="1100" noProof="0" dirty="0"/>
              <a:t> RV, Brown ER, </a:t>
            </a:r>
            <a:r>
              <a:rPr lang="es-CL" sz="1100" noProof="0" dirty="0" err="1"/>
              <a:t>Onono</a:t>
            </a:r>
            <a:r>
              <a:rPr lang="es-CL" sz="1100" noProof="0" dirty="0"/>
              <a:t> MA, et al. </a:t>
            </a:r>
            <a:r>
              <a:rPr lang="es-CL" sz="1100" noProof="0" dirty="0" err="1"/>
              <a:t>Durability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single-</a:t>
            </a:r>
            <a:r>
              <a:rPr lang="es-CL" sz="1100" noProof="0" dirty="0" err="1"/>
              <a:t>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in </a:t>
            </a:r>
            <a:r>
              <a:rPr lang="es-CL" sz="1100" noProof="0" dirty="0" err="1"/>
              <a:t>young</a:t>
            </a:r>
            <a:r>
              <a:rPr lang="es-CL" sz="1100" noProof="0" dirty="0"/>
              <a:t> </a:t>
            </a:r>
            <a:r>
              <a:rPr lang="es-CL" sz="1100" noProof="0" dirty="0" err="1"/>
              <a:t>Kenyan</a:t>
            </a:r>
            <a:r>
              <a:rPr lang="es-CL" sz="1100" noProof="0" dirty="0"/>
              <a:t> </a:t>
            </a:r>
            <a:r>
              <a:rPr lang="es-CL" sz="1100" noProof="0" dirty="0" err="1"/>
              <a:t>women</a:t>
            </a:r>
            <a:r>
              <a:rPr lang="es-CL" sz="1100" noProof="0" dirty="0"/>
              <a:t>: </a:t>
            </a:r>
            <a:r>
              <a:rPr lang="es-CL" sz="1100" noProof="0" dirty="0" err="1"/>
              <a:t>randomized</a:t>
            </a:r>
            <a:r>
              <a:rPr lang="es-CL" sz="1100" noProof="0" dirty="0"/>
              <a:t> </a:t>
            </a:r>
            <a:r>
              <a:rPr lang="es-CL" sz="1100" noProof="0" dirty="0" err="1"/>
              <a:t>controlled</a:t>
            </a:r>
            <a:r>
              <a:rPr lang="es-CL" sz="1100" noProof="0" dirty="0"/>
              <a:t> trial 3‑year </a:t>
            </a:r>
            <a:r>
              <a:rPr lang="es-CL" sz="1100" noProof="0" dirty="0" err="1"/>
              <a:t>results</a:t>
            </a:r>
            <a:r>
              <a:rPr lang="es-CL" sz="1100" noProof="0" dirty="0"/>
              <a:t>. </a:t>
            </a:r>
            <a:r>
              <a:rPr lang="es-CL" sz="1100" noProof="0" dirty="0" err="1"/>
              <a:t>Nat</a:t>
            </a:r>
            <a:r>
              <a:rPr lang="es-CL" sz="1100" noProof="0" dirty="0"/>
              <a:t> </a:t>
            </a:r>
            <a:r>
              <a:rPr lang="es-CL" sz="1100" noProof="0" dirty="0" err="1"/>
              <a:t>Med</a:t>
            </a:r>
            <a:r>
              <a:rPr lang="es-CL" sz="1100" noProof="0" dirty="0"/>
              <a:t>. 2023;29:3224–3232. doi:10.1038/s41591-023-02658-0</a:t>
            </a:r>
          </a:p>
          <a:p>
            <a:r>
              <a:rPr lang="es-CL" sz="1100" noProof="0" dirty="0"/>
              <a:t>13. </a:t>
            </a:r>
            <a:r>
              <a:rPr lang="es-CL" sz="1100" noProof="0" dirty="0" err="1"/>
              <a:t>Barnabas</a:t>
            </a:r>
            <a:r>
              <a:rPr lang="es-CL" sz="1100" noProof="0" dirty="0"/>
              <a:t> RV, et al. </a:t>
            </a:r>
            <a:r>
              <a:rPr lang="es-CL" sz="1100" noProof="0" dirty="0" err="1"/>
              <a:t>Efficacy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single-</a:t>
            </a:r>
            <a:r>
              <a:rPr lang="es-CL" sz="1100" noProof="0" dirty="0" err="1"/>
              <a:t>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</a:t>
            </a:r>
            <a:r>
              <a:rPr lang="es-CL" sz="1100" noProof="0" dirty="0" err="1"/>
              <a:t>among</a:t>
            </a:r>
            <a:r>
              <a:rPr lang="es-CL" sz="1100" noProof="0" dirty="0"/>
              <a:t> </a:t>
            </a:r>
            <a:r>
              <a:rPr lang="es-CL" sz="1100" noProof="0" dirty="0" err="1"/>
              <a:t>adolescent</a:t>
            </a:r>
            <a:r>
              <a:rPr lang="es-CL" sz="1100" noProof="0" dirty="0"/>
              <a:t> </a:t>
            </a:r>
            <a:r>
              <a:rPr lang="es-CL" sz="1100" noProof="0" dirty="0" err="1"/>
              <a:t>girls</a:t>
            </a:r>
            <a:r>
              <a:rPr lang="es-CL" sz="1100" noProof="0" dirty="0"/>
              <a:t> and </a:t>
            </a:r>
            <a:r>
              <a:rPr lang="es-CL" sz="1100" noProof="0" dirty="0" err="1"/>
              <a:t>young</a:t>
            </a:r>
            <a:r>
              <a:rPr lang="es-CL" sz="1100" noProof="0" dirty="0"/>
              <a:t> </a:t>
            </a:r>
            <a:r>
              <a:rPr lang="es-CL" sz="1100" noProof="0" dirty="0" err="1"/>
              <a:t>women</a:t>
            </a:r>
            <a:r>
              <a:rPr lang="es-CL" sz="1100" noProof="0" dirty="0"/>
              <a:t> in </a:t>
            </a:r>
            <a:r>
              <a:rPr lang="es-CL" sz="1100" noProof="0" dirty="0" err="1"/>
              <a:t>Kenya</a:t>
            </a:r>
            <a:r>
              <a:rPr lang="es-CL" sz="1100" noProof="0" dirty="0"/>
              <a:t> (KEN SHE). NEJM </a:t>
            </a:r>
            <a:r>
              <a:rPr lang="es-CL" sz="1100" noProof="0" dirty="0" err="1"/>
              <a:t>Evid</a:t>
            </a:r>
            <a:r>
              <a:rPr lang="es-CL" sz="1100" noProof="0" dirty="0"/>
              <a:t>. 2022;1:EVIDoa2100056.</a:t>
            </a:r>
          </a:p>
          <a:p>
            <a:r>
              <a:rPr lang="es-CL" sz="1100" noProof="0" dirty="0"/>
              <a:t>14. </a:t>
            </a:r>
            <a:r>
              <a:rPr lang="es-CL" sz="1100" noProof="0" dirty="0" err="1"/>
              <a:t>Basu</a:t>
            </a:r>
            <a:r>
              <a:rPr lang="es-CL" sz="1100" noProof="0" dirty="0"/>
              <a:t> P, et al. </a:t>
            </a:r>
            <a:r>
              <a:rPr lang="es-CL" sz="1100" noProof="0" dirty="0" err="1"/>
              <a:t>Vaccine</a:t>
            </a:r>
            <a:r>
              <a:rPr lang="es-CL" sz="1100" noProof="0" dirty="0"/>
              <a:t> </a:t>
            </a:r>
            <a:r>
              <a:rPr lang="es-CL" sz="1100" noProof="0" dirty="0" err="1"/>
              <a:t>efficacy</a:t>
            </a:r>
            <a:r>
              <a:rPr lang="es-CL" sz="1100" noProof="0" dirty="0"/>
              <a:t> </a:t>
            </a:r>
            <a:r>
              <a:rPr lang="es-CL" sz="1100" noProof="0" dirty="0" err="1"/>
              <a:t>against</a:t>
            </a:r>
            <a:r>
              <a:rPr lang="es-CL" sz="1100" noProof="0" dirty="0"/>
              <a:t> </a:t>
            </a:r>
            <a:r>
              <a:rPr lang="es-CL" sz="1100" noProof="0" dirty="0" err="1"/>
              <a:t>persistent</a:t>
            </a:r>
            <a:r>
              <a:rPr lang="es-CL" sz="1100" noProof="0" dirty="0"/>
              <a:t> HPV16/18 </a:t>
            </a:r>
            <a:r>
              <a:rPr lang="es-CL" sz="1100" noProof="0" dirty="0" err="1"/>
              <a:t>infection</a:t>
            </a:r>
            <a:r>
              <a:rPr lang="es-CL" sz="1100" noProof="0" dirty="0"/>
              <a:t> at 10 </a:t>
            </a:r>
            <a:r>
              <a:rPr lang="es-CL" sz="1100" noProof="0" dirty="0" err="1"/>
              <a:t>years</a:t>
            </a:r>
            <a:r>
              <a:rPr lang="es-CL" sz="1100" noProof="0" dirty="0"/>
              <a:t> after </a:t>
            </a:r>
            <a:r>
              <a:rPr lang="es-CL" sz="1100" noProof="0" dirty="0" err="1"/>
              <a:t>one</a:t>
            </a:r>
            <a:r>
              <a:rPr lang="es-CL" sz="1100" noProof="0" dirty="0"/>
              <a:t>, </a:t>
            </a:r>
            <a:r>
              <a:rPr lang="es-CL" sz="1100" noProof="0" dirty="0" err="1"/>
              <a:t>two</a:t>
            </a:r>
            <a:r>
              <a:rPr lang="es-CL" sz="1100" noProof="0" dirty="0"/>
              <a:t>, and </a:t>
            </a:r>
            <a:r>
              <a:rPr lang="es-CL" sz="1100" noProof="0" dirty="0" err="1"/>
              <a:t>three</a:t>
            </a:r>
            <a:r>
              <a:rPr lang="es-CL" sz="1100" noProof="0" dirty="0"/>
              <a:t> doses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quadrivalent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in </a:t>
            </a:r>
            <a:r>
              <a:rPr lang="es-CL" sz="1100" noProof="0" dirty="0" err="1"/>
              <a:t>girls</a:t>
            </a:r>
            <a:r>
              <a:rPr lang="es-CL" sz="1100" noProof="0" dirty="0"/>
              <a:t> in India: </a:t>
            </a:r>
            <a:r>
              <a:rPr lang="es-CL" sz="1100" noProof="0" dirty="0" err="1"/>
              <a:t>multicentre</a:t>
            </a:r>
            <a:r>
              <a:rPr lang="es-CL" sz="1100" noProof="0" dirty="0"/>
              <a:t> prospective </a:t>
            </a:r>
            <a:r>
              <a:rPr lang="es-CL" sz="1100" noProof="0" dirty="0" err="1"/>
              <a:t>cohort</a:t>
            </a:r>
            <a:r>
              <a:rPr lang="es-CL" sz="1100" noProof="0" dirty="0"/>
              <a:t>. Lancet Oncol. 2021;22(11):1518–1529. doi:10.1016/S1470-2045(21)00453-8</a:t>
            </a:r>
          </a:p>
          <a:p>
            <a:r>
              <a:rPr lang="es-CL" sz="1100" noProof="0" dirty="0"/>
              <a:t>15. Watson-Jones D, et al. </a:t>
            </a:r>
            <a:r>
              <a:rPr lang="es-CL" sz="1100" noProof="0" dirty="0" err="1"/>
              <a:t>Immunogenicity</a:t>
            </a:r>
            <a:r>
              <a:rPr lang="es-CL" sz="1100" noProof="0" dirty="0"/>
              <a:t> and safety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one‑dose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vs </a:t>
            </a:r>
            <a:r>
              <a:rPr lang="es-CL" sz="1100" noProof="0" dirty="0" err="1"/>
              <a:t>two</a:t>
            </a:r>
            <a:r>
              <a:rPr lang="es-CL" sz="1100" noProof="0" dirty="0"/>
              <a:t> </a:t>
            </a:r>
            <a:r>
              <a:rPr lang="es-CL" sz="1100" noProof="0" dirty="0" err="1"/>
              <a:t>or</a:t>
            </a:r>
            <a:r>
              <a:rPr lang="es-CL" sz="1100" noProof="0" dirty="0"/>
              <a:t> </a:t>
            </a:r>
            <a:r>
              <a:rPr lang="es-CL" sz="1100" noProof="0" dirty="0" err="1"/>
              <a:t>three</a:t>
            </a:r>
            <a:r>
              <a:rPr lang="es-CL" sz="1100" noProof="0" dirty="0"/>
              <a:t> doses in </a:t>
            </a:r>
            <a:r>
              <a:rPr lang="es-CL" sz="1100" noProof="0" dirty="0" err="1"/>
              <a:t>Tanzanian</a:t>
            </a:r>
            <a:r>
              <a:rPr lang="es-CL" sz="1100" noProof="0" dirty="0"/>
              <a:t> </a:t>
            </a:r>
            <a:r>
              <a:rPr lang="es-CL" sz="1100" noProof="0" dirty="0" err="1"/>
              <a:t>girls</a:t>
            </a:r>
            <a:r>
              <a:rPr lang="es-CL" sz="1100" noProof="0" dirty="0"/>
              <a:t> (</a:t>
            </a:r>
            <a:r>
              <a:rPr lang="es-CL" sz="1100" noProof="0" dirty="0" err="1"/>
              <a:t>DoRIS</a:t>
            </a:r>
            <a:r>
              <a:rPr lang="es-CL" sz="1100" noProof="0" dirty="0"/>
              <a:t>): open-</a:t>
            </a:r>
            <a:r>
              <a:rPr lang="es-CL" sz="1100" noProof="0" dirty="0" err="1"/>
              <a:t>label</a:t>
            </a:r>
            <a:r>
              <a:rPr lang="es-CL" sz="1100" noProof="0" dirty="0"/>
              <a:t>, </a:t>
            </a:r>
            <a:r>
              <a:rPr lang="es-CL" sz="1100" noProof="0" dirty="0" err="1"/>
              <a:t>randomised</a:t>
            </a:r>
            <a:r>
              <a:rPr lang="es-CL" sz="1100" noProof="0" dirty="0"/>
              <a:t>, non‑</a:t>
            </a:r>
            <a:r>
              <a:rPr lang="es-CL" sz="1100" noProof="0" dirty="0" err="1"/>
              <a:t>inferiority</a:t>
            </a:r>
            <a:r>
              <a:rPr lang="es-CL" sz="1100" noProof="0" dirty="0"/>
              <a:t> trial. Lancet </a:t>
            </a:r>
            <a:r>
              <a:rPr lang="es-CL" sz="1100" noProof="0" dirty="0" err="1"/>
              <a:t>Glob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. 2022;10:e1473–e1484.</a:t>
            </a:r>
          </a:p>
          <a:p>
            <a:r>
              <a:rPr lang="es-CL" sz="1100" noProof="0" dirty="0"/>
              <a:t>16. </a:t>
            </a:r>
            <a:r>
              <a:rPr lang="es-CL" sz="1100" noProof="0" dirty="0" err="1"/>
              <a:t>Baisley</a:t>
            </a:r>
            <a:r>
              <a:rPr lang="es-CL" sz="1100" noProof="0" dirty="0"/>
              <a:t> K, et al. </a:t>
            </a:r>
            <a:r>
              <a:rPr lang="es-CL" sz="1100" noProof="0" dirty="0" err="1"/>
              <a:t>Comparing</a:t>
            </a:r>
            <a:r>
              <a:rPr lang="es-CL" sz="1100" noProof="0" dirty="0"/>
              <a:t> </a:t>
            </a:r>
            <a:r>
              <a:rPr lang="es-CL" sz="1100" noProof="0" dirty="0" err="1"/>
              <a:t>one</a:t>
            </a:r>
            <a:r>
              <a:rPr lang="es-CL" sz="1100" noProof="0" dirty="0"/>
              <a:t>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in </a:t>
            </a:r>
            <a:r>
              <a:rPr lang="es-CL" sz="1100" noProof="0" dirty="0" err="1"/>
              <a:t>girls</a:t>
            </a:r>
            <a:r>
              <a:rPr lang="es-CL" sz="1100" noProof="0" dirty="0"/>
              <a:t> </a:t>
            </a:r>
            <a:r>
              <a:rPr lang="es-CL" sz="1100" noProof="0" dirty="0" err="1"/>
              <a:t>aged</a:t>
            </a:r>
            <a:r>
              <a:rPr lang="es-CL" sz="1100" noProof="0" dirty="0"/>
              <a:t> 9–14 </a:t>
            </a:r>
            <a:r>
              <a:rPr lang="es-CL" sz="1100" noProof="0" dirty="0" err="1"/>
              <a:t>years</a:t>
            </a:r>
            <a:r>
              <a:rPr lang="es-CL" sz="1100" noProof="0" dirty="0"/>
              <a:t> in Tanzania (</a:t>
            </a:r>
            <a:r>
              <a:rPr lang="es-CL" sz="1100" noProof="0" dirty="0" err="1"/>
              <a:t>DoRIS</a:t>
            </a:r>
            <a:r>
              <a:rPr lang="es-CL" sz="1100" noProof="0" dirty="0"/>
              <a:t>) </a:t>
            </a:r>
            <a:r>
              <a:rPr lang="es-CL" sz="1100" noProof="0" dirty="0" err="1"/>
              <a:t>with</a:t>
            </a:r>
            <a:r>
              <a:rPr lang="es-CL" sz="1100" noProof="0" dirty="0"/>
              <a:t> </a:t>
            </a:r>
            <a:r>
              <a:rPr lang="es-CL" sz="1100" noProof="0" dirty="0" err="1"/>
              <a:t>historical</a:t>
            </a:r>
            <a:r>
              <a:rPr lang="es-CL" sz="1100" noProof="0" dirty="0"/>
              <a:t> </a:t>
            </a:r>
            <a:r>
              <a:rPr lang="es-CL" sz="1100" noProof="0" dirty="0" err="1"/>
              <a:t>cohorts</a:t>
            </a:r>
            <a:r>
              <a:rPr lang="es-CL" sz="1100" noProof="0" dirty="0"/>
              <a:t>: </a:t>
            </a:r>
            <a:r>
              <a:rPr lang="es-CL" sz="1100" noProof="0" dirty="0" err="1"/>
              <a:t>immunobridging</a:t>
            </a:r>
            <a:r>
              <a:rPr lang="es-CL" sz="1100" noProof="0" dirty="0"/>
              <a:t> </a:t>
            </a:r>
            <a:r>
              <a:rPr lang="es-CL" sz="1100" noProof="0" dirty="0" err="1"/>
              <a:t>analysis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a RCT. Lancet </a:t>
            </a:r>
            <a:r>
              <a:rPr lang="es-CL" sz="1100" noProof="0" dirty="0" err="1"/>
              <a:t>Glob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. 2022;10:e1485–e1493.</a:t>
            </a:r>
          </a:p>
          <a:p>
            <a:r>
              <a:rPr lang="es-CL" sz="1100" noProof="0" dirty="0"/>
              <a:t>17. Porras C, </a:t>
            </a:r>
            <a:r>
              <a:rPr lang="es-CL" sz="1100" noProof="0" dirty="0" err="1"/>
              <a:t>Kreimer</a:t>
            </a:r>
            <a:r>
              <a:rPr lang="es-CL" sz="1100" noProof="0" dirty="0"/>
              <a:t> AR, et al. HPV16/18 </a:t>
            </a:r>
            <a:r>
              <a:rPr lang="es-CL" sz="1100" noProof="0" dirty="0" err="1"/>
              <a:t>antibodies</a:t>
            </a:r>
            <a:r>
              <a:rPr lang="es-CL" sz="1100" noProof="0" dirty="0"/>
              <a:t> 16 </a:t>
            </a:r>
            <a:r>
              <a:rPr lang="es-CL" sz="1100" noProof="0" dirty="0" err="1"/>
              <a:t>years</a:t>
            </a:r>
            <a:r>
              <a:rPr lang="es-CL" sz="1100" noProof="0" dirty="0"/>
              <a:t> after single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bivalent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: Costa Rica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Trial. JNCI </a:t>
            </a:r>
            <a:r>
              <a:rPr lang="es-CL" sz="1100" noProof="0" dirty="0" err="1"/>
              <a:t>Monographs</a:t>
            </a:r>
            <a:r>
              <a:rPr lang="es-CL" sz="1100" noProof="0" dirty="0"/>
              <a:t>. 2024;67:329–336. doi:10.1093/</a:t>
            </a:r>
            <a:r>
              <a:rPr lang="es-CL" sz="1100" noProof="0" dirty="0" err="1"/>
              <a:t>jncimonographs</a:t>
            </a:r>
            <a:r>
              <a:rPr lang="es-CL" sz="1100" noProof="0" dirty="0"/>
              <a:t>/lgae032</a:t>
            </a:r>
          </a:p>
          <a:p>
            <a:r>
              <a:rPr lang="es-CL" sz="1100" noProof="0" dirty="0"/>
              <a:t>18. </a:t>
            </a:r>
            <a:r>
              <a:rPr lang="es-CL" sz="1100" noProof="0" dirty="0" err="1"/>
              <a:t>Prem</a:t>
            </a:r>
            <a:r>
              <a:rPr lang="es-CL" sz="1100" noProof="0" dirty="0"/>
              <a:t> K, et al. </a:t>
            </a:r>
            <a:r>
              <a:rPr lang="es-CL" sz="1100" noProof="0" dirty="0" err="1"/>
              <a:t>The</a:t>
            </a:r>
            <a:r>
              <a:rPr lang="es-CL" sz="1100" noProof="0" dirty="0"/>
              <a:t> </a:t>
            </a:r>
            <a:r>
              <a:rPr lang="es-CL" sz="1100" noProof="0" dirty="0" err="1"/>
              <a:t>one‑dose</a:t>
            </a:r>
            <a:r>
              <a:rPr lang="es-CL" sz="1100" noProof="0" dirty="0"/>
              <a:t> </a:t>
            </a:r>
            <a:r>
              <a:rPr lang="es-CL" sz="1100" noProof="0" dirty="0" err="1"/>
              <a:t>schedule</a:t>
            </a:r>
            <a:r>
              <a:rPr lang="es-CL" sz="1100" noProof="0" dirty="0"/>
              <a:t> opens </a:t>
            </a:r>
            <a:r>
              <a:rPr lang="es-CL" sz="1100" noProof="0" dirty="0" err="1"/>
              <a:t>the</a:t>
            </a:r>
            <a:r>
              <a:rPr lang="es-CL" sz="1100" noProof="0" dirty="0"/>
              <a:t> </a:t>
            </a:r>
            <a:r>
              <a:rPr lang="es-CL" sz="1100" noProof="0" dirty="0" err="1"/>
              <a:t>door</a:t>
            </a:r>
            <a:r>
              <a:rPr lang="es-CL" sz="1100" noProof="0" dirty="0"/>
              <a:t> </a:t>
            </a:r>
            <a:r>
              <a:rPr lang="es-CL" sz="1100" noProof="0" dirty="0" err="1"/>
              <a:t>to</a:t>
            </a:r>
            <a:r>
              <a:rPr lang="es-CL" sz="1100" noProof="0" dirty="0"/>
              <a:t> </a:t>
            </a:r>
            <a:r>
              <a:rPr lang="es-CL" sz="1100" noProof="0" dirty="0" err="1"/>
              <a:t>rapid</a:t>
            </a:r>
            <a:r>
              <a:rPr lang="es-CL" sz="1100" noProof="0" dirty="0"/>
              <a:t> </a:t>
            </a:r>
            <a:r>
              <a:rPr lang="es-CL" sz="1100" noProof="0" dirty="0" err="1"/>
              <a:t>scale</a:t>
            </a:r>
            <a:r>
              <a:rPr lang="es-CL" sz="1100" noProof="0" dirty="0"/>
              <a:t>‑up </a:t>
            </a:r>
            <a:r>
              <a:rPr lang="es-CL" sz="1100" noProof="0" dirty="0" err="1"/>
              <a:t>of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. BMC </a:t>
            </a:r>
            <a:r>
              <a:rPr lang="es-CL" sz="1100" noProof="0" dirty="0" err="1"/>
              <a:t>Med</a:t>
            </a:r>
            <a:r>
              <a:rPr lang="es-CL" sz="1100" noProof="0" dirty="0"/>
              <a:t>. 2023;21:311. doi:10.1186/s12916-023-03097-x</a:t>
            </a:r>
          </a:p>
          <a:p>
            <a:r>
              <a:rPr lang="es-CL" sz="1100" noProof="0" dirty="0"/>
              <a:t>19. Whitworth HS, et al. </a:t>
            </a:r>
            <a:r>
              <a:rPr lang="es-CL" sz="1100" noProof="0" dirty="0" err="1"/>
              <a:t>Efficacy</a:t>
            </a:r>
            <a:r>
              <a:rPr lang="es-CL" sz="1100" noProof="0" dirty="0"/>
              <a:t> and </a:t>
            </a:r>
            <a:r>
              <a:rPr lang="es-CL" sz="1100" noProof="0" dirty="0" err="1"/>
              <a:t>immunogenicity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a single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: </a:t>
            </a:r>
            <a:r>
              <a:rPr lang="es-CL" sz="1100" noProof="0" dirty="0" err="1"/>
              <a:t>systematic</a:t>
            </a:r>
            <a:r>
              <a:rPr lang="es-CL" sz="1100" noProof="0" dirty="0"/>
              <a:t> </a:t>
            </a:r>
            <a:r>
              <a:rPr lang="es-CL" sz="1100" noProof="0" dirty="0" err="1"/>
              <a:t>review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evidence</a:t>
            </a:r>
            <a:r>
              <a:rPr lang="es-CL" sz="1100" noProof="0" dirty="0"/>
              <a:t> </a:t>
            </a:r>
            <a:r>
              <a:rPr lang="es-CL" sz="1100" noProof="0" dirty="0" err="1"/>
              <a:t>from</a:t>
            </a:r>
            <a:r>
              <a:rPr lang="es-CL" sz="1100" noProof="0" dirty="0"/>
              <a:t> </a:t>
            </a:r>
            <a:r>
              <a:rPr lang="es-CL" sz="1100" noProof="0" dirty="0" err="1"/>
              <a:t>clinical</a:t>
            </a:r>
            <a:r>
              <a:rPr lang="es-CL" sz="1100" noProof="0" dirty="0"/>
              <a:t> </a:t>
            </a:r>
            <a:r>
              <a:rPr lang="es-CL" sz="1100" noProof="0" dirty="0" err="1"/>
              <a:t>trials</a:t>
            </a:r>
            <a:r>
              <a:rPr lang="es-CL" sz="1100" noProof="0" dirty="0"/>
              <a:t>. </a:t>
            </a:r>
            <a:r>
              <a:rPr lang="es-CL" sz="1100" noProof="0" dirty="0" err="1"/>
              <a:t>Vaccine</a:t>
            </a:r>
            <a:r>
              <a:rPr lang="es-CL" sz="1100" noProof="0" dirty="0"/>
              <a:t>. 2020;38:1302–1314.</a:t>
            </a:r>
          </a:p>
          <a:p>
            <a:r>
              <a:rPr lang="es-CL" sz="1100" noProof="0" dirty="0"/>
              <a:t>20. Markowitz LE, et al.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</a:t>
            </a:r>
            <a:r>
              <a:rPr lang="es-CL" sz="1100" noProof="0" dirty="0" err="1"/>
              <a:t>for</a:t>
            </a:r>
            <a:r>
              <a:rPr lang="es-CL" sz="1100" noProof="0" dirty="0"/>
              <a:t> </a:t>
            </a:r>
            <a:r>
              <a:rPr lang="es-CL" sz="1100" noProof="0" dirty="0" err="1"/>
              <a:t>Adults</a:t>
            </a:r>
            <a:r>
              <a:rPr lang="es-CL" sz="1100" noProof="0" dirty="0"/>
              <a:t>: </a:t>
            </a:r>
            <a:r>
              <a:rPr lang="es-CL" sz="1100" noProof="0" dirty="0" err="1"/>
              <a:t>Updated</a:t>
            </a:r>
            <a:r>
              <a:rPr lang="es-CL" sz="1100" noProof="0" dirty="0"/>
              <a:t> </a:t>
            </a:r>
            <a:r>
              <a:rPr lang="es-CL" sz="1100" noProof="0" dirty="0" err="1"/>
              <a:t>Recommendations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the</a:t>
            </a:r>
            <a:r>
              <a:rPr lang="es-CL" sz="1100" noProof="0" dirty="0"/>
              <a:t> ACIP. MMWR. 2019;68(32):698–702.</a:t>
            </a:r>
          </a:p>
          <a:p>
            <a:r>
              <a:rPr lang="es-CL" sz="1100" noProof="0" dirty="0"/>
              <a:t>21. UK </a:t>
            </a:r>
            <a:r>
              <a:rPr lang="es-CL" sz="1100" noProof="0" dirty="0" err="1"/>
              <a:t>Health</a:t>
            </a:r>
            <a:r>
              <a:rPr lang="es-CL" sz="1100" noProof="0" dirty="0"/>
              <a:t> Security Agency. Human </a:t>
            </a:r>
            <a:r>
              <a:rPr lang="es-CL" sz="1100" noProof="0" dirty="0" err="1"/>
              <a:t>papillomavirus</a:t>
            </a:r>
            <a:r>
              <a:rPr lang="es-CL" sz="1100" noProof="0" dirty="0"/>
              <a:t> (HPV)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</a:t>
            </a:r>
            <a:r>
              <a:rPr lang="es-CL" sz="1100" noProof="0" dirty="0" err="1"/>
              <a:t>coverage</a:t>
            </a:r>
            <a:r>
              <a:rPr lang="es-CL" sz="1100" noProof="0" dirty="0"/>
              <a:t> in </a:t>
            </a:r>
            <a:r>
              <a:rPr lang="es-CL" sz="1100" noProof="0" dirty="0" err="1"/>
              <a:t>adolescents</a:t>
            </a:r>
            <a:r>
              <a:rPr lang="es-CL" sz="1100" noProof="0" dirty="0"/>
              <a:t> in </a:t>
            </a:r>
            <a:r>
              <a:rPr lang="es-CL" sz="1100" noProof="0" dirty="0" err="1"/>
              <a:t>England</a:t>
            </a:r>
            <a:r>
              <a:rPr lang="es-CL" sz="1100" noProof="0" dirty="0"/>
              <a:t>: 2023–2024. 2024. Disponible en: https://www.gov.uk/government/statistics/human-papillomavirus-hpv-vaccine-coverage-estimates-in-england-2023-to-2024</a:t>
            </a:r>
          </a:p>
          <a:p>
            <a:r>
              <a:rPr lang="es-CL" sz="1100" noProof="0" dirty="0"/>
              <a:t>22. Centro Nacional para la Salud de la Infancia y Adolescencia (CENSIA), México. Lineamientos de la Campaña de Vacunación contra el VPH 2024. 23 </a:t>
            </a:r>
            <a:r>
              <a:rPr lang="es-CL" sz="1100" noProof="0" dirty="0" err="1"/>
              <a:t>Ago</a:t>
            </a:r>
            <a:r>
              <a:rPr lang="es-CL" sz="1100" noProof="0" dirty="0"/>
              <a:t> 2024. Disponible en: https://www.gob.mx/salud/censia/documentos/lineamientos-de-la-campana-de-vacunacion-contra-el-vph-2024</a:t>
            </a:r>
          </a:p>
          <a:p>
            <a:r>
              <a:rPr lang="es-CL" sz="1100" noProof="0" dirty="0"/>
              <a:t>23. </a:t>
            </a:r>
            <a:r>
              <a:rPr lang="es-CL" sz="1100" noProof="0" dirty="0" err="1"/>
              <a:t>Ministério</a:t>
            </a:r>
            <a:r>
              <a:rPr lang="es-CL" sz="1100" noProof="0" dirty="0"/>
              <a:t> da </a:t>
            </a:r>
            <a:r>
              <a:rPr lang="es-CL" sz="1100" noProof="0" dirty="0" err="1"/>
              <a:t>Saúde</a:t>
            </a:r>
            <a:r>
              <a:rPr lang="es-CL" sz="1100" noProof="0" dirty="0"/>
              <a:t> (Brasil). Nota Técnica </a:t>
            </a:r>
            <a:r>
              <a:rPr lang="es-CL" sz="1100" noProof="0" dirty="0" err="1"/>
              <a:t>Nº</a:t>
            </a:r>
            <a:r>
              <a:rPr lang="es-CL" sz="1100" noProof="0" dirty="0"/>
              <a:t> 41/2024‑CGICI/DPNI/SVSA/MS: </a:t>
            </a:r>
            <a:r>
              <a:rPr lang="es-CL" sz="1100" noProof="0" dirty="0" err="1"/>
              <a:t>Atualização</a:t>
            </a:r>
            <a:r>
              <a:rPr lang="es-CL" sz="1100" noProof="0" dirty="0"/>
              <a:t> das </a:t>
            </a:r>
            <a:r>
              <a:rPr lang="es-CL" sz="1100" noProof="0" dirty="0" err="1"/>
              <a:t>recomendações</a:t>
            </a:r>
            <a:r>
              <a:rPr lang="es-CL" sz="1100" noProof="0" dirty="0"/>
              <a:t> da </a:t>
            </a:r>
            <a:r>
              <a:rPr lang="es-CL" sz="1100" noProof="0" dirty="0" err="1"/>
              <a:t>vacinação</a:t>
            </a:r>
            <a:r>
              <a:rPr lang="es-CL" sz="1100" noProof="0" dirty="0"/>
              <a:t> contra HPV no Brasil (</a:t>
            </a:r>
            <a:r>
              <a:rPr lang="es-CL" sz="1100" noProof="0" dirty="0" err="1"/>
              <a:t>dose</a:t>
            </a:r>
            <a:r>
              <a:rPr lang="es-CL" sz="1100" noProof="0" dirty="0"/>
              <a:t> única). 1 Abr 2024. Disponible en: https://www.gov.br/saude/pt-br/centrais-de-conteudo/publicacoes/notas-tecnicas/2024/nota-tecnica-no-41-2024-cgici-dpni-svsa-ms</a:t>
            </a:r>
          </a:p>
          <a:p>
            <a:r>
              <a:rPr lang="es-CL" sz="1100" noProof="0" dirty="0"/>
              <a:t>24. IARC. </a:t>
            </a:r>
            <a:r>
              <a:rPr lang="es-CL" sz="1100" noProof="0" dirty="0" err="1"/>
              <a:t>Protection</a:t>
            </a:r>
            <a:r>
              <a:rPr lang="es-CL" sz="1100" noProof="0" dirty="0"/>
              <a:t> </a:t>
            </a:r>
            <a:r>
              <a:rPr lang="es-CL" sz="1100" noProof="0" dirty="0" err="1"/>
              <a:t>from</a:t>
            </a:r>
            <a:r>
              <a:rPr lang="es-CL" sz="1100" noProof="0" dirty="0"/>
              <a:t> a Single </a:t>
            </a:r>
            <a:r>
              <a:rPr lang="es-CL" sz="1100" noProof="0" dirty="0" err="1"/>
              <a:t>Dose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(</a:t>
            </a:r>
            <a:r>
              <a:rPr lang="es-CL" sz="1100" noProof="0" dirty="0" err="1"/>
              <a:t>Evidence</a:t>
            </a:r>
            <a:r>
              <a:rPr lang="es-CL" sz="1100" noProof="0" dirty="0"/>
              <a:t> </a:t>
            </a:r>
            <a:r>
              <a:rPr lang="es-CL" sz="1100" noProof="0" dirty="0" err="1"/>
              <a:t>Summary</a:t>
            </a:r>
            <a:r>
              <a:rPr lang="es-CL" sz="1100" noProof="0" dirty="0"/>
              <a:t> </a:t>
            </a:r>
            <a:r>
              <a:rPr lang="es-CL" sz="1100" noProof="0" dirty="0" err="1"/>
              <a:t>Brief</a:t>
            </a:r>
            <a:r>
              <a:rPr lang="es-CL" sz="1100" noProof="0" dirty="0"/>
              <a:t>). 2023. Disponible en: https://www.iarc.who.int/featured-news/protection-from-a-single-dose-of-hpv-vaccine/</a:t>
            </a:r>
          </a:p>
          <a:p>
            <a:r>
              <a:rPr lang="es-CL" sz="1100" noProof="0" dirty="0"/>
              <a:t>25. PATH / Single‑</a:t>
            </a:r>
            <a:r>
              <a:rPr lang="es-CL" sz="1100" noProof="0" dirty="0" err="1"/>
              <a:t>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</a:t>
            </a:r>
            <a:r>
              <a:rPr lang="es-CL" sz="1100" noProof="0" dirty="0" err="1"/>
              <a:t>Evaluation</a:t>
            </a:r>
            <a:r>
              <a:rPr lang="es-CL" sz="1100" noProof="0" dirty="0"/>
              <a:t> </a:t>
            </a:r>
            <a:r>
              <a:rPr lang="es-CL" sz="1100" noProof="0" dirty="0" err="1"/>
              <a:t>Consortium</a:t>
            </a:r>
            <a:r>
              <a:rPr lang="es-CL" sz="1100" noProof="0" dirty="0"/>
              <a:t>. </a:t>
            </a:r>
            <a:r>
              <a:rPr lang="es-CL" sz="1100" noProof="0" dirty="0" err="1"/>
              <a:t>Fact</a:t>
            </a:r>
            <a:r>
              <a:rPr lang="es-CL" sz="1100" noProof="0" dirty="0"/>
              <a:t> </a:t>
            </a:r>
            <a:r>
              <a:rPr lang="es-CL" sz="1100" noProof="0" dirty="0" err="1"/>
              <a:t>sheet</a:t>
            </a:r>
            <a:r>
              <a:rPr lang="es-CL" sz="1100" noProof="0" dirty="0"/>
              <a:t>: </a:t>
            </a:r>
            <a:r>
              <a:rPr lang="es-CL" sz="1100" noProof="0" dirty="0" err="1"/>
              <a:t>Evidence</a:t>
            </a:r>
            <a:r>
              <a:rPr lang="es-CL" sz="1100" noProof="0" dirty="0"/>
              <a:t> and </a:t>
            </a:r>
            <a:r>
              <a:rPr lang="es-CL" sz="1100" noProof="0" dirty="0" err="1"/>
              <a:t>potential</a:t>
            </a:r>
            <a:r>
              <a:rPr lang="es-CL" sz="1100" noProof="0" dirty="0"/>
              <a:t> </a:t>
            </a:r>
            <a:r>
              <a:rPr lang="es-CL" sz="1100" noProof="0" dirty="0" err="1"/>
              <a:t>impact</a:t>
            </a:r>
            <a:r>
              <a:rPr lang="es-CL" sz="1100" noProof="0" dirty="0"/>
              <a:t> </a:t>
            </a:r>
            <a:r>
              <a:rPr lang="es-CL" sz="1100" noProof="0" dirty="0" err="1"/>
              <a:t>for</a:t>
            </a:r>
            <a:r>
              <a:rPr lang="es-CL" sz="1100" noProof="0" dirty="0"/>
              <a:t> single‑</a:t>
            </a:r>
            <a:r>
              <a:rPr lang="es-CL" sz="1100" noProof="0" dirty="0" err="1"/>
              <a:t>dose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. Nov 2023. Disponible en: https://media.path.org/documents/Single-Dose_HPV_Vaccination_Evidence_Fact_Sheet_November_2023_EN.pdf</a:t>
            </a:r>
          </a:p>
          <a:p>
            <a:r>
              <a:rPr lang="es-CL" sz="1100" noProof="0" dirty="0"/>
              <a:t>26. </a:t>
            </a:r>
            <a:r>
              <a:rPr lang="es-CL" sz="1100" noProof="0" dirty="0" err="1"/>
              <a:t>World</a:t>
            </a:r>
            <a:r>
              <a:rPr lang="es-CL" sz="1100" noProof="0" dirty="0"/>
              <a:t> </a:t>
            </a:r>
            <a:r>
              <a:rPr lang="es-CL" sz="1100" noProof="0" dirty="0" err="1"/>
              <a:t>Health</a:t>
            </a:r>
            <a:r>
              <a:rPr lang="es-CL" sz="1100" noProof="0" dirty="0"/>
              <a:t> </a:t>
            </a:r>
            <a:r>
              <a:rPr lang="es-CL" sz="1100" noProof="0" dirty="0" err="1"/>
              <a:t>Organization</a:t>
            </a:r>
            <a:r>
              <a:rPr lang="es-CL" sz="1100" noProof="0" dirty="0"/>
              <a:t>. </a:t>
            </a:r>
            <a:r>
              <a:rPr lang="es-CL" sz="1100" noProof="0" dirty="0" err="1"/>
              <a:t>Immunization</a:t>
            </a:r>
            <a:r>
              <a:rPr lang="es-CL" sz="1100" noProof="0" dirty="0"/>
              <a:t> Agenda 2030 (IA2030): Framework and </a:t>
            </a:r>
            <a:r>
              <a:rPr lang="es-CL" sz="1100" noProof="0" dirty="0" err="1"/>
              <a:t>resources</a:t>
            </a:r>
            <a:r>
              <a:rPr lang="es-CL" sz="1100" noProof="0" dirty="0"/>
              <a:t>. 2021–2024. Disponible en: https://www.who.int/teams/immunization-vaccines-and-biologicals/strategies/ia2030</a:t>
            </a:r>
          </a:p>
          <a:p>
            <a:r>
              <a:rPr lang="es-CL" sz="1100" noProof="0" dirty="0"/>
              <a:t>27. OPS. </a:t>
            </a:r>
            <a:r>
              <a:rPr lang="es-CL" sz="1100" noProof="0" dirty="0" err="1"/>
              <a:t>Immunization</a:t>
            </a:r>
            <a:r>
              <a:rPr lang="es-CL" sz="1100" noProof="0" dirty="0"/>
              <a:t> in </a:t>
            </a:r>
            <a:r>
              <a:rPr lang="es-CL" sz="1100" noProof="0" dirty="0" err="1"/>
              <a:t>the</a:t>
            </a:r>
            <a:r>
              <a:rPr lang="es-CL" sz="1100" noProof="0" dirty="0"/>
              <a:t> </a:t>
            </a:r>
            <a:r>
              <a:rPr lang="es-CL" sz="1100" noProof="0" dirty="0" err="1"/>
              <a:t>Americas</a:t>
            </a:r>
            <a:r>
              <a:rPr lang="es-CL" sz="1100" noProof="0" dirty="0"/>
              <a:t>: 2023 </a:t>
            </a:r>
            <a:r>
              <a:rPr lang="es-CL" sz="1100" noProof="0" dirty="0" err="1"/>
              <a:t>Summary</a:t>
            </a:r>
            <a:r>
              <a:rPr lang="es-CL" sz="1100" noProof="0" dirty="0"/>
              <a:t>. 2023. Disponible en: https://www.paho.org/en/documents/immunization-americas-2023-summary</a:t>
            </a:r>
          </a:p>
          <a:p>
            <a:r>
              <a:rPr lang="es-CL" sz="1100" noProof="0" dirty="0"/>
              <a:t>28. </a:t>
            </a:r>
            <a:r>
              <a:rPr lang="es-CL" sz="1100" noProof="0" dirty="0" err="1"/>
              <a:t>von</a:t>
            </a:r>
            <a:r>
              <a:rPr lang="es-CL" sz="1100" noProof="0" dirty="0"/>
              <a:t> </a:t>
            </a:r>
            <a:r>
              <a:rPr lang="es-CL" sz="1100" noProof="0" dirty="0" err="1"/>
              <a:t>Elm</a:t>
            </a:r>
            <a:r>
              <a:rPr lang="es-CL" sz="1100" noProof="0" dirty="0"/>
              <a:t> E, Altman DG, </a:t>
            </a:r>
            <a:r>
              <a:rPr lang="es-CL" sz="1100" noProof="0" dirty="0" err="1"/>
              <a:t>Egger</a:t>
            </a:r>
            <a:r>
              <a:rPr lang="es-CL" sz="1100" noProof="0" dirty="0"/>
              <a:t> M, et al. </a:t>
            </a:r>
            <a:r>
              <a:rPr lang="es-CL" sz="1100" noProof="0" dirty="0" err="1"/>
              <a:t>The</a:t>
            </a:r>
            <a:r>
              <a:rPr lang="es-CL" sz="1100" noProof="0" dirty="0"/>
              <a:t> STROBE </a:t>
            </a:r>
            <a:r>
              <a:rPr lang="es-CL" sz="1100" noProof="0" dirty="0" err="1"/>
              <a:t>statement</a:t>
            </a:r>
            <a:r>
              <a:rPr lang="es-CL" sz="1100" noProof="0" dirty="0"/>
              <a:t>: </a:t>
            </a:r>
            <a:r>
              <a:rPr lang="es-CL" sz="1100" noProof="0" dirty="0" err="1"/>
              <a:t>guidelines</a:t>
            </a:r>
            <a:r>
              <a:rPr lang="es-CL" sz="1100" noProof="0" dirty="0"/>
              <a:t> </a:t>
            </a:r>
            <a:r>
              <a:rPr lang="es-CL" sz="1100" noProof="0" dirty="0" err="1"/>
              <a:t>for</a:t>
            </a:r>
            <a:r>
              <a:rPr lang="es-CL" sz="1100" noProof="0" dirty="0"/>
              <a:t> </a:t>
            </a:r>
            <a:r>
              <a:rPr lang="es-CL" sz="1100" noProof="0" dirty="0" err="1"/>
              <a:t>reporting</a:t>
            </a:r>
            <a:r>
              <a:rPr lang="es-CL" sz="1100" noProof="0" dirty="0"/>
              <a:t> </a:t>
            </a:r>
            <a:r>
              <a:rPr lang="es-CL" sz="1100" noProof="0" dirty="0" err="1"/>
              <a:t>observational</a:t>
            </a:r>
            <a:r>
              <a:rPr lang="es-CL" sz="1100" noProof="0" dirty="0"/>
              <a:t> </a:t>
            </a:r>
            <a:r>
              <a:rPr lang="es-CL" sz="1100" noProof="0" dirty="0" err="1"/>
              <a:t>studies</a:t>
            </a:r>
            <a:r>
              <a:rPr lang="es-CL" sz="1100" noProof="0" dirty="0"/>
              <a:t>. </a:t>
            </a:r>
            <a:r>
              <a:rPr lang="es-CL" sz="1100" noProof="0" dirty="0" err="1"/>
              <a:t>PLoS</a:t>
            </a:r>
            <a:r>
              <a:rPr lang="es-CL" sz="1100" noProof="0" dirty="0"/>
              <a:t> </a:t>
            </a:r>
            <a:r>
              <a:rPr lang="es-CL" sz="1100" noProof="0" dirty="0" err="1"/>
              <a:t>Med</a:t>
            </a:r>
            <a:r>
              <a:rPr lang="es-CL" sz="1100" noProof="0" dirty="0"/>
              <a:t>. 2007;4(10):e296.</a:t>
            </a:r>
          </a:p>
          <a:p>
            <a:r>
              <a:rPr lang="es-CL" sz="1100" noProof="0" dirty="0"/>
              <a:t>29. STROBE </a:t>
            </a:r>
            <a:r>
              <a:rPr lang="es-CL" sz="1100" noProof="0" dirty="0" err="1"/>
              <a:t>Initiative</a:t>
            </a:r>
            <a:r>
              <a:rPr lang="es-CL" sz="1100" noProof="0" dirty="0"/>
              <a:t>. STROBE </a:t>
            </a:r>
            <a:r>
              <a:rPr lang="es-CL" sz="1100" noProof="0" dirty="0" err="1"/>
              <a:t>Checklist</a:t>
            </a:r>
            <a:r>
              <a:rPr lang="es-CL" sz="1100" noProof="0" dirty="0"/>
              <a:t> &amp; </a:t>
            </a:r>
            <a:r>
              <a:rPr lang="es-CL" sz="1100" noProof="0" dirty="0" err="1"/>
              <a:t>Translations</a:t>
            </a:r>
            <a:r>
              <a:rPr lang="es-CL" sz="1100" noProof="0" dirty="0"/>
              <a:t> (versión en español). 2025. Disponible en: https://www.strobe-statement.org/checklists/</a:t>
            </a:r>
          </a:p>
          <a:p>
            <a:r>
              <a:rPr lang="es-CL" sz="1100" noProof="0" dirty="0"/>
              <a:t>30. CDC. Use </a:t>
            </a:r>
            <a:r>
              <a:rPr lang="es-CL" sz="1100" noProof="0" dirty="0" err="1"/>
              <a:t>of</a:t>
            </a:r>
            <a:r>
              <a:rPr lang="es-CL" sz="1100" noProof="0" dirty="0"/>
              <a:t> a 2‑Dose Schedule </a:t>
            </a:r>
            <a:r>
              <a:rPr lang="es-CL" sz="1100" noProof="0" dirty="0" err="1"/>
              <a:t>for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Vaccination</a:t>
            </a:r>
            <a:r>
              <a:rPr lang="es-CL" sz="1100" noProof="0" dirty="0"/>
              <a:t> — </a:t>
            </a:r>
            <a:r>
              <a:rPr lang="es-CL" sz="1100" noProof="0" dirty="0" err="1"/>
              <a:t>Updated</a:t>
            </a:r>
            <a:r>
              <a:rPr lang="es-CL" sz="1100" noProof="0" dirty="0"/>
              <a:t> </a:t>
            </a:r>
            <a:r>
              <a:rPr lang="es-CL" sz="1100" noProof="0" dirty="0" err="1"/>
              <a:t>Recommendations</a:t>
            </a:r>
            <a:r>
              <a:rPr lang="es-CL" sz="1100" noProof="0" dirty="0"/>
              <a:t> </a:t>
            </a:r>
            <a:r>
              <a:rPr lang="es-CL" sz="1100" noProof="0" dirty="0" err="1"/>
              <a:t>of</a:t>
            </a:r>
            <a:r>
              <a:rPr lang="es-CL" sz="1100" noProof="0" dirty="0"/>
              <a:t> </a:t>
            </a:r>
            <a:r>
              <a:rPr lang="es-CL" sz="1100" noProof="0" dirty="0" err="1"/>
              <a:t>the</a:t>
            </a:r>
            <a:r>
              <a:rPr lang="es-CL" sz="1100" noProof="0" dirty="0"/>
              <a:t> ACIP. MMWR. 2016;65(49):1405–1408.</a:t>
            </a:r>
          </a:p>
          <a:p>
            <a:r>
              <a:rPr lang="es-CL" sz="1100" noProof="0" dirty="0"/>
              <a:t>31. IARC. Cervical </a:t>
            </a:r>
            <a:r>
              <a:rPr lang="es-CL" sz="1100" noProof="0" dirty="0" err="1"/>
              <a:t>cancer</a:t>
            </a:r>
            <a:r>
              <a:rPr lang="es-CL" sz="1100" noProof="0" dirty="0"/>
              <a:t> – </a:t>
            </a:r>
            <a:r>
              <a:rPr lang="es-CL" sz="1100" noProof="0" dirty="0" err="1"/>
              <a:t>key</a:t>
            </a:r>
            <a:r>
              <a:rPr lang="es-CL" sz="1100" noProof="0" dirty="0"/>
              <a:t> </a:t>
            </a:r>
            <a:r>
              <a:rPr lang="es-CL" sz="1100" noProof="0" dirty="0" err="1"/>
              <a:t>facts</a:t>
            </a:r>
            <a:r>
              <a:rPr lang="es-CL" sz="1100" noProof="0" dirty="0"/>
              <a:t>. 2025. Disponible en: https://www.iarc.who.int/cancer-type/cervical-cancer/</a:t>
            </a:r>
          </a:p>
          <a:p>
            <a:r>
              <a:rPr lang="es-CL" sz="1100" noProof="0" dirty="0"/>
              <a:t>32. WHO. WHO </a:t>
            </a:r>
            <a:r>
              <a:rPr lang="es-CL" sz="1100" noProof="0" dirty="0" err="1"/>
              <a:t>adds</a:t>
            </a:r>
            <a:r>
              <a:rPr lang="es-CL" sz="1100" noProof="0" dirty="0"/>
              <a:t> </a:t>
            </a:r>
            <a:r>
              <a:rPr lang="es-CL" sz="1100" noProof="0" dirty="0" err="1"/>
              <a:t>an</a:t>
            </a:r>
            <a:r>
              <a:rPr lang="es-CL" sz="1100" noProof="0" dirty="0"/>
              <a:t> HPV </a:t>
            </a:r>
            <a:r>
              <a:rPr lang="es-CL" sz="1100" noProof="0" dirty="0" err="1"/>
              <a:t>vaccine</a:t>
            </a:r>
            <a:r>
              <a:rPr lang="es-CL" sz="1100" noProof="0" dirty="0"/>
              <a:t> </a:t>
            </a:r>
            <a:r>
              <a:rPr lang="es-CL" sz="1100" noProof="0" dirty="0" err="1"/>
              <a:t>for</a:t>
            </a:r>
            <a:r>
              <a:rPr lang="es-CL" sz="1100" noProof="0" dirty="0"/>
              <a:t> single‑</a:t>
            </a:r>
            <a:r>
              <a:rPr lang="es-CL" sz="1100" noProof="0" dirty="0" err="1"/>
              <a:t>dose</a:t>
            </a:r>
            <a:r>
              <a:rPr lang="es-CL" sz="1100" noProof="0" dirty="0"/>
              <a:t> use (</a:t>
            </a:r>
            <a:r>
              <a:rPr lang="es-CL" sz="1100" noProof="0" dirty="0" err="1"/>
              <a:t>policy</a:t>
            </a:r>
            <a:r>
              <a:rPr lang="es-CL" sz="1100" noProof="0" dirty="0"/>
              <a:t> </a:t>
            </a:r>
            <a:r>
              <a:rPr lang="es-CL" sz="1100" noProof="0" dirty="0" err="1"/>
              <a:t>update</a:t>
            </a:r>
            <a:r>
              <a:rPr lang="es-CL" sz="1100" noProof="0" dirty="0"/>
              <a:t>). 4 Oct 2024. Disponible en: https://www.who.int/es/news/item/04-10-2024-who-adds-an-hpv-vaccine-for-single-dose-use</a:t>
            </a:r>
          </a:p>
          <a:p>
            <a:pPr marL="0" indent="0" algn="just">
              <a:buNone/>
            </a:pPr>
            <a:endParaRPr lang="es-CL" sz="11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202E55B-49C1-3E22-298B-B6CB752A021C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18814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C5C9A-E799-8234-5569-4B85B2FF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FC487B-0E5C-C56D-F17F-AB8AAC9D3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7311F5BE-935D-8634-C9C1-434DFB0F1E57}"/>
              </a:ext>
            </a:extLst>
          </p:cNvPr>
          <p:cNvSpPr txBox="1">
            <a:spLocks/>
          </p:cNvSpPr>
          <p:nvPr/>
        </p:nvSpPr>
        <p:spPr>
          <a:xfrm>
            <a:off x="7968344" y="380488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1200" cap="none" spc="0" normalizeH="0" baseline="0" noProof="0" dirty="0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3AC2132-0005-A99E-8C7A-F8AE23C0F3B9}"/>
              </a:ext>
            </a:extLst>
          </p:cNvPr>
          <p:cNvSpPr/>
          <p:nvPr/>
        </p:nvSpPr>
        <p:spPr>
          <a:xfrm rot="16200000">
            <a:off x="7497811" y="2478594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B892C3-E3AC-29BE-69B7-804E3BA0C6C3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88EC56-93A6-C512-F656-EE3CF300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06345" cy="4351338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D634B2-A6CE-554E-782C-7323BBE2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97" y="1756793"/>
            <a:ext cx="11851993" cy="442017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693EF1C-8659-1A25-EDE3-7D05EF5AF360}"/>
              </a:ext>
            </a:extLst>
          </p:cNvPr>
          <p:cNvSpPr txBox="1"/>
          <p:nvPr/>
        </p:nvSpPr>
        <p:spPr>
          <a:xfrm>
            <a:off x="609599" y="6331527"/>
            <a:ext cx="338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IPSUSS – Datos MINSAL</a:t>
            </a:r>
            <a:endParaRPr lang="es-CL" dirty="0"/>
          </a:p>
        </p:txBody>
      </p:sp>
      <p:pic>
        <p:nvPicPr>
          <p:cNvPr id="1026" name="Picture 2" descr="MINSAL y OPS/OMS Chile refuerzan importancia de vacunación contra el Virus Papiloma  Humano - OPS/OMS | Organización Panamericana de la Salud">
            <a:extLst>
              <a:ext uri="{FF2B5EF4-FFF2-40B4-BE49-F238E27FC236}">
                <a16:creationId xmlns:a16="http://schemas.microsoft.com/office/drawing/2014/main" id="{DB9EC692-FE06-5770-F4F9-A3159106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adémica se refiere al bajo interés de vacunación en población de riesgo -  Universidad de Talca">
            <a:extLst>
              <a:ext uri="{FF2B5EF4-FFF2-40B4-BE49-F238E27FC236}">
                <a16:creationId xmlns:a16="http://schemas.microsoft.com/office/drawing/2014/main" id="{C5CBE48E-ED80-9CD2-3E75-6D0AD680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20" y="0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0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7C050-3EEB-A7BF-0903-D578CFAE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C0C7BF-103A-32D3-5D4A-8322AA5BE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01138B1-B2A3-A54B-2E15-CE852EFA717F}"/>
              </a:ext>
            </a:extLst>
          </p:cNvPr>
          <p:cNvSpPr txBox="1">
            <a:spLocks/>
          </p:cNvSpPr>
          <p:nvPr/>
        </p:nvSpPr>
        <p:spPr>
          <a:xfrm>
            <a:off x="7955269" y="380454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1200" cap="none" spc="0" normalizeH="0" baseline="0" noProof="0" dirty="0">
                <a:ln>
                  <a:noFill/>
                </a:ln>
                <a:solidFill>
                  <a:srgbClr val="003C5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6E10383-F002-7B96-C9DC-6B95BE0EAD2F}"/>
              </a:ext>
            </a:extLst>
          </p:cNvPr>
          <p:cNvSpPr/>
          <p:nvPr/>
        </p:nvSpPr>
        <p:spPr>
          <a:xfrm rot="16200000">
            <a:off x="7497811" y="2478594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E3D6BC-514E-F24C-C21E-F656EDC1A848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F1DCD7-A03D-7B2F-568D-84D955E1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1" y="875943"/>
            <a:ext cx="3515216" cy="5106113"/>
          </a:xfrm>
          <a:prstGeom prst="rect">
            <a:avLst/>
          </a:prstGeom>
        </p:spPr>
      </p:pic>
      <p:pic>
        <p:nvPicPr>
          <p:cNvPr id="12" name="Imagen 11" descr="Interfaz de usuario gráfica, Texto, Sitio web&#10;&#10;El contenido generado por IA puede ser incorrecto.">
            <a:extLst>
              <a:ext uri="{FF2B5EF4-FFF2-40B4-BE49-F238E27FC236}">
                <a16:creationId xmlns:a16="http://schemas.microsoft.com/office/drawing/2014/main" id="{8D0833F2-4C0D-A733-5907-7B1AC00A2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57" y="2019955"/>
            <a:ext cx="3752227" cy="45988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B3A25E-83CA-AC8D-95DF-AF6469C9F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108" y="1074515"/>
            <a:ext cx="3734321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56" y="118188"/>
            <a:ext cx="6406243" cy="23244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noProof="0" dirty="0"/>
              <a:t>Estudio ecológico transversal con fuentes administrativas regionales del PNI/DEIS para población objetivo escolar (4.º y 5.º básico) en 2024.</a:t>
            </a:r>
            <a:r>
              <a:rPr lang="es-CL" sz="2000" noProof="0" dirty="0"/>
              <a:t> </a:t>
            </a:r>
          </a:p>
          <a:p>
            <a:pPr marL="0" indent="0" algn="ctr">
              <a:buNone/>
            </a:pPr>
            <a:r>
              <a:rPr lang="es-CL" sz="2000" noProof="0" dirty="0"/>
              <a:t>Se utilizaron datos del Programa Nacional de Inmunizaciones del Ministerio de Salud de Chile, correspondientes al último período disponible, desagregados por comuna.</a:t>
            </a:r>
          </a:p>
          <a:p>
            <a:pPr algn="ctr"/>
            <a:endParaRPr lang="es-CL" sz="2000" noProof="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64B6B2D-58DC-9F58-154E-A414448BD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930518"/>
              </p:ext>
            </p:extLst>
          </p:nvPr>
        </p:nvGraphicFramePr>
        <p:xfrm>
          <a:off x="5713998" y="2502567"/>
          <a:ext cx="5847010" cy="435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19D47C48-5D78-4278-ED97-819B72155958}"/>
              </a:ext>
            </a:extLst>
          </p:cNvPr>
          <p:cNvSpPr txBox="1"/>
          <p:nvPr/>
        </p:nvSpPr>
        <p:spPr>
          <a:xfrm>
            <a:off x="7469921" y="4433778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800" b="1" noProof="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Variables principales: </a:t>
            </a: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F425B-EAC7-352C-7A29-3B1D3E923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FF402-5788-91E0-0621-ED0B48CC65B1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D1C53E-2693-62EC-989E-D07FBF30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5CBA93D-6089-BF3B-AD0D-A8AC82172997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0916CE2-D816-843F-89C9-11CA4AF4D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467249"/>
              </p:ext>
            </p:extLst>
          </p:nvPr>
        </p:nvGraphicFramePr>
        <p:xfrm>
          <a:off x="551974" y="484909"/>
          <a:ext cx="11088052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DEC8FD26-6144-B9B8-9D6C-D80FE3066AC5}"/>
              </a:ext>
            </a:extLst>
          </p:cNvPr>
          <p:cNvGrpSpPr/>
          <p:nvPr/>
        </p:nvGrpSpPr>
        <p:grpSpPr>
          <a:xfrm>
            <a:off x="9157469" y="0"/>
            <a:ext cx="3034531" cy="1820718"/>
            <a:chOff x="7473007" y="3510709"/>
            <a:chExt cx="3034531" cy="182071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DC66F38-3B3C-3E2D-2D92-C46C9F042E21}"/>
                </a:ext>
              </a:extLst>
            </p:cNvPr>
            <p:cNvSpPr/>
            <p:nvPr/>
          </p:nvSpPr>
          <p:spPr>
            <a:xfrm>
              <a:off x="7473007" y="3510709"/>
              <a:ext cx="3034531" cy="182071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B4022ED-86C4-2938-A091-87252AB88543}"/>
                </a:ext>
              </a:extLst>
            </p:cNvPr>
            <p:cNvSpPr txBox="1"/>
            <p:nvPr/>
          </p:nvSpPr>
          <p:spPr>
            <a:xfrm>
              <a:off x="7473007" y="3510709"/>
              <a:ext cx="3034531" cy="1820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600" kern="1200" noProof="0" dirty="0"/>
                <a:t>Se utilizó software R versión 4.x para análisis estadístico, con un nivel de significancia de p&lt;0,05.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98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2B5D0429-AADB-1C4F-6FD3-9AE45D9E4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1567" y="424631"/>
            <a:ext cx="6713943" cy="462002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DA4A4F3-75AB-C70D-E7E7-E94C0911C8D4}"/>
              </a:ext>
            </a:extLst>
          </p:cNvPr>
          <p:cNvSpPr txBox="1"/>
          <p:nvPr/>
        </p:nvSpPr>
        <p:spPr>
          <a:xfrm>
            <a:off x="5172900" y="5044658"/>
            <a:ext cx="6160956" cy="1020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800" noProof="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 rezago de 2.ª dosis se concentra en zonas rurales o de difícil acceso (p. ej., cordillera y litoral austral), mientras que las comunas urbanas principales mantienen ≥90%.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64FAD-52A2-6C85-3D99-04EA3357A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CB342B8-9804-BE32-E5B3-33CF07674D6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1916CF-22EB-5EAB-9074-CACA288B4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48E0B7FF-5BD6-C285-4CFF-CD2EBEDFB7BD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5B461F9-6C7F-0480-1DF5-782543815634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CE64FF-0F22-DA4E-18C3-7F3B44499797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2" name="Imagen 11" descr="Mapa&#10;&#10;El contenido generado por IA puede ser incorrecto.">
            <a:extLst>
              <a:ext uri="{FF2B5EF4-FFF2-40B4-BE49-F238E27FC236}">
                <a16:creationId xmlns:a16="http://schemas.microsoft.com/office/drawing/2014/main" id="{9286B177-4A5A-86BA-03C1-58C4C0FCC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2" y="193169"/>
            <a:ext cx="68119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CC80F0E-D899-AC53-E5F9-CBCFF79EA8DE}"/>
              </a:ext>
            </a:extLst>
          </p:cNvPr>
          <p:cNvSpPr/>
          <p:nvPr/>
        </p:nvSpPr>
        <p:spPr>
          <a:xfrm>
            <a:off x="6871855" y="791738"/>
            <a:ext cx="3006436" cy="1286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C12E51-87A0-FC04-5B6E-EE6A756A2F5D}"/>
              </a:ext>
            </a:extLst>
          </p:cNvPr>
          <p:cNvSpPr/>
          <p:nvPr/>
        </p:nvSpPr>
        <p:spPr>
          <a:xfrm rot="5400000">
            <a:off x="6084674" y="3136969"/>
            <a:ext cx="2322505" cy="1967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65C6AB80-9299-2BD9-D0C0-B87086B6D057}"/>
                  </a:ext>
                </a:extLst>
              </p14:cNvPr>
              <p14:cNvContentPartPr/>
              <p14:nvPr/>
            </p14:nvContentPartPr>
            <p14:xfrm>
              <a:off x="6439865" y="2132335"/>
              <a:ext cx="4147560" cy="396648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65C6AB80-9299-2BD9-D0C0-B87086B6D0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3745" y="2126215"/>
                <a:ext cx="4159800" cy="3978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63CDCDC-FB34-3968-F9EF-6AD28FDF72D9}"/>
              </a:ext>
            </a:extLst>
          </p:cNvPr>
          <p:cNvCxnSpPr>
            <a:cxnSpLocks/>
          </p:cNvCxnSpPr>
          <p:nvPr/>
        </p:nvCxnSpPr>
        <p:spPr>
          <a:xfrm>
            <a:off x="5906584" y="1190114"/>
            <a:ext cx="1145380" cy="98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041BEA-0700-1E18-1212-AB459694A346}"/>
              </a:ext>
            </a:extLst>
          </p:cNvPr>
          <p:cNvSpPr txBox="1"/>
          <p:nvPr/>
        </p:nvSpPr>
        <p:spPr>
          <a:xfrm>
            <a:off x="4880907" y="791738"/>
            <a:ext cx="102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SS OSORNO</a:t>
            </a:r>
            <a:endParaRPr lang="es-CL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F877C2D-BBB0-7E6C-C2A2-95C270561232}"/>
              </a:ext>
            </a:extLst>
          </p:cNvPr>
          <p:cNvCxnSpPr>
            <a:cxnSpLocks/>
          </p:cNvCxnSpPr>
          <p:nvPr/>
        </p:nvCxnSpPr>
        <p:spPr>
          <a:xfrm flipV="1">
            <a:off x="6084418" y="5107225"/>
            <a:ext cx="443347" cy="650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B01A2ED-7C4D-6CD5-46A6-33A7B0A603D4}"/>
              </a:ext>
            </a:extLst>
          </p:cNvPr>
          <p:cNvSpPr txBox="1"/>
          <p:nvPr/>
        </p:nvSpPr>
        <p:spPr>
          <a:xfrm>
            <a:off x="7245926" y="6524248"/>
            <a:ext cx="205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SS DEL RELONCAVÍ</a:t>
            </a:r>
            <a:endParaRPr lang="es-CL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3FFC5264-A506-139F-1153-EC9516F97C85}"/>
              </a:ext>
            </a:extLst>
          </p:cNvPr>
          <p:cNvCxnSpPr>
            <a:cxnSpLocks/>
          </p:cNvCxnSpPr>
          <p:nvPr/>
        </p:nvCxnSpPr>
        <p:spPr>
          <a:xfrm flipV="1">
            <a:off x="8375073" y="5835325"/>
            <a:ext cx="443347" cy="650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74EEAE9-42B1-A397-6C01-6002787D42AB}"/>
              </a:ext>
            </a:extLst>
          </p:cNvPr>
          <p:cNvSpPr txBox="1"/>
          <p:nvPr/>
        </p:nvSpPr>
        <p:spPr>
          <a:xfrm>
            <a:off x="5210294" y="5881596"/>
            <a:ext cx="166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SS DEL CHILOÉ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155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4DEB-8774-13E1-EEA6-07974DD0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0A1FE83-BA16-A99E-1D48-AF45581137B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CDEC78-2468-D0C2-EA7D-5822D7C8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4F16F76D-7025-B4B2-B163-21D3854F1472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F81841-9863-3C9E-E44A-6E183E203383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5955B6-F100-7E85-63BA-424FC3B38B3B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9736AF-4AC6-FD92-9DAF-C795DA9EA0AA}"/>
              </a:ext>
            </a:extLst>
          </p:cNvPr>
          <p:cNvSpPr txBox="1"/>
          <p:nvPr/>
        </p:nvSpPr>
        <p:spPr>
          <a:xfrm>
            <a:off x="5492558" y="5777379"/>
            <a:ext cx="6239352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1. Cobertura 4.º Básico – 1.ª dosis (paleta continua)</a:t>
            </a:r>
            <a:endParaRPr lang="es-CL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" name="Imagen 11" descr="Mapa&#10;&#10;El contenido generado por IA puede ser incorrecto.">
            <a:extLst>
              <a:ext uri="{FF2B5EF4-FFF2-40B4-BE49-F238E27FC236}">
                <a16:creationId xmlns:a16="http://schemas.microsoft.com/office/drawing/2014/main" id="{09FE97B7-79EC-6134-11D2-0EF5B826C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06" y="0"/>
            <a:ext cx="5401456" cy="5444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3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CF970-37F1-73C5-3EBF-1251C436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D9E8EAD-A610-05B6-40EC-B524AF5C89A1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AE0071-1268-BABD-1596-E4F90C66C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3E4A9499-03D6-6ED2-B4AC-B401D8C936B3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noProof="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12927B-9FD8-18F0-090F-92337A26FC8E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8702F68-26FB-0C5C-A46C-0F8556E14D13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9" name="Imagen 8" descr="Mapa&#10;&#10;El contenido generado por IA puede ser incorrecto.">
            <a:extLst>
              <a:ext uri="{FF2B5EF4-FFF2-40B4-BE49-F238E27FC236}">
                <a16:creationId xmlns:a16="http://schemas.microsoft.com/office/drawing/2014/main" id="{4A65AD50-B54F-8744-32CC-7EDA10F65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35" y="-3147"/>
            <a:ext cx="5486400" cy="55853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57CE22D-2D5A-A0B9-0E9D-D2634C1C13D6}"/>
              </a:ext>
            </a:extLst>
          </p:cNvPr>
          <p:cNvSpPr txBox="1"/>
          <p:nvPr/>
        </p:nvSpPr>
        <p:spPr>
          <a:xfrm>
            <a:off x="5259732" y="5882505"/>
            <a:ext cx="6918606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2. Cobertura 5.º Básico – 2.ª dosis (paleta continua)</a:t>
            </a:r>
            <a:endParaRPr lang="es-CL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16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0346028-12b8-4b4d-9a08-fc912f2dfde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58C99C811F9145935F02953ADCC085" ma:contentTypeVersion="13" ma:contentTypeDescription="Create a new document." ma:contentTypeScope="" ma:versionID="18e90977fe08f141c01a4e2410548a3b">
  <xsd:schema xmlns:xsd="http://www.w3.org/2001/XMLSchema" xmlns:xs="http://www.w3.org/2001/XMLSchema" xmlns:p="http://schemas.microsoft.com/office/2006/metadata/properties" xmlns:ns3="50346028-12b8-4b4d-9a08-fc912f2dfde6" targetNamespace="http://schemas.microsoft.com/office/2006/metadata/properties" ma:root="true" ma:fieldsID="a1cca320781fc1e17b1010a91e0cc42a" ns3:_="">
    <xsd:import namespace="50346028-12b8-4b4d-9a08-fc912f2dfde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46028-12b8-4b4d-9a08-fc912f2dfde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538839-BFE5-4232-AAE4-DD356943F798}">
  <ds:schemaRefs>
    <ds:schemaRef ds:uri="http://schemas.microsoft.com/office/2006/documentManagement/types"/>
    <ds:schemaRef ds:uri="http://purl.org/dc/dcmitype/"/>
    <ds:schemaRef ds:uri="50346028-12b8-4b4d-9a08-fc912f2dfde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1478B0-A0DA-4CDB-9BD0-4DD0666670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05C6CD-F948-42AD-947F-9B16E7FCB3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346028-12b8-4b4d-9a08-fc912f2dfd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7863</TotalTime>
  <Words>2269</Words>
  <Application>Microsoft Office PowerPoint</Application>
  <PresentationFormat>Panorámica</PresentationFormat>
  <Paragraphs>102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</vt:lpstr>
      <vt:lpstr>Century Gothic</vt:lpstr>
      <vt:lpstr>Tema de Office</vt:lpstr>
      <vt:lpstr>Presentación de PowerPoint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Daniela Cecilia Araneda del Valle</cp:lastModifiedBy>
  <cp:revision>13</cp:revision>
  <dcterms:created xsi:type="dcterms:W3CDTF">2023-09-24T14:12:27Z</dcterms:created>
  <dcterms:modified xsi:type="dcterms:W3CDTF">2025-11-14T14:50:08Z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4e9a4a-eb20-4aad-9a64-8872817c1a6f_Enabled">
    <vt:lpwstr>true</vt:lpwstr>
  </property>
  <property fmtid="{D5CDD505-2E9C-101B-9397-08002B2CF9AE}" pid="3" name="MSIP_Label_9f4e9a4a-eb20-4aad-9a64-8872817c1a6f_SetDate">
    <vt:lpwstr>2025-10-14T19:30:59Z</vt:lpwstr>
  </property>
  <property fmtid="{D5CDD505-2E9C-101B-9397-08002B2CF9AE}" pid="4" name="MSIP_Label_9f4e9a4a-eb20-4aad-9a64-8872817c1a6f_Method">
    <vt:lpwstr>Standard</vt:lpwstr>
  </property>
  <property fmtid="{D5CDD505-2E9C-101B-9397-08002B2CF9AE}" pid="5" name="MSIP_Label_9f4e9a4a-eb20-4aad-9a64-8872817c1a6f_Name">
    <vt:lpwstr>defa4170-0d19-0005-0004-bc88714345d2</vt:lpwstr>
  </property>
  <property fmtid="{D5CDD505-2E9C-101B-9397-08002B2CF9AE}" pid="6" name="MSIP_Label_9f4e9a4a-eb20-4aad-9a64-8872817c1a6f_SiteId">
    <vt:lpwstr>7a599002-001c-432c-846e-1ddca9f6b299</vt:lpwstr>
  </property>
  <property fmtid="{D5CDD505-2E9C-101B-9397-08002B2CF9AE}" pid="7" name="MSIP_Label_9f4e9a4a-eb20-4aad-9a64-8872817c1a6f_ActionId">
    <vt:lpwstr>8745a51d-f5ce-4647-8cbb-631c6e5a8267</vt:lpwstr>
  </property>
  <property fmtid="{D5CDD505-2E9C-101B-9397-08002B2CF9AE}" pid="8" name="MSIP_Label_9f4e9a4a-eb20-4aad-9a64-8872817c1a6f_ContentBits">
    <vt:lpwstr>0</vt:lpwstr>
  </property>
  <property fmtid="{D5CDD505-2E9C-101B-9397-08002B2CF9AE}" pid="9" name="MSIP_Label_9f4e9a4a-eb20-4aad-9a64-8872817c1a6f_Tag">
    <vt:lpwstr>10, 3, 0, 1</vt:lpwstr>
  </property>
  <property fmtid="{D5CDD505-2E9C-101B-9397-08002B2CF9AE}" pid="10" name="ContentTypeId">
    <vt:lpwstr>0x010100F058C99C811F9145935F02953ADCC085</vt:lpwstr>
  </property>
</Properties>
</file>