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9" r:id="rId4"/>
    <p:sldId id="265" r:id="rId5"/>
    <p:sldId id="270" r:id="rId6"/>
    <p:sldId id="271" r:id="rId7"/>
    <p:sldId id="272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6" y="1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06-11-2025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83/13993003.00753-2019" TargetMode="External"/><Relationship Id="rId13" Type="http://schemas.openxmlformats.org/officeDocument/2006/relationships/hyperlink" Target="https://www.researchgate.net/publication/391633784" TargetMode="External"/><Relationship Id="rId3" Type="http://schemas.openxmlformats.org/officeDocument/2006/relationships/hyperlink" Target="https://seguridad.guanajuato.gob.mx/" TargetMode="External"/><Relationship Id="rId7" Type="http://schemas.openxmlformats.org/officeDocument/2006/relationships/hyperlink" Target="https://doi.org/10.1007/S12098-023-04588-8" TargetMode="External"/><Relationship Id="rId12" Type="http://schemas.openxmlformats.org/officeDocument/2006/relationships/hyperlink" Target="https://accessmedicina.mhmedical.com/content.aspx?bookid=3554&amp;sectionid=292711239" TargetMode="External"/><Relationship Id="rId2" Type="http://schemas.openxmlformats.org/officeDocument/2006/relationships/image" Target="../media/image7.png"/><Relationship Id="rId16" Type="http://schemas.openxmlformats.org/officeDocument/2006/relationships/hyperlink" Target="https://doi.org/10.1016/j.bj.2021.12.0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lo.org.mx/scielo.php?script=sci_arttext&amp;pid=S0028-37462014000200006&amp;lng=es&amp;nrm=iso&amp;tlng=es" TargetMode="External"/><Relationship Id="rId11" Type="http://schemas.openxmlformats.org/officeDocument/2006/relationships/hyperlink" Target="https://doi.org/10.24875/RPR.23000041" TargetMode="External"/><Relationship Id="rId5" Type="http://schemas.openxmlformats.org/officeDocument/2006/relationships/hyperlink" Target="https://doi.org/10.1016/J.JACI.2021.05.006/ASSET/F9240799-A57D-4839-9B13-C5DAF853DA6E/MAIN.ASSETS/GR2.JPG" TargetMode="External"/><Relationship Id="rId15" Type="http://schemas.openxmlformats.org/officeDocument/2006/relationships/hyperlink" Target="https://es.slideshare.net/AndresJPVS/west-fisiologa-respiratoria-fundamentos10edpdf" TargetMode="External"/><Relationship Id="rId10" Type="http://schemas.openxmlformats.org/officeDocument/2006/relationships/hyperlink" Target="https://doi.org/10.3389/FPED.2022.877681" TargetMode="External"/><Relationship Id="rId4" Type="http://schemas.openxmlformats.org/officeDocument/2006/relationships/hyperlink" Target="https://doi.org/10.1002/PPUL.25169" TargetMode="External"/><Relationship Id="rId9" Type="http://schemas.openxmlformats.org/officeDocument/2006/relationships/hyperlink" Target="https://doi.org/10.1038/S41598-025-92047-Z;SUBJMETA=172,499,692,704;KWRD=ENVIRONMENTAL+SCIENCES,RISK+FACTORS" TargetMode="External"/><Relationship Id="rId14" Type="http://schemas.openxmlformats.org/officeDocument/2006/relationships/hyperlink" Target="https://saludpublica.mx/index.php/spm/article/view/11282/1203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672806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IMPEDANCIA DE LA VÍA  AÉREA EN NIÑOS EXPUESTOS A TRES ESCENARIOS DE RIESGO AMBIENTAL </a:t>
            </a:r>
          </a:p>
          <a:p>
            <a:br>
              <a:rPr lang="es-MX" sz="4800" b="1" dirty="0">
                <a:solidFill>
                  <a:schemeClr val="bg1"/>
                </a:solidFill>
              </a:rPr>
            </a:br>
            <a:r>
              <a:rPr lang="es-MX" sz="4800" b="1" dirty="0">
                <a:solidFill>
                  <a:schemeClr val="bg1"/>
                </a:solidFill>
              </a:rPr>
              <a:t>(ID </a:t>
            </a:r>
            <a:r>
              <a:rPr lang="es-CL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9159452" cy="1203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cap="all" dirty="0"/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Linares S. Benigno, Bermúdez P. Rocío Stephanie, González S. Belany Paola, Rocha G. Frida Gabriela, Hernández T. Lizeth Merari, González J. Juliana Valentina, Ramírez G. Ricardo Emmanuel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3939831" y="5989320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de Guanajuato, Guanajuato, México.</a:t>
            </a:r>
          </a:p>
        </p:txBody>
      </p:sp>
      <p:pic>
        <p:nvPicPr>
          <p:cNvPr id="18" name="Picture 48" descr="EscudoUG">
            <a:extLst>
              <a:ext uri="{FF2B5EF4-FFF2-40B4-BE49-F238E27FC236}">
                <a16:creationId xmlns:a16="http://schemas.microsoft.com/office/drawing/2014/main" id="{14C497AA-F2C9-4968-B270-AF181EE7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51" y="5547038"/>
            <a:ext cx="9382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FA6D97-E4FE-6238-A7E7-1A4351671357}"/>
              </a:ext>
            </a:extLst>
          </p:cNvPr>
          <p:cNvSpPr txBox="1"/>
          <p:nvPr/>
        </p:nvSpPr>
        <p:spPr>
          <a:xfrm>
            <a:off x="8762861" y="5370084"/>
            <a:ext cx="32533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/>
              <a:t>DR. BENIGNO LINARES SEGOVIA</a:t>
            </a:r>
          </a:p>
          <a:p>
            <a:pPr algn="ctr"/>
            <a:r>
              <a:rPr lang="es-MX" b="1" dirty="0"/>
              <a:t>Pediatra</a:t>
            </a:r>
            <a:br>
              <a:rPr lang="es-MX" b="1" dirty="0"/>
            </a:br>
            <a:r>
              <a:rPr lang="es-MX" b="1" dirty="0"/>
              <a:t>Maestro en Investigación Clínica</a:t>
            </a:r>
          </a:p>
          <a:p>
            <a:pPr algn="ctr"/>
            <a:r>
              <a:rPr lang="es-MX" b="1" dirty="0"/>
              <a:t>Doctor en Ciencias Médicas</a:t>
            </a:r>
          </a:p>
          <a:p>
            <a:pPr algn="ctr"/>
            <a:r>
              <a:rPr lang="es-MX" b="1" dirty="0"/>
              <a:t>blinares70@ugto.mx</a:t>
            </a:r>
            <a:endParaRPr lang="en-U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742F88-22ED-D15F-CA72-08D9560E789E}"/>
              </a:ext>
            </a:extLst>
          </p:cNvPr>
          <p:cNvSpPr txBox="1"/>
          <p:nvPr/>
        </p:nvSpPr>
        <p:spPr>
          <a:xfrm>
            <a:off x="2614903" y="1625107"/>
            <a:ext cx="4334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GRACIAS POR SU ATENCIÓN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3102737"/>
          </a:xfrm>
        </p:spPr>
        <p:txBody>
          <a:bodyPr>
            <a:normAutofit/>
          </a:bodyPr>
          <a:lstStyle/>
          <a:p>
            <a:pPr algn="just"/>
            <a:r>
              <a:rPr lang="es-MX" sz="2000" dirty="0"/>
              <a:t>La oscilometría de impulsos proporciona la resistencia y reactancia de la vía aérea</a:t>
            </a:r>
          </a:p>
          <a:p>
            <a:pPr algn="just"/>
            <a:r>
              <a:rPr lang="es-MX" sz="2000" dirty="0"/>
              <a:t>Es útil para identificar patrones obstructivos o restrictivos incluso en ausencia de síntomas respiratorios</a:t>
            </a:r>
          </a:p>
          <a:p>
            <a:pPr algn="just"/>
            <a:r>
              <a:rPr lang="es-MX" sz="2000" dirty="0"/>
              <a:t>Por lo que podría ser de utilidad para evaluar el efecto de contaminantes sobre la función pulmonar.</a:t>
            </a:r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8C88DCF-CB50-9E4F-488A-B81D2537E621}"/>
              </a:ext>
            </a:extLst>
          </p:cNvPr>
          <p:cNvSpPr txBox="1">
            <a:spLocks/>
          </p:cNvSpPr>
          <p:nvPr/>
        </p:nvSpPr>
        <p:spPr>
          <a:xfrm>
            <a:off x="809210" y="4675696"/>
            <a:ext cx="5722219" cy="2064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400" b="1" dirty="0"/>
              <a:t>OBJETIVO</a:t>
            </a:r>
          </a:p>
          <a:p>
            <a:pPr algn="just"/>
            <a:r>
              <a:rPr lang="es-MX" sz="2400" dirty="0"/>
              <a:t>Evaluar la impedancia de la vía aérea mediante oscilometría de impulsos en niños expuestos a tres escenarios de riesgo ambiental.</a:t>
            </a:r>
          </a:p>
          <a:p>
            <a:pPr algn="just"/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AAB2F23-1CBF-68A5-9149-EDCB26913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529" y="2791486"/>
            <a:ext cx="4722471" cy="3154101"/>
          </a:xfrm>
          <a:prstGeom prst="rect">
            <a:avLst/>
          </a:prstGeom>
        </p:spPr>
      </p:pic>
      <p:sp>
        <p:nvSpPr>
          <p:cNvPr id="11" name="Freeform 61">
            <a:extLst>
              <a:ext uri="{FF2B5EF4-FFF2-40B4-BE49-F238E27FC236}">
                <a16:creationId xmlns:a16="http://schemas.microsoft.com/office/drawing/2014/main" id="{7D6A3881-4A98-A611-8A5D-5B69A820B74B}"/>
              </a:ext>
            </a:extLst>
          </p:cNvPr>
          <p:cNvSpPr/>
          <p:nvPr/>
        </p:nvSpPr>
        <p:spPr>
          <a:xfrm>
            <a:off x="202557" y="-102163"/>
            <a:ext cx="5177191" cy="1499100"/>
          </a:xfrm>
          <a:custGeom>
            <a:avLst/>
            <a:gdLst/>
            <a:ahLst/>
            <a:cxnLst/>
            <a:rect l="l" t="t" r="r" b="b"/>
            <a:pathLst>
              <a:path w="7616076" h="1677157">
                <a:moveTo>
                  <a:pt x="0" y="0"/>
                </a:moveTo>
                <a:lnTo>
                  <a:pt x="7616076" y="0"/>
                </a:lnTo>
                <a:lnTo>
                  <a:pt x="7616076" y="1677157"/>
                </a:lnTo>
                <a:lnTo>
                  <a:pt x="0" y="1677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2" r="-5893" b="-96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2">
            <a:extLst>
              <a:ext uri="{FF2B5EF4-FFF2-40B4-BE49-F238E27FC236}">
                <a16:creationId xmlns:a16="http://schemas.microsoft.com/office/drawing/2014/main" id="{6CD70F07-CD99-38F7-1A30-C7BA4C88B27E}"/>
              </a:ext>
            </a:extLst>
          </p:cNvPr>
          <p:cNvSpPr/>
          <p:nvPr/>
        </p:nvSpPr>
        <p:spPr>
          <a:xfrm>
            <a:off x="6994883" y="37376"/>
            <a:ext cx="4265897" cy="1271550"/>
          </a:xfrm>
          <a:custGeom>
            <a:avLst/>
            <a:gdLst/>
            <a:ahLst/>
            <a:cxnLst/>
            <a:rect l="l" t="t" r="r" b="b"/>
            <a:pathLst>
              <a:path w="5873801" h="1564956">
                <a:moveTo>
                  <a:pt x="0" y="0"/>
                </a:moveTo>
                <a:lnTo>
                  <a:pt x="5873800" y="0"/>
                </a:lnTo>
                <a:lnTo>
                  <a:pt x="5873800" y="1564955"/>
                </a:lnTo>
                <a:lnTo>
                  <a:pt x="0" y="15649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139693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AD050-74A1-9B50-ADE1-C3DB88691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9901FA77-07DF-D6B3-2EE2-88709E05A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056" y="357200"/>
            <a:ext cx="8005762" cy="6464706"/>
          </a:xfrm>
        </p:spPr>
        <p:txBody>
          <a:bodyPr>
            <a:normAutofit lnSpcReduction="10000"/>
          </a:bodyPr>
          <a:lstStyle/>
          <a:p>
            <a:r>
              <a:rPr lang="es-MX" b="1" dirty="0"/>
              <a:t>Tipo de estudio</a:t>
            </a:r>
          </a:p>
          <a:p>
            <a:pPr marL="457200" lvl="1" indent="0">
              <a:buNone/>
            </a:pPr>
            <a:r>
              <a:rPr lang="es-MX" sz="1800" b="1" dirty="0"/>
              <a:t>Estudio Transversal</a:t>
            </a:r>
          </a:p>
          <a:p>
            <a:r>
              <a:rPr lang="en-US" b="1" dirty="0"/>
              <a:t>Población:</a:t>
            </a:r>
          </a:p>
          <a:p>
            <a:pPr lvl="1"/>
            <a:r>
              <a:rPr lang="en-US" sz="1900" dirty="0" err="1"/>
              <a:t>Escolares</a:t>
            </a:r>
            <a:r>
              <a:rPr lang="en-US" sz="1900" dirty="0"/>
              <a:t> de Guanajuato, México (</a:t>
            </a:r>
            <a:r>
              <a:rPr lang="en-US" sz="1900" dirty="0" err="1"/>
              <a:t>niños</a:t>
            </a:r>
            <a:r>
              <a:rPr lang="en-US" sz="1900" dirty="0"/>
              <a:t> de 6 a 12 </a:t>
            </a:r>
            <a:r>
              <a:rPr lang="en-US" sz="1900" dirty="0" err="1"/>
              <a:t>años</a:t>
            </a:r>
            <a:r>
              <a:rPr lang="en-US" sz="1900" dirty="0"/>
              <a:t> de </a:t>
            </a:r>
            <a:r>
              <a:rPr lang="en-US" sz="1900" dirty="0" err="1"/>
              <a:t>edad</a:t>
            </a:r>
            <a:r>
              <a:rPr lang="en-US" sz="1900" dirty="0"/>
              <a:t>)</a:t>
            </a:r>
          </a:p>
          <a:p>
            <a:pPr lvl="1"/>
            <a:r>
              <a:rPr lang="en-US" sz="1900" dirty="0" err="1"/>
              <a:t>Residentes</a:t>
            </a:r>
            <a:r>
              <a:rPr lang="en-US" sz="1900" dirty="0"/>
              <a:t> de </a:t>
            </a:r>
            <a:r>
              <a:rPr lang="es-MX" sz="1900" dirty="0"/>
              <a:t>tres escenarios de riesgo, con diferentes tipos  de </a:t>
            </a:r>
            <a:r>
              <a:rPr lang="en-US" sz="1900" dirty="0" err="1"/>
              <a:t>contaminación</a:t>
            </a:r>
            <a:r>
              <a:rPr lang="en-US" sz="1900" dirty="0"/>
              <a:t> </a:t>
            </a:r>
            <a:r>
              <a:rPr lang="en-US" sz="1900" dirty="0" err="1"/>
              <a:t>ambiental</a:t>
            </a:r>
            <a:r>
              <a:rPr lang="en-US" sz="1900" dirty="0"/>
              <a:t>:</a:t>
            </a:r>
          </a:p>
          <a:p>
            <a:pPr lvl="2"/>
            <a:r>
              <a:rPr lang="en-US" sz="1900" dirty="0"/>
              <a:t>4</a:t>
            </a:r>
            <a:r>
              <a:rPr lang="es-MX" sz="1900" dirty="0"/>
              <a:t>0 de Salamanca: expuestos a contaminación del aire por grandes industrias.</a:t>
            </a:r>
          </a:p>
          <a:p>
            <a:pPr lvl="2"/>
            <a:r>
              <a:rPr lang="es-MX" sz="1900" dirty="0"/>
              <a:t>121 de León: expuestos a contaminantes generados por la producción artesanal de ladrillo.</a:t>
            </a:r>
            <a:endParaRPr lang="en-US" sz="1900" dirty="0"/>
          </a:p>
          <a:p>
            <a:pPr lvl="2"/>
            <a:r>
              <a:rPr lang="es-MX" sz="1900" dirty="0"/>
              <a:t>33 de Huanímaro: zona de baja exposición (controles)</a:t>
            </a:r>
          </a:p>
          <a:p>
            <a:r>
              <a:rPr lang="en-US" b="1" dirty="0" err="1"/>
              <a:t>Muestra</a:t>
            </a:r>
            <a:endParaRPr lang="en-US" b="1" dirty="0"/>
          </a:p>
          <a:p>
            <a:pPr lvl="1"/>
            <a:r>
              <a:rPr lang="es-MX" sz="1700" dirty="0"/>
              <a:t>Se calculó tamaño de muestra con estadígrafo t en 21 participantes por grupo.</a:t>
            </a:r>
          </a:p>
          <a:p>
            <a:pPr lvl="1"/>
            <a:r>
              <a:rPr lang="es-MX" sz="1700" dirty="0"/>
              <a:t>Seleccionados por muestro no probabilístico  (por conveniencia)</a:t>
            </a:r>
            <a:endParaRPr lang="en-US" sz="1700" dirty="0"/>
          </a:p>
          <a:p>
            <a:r>
              <a:rPr lang="en-US" b="1" dirty="0" err="1"/>
              <a:t>Mediciones</a:t>
            </a:r>
            <a:endParaRPr lang="en-US" b="1" dirty="0"/>
          </a:p>
          <a:p>
            <a:pPr lvl="1"/>
            <a:r>
              <a:rPr lang="es-MX" sz="1900" dirty="0"/>
              <a:t>Cuestionario de salud Respiratoria para menores de 18 años (Instituto Nacional de Enfermedades  Respiratorias, INER, México)</a:t>
            </a:r>
          </a:p>
          <a:p>
            <a:pPr lvl="1"/>
            <a:r>
              <a:rPr lang="es-MX" sz="1900" dirty="0"/>
              <a:t>Antropometría</a:t>
            </a:r>
          </a:p>
          <a:p>
            <a:pPr lvl="1"/>
            <a:r>
              <a:rPr lang="es-MX" sz="1900" dirty="0"/>
              <a:t>Oscilometría de Impulsos</a:t>
            </a:r>
            <a:endParaRPr lang="es-MX" sz="18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ABF6DB-B1FC-CBEF-C812-331A1C7E1DC3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D5A3CD-AE99-F690-925C-DEA0A6EF3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6EF8FAF-F38B-D2E3-F7FF-B04825C3CFE9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E86A4E4B-10D6-3840-84E0-48D9EC7F7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5F64AAD-EE64-77D2-AD0E-933C613F2400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A2D82C-6523-CC43-A68B-0F8DAFA83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12" y="174637"/>
            <a:ext cx="2784832" cy="186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0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556" y="587828"/>
            <a:ext cx="6406243" cy="6270171"/>
          </a:xfrm>
        </p:spPr>
        <p:txBody>
          <a:bodyPr>
            <a:normAutofit/>
          </a:bodyPr>
          <a:lstStyle/>
          <a:p>
            <a:pPr algn="just"/>
            <a:r>
              <a:rPr lang="es-MX" b="1" dirty="0"/>
              <a:t>Procedimiento:</a:t>
            </a:r>
          </a:p>
          <a:p>
            <a:pPr lvl="1" algn="just"/>
            <a:r>
              <a:rPr lang="es-MX" sz="1800" b="1" dirty="0"/>
              <a:t>La impedancia de la vía aérea (Resistencia y reactancia) se evaluaron mediante oscilometría de impulsos</a:t>
            </a:r>
          </a:p>
          <a:p>
            <a:pPr lvl="1" algn="just"/>
            <a:r>
              <a:rPr lang="es-MX" sz="1800" b="1" dirty="0"/>
              <a:t>Se empleó el  Oscilómetro </a:t>
            </a:r>
            <a:r>
              <a:rPr lang="es-MX" sz="1800" b="1" dirty="0" err="1"/>
              <a:t>PulmoScan</a:t>
            </a:r>
            <a:r>
              <a:rPr lang="es-MX" sz="1800" b="1" dirty="0"/>
              <a:t>© (</a:t>
            </a:r>
            <a:r>
              <a:rPr lang="es-MX" sz="1800" b="1" dirty="0" err="1"/>
              <a:t>Cognita</a:t>
            </a:r>
            <a:r>
              <a:rPr lang="es-MX" sz="1800" b="1" dirty="0"/>
              <a:t> </a:t>
            </a:r>
            <a:r>
              <a:rPr lang="es-MX" sz="1800" b="1" dirty="0" err="1"/>
              <a:t>Labs</a:t>
            </a:r>
            <a:r>
              <a:rPr lang="es-MX" sz="1800" b="1" dirty="0"/>
              <a:t>.)</a:t>
            </a:r>
          </a:p>
          <a:p>
            <a:pPr lvl="1" algn="just"/>
            <a:r>
              <a:rPr lang="es-MX" sz="1800" dirty="0"/>
              <a:t>Registrando los siguientes parámetros: R5, R20, R5-R20, AX, X5 y Fres.</a:t>
            </a:r>
          </a:p>
          <a:p>
            <a:pPr lvl="1" algn="just"/>
            <a:r>
              <a:rPr lang="es-MX" sz="1800" dirty="0"/>
              <a:t> Para la interpretación de los resultados se siguió el procedimiento para IOS y los valores de referencia descritos por Gochicoa y cols. </a:t>
            </a:r>
          </a:p>
          <a:p>
            <a:pPr lvl="1" algn="just"/>
            <a:r>
              <a:rPr lang="es-MX" sz="1800" dirty="0"/>
              <a:t>El proyecto fue aprobado por los comités de investigación, con número de registro P51-2019. Se solicitó firma de consentimiento informado y de asentimiento para participar.</a:t>
            </a:r>
          </a:p>
          <a:p>
            <a:pPr algn="just"/>
            <a:r>
              <a:rPr lang="es-MX" b="1" dirty="0"/>
              <a:t>Análisis estadístico</a:t>
            </a:r>
          </a:p>
          <a:p>
            <a:pPr lvl="1" algn="just"/>
            <a:r>
              <a:rPr lang="es-MX" sz="1800" dirty="0"/>
              <a:t>Se compararon los  valores de resistencia y reactancia mediante análisis de varianza de una vía (ANOVA)</a:t>
            </a:r>
          </a:p>
          <a:p>
            <a:pPr lvl="1" algn="just"/>
            <a:r>
              <a:rPr lang="es-MX" sz="1800" dirty="0"/>
              <a:t>La frecuencia de alteraciones entre los grupos se comparó con chi cuadrada </a:t>
            </a:r>
          </a:p>
          <a:p>
            <a:pPr lvl="1" algn="just"/>
            <a:r>
              <a:rPr lang="es-MX" sz="1800" dirty="0"/>
              <a:t>Se realizó el análisis de riesgo para alteración de la vía aérea en relación a la exposición.</a:t>
            </a:r>
            <a:endParaRPr lang="es-CL" sz="18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F53DE-065E-5F5B-3FD0-800FC899F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551FDA6-2E93-7BF7-A4B1-BA7807D79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EEE02478-6B3E-0DD3-4990-3013C5944018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6C5AD53-8B1B-8F86-7127-D144AB1A2442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1ACE354-00E5-E10E-BB0F-5B8D4117F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91" y="622830"/>
            <a:ext cx="4880907" cy="623517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E020548F-E32A-9569-86D9-F42EE505AA6A}"/>
              </a:ext>
            </a:extLst>
          </p:cNvPr>
          <p:cNvSpPr/>
          <p:nvPr/>
        </p:nvSpPr>
        <p:spPr>
          <a:xfrm>
            <a:off x="5949387" y="622830"/>
            <a:ext cx="4954581" cy="591686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A9E3B82-0981-9C57-3C3E-F040FDDFDB22}"/>
              </a:ext>
            </a:extLst>
          </p:cNvPr>
          <p:cNvSpPr txBox="1"/>
          <p:nvPr/>
        </p:nvSpPr>
        <p:spPr>
          <a:xfrm>
            <a:off x="224214" y="45099"/>
            <a:ext cx="45025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Se estudiaron 194 niños </a:t>
            </a:r>
          </a:p>
          <a:p>
            <a:pPr algn="ctr"/>
            <a:r>
              <a:rPr lang="es-MX" b="1" dirty="0">
                <a:solidFill>
                  <a:schemeClr val="bg1"/>
                </a:solidFill>
              </a:rPr>
              <a:t>Edad: 10.54 ± 1.08 años</a:t>
            </a:r>
          </a:p>
          <a:p>
            <a:pPr algn="ctr"/>
            <a:r>
              <a:rPr lang="es-MX" b="1" dirty="0">
                <a:solidFill>
                  <a:schemeClr val="bg1"/>
                </a:solidFill>
              </a:rPr>
              <a:t>Sin diferencias significativas en la distribución por sexo entre los tres grupos (X</a:t>
            </a:r>
            <a:r>
              <a:rPr lang="es-MX" b="1" baseline="30000" dirty="0">
                <a:solidFill>
                  <a:schemeClr val="bg1"/>
                </a:solidFill>
              </a:rPr>
              <a:t>2</a:t>
            </a:r>
            <a:r>
              <a:rPr lang="es-MX" b="1" dirty="0">
                <a:solidFill>
                  <a:schemeClr val="bg1"/>
                </a:solidFill>
              </a:rPr>
              <a:t>=1.755, p=0.416)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72654E4-9428-F4BE-07E1-E63D6652C796}"/>
              </a:ext>
            </a:extLst>
          </p:cNvPr>
          <p:cNvSpPr txBox="1"/>
          <p:nvPr/>
        </p:nvSpPr>
        <p:spPr>
          <a:xfrm>
            <a:off x="5633079" y="207998"/>
            <a:ext cx="6094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effectLst/>
                <a:latin typeface="Times New Roman" panose="02020603050405020304" pitchFamily="18" charset="0"/>
              </a:rPr>
              <a:t>Características demográficas y clínicas de la población estudiada. </a:t>
            </a:r>
            <a:endParaRPr lang="en-US" sz="1600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49D84B5-7272-6BAA-A836-5ED7357B734E}"/>
              </a:ext>
            </a:extLst>
          </p:cNvPr>
          <p:cNvSpPr txBox="1"/>
          <p:nvPr/>
        </p:nvSpPr>
        <p:spPr>
          <a:xfrm>
            <a:off x="67862" y="3326620"/>
            <a:ext cx="48714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 se encontraron diferencias significativas en la exposición al humo del tabaco  (p=0.307). </a:t>
            </a:r>
          </a:p>
          <a:p>
            <a:pPr algn="ctr"/>
            <a:r>
              <a:rPr lang="es-MX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 contraste, la exposición al humo de leña fue significativamente más frecuente en </a:t>
            </a:r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</a:rPr>
              <a:t>Huanímaro y Salamanca </a:t>
            </a:r>
            <a:r>
              <a:rPr lang="es-MX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(p = 0.001)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70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035E9-A9E4-7CE1-CC9F-090EAECF2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614F5DB-FE98-7539-BAFD-1AE376EF549A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7B6C01-9431-49AD-6610-202B70FE3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16EEA176-9464-64DB-3682-EF7B56319DC7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26E2C11-2686-32E0-C412-F5BA1BC77D5D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753EFC-F9F3-3764-370F-37026B5121DF}"/>
              </a:ext>
            </a:extLst>
          </p:cNvPr>
          <p:cNvSpPr txBox="1"/>
          <p:nvPr/>
        </p:nvSpPr>
        <p:spPr>
          <a:xfrm>
            <a:off x="5726575" y="4995595"/>
            <a:ext cx="61493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La resistencia a 5Hz  y 20 Hz fue más alta en el grupo Salamanca (F=18.8; p=0.001)</a:t>
            </a:r>
          </a:p>
          <a:p>
            <a:pPr algn="ctr"/>
            <a:endParaRPr lang="es-MX" sz="2000" b="1" dirty="0"/>
          </a:p>
          <a:p>
            <a:pPr algn="ctr"/>
            <a:r>
              <a:rPr lang="es-MX" sz="2000" b="1" dirty="0"/>
              <a:t>La reactancia fue significativamente mayor en los residentes de las ladrilleras de León (F=5.1; p=0.006)</a:t>
            </a:r>
          </a:p>
        </p:txBody>
      </p:sp>
      <p:graphicFrame>
        <p:nvGraphicFramePr>
          <p:cNvPr id="19" name="Marcador de contenido 18">
            <a:extLst>
              <a:ext uri="{FF2B5EF4-FFF2-40B4-BE49-F238E27FC236}">
                <a16:creationId xmlns:a16="http://schemas.microsoft.com/office/drawing/2014/main" id="{A1E00458-7D22-2E2C-153E-09C998296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510186"/>
              </p:ext>
            </p:extLst>
          </p:nvPr>
        </p:nvGraphicFramePr>
        <p:xfrm>
          <a:off x="5384054" y="652762"/>
          <a:ext cx="6491839" cy="3979514"/>
        </p:xfrm>
        <a:graphic>
          <a:graphicData uri="http://schemas.openxmlformats.org/drawingml/2006/table">
            <a:tbl>
              <a:tblPr firstRow="1" firstCol="1" bandRow="1"/>
              <a:tblGrid>
                <a:gridCol w="847344">
                  <a:extLst>
                    <a:ext uri="{9D8B030D-6E8A-4147-A177-3AD203B41FA5}">
                      <a16:colId xmlns:a16="http://schemas.microsoft.com/office/drawing/2014/main" val="689179306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760588871"/>
                    </a:ext>
                  </a:extLst>
                </a:gridCol>
                <a:gridCol w="1794066">
                  <a:extLst>
                    <a:ext uri="{9D8B030D-6E8A-4147-A177-3AD203B41FA5}">
                      <a16:colId xmlns:a16="http://schemas.microsoft.com/office/drawing/2014/main" val="350332407"/>
                    </a:ext>
                  </a:extLst>
                </a:gridCol>
                <a:gridCol w="1701417">
                  <a:extLst>
                    <a:ext uri="{9D8B030D-6E8A-4147-A177-3AD203B41FA5}">
                      <a16:colId xmlns:a16="http://schemas.microsoft.com/office/drawing/2014/main" val="3435322550"/>
                    </a:ext>
                  </a:extLst>
                </a:gridCol>
                <a:gridCol w="720262">
                  <a:extLst>
                    <a:ext uri="{9D8B030D-6E8A-4147-A177-3AD203B41FA5}">
                      <a16:colId xmlns:a16="http://schemas.microsoft.com/office/drawing/2014/main" val="4112748752"/>
                    </a:ext>
                  </a:extLst>
                </a:gridCol>
              </a:tblGrid>
              <a:tr h="1313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León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Ladrilleras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n= 121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Salamanca 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Grandes industrias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 = 40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Huanímaro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 = 33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505983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R5 (kp)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0.53 ± 0.14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 ± 0.12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0.65 ± 0.19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594795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R5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107.45 ± 24.16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125.12 ± 24.42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119.19 ± 21.60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410176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R20 (Kp)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0.41 ± 0.11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2.64 ± 0.78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0.43 ± 0.09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137924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R20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118.52 ± 29. 63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680.74 ± 224.60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112.12 ± 20.13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132339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AX  (Kp)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2.67 ± 1.35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1.79 ± 0.69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1.90 ± 1.07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228320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AX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301.23 ± 162.78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164.84 ± 84.37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162.2 ± 54.80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686465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X5 (Kp)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-0.30 ± 0.12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-0.26 ± 0.06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-0.25 ± 0.07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0.006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019445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X5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181.84 ± 63.16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136.60 ± 25.20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133.51 ± 21.87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170433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Fres (Kp)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23.10 ± 2.57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2.11 ± 0.36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2.02 ± 0.28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608986"/>
                  </a:ext>
                </a:extLst>
              </a:tr>
              <a:tr h="25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Fres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124.20 ± 12.78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10.90 ± 1.91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10.51 ± 1.28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971676"/>
                  </a:ext>
                </a:extLst>
              </a:tr>
            </a:tbl>
          </a:graphicData>
        </a:graphic>
      </p:graphicFrame>
      <p:sp>
        <p:nvSpPr>
          <p:cNvPr id="20" name="Rectángulo 19">
            <a:extLst>
              <a:ext uri="{FF2B5EF4-FFF2-40B4-BE49-F238E27FC236}">
                <a16:creationId xmlns:a16="http://schemas.microsoft.com/office/drawing/2014/main" id="{5D6ABE67-1917-6E61-0D88-98CA0DDEB2DA}"/>
              </a:ext>
            </a:extLst>
          </p:cNvPr>
          <p:cNvSpPr/>
          <p:nvPr/>
        </p:nvSpPr>
        <p:spPr>
          <a:xfrm>
            <a:off x="5172075" y="557213"/>
            <a:ext cx="6786563" cy="41148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5189E72-EB0F-7427-C013-9FD2932375C4}"/>
              </a:ext>
            </a:extLst>
          </p:cNvPr>
          <p:cNvSpPr txBox="1"/>
          <p:nvPr/>
        </p:nvSpPr>
        <p:spPr>
          <a:xfrm>
            <a:off x="5551017" y="140470"/>
            <a:ext cx="615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effectLst/>
                <a:latin typeface="Times New Roman" panose="02020603050405020304" pitchFamily="18" charset="0"/>
              </a:rPr>
              <a:t>Comparación de parámetros </a:t>
            </a:r>
            <a:r>
              <a:rPr lang="es-MX" sz="1600" b="1" dirty="0" err="1">
                <a:effectLst/>
                <a:latin typeface="Times New Roman" panose="02020603050405020304" pitchFamily="18" charset="0"/>
              </a:rPr>
              <a:t>oscilométricos</a:t>
            </a:r>
            <a:r>
              <a:rPr lang="es-MX" sz="1600" b="1" dirty="0">
                <a:effectLst/>
                <a:latin typeface="Times New Roman" panose="02020603050405020304" pitchFamily="18" charset="0"/>
              </a:rPr>
              <a:t> entre grupos de estudio</a:t>
            </a:r>
            <a:endParaRPr lang="en-US" sz="1600" b="1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F1334A1-4500-AB27-6B15-A4D2C9E05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63" y="1001540"/>
            <a:ext cx="2584835" cy="1561979"/>
          </a:xfrm>
          <a:prstGeom prst="rect">
            <a:avLst/>
          </a:prstGeom>
        </p:spPr>
      </p:pic>
      <p:pic>
        <p:nvPicPr>
          <p:cNvPr id="2050" name="Picture 2" descr="Cognita Labs | LinkedIn">
            <a:extLst>
              <a:ext uri="{FF2B5EF4-FFF2-40B4-BE49-F238E27FC236}">
                <a16:creationId xmlns:a16="http://schemas.microsoft.com/office/drawing/2014/main" id="{B08F6DA6-4E3B-7C8C-CEB7-A7B1B25C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38" y="2614613"/>
            <a:ext cx="1143801" cy="11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DA clears Cognita Labs' home-use lung assessment device">
            <a:extLst>
              <a:ext uri="{FF2B5EF4-FFF2-40B4-BE49-F238E27FC236}">
                <a16:creationId xmlns:a16="http://schemas.microsoft.com/office/drawing/2014/main" id="{11FD102E-D57C-2982-B4C0-8BF3C09A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78" y="362216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105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BB95-C404-F08C-D322-A42CA6B8C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12B5C61B-0388-A66D-6240-80E141474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98" y="3407787"/>
            <a:ext cx="6546132" cy="3450213"/>
          </a:xfrm>
        </p:spPr>
        <p:txBody>
          <a:bodyPr>
            <a:normAutofit/>
          </a:bodyPr>
          <a:lstStyle/>
          <a:p>
            <a:pPr algn="just"/>
            <a:r>
              <a:rPr lang="es-MX" sz="2000" dirty="0"/>
              <a:t>La exposición a emisiones de hornos de ladrillos en León represento 3 veces más riesgo de alteraciones en la impedancia de la vía aérea </a:t>
            </a:r>
            <a:r>
              <a:rPr lang="es-MX" sz="2000" b="1" dirty="0"/>
              <a:t>(OR=3.5; IC95%=1.6-7.4) </a:t>
            </a:r>
            <a:r>
              <a:rPr lang="es-MX" sz="2000" dirty="0"/>
              <a:t>que la exposición a contaminantes industriales.</a:t>
            </a:r>
          </a:p>
          <a:p>
            <a:pPr algn="just"/>
            <a:r>
              <a:rPr lang="es-MX" sz="2000" dirty="0"/>
              <a:t> </a:t>
            </a:r>
            <a:r>
              <a:rPr lang="es-MX" sz="2400" dirty="0"/>
              <a:t>Comparado con el grupo no expuesto:</a:t>
            </a:r>
          </a:p>
          <a:p>
            <a:pPr lvl="1" algn="just"/>
            <a:r>
              <a:rPr lang="es-MX" sz="2000" dirty="0"/>
              <a:t>Vivir en León representó 9 veces más riesgo de alteraciones funcionales de la vía aérea </a:t>
            </a:r>
            <a:r>
              <a:rPr lang="es-MX" sz="2000" b="1" dirty="0"/>
              <a:t>(OR=9.0, IC95%=3.7-22.2) </a:t>
            </a:r>
          </a:p>
          <a:p>
            <a:pPr lvl="1" algn="just"/>
            <a:r>
              <a:rPr lang="es-MX" sz="2000" dirty="0"/>
              <a:t>Vivir en Salamanca no se asoció a mayor riesgo de alteraciones funcionales de la vía aérea </a:t>
            </a:r>
            <a:r>
              <a:rPr lang="es-MX" sz="2000" b="1" dirty="0"/>
              <a:t>(OR= 2.56; IC95%= 0.93-7.03).</a:t>
            </a:r>
            <a:endParaRPr lang="es-CL" sz="2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0FBB61-CC49-DD12-819A-69F69A4B0407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0C3777-298F-D3F4-5169-C2CEC9DC9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CF05AD15-C856-570B-64F8-31358AA39376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8F82FEF-1229-70E9-9D9A-4B7523396631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C6F212D-C526-BAE4-88D6-4EA18C3BA7EA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CC43AA9-87F5-C2E8-1207-81167F828621}"/>
              </a:ext>
            </a:extLst>
          </p:cNvPr>
          <p:cNvSpPr/>
          <p:nvPr/>
        </p:nvSpPr>
        <p:spPr>
          <a:xfrm>
            <a:off x="5501040" y="572898"/>
            <a:ext cx="6189390" cy="272504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245EFA-62B8-F427-6D9D-2FCD2218F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45" y="949291"/>
            <a:ext cx="2349621" cy="241312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20135F0-A830-5F25-8BC3-0A990854A5AC}"/>
              </a:ext>
            </a:extLst>
          </p:cNvPr>
          <p:cNvSpPr txBox="1"/>
          <p:nvPr/>
        </p:nvSpPr>
        <p:spPr>
          <a:xfrm>
            <a:off x="872614" y="3407787"/>
            <a:ext cx="34473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/>
              <a:t>El 74.7% de los niños León y el 45.0% de Salamanca presentaron alteración en la impedancia de la vía aérea en comparación con 24.2% en Huanímaro (X2=31.69 p=0.001)</a:t>
            </a: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93AEB1B-FE44-AB6B-579A-D16AF7E4CDF5}"/>
              </a:ext>
            </a:extLst>
          </p:cNvPr>
          <p:cNvSpPr txBox="1"/>
          <p:nvPr/>
        </p:nvSpPr>
        <p:spPr>
          <a:xfrm>
            <a:off x="5840526" y="159696"/>
            <a:ext cx="615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Alteraciones en oscilometría de impulsos en los grupos de estudio </a:t>
            </a:r>
            <a:endParaRPr lang="en-US" sz="1600" b="1" dirty="0"/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2D092AB7-2EF3-684D-20D1-F69E1471B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937291"/>
              </p:ext>
            </p:extLst>
          </p:nvPr>
        </p:nvGraphicFramePr>
        <p:xfrm>
          <a:off x="5623301" y="657946"/>
          <a:ext cx="5957048" cy="2639995"/>
        </p:xfrm>
        <a:graphic>
          <a:graphicData uri="http://schemas.openxmlformats.org/drawingml/2006/table">
            <a:tbl>
              <a:tblPr firstRow="1" firstCol="1" bandRow="1"/>
              <a:tblGrid>
                <a:gridCol w="1465870">
                  <a:extLst>
                    <a:ext uri="{9D8B030D-6E8A-4147-A177-3AD203B41FA5}">
                      <a16:colId xmlns:a16="http://schemas.microsoft.com/office/drawing/2014/main" val="3225900712"/>
                    </a:ext>
                  </a:extLst>
                </a:gridCol>
                <a:gridCol w="1060417">
                  <a:extLst>
                    <a:ext uri="{9D8B030D-6E8A-4147-A177-3AD203B41FA5}">
                      <a16:colId xmlns:a16="http://schemas.microsoft.com/office/drawing/2014/main" val="2948216700"/>
                    </a:ext>
                  </a:extLst>
                </a:gridCol>
                <a:gridCol w="1299531">
                  <a:extLst>
                    <a:ext uri="{9D8B030D-6E8A-4147-A177-3AD203B41FA5}">
                      <a16:colId xmlns:a16="http://schemas.microsoft.com/office/drawing/2014/main" val="3617460255"/>
                    </a:ext>
                  </a:extLst>
                </a:gridCol>
                <a:gridCol w="1372304">
                  <a:extLst>
                    <a:ext uri="{9D8B030D-6E8A-4147-A177-3AD203B41FA5}">
                      <a16:colId xmlns:a16="http://schemas.microsoft.com/office/drawing/2014/main" val="486304787"/>
                    </a:ext>
                  </a:extLst>
                </a:gridCol>
                <a:gridCol w="758926">
                  <a:extLst>
                    <a:ext uri="{9D8B030D-6E8A-4147-A177-3AD203B41FA5}">
                      <a16:colId xmlns:a16="http://schemas.microsoft.com/office/drawing/2014/main" val="1405149872"/>
                    </a:ext>
                  </a:extLst>
                </a:gridCol>
              </a:tblGrid>
              <a:tr h="703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Oscilometría de impulsos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León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(n = 121)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Salamanca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(n= 40)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Huanímaro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(n= 33)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p</a:t>
                      </a:r>
                      <a:r>
                        <a:rPr lang="en-US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813490"/>
                  </a:ext>
                </a:extLst>
              </a:tr>
              <a:tr h="27464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</a:t>
                      </a:r>
                      <a:r>
                        <a:rPr lang="en-US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31 (25.6%)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 (55.0%)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 (81.8%)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r>
                        <a:rPr lang="en-US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529598"/>
                  </a:ext>
                </a:extLst>
              </a:tr>
              <a:tr h="27464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alteración</a:t>
                      </a:r>
                      <a:r>
                        <a:rPr lang="en-US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90 (74.7%)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 (45.0%)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 (24.2%)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702882"/>
                  </a:ext>
                </a:extLst>
              </a:tr>
              <a:tr h="27464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Tipo de Alteración</a:t>
                      </a:r>
                      <a:r>
                        <a:rPr lang="en-US" sz="12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210665"/>
                  </a:ext>
                </a:extLst>
              </a:tr>
              <a:tr h="27464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Obstrucción distal</a:t>
                      </a:r>
                      <a:r>
                        <a:rPr lang="en-US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 (7.4%)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(0.0%)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(18.2%)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829165"/>
                  </a:ext>
                </a:extLst>
              </a:tr>
              <a:tr h="5635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Obstrucción </a:t>
                      </a:r>
                      <a:r>
                        <a:rPr lang="es-MX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proximal</a:t>
                      </a:r>
                      <a:r>
                        <a:rPr lang="en-US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(3.3%)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 (45.0%)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(0.0%)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585247"/>
                  </a:ext>
                </a:extLst>
              </a:tr>
              <a:tr h="27464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Restricción</a:t>
                      </a:r>
                      <a:r>
                        <a:rPr lang="en-US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77 (63.6%)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(0.0%)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 (0.0%)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090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5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853096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172" y="1959429"/>
            <a:ext cx="8024812" cy="421753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MX" b="1" dirty="0"/>
              <a:t>La impedancia de la vía aérea en niños de edad escolar está asociada al escenario de riesgo ambiental. </a:t>
            </a:r>
          </a:p>
          <a:p>
            <a:pPr algn="just"/>
            <a:endParaRPr lang="es-MX" b="1" dirty="0"/>
          </a:p>
          <a:p>
            <a:pPr algn="just"/>
            <a:r>
              <a:rPr lang="es-MX" b="1" dirty="0"/>
              <a:t>Las alteraciones de las vías aéreas fueron más frecuentes en los niños expuestos al humo derivado de la producción artesanal de ladrillos, y en expuestos a contaminación por grandes industrias.</a:t>
            </a:r>
          </a:p>
          <a:p>
            <a:pPr algn="just"/>
            <a:endParaRPr lang="es-MX" b="1" dirty="0"/>
          </a:p>
          <a:p>
            <a:pPr algn="just"/>
            <a:r>
              <a:rPr lang="es-MX" b="1" dirty="0"/>
              <a:t>La exposición a humo derivado de la producción artesanal de ladrillo representa el mayor escenario de riesgo para alteraciones funcionales de la vía aérea, incluso más que vivir en zonas expuesta a contaminación por grandes industrias. </a:t>
            </a:r>
            <a:endParaRPr lang="es-CL" sz="2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1600200"/>
            <a:ext cx="10429570" cy="469006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618" y="1679723"/>
            <a:ext cx="8902004" cy="3262941"/>
          </a:xfrm>
        </p:spPr>
        <p:txBody>
          <a:bodyPr>
            <a:noAutofit/>
          </a:bodyPr>
          <a:lstStyle/>
          <a:p>
            <a:pPr fontAlgn="base"/>
            <a:r>
              <a:rPr lang="es-ES" sz="800" dirty="0"/>
              <a:t>​​</a:t>
            </a:r>
            <a:r>
              <a:rPr lang="es-ES" sz="800" i="1" dirty="0"/>
              <a:t>2021_SMAOT_Informe_ambiental_estado_guanajuato_2020_20210324</a:t>
            </a:r>
            <a:r>
              <a:rPr lang="es-ES" sz="800" dirty="0"/>
              <a:t>. (</a:t>
            </a:r>
            <a:r>
              <a:rPr lang="es-ES" sz="800" dirty="0" err="1"/>
              <a:t>n.d</a:t>
            </a:r>
            <a:r>
              <a:rPr lang="es-ES" sz="800" dirty="0"/>
              <a:t>.). </a:t>
            </a:r>
          </a:p>
          <a:p>
            <a:pPr fontAlgn="base"/>
            <a:r>
              <a:rPr lang="es-ES" sz="800" i="1" dirty="0"/>
              <a:t>​ATLAS DE RIESGOS DEL MUNICIPIO DE HUANÍMARO</a:t>
            </a:r>
            <a:r>
              <a:rPr lang="es-ES" sz="800" dirty="0"/>
              <a:t>. (</a:t>
            </a:r>
            <a:r>
              <a:rPr lang="es-ES" sz="800" dirty="0" err="1"/>
              <a:t>n.d</a:t>
            </a:r>
            <a:r>
              <a:rPr lang="es-ES" sz="800" dirty="0"/>
              <a:t>.). </a:t>
            </a:r>
            <a:r>
              <a:rPr lang="es-ES" sz="800" u="sng" dirty="0">
                <a:hlinkClick r:id="rId3"/>
              </a:rPr>
              <a:t>https://seguridad.guanajuato.gob.mx/</a:t>
            </a:r>
            <a:r>
              <a:rPr lang="es-ES" sz="800" dirty="0"/>
              <a:t> </a:t>
            </a:r>
          </a:p>
          <a:p>
            <a:pPr fontAlgn="base"/>
            <a:r>
              <a:rPr lang="es-ES" sz="800" dirty="0"/>
              <a:t>​Aurelio, M. (</a:t>
            </a:r>
            <a:r>
              <a:rPr lang="es-ES" sz="800" dirty="0" err="1"/>
              <a:t>n.d</a:t>
            </a:r>
            <a:r>
              <a:rPr lang="es-ES" sz="800" dirty="0"/>
              <a:t>.). </a:t>
            </a:r>
            <a:r>
              <a:rPr lang="es-ES" sz="800" i="1" dirty="0"/>
              <a:t>La contaminación atmosférica en la ciudad de León, Guanajuato; implicaciones en la salud y análisis de la agenda pública</a:t>
            </a:r>
            <a:r>
              <a:rPr lang="es-ES" sz="800" dirty="0"/>
              <a:t>. </a:t>
            </a:r>
          </a:p>
          <a:p>
            <a:pPr fontAlgn="base"/>
            <a:r>
              <a:rPr lang="es-ES" sz="800" dirty="0"/>
              <a:t>​Di </a:t>
            </a:r>
            <a:r>
              <a:rPr lang="es-ES" sz="800" dirty="0" err="1"/>
              <a:t>Cicco</a:t>
            </a:r>
            <a:r>
              <a:rPr lang="es-ES" sz="800" dirty="0"/>
              <a:t>, M., Kantar, A., </a:t>
            </a:r>
            <a:r>
              <a:rPr lang="es-ES" sz="800" dirty="0" err="1"/>
              <a:t>Masini</a:t>
            </a:r>
            <a:r>
              <a:rPr lang="es-ES" sz="800" dirty="0"/>
              <a:t>, B., </a:t>
            </a:r>
            <a:r>
              <a:rPr lang="es-ES" sz="800" dirty="0" err="1"/>
              <a:t>Nuzzi</a:t>
            </a:r>
            <a:r>
              <a:rPr lang="es-ES" sz="800" dirty="0"/>
              <a:t>, G., </a:t>
            </a:r>
            <a:r>
              <a:rPr lang="es-ES" sz="800" dirty="0" err="1"/>
              <a:t>Ragazzo</a:t>
            </a:r>
            <a:r>
              <a:rPr lang="es-ES" sz="800" dirty="0"/>
              <a:t>, V., &amp; Peroni, D. (2021). </a:t>
            </a:r>
            <a:r>
              <a:rPr lang="es-ES" sz="800" dirty="0" err="1"/>
              <a:t>Structural</a:t>
            </a:r>
            <a:r>
              <a:rPr lang="es-ES" sz="800" dirty="0"/>
              <a:t> and </a:t>
            </a:r>
            <a:r>
              <a:rPr lang="es-ES" sz="800" dirty="0" err="1"/>
              <a:t>functional</a:t>
            </a:r>
            <a:r>
              <a:rPr lang="es-ES" sz="800" dirty="0"/>
              <a:t> </a:t>
            </a:r>
            <a:r>
              <a:rPr lang="es-ES" sz="800" dirty="0" err="1"/>
              <a:t>development</a:t>
            </a:r>
            <a:r>
              <a:rPr lang="es-ES" sz="800" dirty="0"/>
              <a:t> in </a:t>
            </a:r>
            <a:r>
              <a:rPr lang="es-ES" sz="800" dirty="0" err="1"/>
              <a:t>airways</a:t>
            </a:r>
            <a:r>
              <a:rPr lang="es-ES" sz="800" dirty="0"/>
              <a:t> </a:t>
            </a:r>
            <a:r>
              <a:rPr lang="es-ES" sz="800" dirty="0" err="1"/>
              <a:t>throughout</a:t>
            </a:r>
            <a:r>
              <a:rPr lang="es-ES" sz="800" dirty="0"/>
              <a:t> </a:t>
            </a:r>
            <a:r>
              <a:rPr lang="es-ES" sz="800" dirty="0" err="1"/>
              <a:t>childhood</a:t>
            </a:r>
            <a:r>
              <a:rPr lang="es-ES" sz="800" dirty="0"/>
              <a:t>: </a:t>
            </a:r>
            <a:r>
              <a:rPr lang="es-ES" sz="800" dirty="0" err="1"/>
              <a:t>Children</a:t>
            </a:r>
            <a:r>
              <a:rPr lang="es-ES" sz="800" dirty="0"/>
              <a:t> are </a:t>
            </a:r>
            <a:r>
              <a:rPr lang="es-ES" sz="800" dirty="0" err="1"/>
              <a:t>not</a:t>
            </a:r>
            <a:r>
              <a:rPr lang="es-ES" sz="800" dirty="0"/>
              <a:t> </a:t>
            </a:r>
            <a:r>
              <a:rPr lang="es-ES" sz="800" dirty="0" err="1"/>
              <a:t>small</a:t>
            </a:r>
            <a:r>
              <a:rPr lang="es-ES" sz="800" dirty="0"/>
              <a:t> </a:t>
            </a:r>
            <a:r>
              <a:rPr lang="es-ES" sz="800" dirty="0" err="1"/>
              <a:t>adults</a:t>
            </a:r>
            <a:r>
              <a:rPr lang="es-ES" sz="800" dirty="0"/>
              <a:t>. </a:t>
            </a:r>
            <a:r>
              <a:rPr lang="es-ES" sz="800" i="1" dirty="0" err="1"/>
              <a:t>Pediatric</a:t>
            </a:r>
            <a:r>
              <a:rPr lang="es-ES" sz="800" i="1" dirty="0"/>
              <a:t> </a:t>
            </a:r>
            <a:r>
              <a:rPr lang="es-ES" sz="800" i="1" dirty="0" err="1"/>
              <a:t>Pulmonology</a:t>
            </a:r>
            <a:r>
              <a:rPr lang="es-ES" sz="800" dirty="0"/>
              <a:t>, </a:t>
            </a:r>
            <a:r>
              <a:rPr lang="es-ES" sz="800" i="1" dirty="0"/>
              <a:t>56</a:t>
            </a:r>
            <a:r>
              <a:rPr lang="es-ES" sz="800" dirty="0"/>
              <a:t>(1), 240–251. </a:t>
            </a:r>
            <a:r>
              <a:rPr lang="es-ES" sz="800" u="sng" dirty="0">
                <a:hlinkClick r:id="rId4"/>
              </a:rPr>
              <a:t>https://doi.org/10.1002/PPUL.25169</a:t>
            </a:r>
            <a:r>
              <a:rPr lang="es-ES" sz="800" dirty="0"/>
              <a:t>, </a:t>
            </a:r>
          </a:p>
          <a:p>
            <a:pPr fontAlgn="base"/>
            <a:r>
              <a:rPr lang="es-ES" sz="800" dirty="0"/>
              <a:t>​Garcia, E., Rice, M. B., &amp; Gold, D. R. (2021). Air </a:t>
            </a:r>
            <a:r>
              <a:rPr lang="es-ES" sz="800" dirty="0" err="1"/>
              <a:t>pollution</a:t>
            </a:r>
            <a:r>
              <a:rPr lang="es-ES" sz="800" dirty="0"/>
              <a:t> and </a:t>
            </a:r>
            <a:r>
              <a:rPr lang="es-ES" sz="800" dirty="0" err="1"/>
              <a:t>lung</a:t>
            </a:r>
            <a:r>
              <a:rPr lang="es-ES" sz="800" dirty="0"/>
              <a:t> </a:t>
            </a:r>
            <a:r>
              <a:rPr lang="es-ES" sz="800" dirty="0" err="1"/>
              <a:t>function</a:t>
            </a:r>
            <a:r>
              <a:rPr lang="es-ES" sz="800" dirty="0"/>
              <a:t> in </a:t>
            </a:r>
            <a:r>
              <a:rPr lang="es-ES" sz="800" dirty="0" err="1"/>
              <a:t>children</a:t>
            </a:r>
            <a:r>
              <a:rPr lang="es-ES" sz="800" dirty="0"/>
              <a:t>. </a:t>
            </a:r>
            <a:r>
              <a:rPr lang="es-ES" sz="800" i="1" dirty="0" err="1"/>
              <a:t>Journal</a:t>
            </a:r>
            <a:r>
              <a:rPr lang="es-ES" sz="800" i="1" dirty="0"/>
              <a:t> </a:t>
            </a:r>
            <a:r>
              <a:rPr lang="es-ES" sz="800" i="1" dirty="0" err="1"/>
              <a:t>of</a:t>
            </a:r>
            <a:r>
              <a:rPr lang="es-ES" sz="800" i="1" dirty="0"/>
              <a:t> </a:t>
            </a:r>
            <a:r>
              <a:rPr lang="es-ES" sz="800" i="1" dirty="0" err="1"/>
              <a:t>Allergy</a:t>
            </a:r>
            <a:r>
              <a:rPr lang="es-ES" sz="800" i="1" dirty="0"/>
              <a:t> and </a:t>
            </a:r>
            <a:r>
              <a:rPr lang="es-ES" sz="800" i="1" dirty="0" err="1"/>
              <a:t>Clinical</a:t>
            </a:r>
            <a:r>
              <a:rPr lang="es-ES" sz="800" i="1" dirty="0"/>
              <a:t> </a:t>
            </a:r>
            <a:r>
              <a:rPr lang="es-ES" sz="800" i="1" dirty="0" err="1"/>
              <a:t>Immunology</a:t>
            </a:r>
            <a:r>
              <a:rPr lang="es-ES" sz="800" dirty="0"/>
              <a:t>, </a:t>
            </a:r>
            <a:r>
              <a:rPr lang="es-ES" sz="800" i="1" dirty="0"/>
              <a:t>148</a:t>
            </a:r>
            <a:r>
              <a:rPr lang="es-ES" sz="800" dirty="0"/>
              <a:t>(1), 1–14. </a:t>
            </a:r>
            <a:r>
              <a:rPr lang="es-ES" sz="800" u="sng" dirty="0">
                <a:hlinkClick r:id="rId5"/>
              </a:rPr>
              <a:t>https://doi.org/10.1016/J.JACI.2021.05.006/ASSET/F9240799-A57D-4839-9B13-C5DAF853DA6E/MAIN.ASSETS/GR2.JPG</a:t>
            </a:r>
            <a:r>
              <a:rPr lang="es-ES" sz="800" dirty="0"/>
              <a:t> </a:t>
            </a:r>
          </a:p>
          <a:p>
            <a:pPr fontAlgn="base"/>
            <a:r>
              <a:rPr lang="es-ES" sz="800" dirty="0"/>
              <a:t>​Gochicoa-Rangel, L., Cantú-González, G., Miguel-Reyes, J. L., Rodríguez-Moreno, L., &amp; Torre-</a:t>
            </a:r>
            <a:r>
              <a:rPr lang="es-ES" sz="800" dirty="0" err="1"/>
              <a:t>Bouscoulet</a:t>
            </a:r>
            <a:r>
              <a:rPr lang="es-ES" sz="800" dirty="0"/>
              <a:t>, L. (2014). Oscilometría de impulso: Recomendaciones y procedimiento. </a:t>
            </a:r>
            <a:r>
              <a:rPr lang="es-ES" sz="800" i="1" dirty="0"/>
              <a:t>Neumología y Cirugía de Tórax</a:t>
            </a:r>
            <a:r>
              <a:rPr lang="es-ES" sz="800" dirty="0"/>
              <a:t>, </a:t>
            </a:r>
            <a:r>
              <a:rPr lang="es-ES" sz="800" i="1" dirty="0"/>
              <a:t>73</a:t>
            </a:r>
            <a:r>
              <a:rPr lang="es-ES" sz="800" dirty="0"/>
              <a:t>(2), 138–149. </a:t>
            </a:r>
            <a:r>
              <a:rPr lang="es-ES" sz="800" u="sng" dirty="0">
                <a:hlinkClick r:id="rId6"/>
              </a:rPr>
              <a:t>http://www.scielo.org.mx/scielo.php?script=sci_arttext&amp;pid=S0028-37462014000200006&amp;lng=es&amp;nrm=iso&amp;tlng=es</a:t>
            </a:r>
            <a:r>
              <a:rPr lang="es-ES" sz="800" dirty="0"/>
              <a:t> </a:t>
            </a:r>
          </a:p>
          <a:p>
            <a:pPr fontAlgn="base"/>
            <a:r>
              <a:rPr lang="es-ES" sz="800" dirty="0"/>
              <a:t>​</a:t>
            </a:r>
            <a:r>
              <a:rPr lang="es-ES" sz="800" dirty="0" err="1"/>
              <a:t>Jat</a:t>
            </a:r>
            <a:r>
              <a:rPr lang="es-ES" sz="800" dirty="0"/>
              <a:t>, K. R., &amp; Agarwal, S. (2023). </a:t>
            </a:r>
            <a:r>
              <a:rPr lang="es-ES" sz="800" dirty="0" err="1"/>
              <a:t>Lung</a:t>
            </a:r>
            <a:r>
              <a:rPr lang="es-ES" sz="800" dirty="0"/>
              <a:t> </a:t>
            </a:r>
            <a:r>
              <a:rPr lang="es-ES" sz="800" dirty="0" err="1"/>
              <a:t>Function</a:t>
            </a:r>
            <a:r>
              <a:rPr lang="es-ES" sz="800" dirty="0"/>
              <a:t> </a:t>
            </a:r>
            <a:r>
              <a:rPr lang="es-ES" sz="800" dirty="0" err="1"/>
              <a:t>Tests</a:t>
            </a:r>
            <a:r>
              <a:rPr lang="es-ES" sz="800" dirty="0"/>
              <a:t> in </a:t>
            </a:r>
            <a:r>
              <a:rPr lang="es-ES" sz="800" dirty="0" err="1"/>
              <a:t>Infants</a:t>
            </a:r>
            <a:r>
              <a:rPr lang="es-ES" sz="800" dirty="0"/>
              <a:t> and </a:t>
            </a:r>
            <a:r>
              <a:rPr lang="es-ES" sz="800" dirty="0" err="1"/>
              <a:t>Children</a:t>
            </a:r>
            <a:r>
              <a:rPr lang="es-ES" sz="800" dirty="0"/>
              <a:t>. </a:t>
            </a:r>
            <a:r>
              <a:rPr lang="es-ES" sz="800" i="1" dirty="0" err="1"/>
              <a:t>Indian</a:t>
            </a:r>
            <a:r>
              <a:rPr lang="es-ES" sz="800" i="1" dirty="0"/>
              <a:t> </a:t>
            </a:r>
            <a:r>
              <a:rPr lang="es-ES" sz="800" i="1" dirty="0" err="1"/>
              <a:t>Journal</a:t>
            </a:r>
            <a:r>
              <a:rPr lang="es-ES" sz="800" i="1" dirty="0"/>
              <a:t> </a:t>
            </a:r>
            <a:r>
              <a:rPr lang="es-ES" sz="800" i="1" dirty="0" err="1"/>
              <a:t>of</a:t>
            </a:r>
            <a:r>
              <a:rPr lang="es-ES" sz="800" i="1" dirty="0"/>
              <a:t> </a:t>
            </a:r>
            <a:r>
              <a:rPr lang="es-ES" sz="800" i="1" dirty="0" err="1"/>
              <a:t>Pediatrics</a:t>
            </a:r>
            <a:r>
              <a:rPr lang="es-ES" sz="800" dirty="0"/>
              <a:t>, </a:t>
            </a:r>
            <a:r>
              <a:rPr lang="es-ES" sz="800" i="1" dirty="0"/>
              <a:t>90</a:t>
            </a:r>
            <a:r>
              <a:rPr lang="es-ES" sz="800" dirty="0"/>
              <a:t>(8), 790–797. </a:t>
            </a:r>
            <a:r>
              <a:rPr lang="es-ES" sz="800" u="sng" dirty="0">
                <a:hlinkClick r:id="rId7"/>
              </a:rPr>
              <a:t>https://doi.org/10.1007/S12098-023-04588-8</a:t>
            </a:r>
            <a:r>
              <a:rPr lang="es-ES" sz="800" dirty="0"/>
              <a:t>, </a:t>
            </a:r>
          </a:p>
          <a:p>
            <a:pPr fontAlgn="base"/>
            <a:r>
              <a:rPr lang="es-ES" sz="800" dirty="0"/>
              <a:t>​King, G. G., Bates, J., Berger, K. I., </a:t>
            </a:r>
            <a:r>
              <a:rPr lang="es-ES" sz="800" dirty="0" err="1"/>
              <a:t>Calverley</a:t>
            </a:r>
            <a:r>
              <a:rPr lang="es-ES" sz="800" dirty="0"/>
              <a:t>, P., de Melo, P. L., </a:t>
            </a:r>
            <a:r>
              <a:rPr lang="es-ES" sz="800" dirty="0" err="1"/>
              <a:t>Dellacà</a:t>
            </a:r>
            <a:r>
              <a:rPr lang="es-ES" sz="800" dirty="0"/>
              <a:t>, R. L., Farré, R., Hall, G. L., </a:t>
            </a:r>
            <a:r>
              <a:rPr lang="es-ES" sz="800" dirty="0" err="1"/>
              <a:t>Ioan</a:t>
            </a:r>
            <a:r>
              <a:rPr lang="es-ES" sz="800" dirty="0"/>
              <a:t>, I., Irvin, C. G., </a:t>
            </a:r>
            <a:r>
              <a:rPr lang="es-ES" sz="800" dirty="0" err="1"/>
              <a:t>Kaczka</a:t>
            </a:r>
            <a:r>
              <a:rPr lang="es-ES" sz="800" dirty="0"/>
              <a:t>, D. W., Kaminsky, D. A., </a:t>
            </a:r>
            <a:r>
              <a:rPr lang="es-ES" sz="800" dirty="0" err="1"/>
              <a:t>Kurosawa</a:t>
            </a:r>
            <a:r>
              <a:rPr lang="es-ES" sz="800" dirty="0"/>
              <a:t>, H., Lombardi, E., </a:t>
            </a:r>
            <a:r>
              <a:rPr lang="es-ES" sz="800" dirty="0" err="1"/>
              <a:t>Maksym</a:t>
            </a:r>
            <a:r>
              <a:rPr lang="es-ES" sz="800" dirty="0"/>
              <a:t>, G. N., Marchal, F., Oppenheimer, B. W., Simpson, S. J., </a:t>
            </a:r>
            <a:r>
              <a:rPr lang="es-ES" sz="800" dirty="0" err="1"/>
              <a:t>Thamrin</a:t>
            </a:r>
            <a:r>
              <a:rPr lang="es-ES" sz="800" dirty="0"/>
              <a:t>, C., … </a:t>
            </a:r>
            <a:r>
              <a:rPr lang="es-ES" sz="800" dirty="0" err="1"/>
              <a:t>Oostveen</a:t>
            </a:r>
            <a:r>
              <a:rPr lang="es-ES" sz="800" dirty="0"/>
              <a:t>, E. (2020). </a:t>
            </a:r>
            <a:r>
              <a:rPr lang="es-ES" sz="800" dirty="0" err="1"/>
              <a:t>Technical</a:t>
            </a:r>
            <a:r>
              <a:rPr lang="es-ES" sz="800" dirty="0"/>
              <a:t> </a:t>
            </a:r>
            <a:r>
              <a:rPr lang="es-ES" sz="800" dirty="0" err="1"/>
              <a:t>standards</a:t>
            </a:r>
            <a:r>
              <a:rPr lang="es-ES" sz="800" dirty="0"/>
              <a:t> </a:t>
            </a:r>
            <a:r>
              <a:rPr lang="es-ES" sz="800" dirty="0" err="1"/>
              <a:t>for</a:t>
            </a:r>
            <a:r>
              <a:rPr lang="es-ES" sz="800" dirty="0"/>
              <a:t> </a:t>
            </a:r>
            <a:r>
              <a:rPr lang="es-ES" sz="800" dirty="0" err="1"/>
              <a:t>respiratory</a:t>
            </a:r>
            <a:r>
              <a:rPr lang="es-ES" sz="800" dirty="0"/>
              <a:t> </a:t>
            </a:r>
            <a:r>
              <a:rPr lang="es-ES" sz="800" dirty="0" err="1"/>
              <a:t>oscillometry</a:t>
            </a:r>
            <a:r>
              <a:rPr lang="es-ES" sz="800" dirty="0"/>
              <a:t>. </a:t>
            </a:r>
            <a:r>
              <a:rPr lang="es-ES" sz="800" i="1" dirty="0" err="1"/>
              <a:t>European</a:t>
            </a:r>
            <a:r>
              <a:rPr lang="es-ES" sz="800" i="1" dirty="0"/>
              <a:t> </a:t>
            </a:r>
            <a:r>
              <a:rPr lang="es-ES" sz="800" i="1" dirty="0" err="1"/>
              <a:t>Respiratory</a:t>
            </a:r>
            <a:r>
              <a:rPr lang="es-ES" sz="800" i="1" dirty="0"/>
              <a:t> </a:t>
            </a:r>
            <a:r>
              <a:rPr lang="es-ES" sz="800" i="1" dirty="0" err="1"/>
              <a:t>Journal</a:t>
            </a:r>
            <a:r>
              <a:rPr lang="es-ES" sz="800" dirty="0"/>
              <a:t>, </a:t>
            </a:r>
            <a:r>
              <a:rPr lang="es-ES" sz="800" i="1" dirty="0"/>
              <a:t>55</a:t>
            </a:r>
            <a:r>
              <a:rPr lang="es-ES" sz="800" dirty="0"/>
              <a:t>(2). </a:t>
            </a:r>
            <a:r>
              <a:rPr lang="es-ES" sz="800" u="sng" dirty="0">
                <a:hlinkClick r:id="rId8"/>
              </a:rPr>
              <a:t>https://doi.org/10.1183/13993003.00753-2019</a:t>
            </a:r>
            <a:r>
              <a:rPr lang="es-ES" sz="800" dirty="0"/>
              <a:t> </a:t>
            </a:r>
          </a:p>
          <a:p>
            <a:pPr fontAlgn="base"/>
            <a:r>
              <a:rPr lang="es-ES" sz="800" dirty="0"/>
              <a:t>​</a:t>
            </a:r>
            <a:r>
              <a:rPr lang="es-ES" sz="800" dirty="0" err="1"/>
              <a:t>Korukire</a:t>
            </a:r>
            <a:r>
              <a:rPr lang="es-ES" sz="800" dirty="0"/>
              <a:t>, N., </a:t>
            </a:r>
            <a:r>
              <a:rPr lang="es-ES" sz="800" dirty="0" err="1"/>
              <a:t>Godson</a:t>
            </a:r>
            <a:r>
              <a:rPr lang="es-ES" sz="800" dirty="0"/>
              <a:t>, A., </a:t>
            </a:r>
            <a:r>
              <a:rPr lang="es-ES" sz="800" dirty="0" err="1"/>
              <a:t>Mukamurigo</a:t>
            </a:r>
            <a:r>
              <a:rPr lang="es-ES" sz="800" dirty="0"/>
              <a:t>, J., de </a:t>
            </a:r>
            <a:r>
              <a:rPr lang="es-ES" sz="800" dirty="0" err="1"/>
              <a:t>Dieu</a:t>
            </a:r>
            <a:r>
              <a:rPr lang="es-ES" sz="800" dirty="0"/>
              <a:t> </a:t>
            </a:r>
            <a:r>
              <a:rPr lang="es-ES" sz="800" dirty="0" err="1"/>
              <a:t>Habimana</a:t>
            </a:r>
            <a:r>
              <a:rPr lang="es-ES" sz="800" dirty="0"/>
              <a:t>, J., </a:t>
            </a:r>
            <a:r>
              <a:rPr lang="es-ES" sz="800" dirty="0" err="1"/>
              <a:t>Josias</a:t>
            </a:r>
            <a:r>
              <a:rPr lang="es-ES" sz="800" dirty="0"/>
              <a:t>, I., &amp; </a:t>
            </a:r>
            <a:r>
              <a:rPr lang="es-ES" sz="800" dirty="0" err="1"/>
              <a:t>Ntakirutimana</a:t>
            </a:r>
            <a:r>
              <a:rPr lang="es-ES" sz="800" dirty="0"/>
              <a:t>, T. (2025). </a:t>
            </a:r>
            <a:r>
              <a:rPr lang="es-ES" sz="800" dirty="0" err="1"/>
              <a:t>Effects</a:t>
            </a:r>
            <a:r>
              <a:rPr lang="es-ES" sz="800" dirty="0"/>
              <a:t> </a:t>
            </a:r>
            <a:r>
              <a:rPr lang="es-ES" sz="800" dirty="0" err="1"/>
              <a:t>of</a:t>
            </a:r>
            <a:r>
              <a:rPr lang="es-ES" sz="800" dirty="0"/>
              <a:t> </a:t>
            </a:r>
            <a:r>
              <a:rPr lang="es-ES" sz="800" dirty="0" err="1"/>
              <a:t>indoor</a:t>
            </a:r>
            <a:r>
              <a:rPr lang="es-ES" sz="800" dirty="0"/>
              <a:t> air </a:t>
            </a:r>
            <a:r>
              <a:rPr lang="es-ES" sz="800" dirty="0" err="1"/>
              <a:t>pollution</a:t>
            </a:r>
            <a:r>
              <a:rPr lang="es-ES" sz="800" dirty="0"/>
              <a:t> </a:t>
            </a:r>
            <a:r>
              <a:rPr lang="es-ES" sz="800" dirty="0" err="1"/>
              <a:t>exposure</a:t>
            </a:r>
            <a:r>
              <a:rPr lang="es-ES" sz="800" dirty="0"/>
              <a:t> </a:t>
            </a:r>
            <a:r>
              <a:rPr lang="es-ES" sz="800" dirty="0" err="1"/>
              <a:t>on</a:t>
            </a:r>
            <a:r>
              <a:rPr lang="es-ES" sz="800" dirty="0"/>
              <a:t> </a:t>
            </a:r>
            <a:r>
              <a:rPr lang="es-ES" sz="800" dirty="0" err="1"/>
              <a:t>lung</a:t>
            </a:r>
            <a:r>
              <a:rPr lang="es-ES" sz="800" dirty="0"/>
              <a:t> </a:t>
            </a:r>
            <a:r>
              <a:rPr lang="es-ES" sz="800" dirty="0" err="1"/>
              <a:t>function</a:t>
            </a:r>
            <a:r>
              <a:rPr lang="es-ES" sz="800" dirty="0"/>
              <a:t> </a:t>
            </a:r>
            <a:r>
              <a:rPr lang="es-ES" sz="800" dirty="0" err="1"/>
              <a:t>of</a:t>
            </a:r>
            <a:r>
              <a:rPr lang="es-ES" sz="800" dirty="0"/>
              <a:t> </a:t>
            </a:r>
            <a:r>
              <a:rPr lang="es-ES" sz="800" dirty="0" err="1"/>
              <a:t>children</a:t>
            </a:r>
            <a:r>
              <a:rPr lang="es-ES" sz="800" dirty="0"/>
              <a:t> in </a:t>
            </a:r>
            <a:r>
              <a:rPr lang="es-ES" sz="800" dirty="0" err="1"/>
              <a:t>selected</a:t>
            </a:r>
            <a:r>
              <a:rPr lang="es-ES" sz="800" dirty="0"/>
              <a:t> </a:t>
            </a:r>
            <a:r>
              <a:rPr lang="es-ES" sz="800" dirty="0" err="1"/>
              <a:t>schools</a:t>
            </a:r>
            <a:r>
              <a:rPr lang="es-ES" sz="800" dirty="0"/>
              <a:t> in Kigali, </a:t>
            </a:r>
            <a:r>
              <a:rPr lang="es-ES" sz="800" dirty="0" err="1"/>
              <a:t>Rwanda</a:t>
            </a:r>
            <a:r>
              <a:rPr lang="es-ES" sz="800" dirty="0"/>
              <a:t>. </a:t>
            </a:r>
            <a:r>
              <a:rPr lang="es-ES" sz="800" i="1" dirty="0" err="1"/>
              <a:t>Scientific</a:t>
            </a:r>
            <a:r>
              <a:rPr lang="es-ES" sz="800" i="1" dirty="0"/>
              <a:t> </a:t>
            </a:r>
            <a:r>
              <a:rPr lang="es-ES" sz="800" i="1" dirty="0" err="1"/>
              <a:t>Reports</a:t>
            </a:r>
            <a:r>
              <a:rPr lang="es-ES" sz="800" dirty="0"/>
              <a:t>, </a:t>
            </a:r>
            <a:r>
              <a:rPr lang="es-ES" sz="800" i="1" dirty="0"/>
              <a:t>15</a:t>
            </a:r>
            <a:r>
              <a:rPr lang="es-ES" sz="800" dirty="0"/>
              <a:t>(1), 1–12. </a:t>
            </a:r>
            <a:r>
              <a:rPr lang="es-ES" sz="800" u="sng" dirty="0">
                <a:hlinkClick r:id="rId9"/>
              </a:rPr>
              <a:t>https://doi.org/10.1038/S41598-025-92047-Z;SUBJMETA=172,499,692,704;KWRD=ENVIRONMENTAL+SCIENCES,RISK+FACTORS</a:t>
            </a:r>
            <a:r>
              <a:rPr lang="es-ES" sz="800" dirty="0"/>
              <a:t> </a:t>
            </a:r>
          </a:p>
          <a:p>
            <a:pPr fontAlgn="base"/>
            <a:r>
              <a:rPr lang="es-ES" sz="800" dirty="0"/>
              <a:t>​Lin, L. M., Chang, Y. J., Yang, K. D., Lin, C. H., </a:t>
            </a:r>
            <a:r>
              <a:rPr lang="es-ES" sz="800" dirty="0" err="1"/>
              <a:t>Chien</a:t>
            </a:r>
            <a:r>
              <a:rPr lang="es-ES" sz="800" dirty="0"/>
              <a:t>, J. W., Kao, J. K., Lee, M. S., Chiang, T. I., Lin, C. Y., &amp; </a:t>
            </a:r>
            <a:r>
              <a:rPr lang="es-ES" sz="800" dirty="0" err="1"/>
              <a:t>Tsai</a:t>
            </a:r>
            <a:r>
              <a:rPr lang="es-ES" sz="800" dirty="0"/>
              <a:t>, Y. G. (2022). Small </a:t>
            </a:r>
            <a:r>
              <a:rPr lang="es-ES" sz="800" dirty="0" err="1"/>
              <a:t>Airway</a:t>
            </a:r>
            <a:r>
              <a:rPr lang="es-ES" sz="800" dirty="0"/>
              <a:t> </a:t>
            </a:r>
            <a:r>
              <a:rPr lang="es-ES" sz="800" dirty="0" err="1"/>
              <a:t>Dysfunction</a:t>
            </a:r>
            <a:r>
              <a:rPr lang="es-ES" sz="800" dirty="0"/>
              <a:t> </a:t>
            </a:r>
            <a:r>
              <a:rPr lang="es-ES" sz="800" dirty="0" err="1"/>
              <a:t>Measured</a:t>
            </a:r>
            <a:r>
              <a:rPr lang="es-ES" sz="800" dirty="0"/>
              <a:t> </a:t>
            </a:r>
            <a:r>
              <a:rPr lang="es-ES" sz="800" dirty="0" err="1"/>
              <a:t>by</a:t>
            </a:r>
            <a:r>
              <a:rPr lang="es-ES" sz="800" dirty="0"/>
              <a:t> Impulse </a:t>
            </a:r>
            <a:r>
              <a:rPr lang="es-ES" sz="800" dirty="0" err="1"/>
              <a:t>Oscillometry</a:t>
            </a:r>
            <a:r>
              <a:rPr lang="es-ES" sz="800" dirty="0"/>
              <a:t> and </a:t>
            </a:r>
            <a:r>
              <a:rPr lang="es-ES" sz="800" dirty="0" err="1"/>
              <a:t>Fractional</a:t>
            </a:r>
            <a:r>
              <a:rPr lang="es-ES" sz="800" dirty="0"/>
              <a:t> </a:t>
            </a:r>
            <a:r>
              <a:rPr lang="es-ES" sz="800" dirty="0" err="1"/>
              <a:t>Exhaled</a:t>
            </a:r>
            <a:r>
              <a:rPr lang="es-ES" sz="800" dirty="0"/>
              <a:t> </a:t>
            </a:r>
            <a:r>
              <a:rPr lang="es-ES" sz="800" dirty="0" err="1"/>
              <a:t>Nitric</a:t>
            </a:r>
            <a:r>
              <a:rPr lang="es-ES" sz="800" dirty="0"/>
              <a:t> Oxide </a:t>
            </a:r>
            <a:r>
              <a:rPr lang="es-ES" sz="800" dirty="0" err="1"/>
              <a:t>Is</a:t>
            </a:r>
            <a:r>
              <a:rPr lang="es-ES" sz="800" dirty="0"/>
              <a:t> </a:t>
            </a:r>
            <a:r>
              <a:rPr lang="es-ES" sz="800" dirty="0" err="1"/>
              <a:t>Associated</a:t>
            </a:r>
            <a:r>
              <a:rPr lang="es-ES" sz="800" dirty="0"/>
              <a:t> </a:t>
            </a:r>
            <a:r>
              <a:rPr lang="es-ES" sz="800" dirty="0" err="1"/>
              <a:t>With</a:t>
            </a:r>
            <a:r>
              <a:rPr lang="es-ES" sz="800" dirty="0"/>
              <a:t> </a:t>
            </a:r>
            <a:r>
              <a:rPr lang="es-ES" sz="800" dirty="0" err="1"/>
              <a:t>Asthma</a:t>
            </a:r>
            <a:r>
              <a:rPr lang="es-ES" sz="800" dirty="0"/>
              <a:t> Control in </a:t>
            </a:r>
            <a:r>
              <a:rPr lang="es-ES" sz="800" dirty="0" err="1"/>
              <a:t>Children</a:t>
            </a:r>
            <a:r>
              <a:rPr lang="es-ES" sz="800" dirty="0"/>
              <a:t>. </a:t>
            </a:r>
            <a:r>
              <a:rPr lang="es-ES" sz="800" i="1" dirty="0" err="1"/>
              <a:t>Frontiers</a:t>
            </a:r>
            <a:r>
              <a:rPr lang="es-ES" sz="800" i="1" dirty="0"/>
              <a:t> in </a:t>
            </a:r>
            <a:r>
              <a:rPr lang="es-ES" sz="800" i="1" dirty="0" err="1"/>
              <a:t>Pediatrics</a:t>
            </a:r>
            <a:r>
              <a:rPr lang="es-ES" sz="800" dirty="0"/>
              <a:t>, </a:t>
            </a:r>
            <a:r>
              <a:rPr lang="es-ES" sz="800" i="1" dirty="0"/>
              <a:t>10</a:t>
            </a:r>
            <a:r>
              <a:rPr lang="es-ES" sz="800" dirty="0"/>
              <a:t>. </a:t>
            </a:r>
            <a:r>
              <a:rPr lang="es-ES" sz="800" u="sng" dirty="0">
                <a:hlinkClick r:id="rId10"/>
              </a:rPr>
              <a:t>https://doi.org/10.3389/FPED.2022.877681</a:t>
            </a:r>
            <a:r>
              <a:rPr lang="es-ES" sz="800" dirty="0"/>
              <a:t>, </a:t>
            </a:r>
          </a:p>
          <a:p>
            <a:pPr fontAlgn="base"/>
            <a:r>
              <a:rPr lang="es-ES" sz="800" dirty="0"/>
              <a:t>​</a:t>
            </a:r>
            <a:r>
              <a:rPr lang="es-ES" sz="800" dirty="0" err="1"/>
              <a:t>Matesanz</a:t>
            </a:r>
            <a:r>
              <a:rPr lang="es-ES" sz="800" dirty="0"/>
              <a:t>-López, C., Raboso-Moreno, B., &amp; Saldaña-Pérez, L. E. (2024). </a:t>
            </a:r>
            <a:r>
              <a:rPr lang="es-ES" sz="800" dirty="0" err="1"/>
              <a:t>Oscillometry</a:t>
            </a:r>
            <a:r>
              <a:rPr lang="es-ES" sz="800" dirty="0"/>
              <a:t>: </a:t>
            </a:r>
            <a:r>
              <a:rPr lang="es-ES" sz="800" dirty="0" err="1"/>
              <a:t>from</a:t>
            </a:r>
            <a:r>
              <a:rPr lang="es-ES" sz="800" dirty="0"/>
              <a:t> </a:t>
            </a:r>
            <a:r>
              <a:rPr lang="es-ES" sz="800" dirty="0" err="1"/>
              <a:t>theory</a:t>
            </a:r>
            <a:r>
              <a:rPr lang="es-ES" sz="800" dirty="0"/>
              <a:t> </a:t>
            </a:r>
            <a:r>
              <a:rPr lang="es-ES" sz="800" dirty="0" err="1"/>
              <a:t>to</a:t>
            </a:r>
            <a:r>
              <a:rPr lang="es-ES" sz="800" dirty="0"/>
              <a:t> </a:t>
            </a:r>
            <a:r>
              <a:rPr lang="es-ES" sz="800" dirty="0" err="1"/>
              <a:t>practice</a:t>
            </a:r>
            <a:r>
              <a:rPr lang="es-ES" sz="800" dirty="0"/>
              <a:t>. </a:t>
            </a:r>
            <a:r>
              <a:rPr lang="es-ES" sz="800" i="1" dirty="0"/>
              <a:t>Revista de </a:t>
            </a:r>
            <a:r>
              <a:rPr lang="es-ES" sz="800" i="1" dirty="0" err="1"/>
              <a:t>Patologia</a:t>
            </a:r>
            <a:r>
              <a:rPr lang="es-ES" sz="800" i="1" dirty="0"/>
              <a:t> Respiratoria</a:t>
            </a:r>
            <a:r>
              <a:rPr lang="es-ES" sz="800" dirty="0"/>
              <a:t>, </a:t>
            </a:r>
            <a:r>
              <a:rPr lang="es-ES" sz="800" i="1" dirty="0"/>
              <a:t>27</a:t>
            </a:r>
            <a:r>
              <a:rPr lang="es-ES" sz="800" dirty="0"/>
              <a:t>(1), 27–30. </a:t>
            </a:r>
            <a:r>
              <a:rPr lang="es-ES" sz="800" u="sng" dirty="0">
                <a:hlinkClick r:id="rId11"/>
              </a:rPr>
              <a:t>https://doi.org/10.24875/RPR.23000041</a:t>
            </a:r>
            <a:r>
              <a:rPr lang="es-ES" sz="800" dirty="0"/>
              <a:t> </a:t>
            </a:r>
          </a:p>
          <a:p>
            <a:pPr fontAlgn="base"/>
            <a:r>
              <a:rPr lang="es-ES" sz="800" i="1" dirty="0"/>
              <a:t>​Pruebas funcionales básicas | Manual de Neumología para residentes | </a:t>
            </a:r>
            <a:r>
              <a:rPr lang="es-ES" sz="800" i="1" dirty="0" err="1"/>
              <a:t>AccessMedicina</a:t>
            </a:r>
            <a:r>
              <a:rPr lang="es-ES" sz="800" i="1" dirty="0"/>
              <a:t> | McGraw Hill Medical</a:t>
            </a:r>
            <a:r>
              <a:rPr lang="es-ES" sz="800" dirty="0"/>
              <a:t>. (</a:t>
            </a:r>
            <a:r>
              <a:rPr lang="es-ES" sz="800" dirty="0" err="1"/>
              <a:t>n.d</a:t>
            </a:r>
            <a:r>
              <a:rPr lang="es-ES" sz="800" dirty="0"/>
              <a:t>.). </a:t>
            </a:r>
            <a:r>
              <a:rPr lang="es-ES" sz="800" dirty="0" err="1"/>
              <a:t>Retrieved</a:t>
            </a:r>
            <a:r>
              <a:rPr lang="es-ES" sz="800" dirty="0"/>
              <a:t> </a:t>
            </a:r>
            <a:r>
              <a:rPr lang="es-ES" sz="800" dirty="0" err="1"/>
              <a:t>July</a:t>
            </a:r>
            <a:r>
              <a:rPr lang="es-ES" sz="800" dirty="0"/>
              <a:t> 16, 2025, </a:t>
            </a:r>
            <a:r>
              <a:rPr lang="es-ES" sz="800" dirty="0" err="1"/>
              <a:t>from</a:t>
            </a:r>
            <a:r>
              <a:rPr lang="es-ES" sz="800" dirty="0"/>
              <a:t> </a:t>
            </a:r>
            <a:r>
              <a:rPr lang="es-ES" sz="800" u="sng" dirty="0">
                <a:hlinkClick r:id="rId12"/>
              </a:rPr>
              <a:t>https://accessmedicina.mhmedical.com/content.aspx?bookid=3554&amp;sectionid=292711239</a:t>
            </a:r>
            <a:r>
              <a:rPr lang="es-ES" sz="800" dirty="0"/>
              <a:t> </a:t>
            </a:r>
          </a:p>
          <a:p>
            <a:pPr fontAlgn="base"/>
            <a:r>
              <a:rPr lang="es-ES" sz="800" dirty="0"/>
              <a:t>​Vidal, A. E. (</a:t>
            </a:r>
            <a:r>
              <a:rPr lang="es-ES" sz="800" dirty="0" err="1"/>
              <a:t>n.d</a:t>
            </a:r>
            <a:r>
              <a:rPr lang="es-ES" sz="800" dirty="0"/>
              <a:t>.). </a:t>
            </a:r>
            <a:r>
              <a:rPr lang="es-ES" sz="800" i="1" dirty="0" err="1"/>
              <a:t>Utility</a:t>
            </a:r>
            <a:r>
              <a:rPr lang="es-ES" sz="800" i="1" dirty="0"/>
              <a:t> </a:t>
            </a:r>
            <a:r>
              <a:rPr lang="es-ES" sz="800" i="1" dirty="0" err="1"/>
              <a:t>of</a:t>
            </a:r>
            <a:r>
              <a:rPr lang="es-ES" sz="800" i="1" dirty="0"/>
              <a:t> Impulse </a:t>
            </a:r>
            <a:r>
              <a:rPr lang="es-ES" sz="800" i="1" dirty="0" err="1"/>
              <a:t>Oscillometry</a:t>
            </a:r>
            <a:r>
              <a:rPr lang="es-ES" sz="800" i="1" dirty="0"/>
              <a:t> in </a:t>
            </a:r>
            <a:r>
              <a:rPr lang="es-ES" sz="800" i="1" dirty="0" err="1"/>
              <a:t>Monitoring</a:t>
            </a:r>
            <a:r>
              <a:rPr lang="es-ES" sz="800" i="1" dirty="0"/>
              <a:t> </a:t>
            </a:r>
            <a:r>
              <a:rPr lang="es-ES" sz="800" i="1" dirty="0" err="1"/>
              <a:t>the</a:t>
            </a:r>
            <a:r>
              <a:rPr lang="es-ES" sz="800" i="1" dirty="0"/>
              <a:t> </a:t>
            </a:r>
            <a:r>
              <a:rPr lang="es-ES" sz="800" i="1" dirty="0" err="1"/>
              <a:t>Effects</a:t>
            </a:r>
            <a:r>
              <a:rPr lang="es-ES" sz="800" i="1" dirty="0"/>
              <a:t> </a:t>
            </a:r>
            <a:r>
              <a:rPr lang="es-ES" sz="800" i="1" dirty="0" err="1"/>
              <a:t>of</a:t>
            </a:r>
            <a:r>
              <a:rPr lang="es-ES" sz="800" i="1" dirty="0"/>
              <a:t> </a:t>
            </a:r>
            <a:r>
              <a:rPr lang="es-ES" sz="800" i="1" dirty="0" err="1"/>
              <a:t>Pollution</a:t>
            </a:r>
            <a:r>
              <a:rPr lang="es-ES" sz="800" i="1" dirty="0"/>
              <a:t> and </a:t>
            </a:r>
            <a:r>
              <a:rPr lang="es-ES" sz="800" i="1" dirty="0" err="1"/>
              <a:t>Tobacco</a:t>
            </a:r>
            <a:r>
              <a:rPr lang="es-ES" sz="800" i="1" dirty="0"/>
              <a:t> in </a:t>
            </a:r>
            <a:r>
              <a:rPr lang="es-ES" sz="800" i="1" dirty="0" err="1"/>
              <a:t>Children</a:t>
            </a:r>
            <a:r>
              <a:rPr lang="es-ES" sz="800" i="1" dirty="0"/>
              <a:t> and </a:t>
            </a:r>
            <a:r>
              <a:rPr lang="es-ES" sz="800" i="1" dirty="0" err="1"/>
              <a:t>Adolescents</a:t>
            </a:r>
            <a:r>
              <a:rPr lang="es-ES" sz="800" i="1" dirty="0"/>
              <a:t> Vidal A 2025</a:t>
            </a:r>
            <a:r>
              <a:rPr lang="es-ES" sz="800" dirty="0"/>
              <a:t>. </a:t>
            </a:r>
            <a:r>
              <a:rPr lang="es-ES" sz="800" u="sng" dirty="0">
                <a:hlinkClick r:id="rId13"/>
              </a:rPr>
              <a:t>https://www.researchgate.net/publication/391633784</a:t>
            </a:r>
            <a:r>
              <a:rPr lang="es-ES" sz="800" dirty="0"/>
              <a:t> </a:t>
            </a:r>
          </a:p>
          <a:p>
            <a:pPr fontAlgn="base"/>
            <a:r>
              <a:rPr lang="es-ES" sz="800" i="1" dirty="0"/>
              <a:t>​Vista de Revisión del impacto del sector ladrillero sobre el ambiente y la salud humana en México</a:t>
            </a:r>
            <a:r>
              <a:rPr lang="es-ES" sz="800" dirty="0"/>
              <a:t>. (</a:t>
            </a:r>
            <a:r>
              <a:rPr lang="es-ES" sz="800" dirty="0" err="1"/>
              <a:t>n.d</a:t>
            </a:r>
            <a:r>
              <a:rPr lang="es-ES" sz="800" dirty="0"/>
              <a:t>.). </a:t>
            </a:r>
            <a:r>
              <a:rPr lang="es-ES" sz="800" dirty="0" err="1"/>
              <a:t>Retrieved</a:t>
            </a:r>
            <a:r>
              <a:rPr lang="es-ES" sz="800" dirty="0"/>
              <a:t> </a:t>
            </a:r>
            <a:r>
              <a:rPr lang="es-ES" sz="800" dirty="0" err="1"/>
              <a:t>July</a:t>
            </a:r>
            <a:r>
              <a:rPr lang="es-ES" sz="800" dirty="0"/>
              <a:t> 16, 2025, </a:t>
            </a:r>
            <a:r>
              <a:rPr lang="es-ES" sz="800" dirty="0" err="1"/>
              <a:t>from</a:t>
            </a:r>
            <a:r>
              <a:rPr lang="es-ES" sz="800" dirty="0"/>
              <a:t> </a:t>
            </a:r>
            <a:r>
              <a:rPr lang="es-ES" sz="800" u="sng" dirty="0">
                <a:hlinkClick r:id="rId14"/>
              </a:rPr>
              <a:t>https://saludpublica.mx/index.php/spm/article/view/11282/12033</a:t>
            </a:r>
            <a:r>
              <a:rPr lang="es-ES" sz="800" dirty="0"/>
              <a:t> </a:t>
            </a:r>
          </a:p>
          <a:p>
            <a:pPr fontAlgn="base"/>
            <a:r>
              <a:rPr lang="es-ES" sz="800" i="1" dirty="0"/>
              <a:t>​West _ Fisiología respiratoria_ Fundamentos-10°Ed..pdf</a:t>
            </a:r>
            <a:r>
              <a:rPr lang="es-ES" sz="800" dirty="0"/>
              <a:t>. (</a:t>
            </a:r>
            <a:r>
              <a:rPr lang="es-ES" sz="800" dirty="0" err="1"/>
              <a:t>n.d</a:t>
            </a:r>
            <a:r>
              <a:rPr lang="es-ES" sz="800" dirty="0"/>
              <a:t>.). </a:t>
            </a:r>
            <a:r>
              <a:rPr lang="es-ES" sz="800" dirty="0" err="1"/>
              <a:t>Retrieved</a:t>
            </a:r>
            <a:r>
              <a:rPr lang="es-ES" sz="800" dirty="0"/>
              <a:t> </a:t>
            </a:r>
            <a:r>
              <a:rPr lang="es-ES" sz="800" dirty="0" err="1"/>
              <a:t>July</a:t>
            </a:r>
            <a:r>
              <a:rPr lang="es-ES" sz="800" dirty="0"/>
              <a:t> 16, 2025, </a:t>
            </a:r>
            <a:r>
              <a:rPr lang="es-ES" sz="800" dirty="0" err="1"/>
              <a:t>from</a:t>
            </a:r>
            <a:r>
              <a:rPr lang="es-ES" sz="800" dirty="0"/>
              <a:t> </a:t>
            </a:r>
            <a:r>
              <a:rPr lang="es-ES" sz="800" u="sng" dirty="0">
                <a:hlinkClick r:id="rId15"/>
              </a:rPr>
              <a:t>https://es.slideshare.net/AndresJPVS/west-fisiologa-respiratoria-fundamentos10edpdf</a:t>
            </a:r>
            <a:r>
              <a:rPr lang="es-ES" sz="800" dirty="0"/>
              <a:t> </a:t>
            </a:r>
          </a:p>
          <a:p>
            <a:pPr fontAlgn="base"/>
            <a:r>
              <a:rPr lang="es-ES" sz="800" dirty="0"/>
              <a:t>​Wu, I. P., </a:t>
            </a:r>
            <a:r>
              <a:rPr lang="es-ES" sz="800" dirty="0" err="1"/>
              <a:t>Liao</a:t>
            </a:r>
            <a:r>
              <a:rPr lang="es-ES" sz="800" dirty="0"/>
              <a:t>, S. L., </a:t>
            </a:r>
            <a:r>
              <a:rPr lang="es-ES" sz="800" dirty="0" err="1"/>
              <a:t>Lai</a:t>
            </a:r>
            <a:r>
              <a:rPr lang="es-ES" sz="800" dirty="0"/>
              <a:t>, S. H., &amp; Wong, K. S. (2022). </a:t>
            </a:r>
            <a:r>
              <a:rPr lang="es-ES" sz="800" dirty="0" err="1"/>
              <a:t>The</a:t>
            </a:r>
            <a:r>
              <a:rPr lang="es-ES" sz="800" dirty="0"/>
              <a:t> </a:t>
            </a:r>
            <a:r>
              <a:rPr lang="es-ES" sz="800" dirty="0" err="1"/>
              <a:t>respiratory</a:t>
            </a:r>
            <a:r>
              <a:rPr lang="es-ES" sz="800" dirty="0"/>
              <a:t> </a:t>
            </a:r>
            <a:r>
              <a:rPr lang="es-ES" sz="800" dirty="0" err="1"/>
              <a:t>impacts</a:t>
            </a:r>
            <a:r>
              <a:rPr lang="es-ES" sz="800" dirty="0"/>
              <a:t> </a:t>
            </a:r>
            <a:r>
              <a:rPr lang="es-ES" sz="800" dirty="0" err="1"/>
              <a:t>of</a:t>
            </a:r>
            <a:r>
              <a:rPr lang="es-ES" sz="800" dirty="0"/>
              <a:t> air </a:t>
            </a:r>
            <a:r>
              <a:rPr lang="es-ES" sz="800" dirty="0" err="1"/>
              <a:t>pollution</a:t>
            </a:r>
            <a:r>
              <a:rPr lang="es-ES" sz="800" dirty="0"/>
              <a:t> in </a:t>
            </a:r>
            <a:r>
              <a:rPr lang="es-ES" sz="800" dirty="0" err="1"/>
              <a:t>children</a:t>
            </a:r>
            <a:r>
              <a:rPr lang="es-ES" sz="800" dirty="0"/>
              <a:t>: Global and </a:t>
            </a:r>
            <a:r>
              <a:rPr lang="es-ES" sz="800" dirty="0" err="1"/>
              <a:t>domestic</a:t>
            </a:r>
            <a:r>
              <a:rPr lang="es-ES" sz="800" dirty="0"/>
              <a:t> (</a:t>
            </a:r>
            <a:r>
              <a:rPr lang="es-ES" sz="800" dirty="0" err="1"/>
              <a:t>Taiwan</a:t>
            </a:r>
            <a:r>
              <a:rPr lang="es-ES" sz="800" dirty="0"/>
              <a:t>) </a:t>
            </a:r>
            <a:r>
              <a:rPr lang="es-ES" sz="800" dirty="0" err="1"/>
              <a:t>situation</a:t>
            </a:r>
            <a:r>
              <a:rPr lang="es-ES" sz="800" dirty="0"/>
              <a:t>. </a:t>
            </a:r>
            <a:r>
              <a:rPr lang="es-ES" sz="800" i="1" dirty="0" err="1"/>
              <a:t>Biomedical</a:t>
            </a:r>
            <a:r>
              <a:rPr lang="es-ES" sz="800" i="1" dirty="0"/>
              <a:t> </a:t>
            </a:r>
            <a:r>
              <a:rPr lang="es-ES" sz="800" i="1" dirty="0" err="1"/>
              <a:t>Journal</a:t>
            </a:r>
            <a:r>
              <a:rPr lang="es-ES" sz="800" dirty="0"/>
              <a:t>, </a:t>
            </a:r>
            <a:r>
              <a:rPr lang="es-ES" sz="800" i="1" dirty="0"/>
              <a:t>45</a:t>
            </a:r>
            <a:r>
              <a:rPr lang="es-ES" sz="800" dirty="0"/>
              <a:t>(1), 88–94. </a:t>
            </a:r>
            <a:r>
              <a:rPr lang="es-ES" sz="800" u="sng" dirty="0">
                <a:hlinkClick r:id="rId16"/>
              </a:rPr>
              <a:t>https://doi.org/10.1016/j.bj.2021.12.004</a:t>
            </a:r>
            <a:r>
              <a:rPr lang="es-ES" sz="800" dirty="0"/>
              <a:t>​ </a:t>
            </a:r>
          </a:p>
          <a:p>
            <a:r>
              <a:rPr lang="es-CL" sz="7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 clic para agregar texto</a:t>
            </a:r>
          </a:p>
          <a:p>
            <a:pPr marL="0" indent="0">
              <a:buNone/>
            </a:pPr>
            <a:endParaRPr lang="es-CL" sz="8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2004</Words>
  <Application>Microsoft Office PowerPoint</Application>
  <PresentationFormat>Panorámica</PresentationFormat>
  <Paragraphs>186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Century Gothic</vt:lpstr>
      <vt:lpstr>Times New Roman</vt:lpstr>
      <vt:lpstr>Tema de Office</vt:lpstr>
      <vt:lpstr>Presentación de PowerPoint</vt:lpstr>
      <vt:lpstr>Presentación de PowerPoint</vt:lpstr>
      <vt:lpstr>Materiales  y métodos</vt:lpstr>
      <vt:lpstr>Materiales  y métodos</vt:lpstr>
      <vt:lpstr>Presentación de PowerPoint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GERARDO ESPINOZA</cp:lastModifiedBy>
  <cp:revision>13</cp:revision>
  <dcterms:created xsi:type="dcterms:W3CDTF">2023-09-24T14:12:27Z</dcterms:created>
  <dcterms:modified xsi:type="dcterms:W3CDTF">2025-11-06T18:33:03Z</dcterms:modified>
</cp:coreProperties>
</file>