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75" r:id="rId5"/>
    <p:sldId id="279" r:id="rId6"/>
    <p:sldId id="271" r:id="rId7"/>
    <p:sldId id="281" r:id="rId8"/>
    <p:sldId id="266" r:id="rId9"/>
    <p:sldId id="278" r:id="rId10"/>
    <p:sldId id="282" r:id="rId11"/>
    <p:sldId id="284" r:id="rId12"/>
    <p:sldId id="283" r:id="rId13"/>
    <p:sldId id="260" r:id="rId14"/>
    <p:sldId id="285" r:id="rId15"/>
    <p:sldId id="261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B98C0-A9E9-9E47-BB2B-783F31DA9681}" v="25" dt="2025-11-16T15:11:34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3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15-11-25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239520" y="2225504"/>
            <a:ext cx="9461916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Contaminación del aire durante el embarazo y malformaciones congénitas en Temuco, Chile: 2009-2016 (Nº1387)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Blanco E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Kilchemmann</a:t>
            </a: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Bravo I, Ruiz-Rudolph P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640080" y="5060594"/>
            <a:ext cx="10666341" cy="2871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Aft>
                <a:spcPts val="800"/>
              </a:spcAft>
              <a:buNone/>
              <a:tabLst>
                <a:tab pos="3552825" algn="l"/>
              </a:tabLst>
            </a:pPr>
            <a:r>
              <a:rPr lang="es-E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College UC y Escuela de Salud Pública, Pontificia Universidad Católica de Chile; 2: Centro de Ciencia del Clima y la Resiliencia (CR2)</a:t>
            </a:r>
            <a:endParaRPr lang="en-CL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2B841-0D9A-B805-B0A4-346786762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CF9E005-620A-A8D4-BF9B-E7AB543C63F2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A9FEC2-322C-FD11-1C50-713875BE1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8DD35CB8-6690-AF7B-0DDB-737DF72B0315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76D88E3-395C-E850-534F-DF9E03BC22E5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 descr="A table with numbers and a number of images&#10;&#10;AI-generated content may be incorrect.">
            <a:extLst>
              <a:ext uri="{FF2B5EF4-FFF2-40B4-BE49-F238E27FC236}">
                <a16:creationId xmlns:a16="http://schemas.microsoft.com/office/drawing/2014/main" id="{6A3AAEC7-D5D7-C14A-1AB6-CB88FF65B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2" y="1496616"/>
            <a:ext cx="11505863" cy="35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65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EBA43-2C27-3C82-D867-7DC250EF0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49D99B9-9C32-BCD9-AC0E-76BC0BF0682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887698-0E8B-CA7D-55D1-3DF151983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3DB3F82E-6A3B-76B6-BFE3-7BCB21FF2E21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8414DA7-F44E-9F0B-B69C-6259061256BB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D17B2B50-3ACC-31A2-BA5E-7A5D97A86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495" y="1330268"/>
            <a:ext cx="5656260" cy="4583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6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¿Riesgo de malformación cardíaca?</a:t>
            </a:r>
          </a:p>
        </p:txBody>
      </p:sp>
    </p:spTree>
    <p:extLst>
      <p:ext uri="{BB962C8B-B14F-4D97-AF65-F5344CB8AC3E}">
        <p14:creationId xmlns:p14="http://schemas.microsoft.com/office/powerpoint/2010/main" val="17495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8E8B6-6744-49CB-8E6C-199AE7DAF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CA62806-88E6-E07B-E74F-1B778AE99A7A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9E97A3-C402-42C0-5F9C-0FDA220C8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F196E30E-6C56-290E-0960-12A415C6904B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6110937-20DD-6DCF-A5EC-F5CEE26C8195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E0B457CC-881E-FFEB-3C47-10D202020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3" y="1212647"/>
            <a:ext cx="12040517" cy="34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5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072" y="1527349"/>
            <a:ext cx="8912887" cy="476291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es-CL" sz="3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nivel alto de exposición (particularmente por quema de leña) subraya la importancia de seguir monitoreando sus posibles efectos sobre otros resultados de salud materno-infantil. </a:t>
            </a:r>
          </a:p>
          <a:p>
            <a:pPr algn="r"/>
            <a:r>
              <a:rPr lang="es-CL" sz="3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encontró una asociación significativa entre la exposición a MP2,5 y el riesgo de malformaciones congénitas (cualquier tipo).</a:t>
            </a:r>
          </a:p>
          <a:p>
            <a:pPr algn="r"/>
            <a:r>
              <a:rPr lang="es-CL" sz="3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¿Poder estadístico?</a:t>
            </a:r>
          </a:p>
          <a:p>
            <a:pPr marL="0" indent="0" algn="r">
              <a:buNone/>
            </a:pPr>
            <a:endParaRPr lang="es-CL" sz="32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CL" sz="32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3CC865-C64F-D3E1-D804-4F167E6FE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041069-D6E4-9EBB-F181-C29C690E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CB8439-2BBE-73D8-6FCC-F6428AAE32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1C69E7-C1E7-7EDA-7CA6-F537FE7F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98E71D-0453-F6EC-396F-696C17D4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8E3D182-7659-CBC7-2352-16E43618A02A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B5C2CE-5485-34F9-327F-C8BF47EC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072" y="1527349"/>
            <a:ext cx="8912887" cy="476291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algn="r"/>
            <a:r>
              <a:rPr lang="es-CL" sz="3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encontró un riesgo elevado de una malformación cardiaca asociada a la exposición a contaminación en el tercer trimestre.</a:t>
            </a:r>
          </a:p>
          <a:p>
            <a:pPr algn="r"/>
            <a:r>
              <a:rPr lang="es-CL" sz="3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Coherente con otros estudios (de China) pero interesante porque uno pensaría que influiría más en el primer trimestre </a:t>
            </a:r>
          </a:p>
          <a:p>
            <a:pPr algn="r"/>
            <a:r>
              <a:rPr lang="es-CL" sz="3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sistema cardiovascular es uno de los primeros sistemas que se estructuran en el embrión y su formación está lista, en su forma básica, alrededor de las 9 semanas de gestación. 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5BE7B07-580C-9E8C-1BDB-7FF198A7CE79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149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9665786" cy="132556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Gracias! </a:t>
            </a:r>
            <a:b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estela.blanco@uc.cl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232" y="2176041"/>
            <a:ext cx="10199039" cy="40555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b="1" u="sng" dirty="0">
                <a:latin typeface="Arial" panose="020B0604020202020204" pitchFamily="34" charset="0"/>
                <a:cs typeface="Arial" panose="020B0604020202020204" pitchFamily="34" charset="0"/>
              </a:rPr>
              <a:t>Blanco E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b="1" dirty="0" err="1">
                <a:latin typeface="Arial" panose="020B0604020202020204" pitchFamily="34" charset="0"/>
                <a:cs typeface="Arial" panose="020B0604020202020204" pitchFamily="34" charset="0"/>
              </a:rPr>
              <a:t>Kilchemmann</a:t>
            </a:r>
            <a:r>
              <a:rPr lang="es-CL" b="1"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Bravo I, Ruiz-Rudolph P</a:t>
            </a:r>
          </a:p>
          <a:p>
            <a:pPr marL="0" indent="0">
              <a:buNone/>
            </a:pPr>
            <a:r>
              <a:rPr lang="es-ES" dirty="0"/>
              <a:t>1: College UC y Escuela de Salud Pública, Pontificia Universidad Católica de Chile, Santiago, Chile.</a:t>
            </a:r>
            <a:endParaRPr lang="en-CL" dirty="0"/>
          </a:p>
          <a:p>
            <a:pPr marL="0" indent="0">
              <a:buNone/>
            </a:pPr>
            <a:r>
              <a:rPr lang="es-ES" dirty="0"/>
              <a:t>2: Centro de Ciencia del Clima y la Resiliencia (CR2), Santiago, Chile</a:t>
            </a:r>
            <a:endParaRPr lang="en-CL" dirty="0"/>
          </a:p>
          <a:p>
            <a:pPr marL="0" indent="0">
              <a:buNone/>
            </a:pPr>
            <a:r>
              <a:rPr lang="es-ES" dirty="0"/>
              <a:t>3: </a:t>
            </a:r>
            <a:r>
              <a:rPr lang="es-CL" dirty="0"/>
              <a:t>Doctorado en Salud Ambiental y Biomedicina.</a:t>
            </a:r>
            <a:endParaRPr lang="en-CL" dirty="0"/>
          </a:p>
          <a:p>
            <a:pPr marL="0" indent="0">
              <a:buNone/>
            </a:pPr>
            <a:r>
              <a:rPr lang="en-CL" dirty="0"/>
              <a:t>4: </a:t>
            </a:r>
            <a:r>
              <a:rPr lang="es-CL" dirty="0"/>
              <a:t>Escuela de Obstetricia y Puericultura., Universidad Mayor, Chile.</a:t>
            </a:r>
            <a:endParaRPr lang="en-CL" dirty="0"/>
          </a:p>
          <a:p>
            <a:pPr marL="0" indent="0">
              <a:buNone/>
            </a:pPr>
            <a:r>
              <a:rPr lang="es-ES" dirty="0"/>
              <a:t>5: </a:t>
            </a:r>
            <a:r>
              <a:rPr lang="es-CL" dirty="0"/>
              <a:t>Magíster en Estadística, Departamento de Estadística, Facultad de Matemáticas, Pontificia Universidad Católica de Chile, Santiago, Chile. </a:t>
            </a:r>
            <a:endParaRPr lang="en-CL" dirty="0"/>
          </a:p>
          <a:p>
            <a:pPr marL="0" indent="0">
              <a:buNone/>
            </a:pPr>
            <a:r>
              <a:rPr lang="es-ES" dirty="0"/>
              <a:t>6: Escuela de Salud Pública, Universidad de Chile</a:t>
            </a:r>
            <a:r>
              <a:rPr lang="es-CL" dirty="0"/>
              <a:t>.</a:t>
            </a:r>
            <a:endParaRPr lang="en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>
            <a:normAutofit fontScale="92500"/>
          </a:bodyPr>
          <a:lstStyle/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exposición a contaminantes atmosféricos se ha asociado con múltiples efectos adversos para la salud incluyendo eventos adversos del embarazo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malformaciones congénitas son una de las principales causas de mortalidad infantil en el primer año de vida </a:t>
            </a: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Aclarar el rol de factores de riesgo modificables es crucial para orientar políticas públicas preventivas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246490" y="299299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62" y="1644446"/>
            <a:ext cx="6406243" cy="5830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Cohorte retrospectiva : dos estudios previos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nacidos del Hospital Regional de Temuco de la zona urbana 2009-2016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hospitalarios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Malformación congénita: número, tipo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63" y="318883"/>
            <a:ext cx="11193842" cy="132556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C24D6-10EC-4B09-4D62-D64650CB9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3DE3225-AAA3-9F9A-89DF-B3224E20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823" y="1598929"/>
            <a:ext cx="6406243" cy="6363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aproximaciones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Sitio central (Las Encinas)</a:t>
            </a: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Modelo de regresión de uso de suelo, considerando variables espaciales con datos temporales de la red de monitoreo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Contaminantes: </a:t>
            </a: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MP</a:t>
            </a:r>
            <a:r>
              <a:rPr lang="es-CL" baseline="-25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potasio*, </a:t>
            </a:r>
            <a:r>
              <a:rPr lang="es-CL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levoglucosan</a:t>
            </a: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*trazadores de leña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B0FF5F-63C1-A778-1FE1-1ED0DE28CE67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41F5B8-981E-252F-0A44-B45784E2A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91189A24-FEB6-BE49-C5B7-70E0A334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64" y="171539"/>
            <a:ext cx="7060296" cy="132556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BE0CDE0-ECDA-BB0A-4DC0-B4A515302FA7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0714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2B5E4-85A6-7291-5DC7-DE90194F5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78C28940-5E80-C104-60C7-21BC3FF49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121" y="1598928"/>
            <a:ext cx="6406243" cy="52590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regresión log binomial </a:t>
            </a: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malformación (sí/no)</a:t>
            </a: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malformación cardíaca (sí/no)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Ventanas de susceptibilidad</a:t>
            </a:r>
            <a:b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-Por trimestre</a:t>
            </a: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-Periodo total del embarazo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Ajustes: estación de concepción, año de nacimiento, sexo del recién nacido, y edad de la madre  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 (IC 95%) </a:t>
            </a:r>
          </a:p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en rango intercuartílico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6C07BF-C1C3-5272-4DC9-D185149AB637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D71F0A-A7A5-3AC7-753D-80AC87293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829928B6-D0AE-38CE-34C3-019924C43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64" y="171539"/>
            <a:ext cx="7060296" cy="132556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CA2F7A9-8513-1A4E-E7DB-5F00CE09E115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515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5814E-CCD8-52AE-E3EB-8972FA5BD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425E846-F2C6-F6D7-94E1-4B96AC7E0C72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A3D2F8-1651-1C3B-730C-0ED8BCAA1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CA999F7F-621C-7CFD-7EDA-16B030642755}"/>
              </a:ext>
            </a:extLst>
          </p:cNvPr>
          <p:cNvSpPr txBox="1">
            <a:spLocks/>
          </p:cNvSpPr>
          <p:nvPr/>
        </p:nvSpPr>
        <p:spPr>
          <a:xfrm>
            <a:off x="611651" y="567138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509FB11-7F26-BFCB-15EA-23C238BA55A5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10" descr="A table with numbers and a cross&#10;&#10;AI-generated content may be incorrect.">
            <a:extLst>
              <a:ext uri="{FF2B5EF4-FFF2-40B4-BE49-F238E27FC236}">
                <a16:creationId xmlns:a16="http://schemas.microsoft.com/office/drawing/2014/main" id="{2D40BCFC-5DCB-8273-156A-BA942052F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8" y="1572962"/>
            <a:ext cx="10222699" cy="3086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33A201-0642-A2A3-EB80-E8EE375A1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87" y="4659594"/>
            <a:ext cx="9409513" cy="9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67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D4496-198A-998C-D1BB-1CA25E801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72E559D-55C1-9438-90EA-F1E0FBF1B793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EAC6F1-BE88-7543-6742-1D5235D8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AD379D10-C497-3E31-4884-945A2342A3F6}"/>
              </a:ext>
            </a:extLst>
          </p:cNvPr>
          <p:cNvSpPr txBox="1">
            <a:spLocks/>
          </p:cNvSpPr>
          <p:nvPr/>
        </p:nvSpPr>
        <p:spPr>
          <a:xfrm>
            <a:off x="611651" y="567138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6D86A8B-51A6-4D91-6132-D13A791366E0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02188FC9-9BE0-394C-EA00-102D538F0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12" y="195642"/>
            <a:ext cx="8499909" cy="56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4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 descr="A table with numbers and a black text&#10;&#10;AI-generated content may be incorrect.">
            <a:extLst>
              <a:ext uri="{FF2B5EF4-FFF2-40B4-BE49-F238E27FC236}">
                <a16:creationId xmlns:a16="http://schemas.microsoft.com/office/drawing/2014/main" id="{CEA12A9F-40F0-2721-B360-038FFADF9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2" y="1133446"/>
            <a:ext cx="11728118" cy="30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46BB-C465-EAB4-4874-D942BD41E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EFFACF0-6D05-B7B5-838E-76AEC72C2126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9FA3F8-C584-ACC2-11FE-70084653B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8332FA71-414C-0E0B-0426-3426E569E910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01B095E-CF79-30BD-5EA9-C605CCAE9787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895FD94B-909D-A853-531A-CF2A5D50D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495" y="1330268"/>
            <a:ext cx="5656260" cy="4583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6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¿Riesgo de malformación congénita?</a:t>
            </a:r>
          </a:p>
        </p:txBody>
      </p:sp>
    </p:spTree>
    <p:extLst>
      <p:ext uri="{BB962C8B-B14F-4D97-AF65-F5344CB8AC3E}">
        <p14:creationId xmlns:p14="http://schemas.microsoft.com/office/powerpoint/2010/main" val="42032556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534</Words>
  <Application>Microsoft Macintosh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Tema de Office</vt:lpstr>
      <vt:lpstr>PowerPoint Presentation</vt:lpstr>
      <vt:lpstr>PowerPoint Presentation</vt:lpstr>
      <vt:lpstr>Materiales y métodos</vt:lpstr>
      <vt:lpstr>Exposición</vt:lpstr>
      <vt:lpstr>Análisis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Conclusión</vt:lpstr>
      <vt:lpstr>Conclusión</vt:lpstr>
      <vt:lpstr>Gracias!  estela.blanco@uc.cl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Estela Blanco</cp:lastModifiedBy>
  <cp:revision>10</cp:revision>
  <dcterms:created xsi:type="dcterms:W3CDTF">2023-09-24T14:12:27Z</dcterms:created>
  <dcterms:modified xsi:type="dcterms:W3CDTF">2025-11-16T15:18:55Z</dcterms:modified>
</cp:coreProperties>
</file>