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9" r:id="rId6"/>
    <p:sldId id="268" r:id="rId7"/>
    <p:sldId id="260" r:id="rId8"/>
    <p:sldId id="261" r:id="rId9"/>
    <p:sldId id="270" r:id="rId10"/>
    <p:sldId id="262" r:id="rId11"/>
    <p:sldId id="263" r:id="rId12"/>
    <p:sldId id="264" r:id="rId13"/>
    <p:sldId id="265" r:id="rId14"/>
    <p:sldId id="266" r:id="rId15"/>
  </p:sldIdLst>
  <p:sldSz cx="12192000" cy="6858000"/>
  <p:notesSz cx="6858000" cy="9144000"/>
  <p:embeddedFontLst>
    <p:embeddedFont>
      <p:font typeface="Century Gothic" panose="020B0502020202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iIj1Kb/LvzyWF5JKM7ojAYJH7zO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stanza Rojas" initials="" lastIdx="1" clrIdx="0"/>
  <p:cmAuthor id="1" name="cristian rebolledo" initials="cr" lastIdx="4" clrIdx="1">
    <p:extLst>
      <p:ext uri="{19B8F6BF-5375-455C-9EA6-DF929625EA0E}">
        <p15:presenceInfo xmlns:p15="http://schemas.microsoft.com/office/powerpoint/2012/main" userId="62c9a30c3e41b21f" providerId="Windows Live"/>
      </p:ext>
    </p:extLst>
  </p:cmAuthor>
  <p:cmAuthor id="2" name="Constanza Rojas" initials="CR" lastIdx="2" clrIdx="2">
    <p:extLst>
      <p:ext uri="{19B8F6BF-5375-455C-9EA6-DF929625EA0E}">
        <p15:presenceInfo xmlns:p15="http://schemas.microsoft.com/office/powerpoint/2012/main" userId="14c9d863ebec110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405664-980E-4D0A-BAB1-DD5922CB1232}" v="38" dt="2025-11-03T13:38:22.65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8889" autoAdjust="0"/>
  </p:normalViewPr>
  <p:slideViewPr>
    <p:cSldViewPr snapToGrid="0">
      <p:cViewPr varScale="1">
        <p:scale>
          <a:sx n="98" d="100"/>
          <a:sy n="98" d="100"/>
        </p:scale>
        <p:origin x="106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stanza Rojas" userId="14c9d863ebec110b" providerId="LiveId" clId="{2A73A79C-C8B6-45BE-8678-4E9429F5E9D3}"/>
    <pc:docChg chg="undo custSel addSld delSld modSld">
      <pc:chgData name="Constanza Rojas" userId="14c9d863ebec110b" providerId="LiveId" clId="{2A73A79C-C8B6-45BE-8678-4E9429F5E9D3}" dt="2025-11-03T21:05:27.847" v="816" actId="20577"/>
      <pc:docMkLst>
        <pc:docMk/>
      </pc:docMkLst>
      <pc:sldChg chg="modNotesTx">
        <pc:chgData name="Constanza Rojas" userId="14c9d863ebec110b" providerId="LiveId" clId="{2A73A79C-C8B6-45BE-8678-4E9429F5E9D3}" dt="2025-11-03T00:26:47.685" v="0" actId="20577"/>
        <pc:sldMkLst>
          <pc:docMk/>
          <pc:sldMk cId="0" sldId="257"/>
        </pc:sldMkLst>
      </pc:sldChg>
      <pc:sldChg chg="modNotesTx">
        <pc:chgData name="Constanza Rojas" userId="14c9d863ebec110b" providerId="LiveId" clId="{2A73A79C-C8B6-45BE-8678-4E9429F5E9D3}" dt="2025-11-03T00:26:52.685" v="1" actId="20577"/>
        <pc:sldMkLst>
          <pc:docMk/>
          <pc:sldMk cId="0" sldId="258"/>
        </pc:sldMkLst>
      </pc:sldChg>
      <pc:sldChg chg="addSp delSp modSp mod modCm">
        <pc:chgData name="Constanza Rojas" userId="14c9d863ebec110b" providerId="LiveId" clId="{2A73A79C-C8B6-45BE-8678-4E9429F5E9D3}" dt="2025-11-03T13:28:02.768" v="701" actId="20577"/>
        <pc:sldMkLst>
          <pc:docMk/>
          <pc:sldMk cId="0" sldId="259"/>
        </pc:sldMkLst>
        <pc:spChg chg="add mod">
          <ac:chgData name="Constanza Rojas" userId="14c9d863ebec110b" providerId="LiveId" clId="{2A73A79C-C8B6-45BE-8678-4E9429F5E9D3}" dt="2025-11-03T13:11:42.891" v="292" actId="6549"/>
          <ac:spMkLst>
            <pc:docMk/>
            <pc:sldMk cId="0" sldId="259"/>
            <ac:spMk id="2" creationId="{0D65DD45-BDA2-5468-16B8-B95114537859}"/>
          </ac:spMkLst>
        </pc:spChg>
        <pc:spChg chg="add del">
          <ac:chgData name="Constanza Rojas" userId="14c9d863ebec110b" providerId="LiveId" clId="{2A73A79C-C8B6-45BE-8678-4E9429F5E9D3}" dt="2025-11-03T13:09:03.934" v="236" actId="22"/>
          <ac:spMkLst>
            <pc:docMk/>
            <pc:sldMk cId="0" sldId="259"/>
            <ac:spMk id="4" creationId="{2731EBB5-8CF1-BB33-BFAD-8F1342F5779A}"/>
          </ac:spMkLst>
        </pc:spChg>
        <pc:spChg chg="mod">
          <ac:chgData name="Constanza Rojas" userId="14c9d863ebec110b" providerId="LiveId" clId="{2A73A79C-C8B6-45BE-8678-4E9429F5E9D3}" dt="2025-11-03T13:28:02.768" v="701" actId="20577"/>
          <ac:spMkLst>
            <pc:docMk/>
            <pc:sldMk cId="0" sldId="259"/>
            <ac:spMk id="129" creationId="{00000000-0000-0000-0000-000000000000}"/>
          </ac:spMkLst>
        </pc:spChg>
        <pc:spChg chg="del">
          <ac:chgData name="Constanza Rojas" userId="14c9d863ebec110b" providerId="LiveId" clId="{2A73A79C-C8B6-45BE-8678-4E9429F5E9D3}" dt="2025-11-03T13:01:23.950" v="5" actId="478"/>
          <ac:spMkLst>
            <pc:docMk/>
            <pc:sldMk cId="0" sldId="259"/>
            <ac:spMk id="132" creationId="{00000000-0000-0000-0000-000000000000}"/>
          </ac:spMkLst>
        </pc:spChg>
        <pc:spChg chg="mod">
          <ac:chgData name="Constanza Rojas" userId="14c9d863ebec110b" providerId="LiveId" clId="{2A73A79C-C8B6-45BE-8678-4E9429F5E9D3}" dt="2025-11-03T13:01:22.139" v="4" actId="1076"/>
          <ac:spMkLst>
            <pc:docMk/>
            <pc:sldMk cId="0" sldId="259"/>
            <ac:spMk id="133" creationId="{00000000-0000-0000-0000-000000000000}"/>
          </ac:spMkLst>
        </pc:spChg>
      </pc:sldChg>
      <pc:sldChg chg="addSp delSp modSp mod modNotesTx">
        <pc:chgData name="Constanza Rojas" userId="14c9d863ebec110b" providerId="LiveId" clId="{2A73A79C-C8B6-45BE-8678-4E9429F5E9D3}" dt="2025-11-03T13:35:30.646" v="729" actId="255"/>
        <pc:sldMkLst>
          <pc:docMk/>
          <pc:sldMk cId="0" sldId="260"/>
        </pc:sldMkLst>
        <pc:spChg chg="add del mod">
          <ac:chgData name="Constanza Rojas" userId="14c9d863ebec110b" providerId="LiveId" clId="{2A73A79C-C8B6-45BE-8678-4E9429F5E9D3}" dt="2025-11-03T13:34:46.863" v="715" actId="478"/>
          <ac:spMkLst>
            <pc:docMk/>
            <pc:sldMk cId="0" sldId="260"/>
            <ac:spMk id="2" creationId="{1B97D2E8-AE8E-FFED-8854-DCF828E0A572}"/>
          </ac:spMkLst>
        </pc:spChg>
        <pc:spChg chg="add mod">
          <ac:chgData name="Constanza Rojas" userId="14c9d863ebec110b" providerId="LiveId" clId="{2A73A79C-C8B6-45BE-8678-4E9429F5E9D3}" dt="2025-11-03T13:35:07.015" v="726" actId="1076"/>
          <ac:spMkLst>
            <pc:docMk/>
            <pc:sldMk cId="0" sldId="260"/>
            <ac:spMk id="3" creationId="{01EA7926-DE44-ED42-F01C-1D940AC37FAF}"/>
          </ac:spMkLst>
        </pc:spChg>
        <pc:spChg chg="mod">
          <ac:chgData name="Constanza Rojas" userId="14c9d863ebec110b" providerId="LiveId" clId="{2A73A79C-C8B6-45BE-8678-4E9429F5E9D3}" dt="2025-11-03T13:35:30.646" v="729" actId="255"/>
          <ac:spMkLst>
            <pc:docMk/>
            <pc:sldMk cId="0" sldId="260"/>
            <ac:spMk id="139" creationId="{00000000-0000-0000-0000-000000000000}"/>
          </ac:spMkLst>
        </pc:spChg>
        <pc:spChg chg="mod">
          <ac:chgData name="Constanza Rojas" userId="14c9d863ebec110b" providerId="LiveId" clId="{2A73A79C-C8B6-45BE-8678-4E9429F5E9D3}" dt="2025-11-03T13:34:36.094" v="712" actId="1076"/>
          <ac:spMkLst>
            <pc:docMk/>
            <pc:sldMk cId="0" sldId="260"/>
            <ac:spMk id="142" creationId="{00000000-0000-0000-0000-000000000000}"/>
          </ac:spMkLst>
        </pc:spChg>
      </pc:sldChg>
      <pc:sldChg chg="modNotesTx">
        <pc:chgData name="Constanza Rojas" userId="14c9d863ebec110b" providerId="LiveId" clId="{2A73A79C-C8B6-45BE-8678-4E9429F5E9D3}" dt="2025-11-03T21:05:27.847" v="816" actId="20577"/>
        <pc:sldMkLst>
          <pc:docMk/>
          <pc:sldMk cId="0" sldId="261"/>
        </pc:sldMkLst>
      </pc:sldChg>
      <pc:sldChg chg="modSp mod">
        <pc:chgData name="Constanza Rojas" userId="14c9d863ebec110b" providerId="LiveId" clId="{2A73A79C-C8B6-45BE-8678-4E9429F5E9D3}" dt="2025-11-03T13:38:06.685" v="802" actId="20577"/>
        <pc:sldMkLst>
          <pc:docMk/>
          <pc:sldMk cId="0" sldId="262"/>
        </pc:sldMkLst>
        <pc:spChg chg="mod">
          <ac:chgData name="Constanza Rojas" userId="14c9d863ebec110b" providerId="LiveId" clId="{2A73A79C-C8B6-45BE-8678-4E9429F5E9D3}" dt="2025-11-03T13:36:17.307" v="738" actId="20577"/>
          <ac:spMkLst>
            <pc:docMk/>
            <pc:sldMk cId="0" sldId="262"/>
            <ac:spMk id="189" creationId="{00000000-0000-0000-0000-000000000000}"/>
          </ac:spMkLst>
        </pc:spChg>
        <pc:spChg chg="mod">
          <ac:chgData name="Constanza Rojas" userId="14c9d863ebec110b" providerId="LiveId" clId="{2A73A79C-C8B6-45BE-8678-4E9429F5E9D3}" dt="2025-11-03T13:36:10.919" v="735" actId="20577"/>
          <ac:spMkLst>
            <pc:docMk/>
            <pc:sldMk cId="0" sldId="262"/>
            <ac:spMk id="190" creationId="{00000000-0000-0000-0000-000000000000}"/>
          </ac:spMkLst>
        </pc:spChg>
        <pc:spChg chg="mod">
          <ac:chgData name="Constanza Rojas" userId="14c9d863ebec110b" providerId="LiveId" clId="{2A73A79C-C8B6-45BE-8678-4E9429F5E9D3}" dt="2025-11-03T13:37:08.873" v="783" actId="403"/>
          <ac:spMkLst>
            <pc:docMk/>
            <pc:sldMk cId="0" sldId="262"/>
            <ac:spMk id="191" creationId="{00000000-0000-0000-0000-000000000000}"/>
          </ac:spMkLst>
        </pc:spChg>
        <pc:spChg chg="mod">
          <ac:chgData name="Constanza Rojas" userId="14c9d863ebec110b" providerId="LiveId" clId="{2A73A79C-C8B6-45BE-8678-4E9429F5E9D3}" dt="2025-11-03T13:38:06.685" v="802" actId="20577"/>
          <ac:spMkLst>
            <pc:docMk/>
            <pc:sldMk cId="0" sldId="262"/>
            <ac:spMk id="193" creationId="{00000000-0000-0000-0000-000000000000}"/>
          </ac:spMkLst>
        </pc:spChg>
        <pc:spChg chg="mod">
          <ac:chgData name="Constanza Rojas" userId="14c9d863ebec110b" providerId="LiveId" clId="{2A73A79C-C8B6-45BE-8678-4E9429F5E9D3}" dt="2025-11-03T13:36:13.898" v="736" actId="20577"/>
          <ac:spMkLst>
            <pc:docMk/>
            <pc:sldMk cId="0" sldId="262"/>
            <ac:spMk id="195" creationId="{00000000-0000-0000-0000-000000000000}"/>
          </ac:spMkLst>
        </pc:spChg>
        <pc:spChg chg="mod">
          <ac:chgData name="Constanza Rojas" userId="14c9d863ebec110b" providerId="LiveId" clId="{2A73A79C-C8B6-45BE-8678-4E9429F5E9D3}" dt="2025-11-03T13:36:23.385" v="743" actId="6549"/>
          <ac:spMkLst>
            <pc:docMk/>
            <pc:sldMk cId="0" sldId="262"/>
            <ac:spMk id="197" creationId="{00000000-0000-0000-0000-000000000000}"/>
          </ac:spMkLst>
        </pc:spChg>
        <pc:spChg chg="mod">
          <ac:chgData name="Constanza Rojas" userId="14c9d863ebec110b" providerId="LiveId" clId="{2A73A79C-C8B6-45BE-8678-4E9429F5E9D3}" dt="2025-11-03T13:38:05.227" v="801" actId="20577"/>
          <ac:spMkLst>
            <pc:docMk/>
            <pc:sldMk cId="0" sldId="262"/>
            <ac:spMk id="200" creationId="{00000000-0000-0000-0000-000000000000}"/>
          </ac:spMkLst>
        </pc:spChg>
        <pc:spChg chg="mod">
          <ac:chgData name="Constanza Rojas" userId="14c9d863ebec110b" providerId="LiveId" clId="{2A73A79C-C8B6-45BE-8678-4E9429F5E9D3}" dt="2025-11-03T13:36:31.923" v="751" actId="20577"/>
          <ac:spMkLst>
            <pc:docMk/>
            <pc:sldMk cId="0" sldId="262"/>
            <ac:spMk id="202" creationId="{00000000-0000-0000-0000-000000000000}"/>
          </ac:spMkLst>
        </pc:spChg>
        <pc:spChg chg="mod">
          <ac:chgData name="Constanza Rojas" userId="14c9d863ebec110b" providerId="LiveId" clId="{2A73A79C-C8B6-45BE-8678-4E9429F5E9D3}" dt="2025-11-03T13:36:27.725" v="747" actId="20577"/>
          <ac:spMkLst>
            <pc:docMk/>
            <pc:sldMk cId="0" sldId="262"/>
            <ac:spMk id="203" creationId="{00000000-0000-0000-0000-000000000000}"/>
          </ac:spMkLst>
        </pc:spChg>
        <pc:cxnChg chg="mod">
          <ac:chgData name="Constanza Rojas" userId="14c9d863ebec110b" providerId="LiveId" clId="{2A73A79C-C8B6-45BE-8678-4E9429F5E9D3}" dt="2025-11-03T13:38:02.092" v="799" actId="14100"/>
          <ac:cxnSpMkLst>
            <pc:docMk/>
            <pc:sldMk cId="0" sldId="262"/>
            <ac:cxnSpMk id="201" creationId="{00000000-0000-0000-0000-000000000000}"/>
          </ac:cxnSpMkLst>
        </pc:cxnChg>
      </pc:sldChg>
      <pc:sldChg chg="delSp modSp mod">
        <pc:chgData name="Constanza Rojas" userId="14c9d863ebec110b" providerId="LiveId" clId="{2A73A79C-C8B6-45BE-8678-4E9429F5E9D3}" dt="2025-11-03T21:05:12.776" v="815" actId="478"/>
        <pc:sldMkLst>
          <pc:docMk/>
          <pc:sldMk cId="0" sldId="263"/>
        </pc:sldMkLst>
        <pc:spChg chg="del">
          <ac:chgData name="Constanza Rojas" userId="14c9d863ebec110b" providerId="LiveId" clId="{2A73A79C-C8B6-45BE-8678-4E9429F5E9D3}" dt="2025-11-03T21:05:12.776" v="815" actId="478"/>
          <ac:spMkLst>
            <pc:docMk/>
            <pc:sldMk cId="0" sldId="263"/>
            <ac:spMk id="215" creationId="{00000000-0000-0000-0000-000000000000}"/>
          </ac:spMkLst>
        </pc:spChg>
        <pc:spChg chg="mod">
          <ac:chgData name="Constanza Rojas" userId="14c9d863ebec110b" providerId="LiveId" clId="{2A73A79C-C8B6-45BE-8678-4E9429F5E9D3}" dt="2025-11-03T13:36:38.767" v="755" actId="20577"/>
          <ac:spMkLst>
            <pc:docMk/>
            <pc:sldMk cId="0" sldId="263"/>
            <ac:spMk id="219" creationId="{00000000-0000-0000-0000-000000000000}"/>
          </ac:spMkLst>
        </pc:spChg>
        <pc:spChg chg="mod">
          <ac:chgData name="Constanza Rojas" userId="14c9d863ebec110b" providerId="LiveId" clId="{2A73A79C-C8B6-45BE-8678-4E9429F5E9D3}" dt="2025-11-03T13:36:41.829" v="759" actId="20577"/>
          <ac:spMkLst>
            <pc:docMk/>
            <pc:sldMk cId="0" sldId="263"/>
            <ac:spMk id="220" creationId="{00000000-0000-0000-0000-000000000000}"/>
          </ac:spMkLst>
        </pc:spChg>
        <pc:spChg chg="mod">
          <ac:chgData name="Constanza Rojas" userId="14c9d863ebec110b" providerId="LiveId" clId="{2A73A79C-C8B6-45BE-8678-4E9429F5E9D3}" dt="2025-11-03T13:37:34.848" v="786" actId="108"/>
          <ac:spMkLst>
            <pc:docMk/>
            <pc:sldMk cId="0" sldId="263"/>
            <ac:spMk id="221" creationId="{00000000-0000-0000-0000-000000000000}"/>
          </ac:spMkLst>
        </pc:spChg>
        <pc:spChg chg="mod">
          <ac:chgData name="Constanza Rojas" userId="14c9d863ebec110b" providerId="LiveId" clId="{2A73A79C-C8B6-45BE-8678-4E9429F5E9D3}" dt="2025-11-03T13:37:52.303" v="795" actId="20577"/>
          <ac:spMkLst>
            <pc:docMk/>
            <pc:sldMk cId="0" sldId="263"/>
            <ac:spMk id="224" creationId="{00000000-0000-0000-0000-000000000000}"/>
          </ac:spMkLst>
        </pc:spChg>
        <pc:spChg chg="mod">
          <ac:chgData name="Constanza Rojas" userId="14c9d863ebec110b" providerId="LiveId" clId="{2A73A79C-C8B6-45BE-8678-4E9429F5E9D3}" dt="2025-11-03T13:36:44.638" v="763" actId="20577"/>
          <ac:spMkLst>
            <pc:docMk/>
            <pc:sldMk cId="0" sldId="263"/>
            <ac:spMk id="226" creationId="{00000000-0000-0000-0000-000000000000}"/>
          </ac:spMkLst>
        </pc:spChg>
        <pc:spChg chg="mod">
          <ac:chgData name="Constanza Rojas" userId="14c9d863ebec110b" providerId="LiveId" clId="{2A73A79C-C8B6-45BE-8678-4E9429F5E9D3}" dt="2025-11-03T13:36:49.138" v="769" actId="20577"/>
          <ac:spMkLst>
            <pc:docMk/>
            <pc:sldMk cId="0" sldId="263"/>
            <ac:spMk id="228" creationId="{00000000-0000-0000-0000-000000000000}"/>
          </ac:spMkLst>
        </pc:spChg>
        <pc:spChg chg="mod">
          <ac:chgData name="Constanza Rojas" userId="14c9d863ebec110b" providerId="LiveId" clId="{2A73A79C-C8B6-45BE-8678-4E9429F5E9D3}" dt="2025-11-03T13:37:53.723" v="796" actId="20577"/>
          <ac:spMkLst>
            <pc:docMk/>
            <pc:sldMk cId="0" sldId="263"/>
            <ac:spMk id="231" creationId="{00000000-0000-0000-0000-000000000000}"/>
          </ac:spMkLst>
        </pc:spChg>
        <pc:spChg chg="mod">
          <ac:chgData name="Constanza Rojas" userId="14c9d863ebec110b" providerId="LiveId" clId="{2A73A79C-C8B6-45BE-8678-4E9429F5E9D3}" dt="2025-11-03T13:36:52.138" v="773" actId="20577"/>
          <ac:spMkLst>
            <pc:docMk/>
            <pc:sldMk cId="0" sldId="263"/>
            <ac:spMk id="233" creationId="{00000000-0000-0000-0000-000000000000}"/>
          </ac:spMkLst>
        </pc:spChg>
        <pc:spChg chg="mod">
          <ac:chgData name="Constanza Rojas" userId="14c9d863ebec110b" providerId="LiveId" clId="{2A73A79C-C8B6-45BE-8678-4E9429F5E9D3}" dt="2025-11-03T13:36:54.391" v="777" actId="20577"/>
          <ac:spMkLst>
            <pc:docMk/>
            <pc:sldMk cId="0" sldId="263"/>
            <ac:spMk id="234" creationId="{00000000-0000-0000-0000-000000000000}"/>
          </ac:spMkLst>
        </pc:spChg>
        <pc:picChg chg="del">
          <ac:chgData name="Constanza Rojas" userId="14c9d863ebec110b" providerId="LiveId" clId="{2A73A79C-C8B6-45BE-8678-4E9429F5E9D3}" dt="2025-11-03T21:05:11.801" v="814" actId="478"/>
          <ac:picMkLst>
            <pc:docMk/>
            <pc:sldMk cId="0" sldId="263"/>
            <ac:picMk id="213" creationId="{00000000-0000-0000-0000-000000000000}"/>
          </ac:picMkLst>
        </pc:picChg>
      </pc:sldChg>
      <pc:sldChg chg="modSp mod">
        <pc:chgData name="Constanza Rojas" userId="14c9d863ebec110b" providerId="LiveId" clId="{2A73A79C-C8B6-45BE-8678-4E9429F5E9D3}" dt="2025-11-03T21:04:39.116" v="813" actId="5793"/>
        <pc:sldMkLst>
          <pc:docMk/>
          <pc:sldMk cId="0" sldId="264"/>
        </pc:sldMkLst>
        <pc:spChg chg="mod">
          <ac:chgData name="Constanza Rojas" userId="14c9d863ebec110b" providerId="LiveId" clId="{2A73A79C-C8B6-45BE-8678-4E9429F5E9D3}" dt="2025-11-03T21:04:39.116" v="813" actId="5793"/>
          <ac:spMkLst>
            <pc:docMk/>
            <pc:sldMk cId="0" sldId="264"/>
            <ac:spMk id="247" creationId="{00000000-0000-0000-0000-000000000000}"/>
          </ac:spMkLst>
        </pc:spChg>
      </pc:sldChg>
      <pc:sldChg chg="modSp mod">
        <pc:chgData name="Constanza Rojas" userId="14c9d863ebec110b" providerId="LiveId" clId="{2A73A79C-C8B6-45BE-8678-4E9429F5E9D3}" dt="2025-11-03T13:38:25.367" v="808" actId="20577"/>
        <pc:sldMkLst>
          <pc:docMk/>
          <pc:sldMk cId="0" sldId="265"/>
        </pc:sldMkLst>
        <pc:spChg chg="mod">
          <ac:chgData name="Constanza Rojas" userId="14c9d863ebec110b" providerId="LiveId" clId="{2A73A79C-C8B6-45BE-8678-4E9429F5E9D3}" dt="2025-11-03T13:38:25.367" v="808" actId="20577"/>
          <ac:spMkLst>
            <pc:docMk/>
            <pc:sldMk cId="0" sldId="265"/>
            <ac:spMk id="256" creationId="{00000000-0000-0000-0000-000000000000}"/>
          </ac:spMkLst>
        </pc:spChg>
      </pc:sldChg>
      <pc:sldChg chg="addSp delSp modSp add mod modNotesTx">
        <pc:chgData name="Constanza Rojas" userId="14c9d863ebec110b" providerId="LiveId" clId="{2A73A79C-C8B6-45BE-8678-4E9429F5E9D3}" dt="2025-11-03T13:26:48.555" v="692" actId="12100"/>
        <pc:sldMkLst>
          <pc:docMk/>
          <pc:sldMk cId="4073889268" sldId="268"/>
        </pc:sldMkLst>
        <pc:spChg chg="add del mod">
          <ac:chgData name="Constanza Rojas" userId="14c9d863ebec110b" providerId="LiveId" clId="{2A73A79C-C8B6-45BE-8678-4E9429F5E9D3}" dt="2025-11-03T13:22:30.957" v="592" actId="478"/>
          <ac:spMkLst>
            <pc:docMk/>
            <pc:sldMk cId="4073889268" sldId="268"/>
            <ac:spMk id="6" creationId="{1A062CDA-9664-91DB-6F32-ECEE32251CFB}"/>
          </ac:spMkLst>
        </pc:spChg>
        <pc:spChg chg="del mod">
          <ac:chgData name="Constanza Rojas" userId="14c9d863ebec110b" providerId="LiveId" clId="{2A73A79C-C8B6-45BE-8678-4E9429F5E9D3}" dt="2025-11-03T13:22:29.454" v="591" actId="478"/>
          <ac:spMkLst>
            <pc:docMk/>
            <pc:sldMk cId="4073889268" sldId="268"/>
            <ac:spMk id="129" creationId="{61B77BB8-E1FB-62E7-495F-C3E089E169DE}"/>
          </ac:spMkLst>
        </pc:spChg>
        <pc:spChg chg="mod">
          <ac:chgData name="Constanza Rojas" userId="14c9d863ebec110b" providerId="LiveId" clId="{2A73A79C-C8B6-45BE-8678-4E9429F5E9D3}" dt="2025-11-03T13:26:09.167" v="684" actId="1076"/>
          <ac:spMkLst>
            <pc:docMk/>
            <pc:sldMk cId="4073889268" sldId="268"/>
            <ac:spMk id="132" creationId="{9950C281-ADAD-E736-6996-C6FD9C92AD37}"/>
          </ac:spMkLst>
        </pc:spChg>
        <pc:spChg chg="mod">
          <ac:chgData name="Constanza Rojas" userId="14c9d863ebec110b" providerId="LiveId" clId="{2A73A79C-C8B6-45BE-8678-4E9429F5E9D3}" dt="2025-11-03T13:26:12.209" v="685" actId="1076"/>
          <ac:spMkLst>
            <pc:docMk/>
            <pc:sldMk cId="4073889268" sldId="268"/>
            <ac:spMk id="133" creationId="{905D5B68-844E-886C-AAA5-93F0BAA87EAB}"/>
          </ac:spMkLst>
        </pc:spChg>
        <pc:graphicFrameChg chg="add">
          <ac:chgData name="Constanza Rojas" userId="14c9d863ebec110b" providerId="LiveId" clId="{2A73A79C-C8B6-45BE-8678-4E9429F5E9D3}" dt="2025-11-03T13:17:14.877" v="584" actId="1032"/>
          <ac:graphicFrameMkLst>
            <pc:docMk/>
            <pc:sldMk cId="4073889268" sldId="268"/>
            <ac:graphicFrameMk id="2" creationId="{7D576AFC-EFBD-9006-14E5-262EC3DF6262}"/>
          </ac:graphicFrameMkLst>
        </pc:graphicFrameChg>
        <pc:graphicFrameChg chg="add del modGraphic">
          <ac:chgData name="Constanza Rojas" userId="14c9d863ebec110b" providerId="LiveId" clId="{2A73A79C-C8B6-45BE-8678-4E9429F5E9D3}" dt="2025-11-03T13:17:34.551" v="586" actId="1032"/>
          <ac:graphicFrameMkLst>
            <pc:docMk/>
            <pc:sldMk cId="4073889268" sldId="268"/>
            <ac:graphicFrameMk id="3" creationId="{E995A066-0559-FA70-95A6-A06920F19B84}"/>
          </ac:graphicFrameMkLst>
        </pc:graphicFrameChg>
        <pc:graphicFrameChg chg="add mod modGraphic">
          <ac:chgData name="Constanza Rojas" userId="14c9d863ebec110b" providerId="LiveId" clId="{2A73A79C-C8B6-45BE-8678-4E9429F5E9D3}" dt="2025-11-03T13:26:43.576" v="691" actId="12100"/>
          <ac:graphicFrameMkLst>
            <pc:docMk/>
            <pc:sldMk cId="4073889268" sldId="268"/>
            <ac:graphicFrameMk id="4" creationId="{3D17B866-B95A-8B02-41BE-B7DCC9293024}"/>
          </ac:graphicFrameMkLst>
        </pc:graphicFrameChg>
        <pc:graphicFrameChg chg="add mod modGraphic">
          <ac:chgData name="Constanza Rojas" userId="14c9d863ebec110b" providerId="LiveId" clId="{2A73A79C-C8B6-45BE-8678-4E9429F5E9D3}" dt="2025-11-03T13:26:48.555" v="692" actId="12100"/>
          <ac:graphicFrameMkLst>
            <pc:docMk/>
            <pc:sldMk cId="4073889268" sldId="268"/>
            <ac:graphicFrameMk id="7" creationId="{8F5E4E21-F809-2816-7EF2-834245EFA341}"/>
          </ac:graphicFrameMkLst>
        </pc:graphicFrameChg>
      </pc:sldChg>
      <pc:sldChg chg="addSp delSp modSp add mod">
        <pc:chgData name="Constanza Rojas" userId="14c9d863ebec110b" providerId="LiveId" clId="{2A73A79C-C8B6-45BE-8678-4E9429F5E9D3}" dt="2025-11-03T13:16:28.183" v="554" actId="20577"/>
        <pc:sldMkLst>
          <pc:docMk/>
          <pc:sldMk cId="4146217631" sldId="269"/>
        </pc:sldMkLst>
        <pc:spChg chg="del">
          <ac:chgData name="Constanza Rojas" userId="14c9d863ebec110b" providerId="LiveId" clId="{2A73A79C-C8B6-45BE-8678-4E9429F5E9D3}" dt="2025-11-03T13:09:10.177" v="238" actId="478"/>
          <ac:spMkLst>
            <pc:docMk/>
            <pc:sldMk cId="4146217631" sldId="269"/>
            <ac:spMk id="2" creationId="{D98D22B3-B8DF-543A-7BC3-B3E2449BB532}"/>
          </ac:spMkLst>
        </pc:spChg>
        <pc:spChg chg="add mod">
          <ac:chgData name="Constanza Rojas" userId="14c9d863ebec110b" providerId="LiveId" clId="{2A73A79C-C8B6-45BE-8678-4E9429F5E9D3}" dt="2025-11-03T13:16:28.183" v="554" actId="20577"/>
          <ac:spMkLst>
            <pc:docMk/>
            <pc:sldMk cId="4146217631" sldId="269"/>
            <ac:spMk id="3" creationId="{56968380-CEA4-3485-349C-095F4FB86273}"/>
          </ac:spMkLst>
        </pc:spChg>
        <pc:spChg chg="mod">
          <ac:chgData name="Constanza Rojas" userId="14c9d863ebec110b" providerId="LiveId" clId="{2A73A79C-C8B6-45BE-8678-4E9429F5E9D3}" dt="2025-11-03T13:14:59.524" v="539" actId="5793"/>
          <ac:spMkLst>
            <pc:docMk/>
            <pc:sldMk cId="4146217631" sldId="269"/>
            <ac:spMk id="129" creationId="{86B2B191-9DCE-B789-9380-E9B0828BE953}"/>
          </ac:spMkLst>
        </pc:spChg>
        <pc:spChg chg="del">
          <ac:chgData name="Constanza Rojas" userId="14c9d863ebec110b" providerId="LiveId" clId="{2A73A79C-C8B6-45BE-8678-4E9429F5E9D3}" dt="2025-11-03T13:09:13.972" v="240" actId="478"/>
          <ac:spMkLst>
            <pc:docMk/>
            <pc:sldMk cId="4146217631" sldId="269"/>
            <ac:spMk id="130" creationId="{008211D4-F9AA-C356-AAA1-06DCF7A676EC}"/>
          </ac:spMkLst>
        </pc:spChg>
      </pc:sldChg>
      <pc:sldChg chg="add del">
        <pc:chgData name="Constanza Rojas" userId="14c9d863ebec110b" providerId="LiveId" clId="{2A73A79C-C8B6-45BE-8678-4E9429F5E9D3}" dt="2025-11-03T13:14:26.725" v="532" actId="47"/>
        <pc:sldMkLst>
          <pc:docMk/>
          <pc:sldMk cId="1598659082" sldId="27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AA99DC-0C2E-492C-B3D5-44606AAFC13B}" type="doc">
      <dgm:prSet loTypeId="urn:microsoft.com/office/officeart/2005/8/layout/process2" loCatId="process" qsTypeId="urn:microsoft.com/office/officeart/2005/8/quickstyle/simple1" qsCatId="simple" csTypeId="urn:microsoft.com/office/officeart/2005/8/colors/accent6_2" csCatId="accent6" phldr="1"/>
      <dgm:spPr/>
      <dgm:t>
        <a:bodyPr/>
        <a:lstStyle/>
        <a:p>
          <a:endParaRPr lang="es-CL"/>
        </a:p>
      </dgm:t>
    </dgm:pt>
    <dgm:pt modelId="{944DAAFF-8829-4841-B5A1-A8AEBACDD3E1}">
      <dgm:prSet phldrT="[Texto]" phldr="0"/>
      <dgm:spPr/>
      <dgm:t>
        <a:bodyPr/>
        <a:lstStyle/>
        <a:p>
          <a:r>
            <a:rPr lang="es-CL" b="1" dirty="0"/>
            <a:t>Muestra inicial </a:t>
          </a:r>
          <a:br>
            <a:rPr lang="es-CL" dirty="0"/>
          </a:br>
          <a:r>
            <a:rPr lang="es-CL" dirty="0"/>
            <a:t>253 oncólogos médicos inscritos en el RNPI.</a:t>
          </a:r>
        </a:p>
      </dgm:t>
    </dgm:pt>
    <dgm:pt modelId="{02C98606-1833-4EDB-8C14-1D04A34977B5}" type="parTrans" cxnId="{EE7CB17B-9E53-4C65-9518-ED2E3C333AA4}">
      <dgm:prSet/>
      <dgm:spPr/>
      <dgm:t>
        <a:bodyPr/>
        <a:lstStyle/>
        <a:p>
          <a:endParaRPr lang="es-CL"/>
        </a:p>
      </dgm:t>
    </dgm:pt>
    <dgm:pt modelId="{1CC05536-176E-494C-B506-A2DD46626A77}" type="sibTrans" cxnId="{EE7CB17B-9E53-4C65-9518-ED2E3C333AA4}">
      <dgm:prSet/>
      <dgm:spPr/>
      <dgm:t>
        <a:bodyPr/>
        <a:lstStyle/>
        <a:p>
          <a:endParaRPr lang="es-CL"/>
        </a:p>
      </dgm:t>
    </dgm:pt>
    <dgm:pt modelId="{8608F639-B9E4-4A06-8781-3E3B40A7C2DB}">
      <dgm:prSet phldrT="[Texto]"/>
      <dgm:spPr/>
      <dgm:t>
        <a:bodyPr/>
        <a:lstStyle/>
        <a:p>
          <a:r>
            <a:rPr lang="es-ES" b="1" dirty="0"/>
            <a:t>Exclusiones: </a:t>
          </a:r>
          <a:r>
            <a:rPr lang="es-ES" dirty="0"/>
            <a:t>profesionales con otra especialidad (radioterapia, cirugía, pediatría u otras).</a:t>
          </a:r>
          <a:endParaRPr lang="es-CL" dirty="0"/>
        </a:p>
      </dgm:t>
    </dgm:pt>
    <dgm:pt modelId="{48172869-CB2A-4681-B8F1-1A1A1C1F6D77}" type="parTrans" cxnId="{5A949AC3-D5E1-481C-8FF6-741718488753}">
      <dgm:prSet/>
      <dgm:spPr/>
      <dgm:t>
        <a:bodyPr/>
        <a:lstStyle/>
        <a:p>
          <a:endParaRPr lang="es-CL"/>
        </a:p>
      </dgm:t>
    </dgm:pt>
    <dgm:pt modelId="{18E67221-23AB-4CDF-92F8-AEAD6CDE774F}" type="sibTrans" cxnId="{5A949AC3-D5E1-481C-8FF6-741718488753}">
      <dgm:prSet/>
      <dgm:spPr/>
      <dgm:t>
        <a:bodyPr/>
        <a:lstStyle/>
        <a:p>
          <a:endParaRPr lang="es-CL"/>
        </a:p>
      </dgm:t>
    </dgm:pt>
    <dgm:pt modelId="{21319D92-9D6F-4998-9306-104298FC9479}">
      <dgm:prSet phldrT="[Texto]"/>
      <dgm:spPr/>
      <dgm:t>
        <a:bodyPr/>
        <a:lstStyle/>
        <a:p>
          <a:r>
            <a:rPr lang="es-ES" b="1" dirty="0"/>
            <a:t>Muestra final</a:t>
          </a:r>
          <a:br>
            <a:rPr lang="es-ES" dirty="0"/>
          </a:br>
          <a:r>
            <a:rPr lang="es-ES" dirty="0"/>
            <a:t> 194 oncólogos médicos incluidos en el análisis cuantitativo.</a:t>
          </a:r>
          <a:endParaRPr lang="es-CL" dirty="0"/>
        </a:p>
      </dgm:t>
    </dgm:pt>
    <dgm:pt modelId="{EC829885-76D8-4886-A255-493F19CBC94F}" type="parTrans" cxnId="{5586CF57-5999-4988-897C-61B41C197095}">
      <dgm:prSet/>
      <dgm:spPr/>
      <dgm:t>
        <a:bodyPr/>
        <a:lstStyle/>
        <a:p>
          <a:endParaRPr lang="es-CL"/>
        </a:p>
      </dgm:t>
    </dgm:pt>
    <dgm:pt modelId="{0E2745E6-1BA3-4AC7-99CC-2A22BD37FBB3}" type="sibTrans" cxnId="{5586CF57-5999-4988-897C-61B41C197095}">
      <dgm:prSet/>
      <dgm:spPr/>
      <dgm:t>
        <a:bodyPr/>
        <a:lstStyle/>
        <a:p>
          <a:endParaRPr lang="es-CL"/>
        </a:p>
      </dgm:t>
    </dgm:pt>
    <dgm:pt modelId="{2C29CE16-043F-4DF1-A553-47D828B2A2AC}" type="pres">
      <dgm:prSet presAssocID="{9AAA99DC-0C2E-492C-B3D5-44606AAFC13B}" presName="linearFlow" presStyleCnt="0">
        <dgm:presLayoutVars>
          <dgm:resizeHandles val="exact"/>
        </dgm:presLayoutVars>
      </dgm:prSet>
      <dgm:spPr/>
    </dgm:pt>
    <dgm:pt modelId="{AD13B299-5057-4E0E-AF85-944DE7C9C982}" type="pres">
      <dgm:prSet presAssocID="{944DAAFF-8829-4841-B5A1-A8AEBACDD3E1}" presName="node" presStyleLbl="node1" presStyleIdx="0" presStyleCnt="3">
        <dgm:presLayoutVars>
          <dgm:bulletEnabled val="1"/>
        </dgm:presLayoutVars>
      </dgm:prSet>
      <dgm:spPr/>
    </dgm:pt>
    <dgm:pt modelId="{A0F81D38-EF76-4C3B-9223-89BC4DE4E1F3}" type="pres">
      <dgm:prSet presAssocID="{1CC05536-176E-494C-B506-A2DD46626A77}" presName="sibTrans" presStyleLbl="sibTrans2D1" presStyleIdx="0" presStyleCnt="2"/>
      <dgm:spPr/>
    </dgm:pt>
    <dgm:pt modelId="{116F5068-2CE5-49FF-AF3C-FA6BBE716B6E}" type="pres">
      <dgm:prSet presAssocID="{1CC05536-176E-494C-B506-A2DD46626A77}" presName="connectorText" presStyleLbl="sibTrans2D1" presStyleIdx="0" presStyleCnt="2"/>
      <dgm:spPr/>
    </dgm:pt>
    <dgm:pt modelId="{B7890162-0553-443C-85BF-4F1FA688CEFC}" type="pres">
      <dgm:prSet presAssocID="{8608F639-B9E4-4A06-8781-3E3B40A7C2DB}" presName="node" presStyleLbl="node1" presStyleIdx="1" presStyleCnt="3">
        <dgm:presLayoutVars>
          <dgm:bulletEnabled val="1"/>
        </dgm:presLayoutVars>
      </dgm:prSet>
      <dgm:spPr/>
    </dgm:pt>
    <dgm:pt modelId="{3A24942A-0542-4EDF-968A-79178A9DA4BC}" type="pres">
      <dgm:prSet presAssocID="{18E67221-23AB-4CDF-92F8-AEAD6CDE774F}" presName="sibTrans" presStyleLbl="sibTrans2D1" presStyleIdx="1" presStyleCnt="2"/>
      <dgm:spPr/>
    </dgm:pt>
    <dgm:pt modelId="{8DEC8A0B-6199-4823-95C7-7D75391F60F3}" type="pres">
      <dgm:prSet presAssocID="{18E67221-23AB-4CDF-92F8-AEAD6CDE774F}" presName="connectorText" presStyleLbl="sibTrans2D1" presStyleIdx="1" presStyleCnt="2"/>
      <dgm:spPr/>
    </dgm:pt>
    <dgm:pt modelId="{12F45F4F-59FA-46CC-B653-911AA3AC6E9C}" type="pres">
      <dgm:prSet presAssocID="{21319D92-9D6F-4998-9306-104298FC9479}" presName="node" presStyleLbl="node1" presStyleIdx="2" presStyleCnt="3">
        <dgm:presLayoutVars>
          <dgm:bulletEnabled val="1"/>
        </dgm:presLayoutVars>
      </dgm:prSet>
      <dgm:spPr/>
    </dgm:pt>
  </dgm:ptLst>
  <dgm:cxnLst>
    <dgm:cxn modelId="{70F7191E-2819-43B6-85A3-4FB92A29B890}" type="presOf" srcId="{21319D92-9D6F-4998-9306-104298FC9479}" destId="{12F45F4F-59FA-46CC-B653-911AA3AC6E9C}" srcOrd="0" destOrd="0" presId="urn:microsoft.com/office/officeart/2005/8/layout/process2"/>
    <dgm:cxn modelId="{A35CEF32-79BB-4CA7-BB5C-8583DDBE7347}" type="presOf" srcId="{944DAAFF-8829-4841-B5A1-A8AEBACDD3E1}" destId="{AD13B299-5057-4E0E-AF85-944DE7C9C982}" srcOrd="0" destOrd="0" presId="urn:microsoft.com/office/officeart/2005/8/layout/process2"/>
    <dgm:cxn modelId="{C852596D-AC10-4398-B40D-E7E8AA54D88D}" type="presOf" srcId="{9AAA99DC-0C2E-492C-B3D5-44606AAFC13B}" destId="{2C29CE16-043F-4DF1-A553-47D828B2A2AC}" srcOrd="0" destOrd="0" presId="urn:microsoft.com/office/officeart/2005/8/layout/process2"/>
    <dgm:cxn modelId="{9FB7DE6E-EAD3-426F-91CC-78692AFA33D1}" type="presOf" srcId="{1CC05536-176E-494C-B506-A2DD46626A77}" destId="{A0F81D38-EF76-4C3B-9223-89BC4DE4E1F3}" srcOrd="0" destOrd="0" presId="urn:microsoft.com/office/officeart/2005/8/layout/process2"/>
    <dgm:cxn modelId="{5586CF57-5999-4988-897C-61B41C197095}" srcId="{9AAA99DC-0C2E-492C-B3D5-44606AAFC13B}" destId="{21319D92-9D6F-4998-9306-104298FC9479}" srcOrd="2" destOrd="0" parTransId="{EC829885-76D8-4886-A255-493F19CBC94F}" sibTransId="{0E2745E6-1BA3-4AC7-99CC-2A22BD37FBB3}"/>
    <dgm:cxn modelId="{EE7CB17B-9E53-4C65-9518-ED2E3C333AA4}" srcId="{9AAA99DC-0C2E-492C-B3D5-44606AAFC13B}" destId="{944DAAFF-8829-4841-B5A1-A8AEBACDD3E1}" srcOrd="0" destOrd="0" parTransId="{02C98606-1833-4EDB-8C14-1D04A34977B5}" sibTransId="{1CC05536-176E-494C-B506-A2DD46626A77}"/>
    <dgm:cxn modelId="{5A949AC3-D5E1-481C-8FF6-741718488753}" srcId="{9AAA99DC-0C2E-492C-B3D5-44606AAFC13B}" destId="{8608F639-B9E4-4A06-8781-3E3B40A7C2DB}" srcOrd="1" destOrd="0" parTransId="{48172869-CB2A-4681-B8F1-1A1A1C1F6D77}" sibTransId="{18E67221-23AB-4CDF-92F8-AEAD6CDE774F}"/>
    <dgm:cxn modelId="{B96A23C9-1968-41F0-B8AD-3A259F1C1877}" type="presOf" srcId="{1CC05536-176E-494C-B506-A2DD46626A77}" destId="{116F5068-2CE5-49FF-AF3C-FA6BBE716B6E}" srcOrd="1" destOrd="0" presId="urn:microsoft.com/office/officeart/2005/8/layout/process2"/>
    <dgm:cxn modelId="{9208DED8-CA8C-4E0A-955F-0B6B5502B104}" type="presOf" srcId="{18E67221-23AB-4CDF-92F8-AEAD6CDE774F}" destId="{3A24942A-0542-4EDF-968A-79178A9DA4BC}" srcOrd="0" destOrd="0" presId="urn:microsoft.com/office/officeart/2005/8/layout/process2"/>
    <dgm:cxn modelId="{E6A6F6E0-3A2F-471F-AE10-C8056D9FC466}" type="presOf" srcId="{18E67221-23AB-4CDF-92F8-AEAD6CDE774F}" destId="{8DEC8A0B-6199-4823-95C7-7D75391F60F3}" srcOrd="1" destOrd="0" presId="urn:microsoft.com/office/officeart/2005/8/layout/process2"/>
    <dgm:cxn modelId="{7F25C6EA-A879-43E3-A15D-1BB0AE2DAEB0}" type="presOf" srcId="{8608F639-B9E4-4A06-8781-3E3B40A7C2DB}" destId="{B7890162-0553-443C-85BF-4F1FA688CEFC}" srcOrd="0" destOrd="0" presId="urn:microsoft.com/office/officeart/2005/8/layout/process2"/>
    <dgm:cxn modelId="{501B944C-49AC-4553-B247-1A39EC199C28}" type="presParOf" srcId="{2C29CE16-043F-4DF1-A553-47D828B2A2AC}" destId="{AD13B299-5057-4E0E-AF85-944DE7C9C982}" srcOrd="0" destOrd="0" presId="urn:microsoft.com/office/officeart/2005/8/layout/process2"/>
    <dgm:cxn modelId="{676A5DFF-F630-4315-AA8C-2F6C5D0206C5}" type="presParOf" srcId="{2C29CE16-043F-4DF1-A553-47D828B2A2AC}" destId="{A0F81D38-EF76-4C3B-9223-89BC4DE4E1F3}" srcOrd="1" destOrd="0" presId="urn:microsoft.com/office/officeart/2005/8/layout/process2"/>
    <dgm:cxn modelId="{51C5FB59-EBD8-44F9-945F-95FC715B0962}" type="presParOf" srcId="{A0F81D38-EF76-4C3B-9223-89BC4DE4E1F3}" destId="{116F5068-2CE5-49FF-AF3C-FA6BBE716B6E}" srcOrd="0" destOrd="0" presId="urn:microsoft.com/office/officeart/2005/8/layout/process2"/>
    <dgm:cxn modelId="{970C9F19-E4FB-4FC8-9A32-E5CE71499CE6}" type="presParOf" srcId="{2C29CE16-043F-4DF1-A553-47D828B2A2AC}" destId="{B7890162-0553-443C-85BF-4F1FA688CEFC}" srcOrd="2" destOrd="0" presId="urn:microsoft.com/office/officeart/2005/8/layout/process2"/>
    <dgm:cxn modelId="{BDCF1AD9-7B08-402F-88D2-626F2ADA991A}" type="presParOf" srcId="{2C29CE16-043F-4DF1-A553-47D828B2A2AC}" destId="{3A24942A-0542-4EDF-968A-79178A9DA4BC}" srcOrd="3" destOrd="0" presId="urn:microsoft.com/office/officeart/2005/8/layout/process2"/>
    <dgm:cxn modelId="{358A4059-73C9-4E25-8B29-9B34E9783A52}" type="presParOf" srcId="{3A24942A-0542-4EDF-968A-79178A9DA4BC}" destId="{8DEC8A0B-6199-4823-95C7-7D75391F60F3}" srcOrd="0" destOrd="0" presId="urn:microsoft.com/office/officeart/2005/8/layout/process2"/>
    <dgm:cxn modelId="{8CD4A11C-1058-4337-B58A-85B3EE517CC8}" type="presParOf" srcId="{2C29CE16-043F-4DF1-A553-47D828B2A2AC}" destId="{12F45F4F-59FA-46CC-B653-911AA3AC6E9C}"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AA99DC-0C2E-492C-B3D5-44606AAFC13B}" type="doc">
      <dgm:prSet loTypeId="urn:microsoft.com/office/officeart/2005/8/layout/process2" loCatId="process" qsTypeId="urn:microsoft.com/office/officeart/2005/8/quickstyle/simple1" qsCatId="simple" csTypeId="urn:microsoft.com/office/officeart/2005/8/colors/accent2_2" csCatId="accent2" phldr="1"/>
      <dgm:spPr/>
      <dgm:t>
        <a:bodyPr/>
        <a:lstStyle/>
        <a:p>
          <a:endParaRPr lang="es-CL"/>
        </a:p>
      </dgm:t>
    </dgm:pt>
    <dgm:pt modelId="{944DAAFF-8829-4841-B5A1-A8AEBACDD3E1}">
      <dgm:prSet phldrT="[Texto]" phldr="0"/>
      <dgm:spPr/>
      <dgm:t>
        <a:bodyPr/>
        <a:lstStyle/>
        <a:p>
          <a:r>
            <a:rPr lang="es-CL" b="1" dirty="0"/>
            <a:t>Población objetivo</a:t>
          </a:r>
          <a:br>
            <a:rPr lang="es-CL" dirty="0"/>
          </a:br>
          <a:r>
            <a:rPr lang="es-CL" dirty="0"/>
            <a:t>Jefes/as de programas de formación: n = 7
Residentes de oncología médica: n = 22
Residentes de medicina interna: n = 755
EDF: número desconocido</a:t>
          </a:r>
        </a:p>
      </dgm:t>
    </dgm:pt>
    <dgm:pt modelId="{02C98606-1833-4EDB-8C14-1D04A34977B5}" type="parTrans" cxnId="{EE7CB17B-9E53-4C65-9518-ED2E3C333AA4}">
      <dgm:prSet/>
      <dgm:spPr/>
      <dgm:t>
        <a:bodyPr/>
        <a:lstStyle/>
        <a:p>
          <a:endParaRPr lang="es-CL"/>
        </a:p>
      </dgm:t>
    </dgm:pt>
    <dgm:pt modelId="{1CC05536-176E-494C-B506-A2DD46626A77}" type="sibTrans" cxnId="{EE7CB17B-9E53-4C65-9518-ED2E3C333AA4}">
      <dgm:prSet/>
      <dgm:spPr/>
      <dgm:t>
        <a:bodyPr/>
        <a:lstStyle/>
        <a:p>
          <a:endParaRPr lang="es-CL"/>
        </a:p>
      </dgm:t>
    </dgm:pt>
    <dgm:pt modelId="{8608F639-B9E4-4A06-8781-3E3B40A7C2DB}">
      <dgm:prSet phldrT="[Texto]"/>
      <dgm:spPr/>
      <dgm:t>
        <a:bodyPr/>
        <a:lstStyle/>
        <a:p>
          <a:r>
            <a:rPr lang="es-ES" b="1" dirty="0"/>
            <a:t>Participación efectiva: </a:t>
          </a:r>
        </a:p>
        <a:p>
          <a:r>
            <a:rPr lang="es-ES" b="0" dirty="0"/>
            <a:t>se incluyeron los/as participantes que aceptaron participar y pudieron ser contactados</a:t>
          </a:r>
          <a:r>
            <a:rPr lang="es-ES" b="1" dirty="0"/>
            <a:t>.</a:t>
          </a:r>
          <a:endParaRPr lang="es-CL" dirty="0"/>
        </a:p>
      </dgm:t>
    </dgm:pt>
    <dgm:pt modelId="{48172869-CB2A-4681-B8F1-1A1A1C1F6D77}" type="parTrans" cxnId="{5A949AC3-D5E1-481C-8FF6-741718488753}">
      <dgm:prSet/>
      <dgm:spPr/>
      <dgm:t>
        <a:bodyPr/>
        <a:lstStyle/>
        <a:p>
          <a:endParaRPr lang="es-CL"/>
        </a:p>
      </dgm:t>
    </dgm:pt>
    <dgm:pt modelId="{18E67221-23AB-4CDF-92F8-AEAD6CDE774F}" type="sibTrans" cxnId="{5A949AC3-D5E1-481C-8FF6-741718488753}">
      <dgm:prSet/>
      <dgm:spPr/>
      <dgm:t>
        <a:bodyPr/>
        <a:lstStyle/>
        <a:p>
          <a:endParaRPr lang="es-CL"/>
        </a:p>
      </dgm:t>
    </dgm:pt>
    <dgm:pt modelId="{21319D92-9D6F-4998-9306-104298FC9479}">
      <dgm:prSet phldrT="[Texto]"/>
      <dgm:spPr/>
      <dgm:t>
        <a:bodyPr/>
        <a:lstStyle/>
        <a:p>
          <a:r>
            <a:rPr lang="es-CL" b="1" dirty="0"/>
            <a:t>Muestra participante:
</a:t>
          </a:r>
          <a:r>
            <a:rPr lang="es-CL" b="0" dirty="0"/>
            <a:t>Jefes/as de formación: n = 6
Residentes de oncología médica: n = 9
Residentes de </a:t>
          </a:r>
          <a:r>
            <a:rPr lang="es-CL" b="0" dirty="0" err="1"/>
            <a:t>med</a:t>
          </a:r>
          <a:r>
            <a:rPr lang="es-CL" b="0" dirty="0"/>
            <a:t>. interna y EDF: n = 16</a:t>
          </a:r>
        </a:p>
      </dgm:t>
    </dgm:pt>
    <dgm:pt modelId="{EC829885-76D8-4886-A255-493F19CBC94F}" type="parTrans" cxnId="{5586CF57-5999-4988-897C-61B41C197095}">
      <dgm:prSet/>
      <dgm:spPr/>
      <dgm:t>
        <a:bodyPr/>
        <a:lstStyle/>
        <a:p>
          <a:endParaRPr lang="es-CL"/>
        </a:p>
      </dgm:t>
    </dgm:pt>
    <dgm:pt modelId="{0E2745E6-1BA3-4AC7-99CC-2A22BD37FBB3}" type="sibTrans" cxnId="{5586CF57-5999-4988-897C-61B41C197095}">
      <dgm:prSet/>
      <dgm:spPr/>
      <dgm:t>
        <a:bodyPr/>
        <a:lstStyle/>
        <a:p>
          <a:endParaRPr lang="es-CL"/>
        </a:p>
      </dgm:t>
    </dgm:pt>
    <dgm:pt modelId="{2C29CE16-043F-4DF1-A553-47D828B2A2AC}" type="pres">
      <dgm:prSet presAssocID="{9AAA99DC-0C2E-492C-B3D5-44606AAFC13B}" presName="linearFlow" presStyleCnt="0">
        <dgm:presLayoutVars>
          <dgm:resizeHandles val="exact"/>
        </dgm:presLayoutVars>
      </dgm:prSet>
      <dgm:spPr/>
    </dgm:pt>
    <dgm:pt modelId="{AD13B299-5057-4E0E-AF85-944DE7C9C982}" type="pres">
      <dgm:prSet presAssocID="{944DAAFF-8829-4841-B5A1-A8AEBACDD3E1}" presName="node" presStyleLbl="node1" presStyleIdx="0" presStyleCnt="3">
        <dgm:presLayoutVars>
          <dgm:bulletEnabled val="1"/>
        </dgm:presLayoutVars>
      </dgm:prSet>
      <dgm:spPr/>
    </dgm:pt>
    <dgm:pt modelId="{A0F81D38-EF76-4C3B-9223-89BC4DE4E1F3}" type="pres">
      <dgm:prSet presAssocID="{1CC05536-176E-494C-B506-A2DD46626A77}" presName="sibTrans" presStyleLbl="sibTrans2D1" presStyleIdx="0" presStyleCnt="2"/>
      <dgm:spPr/>
    </dgm:pt>
    <dgm:pt modelId="{116F5068-2CE5-49FF-AF3C-FA6BBE716B6E}" type="pres">
      <dgm:prSet presAssocID="{1CC05536-176E-494C-B506-A2DD46626A77}" presName="connectorText" presStyleLbl="sibTrans2D1" presStyleIdx="0" presStyleCnt="2"/>
      <dgm:spPr/>
    </dgm:pt>
    <dgm:pt modelId="{B7890162-0553-443C-85BF-4F1FA688CEFC}" type="pres">
      <dgm:prSet presAssocID="{8608F639-B9E4-4A06-8781-3E3B40A7C2DB}" presName="node" presStyleLbl="node1" presStyleIdx="1" presStyleCnt="3">
        <dgm:presLayoutVars>
          <dgm:bulletEnabled val="1"/>
        </dgm:presLayoutVars>
      </dgm:prSet>
      <dgm:spPr/>
    </dgm:pt>
    <dgm:pt modelId="{3A24942A-0542-4EDF-968A-79178A9DA4BC}" type="pres">
      <dgm:prSet presAssocID="{18E67221-23AB-4CDF-92F8-AEAD6CDE774F}" presName="sibTrans" presStyleLbl="sibTrans2D1" presStyleIdx="1" presStyleCnt="2"/>
      <dgm:spPr/>
    </dgm:pt>
    <dgm:pt modelId="{8DEC8A0B-6199-4823-95C7-7D75391F60F3}" type="pres">
      <dgm:prSet presAssocID="{18E67221-23AB-4CDF-92F8-AEAD6CDE774F}" presName="connectorText" presStyleLbl="sibTrans2D1" presStyleIdx="1" presStyleCnt="2"/>
      <dgm:spPr/>
    </dgm:pt>
    <dgm:pt modelId="{12F45F4F-59FA-46CC-B653-911AA3AC6E9C}" type="pres">
      <dgm:prSet presAssocID="{21319D92-9D6F-4998-9306-104298FC9479}" presName="node" presStyleLbl="node1" presStyleIdx="2" presStyleCnt="3">
        <dgm:presLayoutVars>
          <dgm:bulletEnabled val="1"/>
        </dgm:presLayoutVars>
      </dgm:prSet>
      <dgm:spPr/>
    </dgm:pt>
  </dgm:ptLst>
  <dgm:cxnLst>
    <dgm:cxn modelId="{70F7191E-2819-43B6-85A3-4FB92A29B890}" type="presOf" srcId="{21319D92-9D6F-4998-9306-104298FC9479}" destId="{12F45F4F-59FA-46CC-B653-911AA3AC6E9C}" srcOrd="0" destOrd="0" presId="urn:microsoft.com/office/officeart/2005/8/layout/process2"/>
    <dgm:cxn modelId="{A35CEF32-79BB-4CA7-BB5C-8583DDBE7347}" type="presOf" srcId="{944DAAFF-8829-4841-B5A1-A8AEBACDD3E1}" destId="{AD13B299-5057-4E0E-AF85-944DE7C9C982}" srcOrd="0" destOrd="0" presId="urn:microsoft.com/office/officeart/2005/8/layout/process2"/>
    <dgm:cxn modelId="{C852596D-AC10-4398-B40D-E7E8AA54D88D}" type="presOf" srcId="{9AAA99DC-0C2E-492C-B3D5-44606AAFC13B}" destId="{2C29CE16-043F-4DF1-A553-47D828B2A2AC}" srcOrd="0" destOrd="0" presId="urn:microsoft.com/office/officeart/2005/8/layout/process2"/>
    <dgm:cxn modelId="{9FB7DE6E-EAD3-426F-91CC-78692AFA33D1}" type="presOf" srcId="{1CC05536-176E-494C-B506-A2DD46626A77}" destId="{A0F81D38-EF76-4C3B-9223-89BC4DE4E1F3}" srcOrd="0" destOrd="0" presId="urn:microsoft.com/office/officeart/2005/8/layout/process2"/>
    <dgm:cxn modelId="{5586CF57-5999-4988-897C-61B41C197095}" srcId="{9AAA99DC-0C2E-492C-B3D5-44606AAFC13B}" destId="{21319D92-9D6F-4998-9306-104298FC9479}" srcOrd="2" destOrd="0" parTransId="{EC829885-76D8-4886-A255-493F19CBC94F}" sibTransId="{0E2745E6-1BA3-4AC7-99CC-2A22BD37FBB3}"/>
    <dgm:cxn modelId="{EE7CB17B-9E53-4C65-9518-ED2E3C333AA4}" srcId="{9AAA99DC-0C2E-492C-B3D5-44606AAFC13B}" destId="{944DAAFF-8829-4841-B5A1-A8AEBACDD3E1}" srcOrd="0" destOrd="0" parTransId="{02C98606-1833-4EDB-8C14-1D04A34977B5}" sibTransId="{1CC05536-176E-494C-B506-A2DD46626A77}"/>
    <dgm:cxn modelId="{5A949AC3-D5E1-481C-8FF6-741718488753}" srcId="{9AAA99DC-0C2E-492C-B3D5-44606AAFC13B}" destId="{8608F639-B9E4-4A06-8781-3E3B40A7C2DB}" srcOrd="1" destOrd="0" parTransId="{48172869-CB2A-4681-B8F1-1A1A1C1F6D77}" sibTransId="{18E67221-23AB-4CDF-92F8-AEAD6CDE774F}"/>
    <dgm:cxn modelId="{B96A23C9-1968-41F0-B8AD-3A259F1C1877}" type="presOf" srcId="{1CC05536-176E-494C-B506-A2DD46626A77}" destId="{116F5068-2CE5-49FF-AF3C-FA6BBE716B6E}" srcOrd="1" destOrd="0" presId="urn:microsoft.com/office/officeart/2005/8/layout/process2"/>
    <dgm:cxn modelId="{9208DED8-CA8C-4E0A-955F-0B6B5502B104}" type="presOf" srcId="{18E67221-23AB-4CDF-92F8-AEAD6CDE774F}" destId="{3A24942A-0542-4EDF-968A-79178A9DA4BC}" srcOrd="0" destOrd="0" presId="urn:microsoft.com/office/officeart/2005/8/layout/process2"/>
    <dgm:cxn modelId="{E6A6F6E0-3A2F-471F-AE10-C8056D9FC466}" type="presOf" srcId="{18E67221-23AB-4CDF-92F8-AEAD6CDE774F}" destId="{8DEC8A0B-6199-4823-95C7-7D75391F60F3}" srcOrd="1" destOrd="0" presId="urn:microsoft.com/office/officeart/2005/8/layout/process2"/>
    <dgm:cxn modelId="{7F25C6EA-A879-43E3-A15D-1BB0AE2DAEB0}" type="presOf" srcId="{8608F639-B9E4-4A06-8781-3E3B40A7C2DB}" destId="{B7890162-0553-443C-85BF-4F1FA688CEFC}" srcOrd="0" destOrd="0" presId="urn:microsoft.com/office/officeart/2005/8/layout/process2"/>
    <dgm:cxn modelId="{501B944C-49AC-4553-B247-1A39EC199C28}" type="presParOf" srcId="{2C29CE16-043F-4DF1-A553-47D828B2A2AC}" destId="{AD13B299-5057-4E0E-AF85-944DE7C9C982}" srcOrd="0" destOrd="0" presId="urn:microsoft.com/office/officeart/2005/8/layout/process2"/>
    <dgm:cxn modelId="{676A5DFF-F630-4315-AA8C-2F6C5D0206C5}" type="presParOf" srcId="{2C29CE16-043F-4DF1-A553-47D828B2A2AC}" destId="{A0F81D38-EF76-4C3B-9223-89BC4DE4E1F3}" srcOrd="1" destOrd="0" presId="urn:microsoft.com/office/officeart/2005/8/layout/process2"/>
    <dgm:cxn modelId="{51C5FB59-EBD8-44F9-945F-95FC715B0962}" type="presParOf" srcId="{A0F81D38-EF76-4C3B-9223-89BC4DE4E1F3}" destId="{116F5068-2CE5-49FF-AF3C-FA6BBE716B6E}" srcOrd="0" destOrd="0" presId="urn:microsoft.com/office/officeart/2005/8/layout/process2"/>
    <dgm:cxn modelId="{970C9F19-E4FB-4FC8-9A32-E5CE71499CE6}" type="presParOf" srcId="{2C29CE16-043F-4DF1-A553-47D828B2A2AC}" destId="{B7890162-0553-443C-85BF-4F1FA688CEFC}" srcOrd="2" destOrd="0" presId="urn:microsoft.com/office/officeart/2005/8/layout/process2"/>
    <dgm:cxn modelId="{BDCF1AD9-7B08-402F-88D2-626F2ADA991A}" type="presParOf" srcId="{2C29CE16-043F-4DF1-A553-47D828B2A2AC}" destId="{3A24942A-0542-4EDF-968A-79178A9DA4BC}" srcOrd="3" destOrd="0" presId="urn:microsoft.com/office/officeart/2005/8/layout/process2"/>
    <dgm:cxn modelId="{358A4059-73C9-4E25-8B29-9B34E9783A52}" type="presParOf" srcId="{3A24942A-0542-4EDF-968A-79178A9DA4BC}" destId="{8DEC8A0B-6199-4823-95C7-7D75391F60F3}" srcOrd="0" destOrd="0" presId="urn:microsoft.com/office/officeart/2005/8/layout/process2"/>
    <dgm:cxn modelId="{8CD4A11C-1058-4337-B58A-85B3EE517CC8}" type="presParOf" srcId="{2C29CE16-043F-4DF1-A553-47D828B2A2AC}" destId="{12F45F4F-59FA-46CC-B653-911AA3AC6E9C}"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3B299-5057-4E0E-AF85-944DE7C9C982}">
      <dsp:nvSpPr>
        <dsp:cNvPr id="0" name=""/>
        <dsp:cNvSpPr/>
      </dsp:nvSpPr>
      <dsp:spPr>
        <a:xfrm>
          <a:off x="2611966" y="0"/>
          <a:ext cx="2904066" cy="135466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L" sz="1800" b="1" kern="1200" dirty="0"/>
            <a:t>Muestra inicial </a:t>
          </a:r>
          <a:br>
            <a:rPr lang="es-CL" sz="1800" kern="1200" dirty="0"/>
          </a:br>
          <a:r>
            <a:rPr lang="es-CL" sz="1800" kern="1200" dirty="0"/>
            <a:t>253 oncólogos médicos inscritos en el RNPI.</a:t>
          </a:r>
        </a:p>
      </dsp:txBody>
      <dsp:txXfrm>
        <a:off x="2651643" y="39677"/>
        <a:ext cx="2824712" cy="1275312"/>
      </dsp:txXfrm>
    </dsp:sp>
    <dsp:sp modelId="{A0F81D38-EF76-4C3B-9223-89BC4DE4E1F3}">
      <dsp:nvSpPr>
        <dsp:cNvPr id="0" name=""/>
        <dsp:cNvSpPr/>
      </dsp:nvSpPr>
      <dsp:spPr>
        <a:xfrm rot="5400000">
          <a:off x="3809999" y="1388533"/>
          <a:ext cx="508000" cy="609600"/>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L" sz="1400" kern="1200"/>
        </a:p>
      </dsp:txBody>
      <dsp:txXfrm rot="-5400000">
        <a:off x="3881119" y="1439333"/>
        <a:ext cx="365760" cy="355600"/>
      </dsp:txXfrm>
    </dsp:sp>
    <dsp:sp modelId="{B7890162-0553-443C-85BF-4F1FA688CEFC}">
      <dsp:nvSpPr>
        <dsp:cNvPr id="0" name=""/>
        <dsp:cNvSpPr/>
      </dsp:nvSpPr>
      <dsp:spPr>
        <a:xfrm>
          <a:off x="2611966" y="2032000"/>
          <a:ext cx="2904066" cy="135466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Exclusiones: </a:t>
          </a:r>
          <a:r>
            <a:rPr lang="es-ES" sz="1800" kern="1200" dirty="0"/>
            <a:t>profesionales con otra especialidad (radioterapia, cirugía, pediatría u otras).</a:t>
          </a:r>
          <a:endParaRPr lang="es-CL" sz="1800" kern="1200" dirty="0"/>
        </a:p>
      </dsp:txBody>
      <dsp:txXfrm>
        <a:off x="2651643" y="2071677"/>
        <a:ext cx="2824712" cy="1275312"/>
      </dsp:txXfrm>
    </dsp:sp>
    <dsp:sp modelId="{3A24942A-0542-4EDF-968A-79178A9DA4BC}">
      <dsp:nvSpPr>
        <dsp:cNvPr id="0" name=""/>
        <dsp:cNvSpPr/>
      </dsp:nvSpPr>
      <dsp:spPr>
        <a:xfrm rot="5400000">
          <a:off x="3809999" y="3420533"/>
          <a:ext cx="508000" cy="609600"/>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L" sz="1400" kern="1200"/>
        </a:p>
      </dsp:txBody>
      <dsp:txXfrm rot="-5400000">
        <a:off x="3881119" y="3471333"/>
        <a:ext cx="365760" cy="355600"/>
      </dsp:txXfrm>
    </dsp:sp>
    <dsp:sp modelId="{12F45F4F-59FA-46CC-B653-911AA3AC6E9C}">
      <dsp:nvSpPr>
        <dsp:cNvPr id="0" name=""/>
        <dsp:cNvSpPr/>
      </dsp:nvSpPr>
      <dsp:spPr>
        <a:xfrm>
          <a:off x="2611966" y="4064000"/>
          <a:ext cx="2904066" cy="135466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t>Muestra final</a:t>
          </a:r>
          <a:br>
            <a:rPr lang="es-ES" sz="1800" kern="1200" dirty="0"/>
          </a:br>
          <a:r>
            <a:rPr lang="es-ES" sz="1800" kern="1200" dirty="0"/>
            <a:t> 194 oncólogos médicos incluidos en el análisis cuantitativo.</a:t>
          </a:r>
          <a:endParaRPr lang="es-CL" sz="1800" kern="1200" dirty="0"/>
        </a:p>
      </dsp:txBody>
      <dsp:txXfrm>
        <a:off x="2651643" y="4103677"/>
        <a:ext cx="2824712" cy="1275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3B299-5057-4E0E-AF85-944DE7C9C982}">
      <dsp:nvSpPr>
        <dsp:cNvPr id="0" name=""/>
        <dsp:cNvSpPr/>
      </dsp:nvSpPr>
      <dsp:spPr>
        <a:xfrm>
          <a:off x="2305380" y="0"/>
          <a:ext cx="3587084" cy="14032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b="1" kern="1200" dirty="0"/>
            <a:t>Población objetivo</a:t>
          </a:r>
          <a:br>
            <a:rPr lang="es-CL" sz="1400" kern="1200" dirty="0"/>
          </a:br>
          <a:r>
            <a:rPr lang="es-CL" sz="1400" kern="1200" dirty="0"/>
            <a:t>Jefes/as de programas de formación: n = 7
Residentes de oncología médica: n = 22
Residentes de medicina interna: n = 755
EDF: número desconocido</a:t>
          </a:r>
        </a:p>
      </dsp:txBody>
      <dsp:txXfrm>
        <a:off x="2346480" y="41100"/>
        <a:ext cx="3504884" cy="1321060"/>
      </dsp:txXfrm>
    </dsp:sp>
    <dsp:sp modelId="{A0F81D38-EF76-4C3B-9223-89BC4DE4E1F3}">
      <dsp:nvSpPr>
        <dsp:cNvPr id="0" name=""/>
        <dsp:cNvSpPr/>
      </dsp:nvSpPr>
      <dsp:spPr>
        <a:xfrm rot="5400000">
          <a:off x="3835811" y="1438342"/>
          <a:ext cx="526222" cy="63146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L" sz="1100" kern="1200"/>
        </a:p>
      </dsp:txBody>
      <dsp:txXfrm rot="-5400000">
        <a:off x="3909482" y="1490965"/>
        <a:ext cx="378881" cy="368355"/>
      </dsp:txXfrm>
    </dsp:sp>
    <dsp:sp modelId="{B7890162-0553-443C-85BF-4F1FA688CEFC}">
      <dsp:nvSpPr>
        <dsp:cNvPr id="0" name=""/>
        <dsp:cNvSpPr/>
      </dsp:nvSpPr>
      <dsp:spPr>
        <a:xfrm>
          <a:off x="2305380" y="2104890"/>
          <a:ext cx="3587084" cy="14032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Participación efectiva: </a:t>
          </a:r>
        </a:p>
        <a:p>
          <a:pPr marL="0" lvl="0" indent="0" algn="ctr" defTabSz="622300">
            <a:lnSpc>
              <a:spcPct val="90000"/>
            </a:lnSpc>
            <a:spcBef>
              <a:spcPct val="0"/>
            </a:spcBef>
            <a:spcAft>
              <a:spcPct val="35000"/>
            </a:spcAft>
            <a:buNone/>
          </a:pPr>
          <a:r>
            <a:rPr lang="es-ES" sz="1400" b="0" kern="1200" dirty="0"/>
            <a:t>se incluyeron los/as participantes que aceptaron participar y pudieron ser contactados</a:t>
          </a:r>
          <a:r>
            <a:rPr lang="es-ES" sz="1400" b="1" kern="1200" dirty="0"/>
            <a:t>.</a:t>
          </a:r>
          <a:endParaRPr lang="es-CL" sz="1400" kern="1200" dirty="0"/>
        </a:p>
      </dsp:txBody>
      <dsp:txXfrm>
        <a:off x="2346480" y="2145990"/>
        <a:ext cx="3504884" cy="1321060"/>
      </dsp:txXfrm>
    </dsp:sp>
    <dsp:sp modelId="{3A24942A-0542-4EDF-968A-79178A9DA4BC}">
      <dsp:nvSpPr>
        <dsp:cNvPr id="0" name=""/>
        <dsp:cNvSpPr/>
      </dsp:nvSpPr>
      <dsp:spPr>
        <a:xfrm rot="5400000">
          <a:off x="3835811" y="3543232"/>
          <a:ext cx="526222" cy="63146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L" sz="1100" kern="1200"/>
        </a:p>
      </dsp:txBody>
      <dsp:txXfrm rot="-5400000">
        <a:off x="3909482" y="3595855"/>
        <a:ext cx="378881" cy="368355"/>
      </dsp:txXfrm>
    </dsp:sp>
    <dsp:sp modelId="{12F45F4F-59FA-46CC-B653-911AA3AC6E9C}">
      <dsp:nvSpPr>
        <dsp:cNvPr id="0" name=""/>
        <dsp:cNvSpPr/>
      </dsp:nvSpPr>
      <dsp:spPr>
        <a:xfrm>
          <a:off x="2305380" y="4209781"/>
          <a:ext cx="3587084" cy="14032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L" sz="1400" b="1" kern="1200" dirty="0"/>
            <a:t>Muestra participante:
</a:t>
          </a:r>
          <a:r>
            <a:rPr lang="es-CL" sz="1400" b="0" kern="1200" dirty="0"/>
            <a:t>Jefes/as de formación: n = 6
Residentes de oncología médica: n = 9
Residentes de </a:t>
          </a:r>
          <a:r>
            <a:rPr lang="es-CL" sz="1400" b="0" kern="1200" dirty="0" err="1"/>
            <a:t>med</a:t>
          </a:r>
          <a:r>
            <a:rPr lang="es-CL" sz="1400" b="0" kern="1200" dirty="0"/>
            <a:t>. interna y EDF: n = 16</a:t>
          </a:r>
        </a:p>
      </dsp:txBody>
      <dsp:txXfrm>
        <a:off x="2346480" y="4250881"/>
        <a:ext cx="3504884" cy="13210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9496236574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g39496236574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9" name="Google Shape;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8c45fa678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2" name="Google Shape;112;g38c45fa678c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SI bien se habla de </a:t>
            </a:r>
            <a:r>
              <a:rPr lang="es-CL" dirty="0" err="1"/>
              <a:t>MyM</a:t>
            </a:r>
            <a:r>
              <a:rPr lang="es-CL" dirty="0"/>
              <a:t>, aquí quizás es más cómodo hablar de la metodología y abordar el diseño, la muestra, las variables, el trabajo de campo y el análisis: </a:t>
            </a:r>
            <a:br>
              <a:rPr lang="es-CL" dirty="0"/>
            </a:br>
            <a:br>
              <a:rPr lang="es-CL" dirty="0"/>
            </a:br>
            <a:r>
              <a:rPr lang="es-MX" dirty="0"/>
              <a:t>Se desarrolló un estudio mixto, secuencial explicativo. En la fase cuantitativa se trabajó con una muestra censal de oncólogos médicos identificados en el Registro Nacional de Prestadores Individuales de la Superintendencia de Salud, complementada con información del Sistema de Información de Recursos Humanos y registros de prestadores privados. Las variables analizadas incluyeron número total de profesionales, carga horaria y distribución territorial, permitiendo estimar brechas regionales. Paralelamente, en la fase cualitativa se realizaron entrevistas semiestructuradas a jefaturas de programas de formación y se aplicaron encuestas autoaplicadas en línea a residentes de oncología médica, medicina interna y médicos EDF. El trabajo de campo se efectuó durante 2024 y consideró reclutamiento por conveniencia y consentimiento informado. El análisis combinó estadística descriptiva para la cuantificación de brechas y un enfoque pragmático para la interpretación de barreras y facilitadores en los procesos formativos, articulando los hallazgos para fortalecer la comprensión del problema.</a:t>
            </a:r>
          </a:p>
          <a:p>
            <a:pPr marL="0" lvl="0" indent="0" algn="l" rtl="0">
              <a:spcBef>
                <a:spcPts val="0"/>
              </a:spcBef>
              <a:spcAft>
                <a:spcPts val="0"/>
              </a:spcAft>
              <a:buNone/>
            </a:pPr>
            <a:endParaRPr dirty="0"/>
          </a:p>
        </p:txBody>
      </p:sp>
      <p:sp>
        <p:nvSpPr>
          <p:cNvPr id="127" name="Google Shape;12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CC210395-D6A8-BEE0-0075-04BD02A03EBB}"/>
            </a:ext>
          </a:extLst>
        </p:cNvPr>
        <p:cNvGrpSpPr/>
        <p:nvPr/>
      </p:nvGrpSpPr>
      <p:grpSpPr>
        <a:xfrm>
          <a:off x="0" y="0"/>
          <a:ext cx="0" cy="0"/>
          <a:chOff x="0" y="0"/>
          <a:chExt cx="0" cy="0"/>
        </a:xfrm>
      </p:grpSpPr>
      <p:sp>
        <p:nvSpPr>
          <p:cNvPr id="126" name="Google Shape;126;p3:notes">
            <a:extLst>
              <a:ext uri="{FF2B5EF4-FFF2-40B4-BE49-F238E27FC236}">
                <a16:creationId xmlns:a16="http://schemas.microsoft.com/office/drawing/2014/main" id="{39EC45F0-B742-77D9-577B-AF1A2EF94D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L" dirty="0"/>
              <a:t>SI bien se habla de </a:t>
            </a:r>
            <a:r>
              <a:rPr lang="es-CL" dirty="0" err="1"/>
              <a:t>MyM</a:t>
            </a:r>
            <a:r>
              <a:rPr lang="es-CL" dirty="0"/>
              <a:t>, aquí quizás es más cómodo hablar de la metodología y abordar el diseño, la muestra, las variables, el trabajo de campo y el análisis: </a:t>
            </a:r>
            <a:br>
              <a:rPr lang="es-CL" dirty="0"/>
            </a:br>
            <a:br>
              <a:rPr lang="es-CL" dirty="0"/>
            </a:br>
            <a:r>
              <a:rPr lang="es-MX" dirty="0"/>
              <a:t>Se desarrolló un estudio mixto, secuencial explicativo. En la fase cuantitativa se trabajó con una muestra censal de oncólogos médicos identificados en el Registro Nacional de Prestadores Individuales de la Superintendencia de Salud, complementada con información del Sistema de Información de Recursos Humanos y registros de prestadores privados. Las variables analizadas incluyeron número total de profesionales, carga horaria y distribución territorial, permitiendo estimar brechas regionales. Paralelamente, en la fase cualitativa se realizaron entrevistas semiestructuradas a jefaturas de programas de formación y se aplicaron encuestas autoaplicadas en línea a residentes de oncología médica, medicina interna y médicos EDF. El trabajo de campo se efectuó durante 2024 y consideró reclutamiento por conveniencia y consentimiento informado. El análisis combinó estadística descriptiva para la cuantificación de brechas y un enfoque pragmático para la interpretación de barreras y facilitadores en los procesos formativos, articulando los hallazgos para fortalecer la comprensión del problema.</a:t>
            </a:r>
          </a:p>
          <a:p>
            <a:pPr marL="0" lvl="0" indent="0" algn="l" rtl="0">
              <a:spcBef>
                <a:spcPts val="0"/>
              </a:spcBef>
              <a:spcAft>
                <a:spcPts val="0"/>
              </a:spcAft>
              <a:buNone/>
            </a:pPr>
            <a:endParaRPr dirty="0"/>
          </a:p>
        </p:txBody>
      </p:sp>
      <p:sp>
        <p:nvSpPr>
          <p:cNvPr id="127" name="Google Shape;127;p3:notes">
            <a:extLst>
              <a:ext uri="{FF2B5EF4-FFF2-40B4-BE49-F238E27FC236}">
                <a16:creationId xmlns:a16="http://schemas.microsoft.com/office/drawing/2014/main" id="{CDCAE617-296F-EE01-62A5-7AA88880D8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8161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a:extLst>
            <a:ext uri="{FF2B5EF4-FFF2-40B4-BE49-F238E27FC236}">
              <a16:creationId xmlns:a16="http://schemas.microsoft.com/office/drawing/2014/main" id="{2A01FA92-CAF5-DEBC-5464-A82D7D15A638}"/>
            </a:ext>
          </a:extLst>
        </p:cNvPr>
        <p:cNvGrpSpPr/>
        <p:nvPr/>
      </p:nvGrpSpPr>
      <p:grpSpPr>
        <a:xfrm>
          <a:off x="0" y="0"/>
          <a:ext cx="0" cy="0"/>
          <a:chOff x="0" y="0"/>
          <a:chExt cx="0" cy="0"/>
        </a:xfrm>
      </p:grpSpPr>
      <p:sp>
        <p:nvSpPr>
          <p:cNvPr id="126" name="Google Shape;126;p3:notes">
            <a:extLst>
              <a:ext uri="{FF2B5EF4-FFF2-40B4-BE49-F238E27FC236}">
                <a16:creationId xmlns:a16="http://schemas.microsoft.com/office/drawing/2014/main" id="{33F27BF8-DBC2-DAB2-1F1F-3B94B65D619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7" name="Google Shape;127;p3:notes">
            <a:extLst>
              <a:ext uri="{FF2B5EF4-FFF2-40B4-BE49-F238E27FC236}">
                <a16:creationId xmlns:a16="http://schemas.microsoft.com/office/drawing/2014/main" id="{259ABAC1-A241-56F3-AED5-64E0958CCE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017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947bcaf68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7" name="Google Shape;137;g3947bcaf689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947bcaf68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g3947bcaf68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a:extLst>
            <a:ext uri="{FF2B5EF4-FFF2-40B4-BE49-F238E27FC236}">
              <a16:creationId xmlns:a16="http://schemas.microsoft.com/office/drawing/2014/main" id="{CE8E86BA-72D4-EB32-552E-EEE56564E4D7}"/>
            </a:ext>
          </a:extLst>
        </p:cNvPr>
        <p:cNvGrpSpPr/>
        <p:nvPr/>
      </p:nvGrpSpPr>
      <p:grpSpPr>
        <a:xfrm>
          <a:off x="0" y="0"/>
          <a:ext cx="0" cy="0"/>
          <a:chOff x="0" y="0"/>
          <a:chExt cx="0" cy="0"/>
        </a:xfrm>
      </p:grpSpPr>
      <p:sp>
        <p:nvSpPr>
          <p:cNvPr id="169" name="Google Shape;169;g3947bcaf689_0_20:notes">
            <a:extLst>
              <a:ext uri="{FF2B5EF4-FFF2-40B4-BE49-F238E27FC236}">
                <a16:creationId xmlns:a16="http://schemas.microsoft.com/office/drawing/2014/main" id="{A98B1527-4CD9-22A4-4324-D8F65327BC7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g3947bcaf689_0_20:notes">
            <a:extLst>
              <a:ext uri="{FF2B5EF4-FFF2-40B4-BE49-F238E27FC236}">
                <a16:creationId xmlns:a16="http://schemas.microsoft.com/office/drawing/2014/main" id="{CDDA16D7-3110-9EB3-104E-800F4FA919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7023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
        <p:cNvGrpSpPr/>
        <p:nvPr/>
      </p:nvGrpSpPr>
      <p:grpSpPr>
        <a:xfrm>
          <a:off x="0" y="0"/>
          <a:ext cx="0" cy="0"/>
          <a:chOff x="0" y="0"/>
          <a:chExt cx="0" cy="0"/>
        </a:xfrm>
      </p:grpSpPr>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5"/>
        <p:cNvGrpSpPr/>
        <p:nvPr/>
      </p:nvGrpSpPr>
      <p:grpSpPr>
        <a:xfrm>
          <a:off x="0" y="0"/>
          <a:ext cx="0" cy="0"/>
          <a:chOff x="0" y="0"/>
          <a:chExt cx="0" cy="0"/>
        </a:xfrm>
      </p:grpSpPr>
      <p:sp>
        <p:nvSpPr>
          <p:cNvPr id="16" name="Google Shape;1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1"/>
        <p:cNvGrpSpPr/>
        <p:nvPr/>
      </p:nvGrpSpPr>
      <p:grpSpPr>
        <a:xfrm>
          <a:off x="0" y="0"/>
          <a:ext cx="0" cy="0"/>
          <a:chOff x="0" y="0"/>
          <a:chExt cx="0" cy="0"/>
        </a:xfrm>
      </p:grpSpPr>
      <p:sp>
        <p:nvSpPr>
          <p:cNvPr id="22" name="Google Shape;2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5183188" y="987425"/>
            <a:ext cx="6172200" cy="4873625"/>
          </a:xfrm>
          <a:prstGeom prst="rect">
            <a:avLst/>
          </a:prstGeom>
          <a:noFill/>
          <a:ln>
            <a:noFill/>
          </a:ln>
        </p:spPr>
      </p:sp>
      <p:sp>
        <p:nvSpPr>
          <p:cNvPr id="64" name="Google Shape;64;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oi.org/10.1200/JGO.17.0018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0" y="0"/>
            <a:ext cx="12192000" cy="6858000"/>
            <a:chOff x="0" y="0"/>
            <a:chExt cx="12192000" cy="6858000"/>
          </a:xfrm>
        </p:grpSpPr>
        <p:pic>
          <p:nvPicPr>
            <p:cNvPr id="85" name="Google Shape;85;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6" name="Google Shape;86;p1"/>
            <p:cNvSpPr/>
            <p:nvPr/>
          </p:nvSpPr>
          <p:spPr>
            <a:xfrm>
              <a:off x="11945510" y="2340864"/>
              <a:ext cx="246490" cy="4517136"/>
            </a:xfrm>
            <a:prstGeom prst="rect">
              <a:avLst/>
            </a:prstGeom>
            <a:solidFill>
              <a:srgbClr val="378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1"/>
            <p:cNvSpPr/>
            <p:nvPr/>
          </p:nvSpPr>
          <p:spPr>
            <a:xfrm>
              <a:off x="1438570" y="0"/>
              <a:ext cx="9034266" cy="1319793"/>
            </a:xfrm>
            <a:prstGeom prst="rect">
              <a:avLst/>
            </a:prstGeom>
            <a:solidFill>
              <a:srgbClr val="003C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88" name="Google Shape;88;p1"/>
            <p:cNvGrpSpPr/>
            <p:nvPr/>
          </p:nvGrpSpPr>
          <p:grpSpPr>
            <a:xfrm>
              <a:off x="1884169" y="338074"/>
              <a:ext cx="2506171" cy="822278"/>
              <a:chOff x="1079889" y="319741"/>
              <a:chExt cx="3498810" cy="1107103"/>
            </a:xfrm>
          </p:grpSpPr>
          <p:pic>
            <p:nvPicPr>
              <p:cNvPr id="89" name="Google Shape;89;p1"/>
              <p:cNvPicPr preferRelativeResize="0"/>
              <p:nvPr/>
            </p:nvPicPr>
            <p:blipFill rotWithShape="1">
              <a:blip r:embed="rId4">
                <a:alphaModFix/>
              </a:blip>
              <a:srcRect/>
              <a:stretch/>
            </p:blipFill>
            <p:spPr>
              <a:xfrm>
                <a:off x="1079889" y="319741"/>
                <a:ext cx="2163825" cy="1008701"/>
              </a:xfrm>
              <a:prstGeom prst="rect">
                <a:avLst/>
              </a:prstGeom>
              <a:noFill/>
              <a:ln>
                <a:noFill/>
              </a:ln>
            </p:spPr>
          </p:pic>
          <p:pic>
            <p:nvPicPr>
              <p:cNvPr id="90" name="Google Shape;90;p1"/>
              <p:cNvPicPr preferRelativeResize="0"/>
              <p:nvPr/>
            </p:nvPicPr>
            <p:blipFill rotWithShape="1">
              <a:blip r:embed="rId5">
                <a:alphaModFix/>
              </a:blip>
              <a:srcRect/>
              <a:stretch/>
            </p:blipFill>
            <p:spPr>
              <a:xfrm>
                <a:off x="3504831" y="442002"/>
                <a:ext cx="1073868" cy="984842"/>
              </a:xfrm>
              <a:prstGeom prst="rect">
                <a:avLst/>
              </a:prstGeom>
              <a:noFill/>
              <a:ln>
                <a:noFill/>
              </a:ln>
            </p:spPr>
          </p:pic>
        </p:grpSp>
        <p:grpSp>
          <p:nvGrpSpPr>
            <p:cNvPr id="91" name="Google Shape;91;p1"/>
            <p:cNvGrpSpPr/>
            <p:nvPr/>
          </p:nvGrpSpPr>
          <p:grpSpPr>
            <a:xfrm>
              <a:off x="5616667" y="207469"/>
              <a:ext cx="4587947" cy="1112324"/>
              <a:chOff x="6363037" y="239638"/>
              <a:chExt cx="4934020" cy="1197748"/>
            </a:xfrm>
          </p:grpSpPr>
          <p:pic>
            <p:nvPicPr>
              <p:cNvPr id="92" name="Google Shape;92;p1"/>
              <p:cNvPicPr preferRelativeResize="0"/>
              <p:nvPr/>
            </p:nvPicPr>
            <p:blipFill rotWithShape="1">
              <a:blip r:embed="rId6">
                <a:alphaModFix/>
              </a:blip>
              <a:srcRect r="64578"/>
              <a:stretch/>
            </p:blipFill>
            <p:spPr>
              <a:xfrm>
                <a:off x="10156193" y="239638"/>
                <a:ext cx="1140864" cy="1197748"/>
              </a:xfrm>
              <a:prstGeom prst="rect">
                <a:avLst/>
              </a:prstGeom>
              <a:noFill/>
              <a:ln>
                <a:noFill/>
              </a:ln>
            </p:spPr>
          </p:pic>
          <p:pic>
            <p:nvPicPr>
              <p:cNvPr id="93" name="Google Shape;93;p1"/>
              <p:cNvPicPr preferRelativeResize="0"/>
              <p:nvPr/>
            </p:nvPicPr>
            <p:blipFill rotWithShape="1">
              <a:blip r:embed="rId7">
                <a:alphaModFix/>
              </a:blip>
              <a:srcRect/>
              <a:stretch/>
            </p:blipFill>
            <p:spPr>
              <a:xfrm>
                <a:off x="6363037" y="489227"/>
                <a:ext cx="3783531" cy="660069"/>
              </a:xfrm>
              <a:prstGeom prst="rect">
                <a:avLst/>
              </a:prstGeom>
              <a:noFill/>
              <a:ln>
                <a:noFill/>
              </a:ln>
            </p:spPr>
          </p:pic>
        </p:grpSp>
      </p:grpSp>
      <p:sp>
        <p:nvSpPr>
          <p:cNvPr id="94" name="Google Shape;94;p1"/>
          <p:cNvSpPr txBox="1"/>
          <p:nvPr/>
        </p:nvSpPr>
        <p:spPr>
          <a:xfrm>
            <a:off x="2481766" y="2225504"/>
            <a:ext cx="8219670" cy="1422952"/>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r" rtl="0">
              <a:lnSpc>
                <a:spcPct val="90000"/>
              </a:lnSpc>
              <a:spcBef>
                <a:spcPts val="0"/>
              </a:spcBef>
              <a:spcAft>
                <a:spcPts val="0"/>
              </a:spcAft>
              <a:buClr>
                <a:srgbClr val="FFFFFF"/>
              </a:buClr>
              <a:buSzPct val="100000"/>
              <a:buFont typeface="Arial"/>
              <a:buNone/>
            </a:pPr>
            <a:r>
              <a:rPr lang="es-CL" sz="4500" b="1" i="0" u="none" strike="noStrike" cap="none">
                <a:solidFill>
                  <a:srgbClr val="FFFFFF"/>
                </a:solidFill>
                <a:latin typeface="Arial"/>
                <a:ea typeface="Arial"/>
                <a:cs typeface="Arial"/>
                <a:sym typeface="Arial"/>
              </a:rPr>
              <a:t>Oferta de oncólogos médicos en Chile: Brechas regionales y desafíos para una planificación sanitaria equitativa  (</a:t>
            </a:r>
            <a:r>
              <a:rPr lang="es-CL" sz="4500" b="1">
                <a:solidFill>
                  <a:srgbClr val="FFFFFF"/>
                </a:solidFill>
              </a:rPr>
              <a:t>ID</a:t>
            </a:r>
            <a:r>
              <a:rPr lang="es-CL" sz="4500" b="1" i="0" u="none" strike="noStrike" cap="none">
                <a:solidFill>
                  <a:srgbClr val="FFFFFF"/>
                </a:solidFill>
                <a:latin typeface="Arial"/>
                <a:ea typeface="Arial"/>
                <a:cs typeface="Arial"/>
                <a:sym typeface="Arial"/>
              </a:rPr>
              <a:t> </a:t>
            </a:r>
            <a:r>
              <a:rPr lang="es-CL" sz="4500" b="1">
                <a:solidFill>
                  <a:srgbClr val="FFFFFF"/>
                </a:solidFill>
              </a:rPr>
              <a:t>1432</a:t>
            </a:r>
            <a:r>
              <a:rPr lang="es-CL" sz="4500" b="1" i="0" u="none" strike="noStrike" cap="none">
                <a:solidFill>
                  <a:srgbClr val="FFFFFF"/>
                </a:solidFill>
                <a:latin typeface="Arial"/>
                <a:ea typeface="Arial"/>
                <a:cs typeface="Arial"/>
                <a:sym typeface="Arial"/>
              </a:rPr>
              <a:t>)</a:t>
            </a:r>
            <a:endParaRPr/>
          </a:p>
        </p:txBody>
      </p:sp>
      <p:sp>
        <p:nvSpPr>
          <p:cNvPr id="95" name="Google Shape;95;p1"/>
          <p:cNvSpPr txBox="1"/>
          <p:nvPr/>
        </p:nvSpPr>
        <p:spPr>
          <a:xfrm>
            <a:off x="2357358" y="4343543"/>
            <a:ext cx="8344078" cy="1203495"/>
          </a:xfrm>
          <a:prstGeom prst="rect">
            <a:avLst/>
          </a:prstGeom>
          <a:noFill/>
          <a:ln>
            <a:noFill/>
          </a:ln>
        </p:spPr>
        <p:txBody>
          <a:bodyPr spcFirstLastPara="1" wrap="square" lIns="91425" tIns="45700" rIns="91425" bIns="45700" anchor="t" anchorCtr="0">
            <a:normAutofit/>
          </a:bodyPr>
          <a:lstStyle/>
          <a:p>
            <a:pPr marL="0" marR="0" lvl="0" indent="0" algn="r" rtl="0">
              <a:lnSpc>
                <a:spcPct val="90000"/>
              </a:lnSpc>
              <a:spcBef>
                <a:spcPts val="0"/>
              </a:spcBef>
              <a:spcAft>
                <a:spcPts val="0"/>
              </a:spcAft>
              <a:buClr>
                <a:srgbClr val="FFFFFF"/>
              </a:buClr>
              <a:buSzPts val="2400"/>
              <a:buFont typeface="Arial"/>
              <a:buNone/>
            </a:pPr>
            <a:r>
              <a:rPr lang="es-CL" sz="2400" b="1" i="0" u="none" strike="noStrike" cap="none">
                <a:solidFill>
                  <a:srgbClr val="FFFFFF"/>
                </a:solidFill>
                <a:latin typeface="Arial"/>
                <a:ea typeface="Arial"/>
                <a:cs typeface="Arial"/>
                <a:sym typeface="Arial"/>
              </a:rPr>
              <a:t>Constanza Rojas</a:t>
            </a:r>
            <a:r>
              <a:rPr lang="es-CL" sz="2400" b="1" i="0" u="none" strike="noStrike" cap="none" baseline="30000">
                <a:solidFill>
                  <a:srgbClr val="FFFFFF"/>
                </a:solidFill>
                <a:latin typeface="Arial"/>
                <a:ea typeface="Arial"/>
                <a:cs typeface="Arial"/>
                <a:sym typeface="Arial"/>
              </a:rPr>
              <a:t>(1)</a:t>
            </a:r>
            <a:r>
              <a:rPr lang="es-CL" sz="2400" b="1" i="0" u="none" strike="noStrike" cap="none">
                <a:solidFill>
                  <a:srgbClr val="FFFFFF"/>
                </a:solidFill>
                <a:latin typeface="Arial"/>
                <a:ea typeface="Arial"/>
                <a:cs typeface="Arial"/>
                <a:sym typeface="Arial"/>
              </a:rPr>
              <a:t>, Paula Bedregal</a:t>
            </a:r>
            <a:r>
              <a:rPr lang="es-CL" sz="2400" b="1" i="0" u="none" strike="noStrike" cap="none" baseline="30000">
                <a:solidFill>
                  <a:srgbClr val="FFFFFF"/>
                </a:solidFill>
                <a:latin typeface="Arial"/>
                <a:ea typeface="Arial"/>
                <a:cs typeface="Arial"/>
                <a:sym typeface="Arial"/>
              </a:rPr>
              <a:t>(2)</a:t>
            </a:r>
            <a:r>
              <a:rPr lang="es-CL" sz="2400" b="1" i="0" u="none" strike="noStrike" cap="none">
                <a:solidFill>
                  <a:srgbClr val="FFFFFF"/>
                </a:solidFill>
                <a:latin typeface="Arial"/>
                <a:ea typeface="Arial"/>
                <a:cs typeface="Arial"/>
                <a:sym typeface="Arial"/>
              </a:rPr>
              <a:t>, Cristian Rebolledo</a:t>
            </a:r>
            <a:r>
              <a:rPr lang="es-CL" sz="2400" b="1" i="0" u="none" strike="noStrike" cap="none" baseline="30000">
                <a:solidFill>
                  <a:srgbClr val="FFFFFF"/>
                </a:solidFill>
                <a:latin typeface="Arial"/>
                <a:ea typeface="Arial"/>
                <a:cs typeface="Arial"/>
                <a:sym typeface="Arial"/>
              </a:rPr>
              <a:t>(3)</a:t>
            </a:r>
            <a:r>
              <a:rPr lang="es-CL" sz="2400" b="1" i="0" u="none" strike="noStrike" cap="none">
                <a:solidFill>
                  <a:srgbClr val="FFFFFF"/>
                </a:solidFill>
                <a:latin typeface="Arial"/>
                <a:ea typeface="Arial"/>
                <a:cs typeface="Arial"/>
                <a:sym typeface="Arial"/>
              </a:rPr>
              <a:t>, Milovan Gamboa</a:t>
            </a:r>
            <a:r>
              <a:rPr lang="es-CL" sz="2400" b="1" i="0" u="none" strike="noStrike" cap="none" baseline="30000">
                <a:solidFill>
                  <a:srgbClr val="FFFFFF"/>
                </a:solidFill>
                <a:latin typeface="Arial"/>
                <a:ea typeface="Arial"/>
                <a:cs typeface="Arial"/>
                <a:sym typeface="Arial"/>
              </a:rPr>
              <a:t>(4)</a:t>
            </a:r>
            <a:r>
              <a:rPr lang="es-CL" sz="2400" b="1" i="0" u="none" strike="noStrike" cap="none">
                <a:solidFill>
                  <a:srgbClr val="FFFFFF"/>
                </a:solidFill>
                <a:latin typeface="Arial"/>
                <a:ea typeface="Arial"/>
                <a:cs typeface="Arial"/>
                <a:sym typeface="Arial"/>
              </a:rPr>
              <a:t>, Francisca Riestra</a:t>
            </a:r>
            <a:r>
              <a:rPr lang="es-CL" sz="2400" b="1" i="0" u="none" strike="noStrike" cap="none" baseline="30000">
                <a:solidFill>
                  <a:srgbClr val="FFFFFF"/>
                </a:solidFill>
                <a:latin typeface="Arial"/>
                <a:ea typeface="Arial"/>
                <a:cs typeface="Arial"/>
                <a:sym typeface="Arial"/>
              </a:rPr>
              <a:t>(4)</a:t>
            </a:r>
            <a:endParaRPr sz="2400" b="1" i="0" u="none" strike="noStrike" cap="none">
              <a:solidFill>
                <a:srgbClr val="FFFFFF"/>
              </a:solidFill>
              <a:latin typeface="Arial"/>
              <a:ea typeface="Arial"/>
              <a:cs typeface="Arial"/>
              <a:sym typeface="Arial"/>
            </a:endParaRPr>
          </a:p>
        </p:txBody>
      </p:sp>
      <p:sp>
        <p:nvSpPr>
          <p:cNvPr id="96" name="Google Shape;96;p1"/>
          <p:cNvSpPr txBox="1"/>
          <p:nvPr/>
        </p:nvSpPr>
        <p:spPr>
          <a:xfrm>
            <a:off x="2572512" y="5703561"/>
            <a:ext cx="8128924" cy="972888"/>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r" rtl="0">
              <a:lnSpc>
                <a:spcPct val="90000"/>
              </a:lnSpc>
              <a:spcBef>
                <a:spcPts val="0"/>
              </a:spcBef>
              <a:spcAft>
                <a:spcPts val="0"/>
              </a:spcAft>
              <a:buClr>
                <a:srgbClr val="FFFFFF"/>
              </a:buClr>
              <a:buSzPct val="100000"/>
              <a:buFont typeface="Arial"/>
              <a:buNone/>
            </a:pPr>
            <a:r>
              <a:rPr lang="es-CL" sz="2000" b="0" i="0" u="none" strike="noStrike" cap="none">
                <a:solidFill>
                  <a:srgbClr val="FFFFFF"/>
                </a:solidFill>
                <a:latin typeface="Arial"/>
                <a:ea typeface="Arial"/>
                <a:cs typeface="Arial"/>
                <a:sym typeface="Arial"/>
              </a:rPr>
              <a:t>(1)Residente especialidad médica en Salud Pública, Escuela de Salud Pública, Facultad de Medicina, Pontificia Universidad Católica de Chile. cprojas11@uc.cl.</a:t>
            </a:r>
            <a:br>
              <a:rPr lang="es-CL" sz="2000" b="0" i="0" u="none" strike="noStrike" cap="none">
                <a:solidFill>
                  <a:srgbClr val="FFFFFF"/>
                </a:solidFill>
                <a:latin typeface="Arial"/>
                <a:ea typeface="Arial"/>
                <a:cs typeface="Arial"/>
                <a:sym typeface="Arial"/>
              </a:rPr>
            </a:br>
            <a:r>
              <a:rPr lang="es-CL" sz="2000" b="0" i="0" u="none" strike="noStrike" cap="none">
                <a:solidFill>
                  <a:srgbClr val="FFFFFF"/>
                </a:solidFill>
                <a:latin typeface="Arial"/>
                <a:ea typeface="Arial"/>
                <a:cs typeface="Arial"/>
                <a:sym typeface="Arial"/>
              </a:rPr>
              <a:t>(2)Escuela de Salud Pública, Facultad de Medicina, Pontificia Universidad Católica; Centro para la Prevención y el Control del Cáncer (CECAN).</a:t>
            </a:r>
            <a:br>
              <a:rPr lang="es-CL" sz="2000" b="0" i="0" u="none" strike="noStrike" cap="none">
                <a:solidFill>
                  <a:srgbClr val="FFFFFF"/>
                </a:solidFill>
                <a:latin typeface="Arial"/>
                <a:ea typeface="Arial"/>
                <a:cs typeface="Arial"/>
                <a:sym typeface="Arial"/>
              </a:rPr>
            </a:br>
            <a:r>
              <a:rPr lang="es-CL" sz="2000" b="0" i="0" u="none" strike="noStrike" cap="none">
                <a:solidFill>
                  <a:srgbClr val="FFFFFF"/>
                </a:solidFill>
                <a:latin typeface="Arial"/>
                <a:ea typeface="Arial"/>
                <a:cs typeface="Arial"/>
                <a:sym typeface="Arial"/>
              </a:rPr>
              <a:t>(3)Escuela de Salud Pública, Facultad de Medicina, Universidad de Chile.</a:t>
            </a:r>
            <a:br>
              <a:rPr lang="es-CL" sz="2000" b="0" i="0" u="none" strike="noStrike" cap="none">
                <a:solidFill>
                  <a:srgbClr val="FFFFFF"/>
                </a:solidFill>
                <a:latin typeface="Arial"/>
                <a:ea typeface="Arial"/>
                <a:cs typeface="Arial"/>
                <a:sym typeface="Arial"/>
              </a:rPr>
            </a:br>
            <a:r>
              <a:rPr lang="es-CL" sz="2000" b="0" i="0" u="none" strike="noStrike" cap="none">
                <a:solidFill>
                  <a:srgbClr val="FFFFFF"/>
                </a:solidFill>
                <a:latin typeface="Arial"/>
                <a:ea typeface="Arial"/>
                <a:cs typeface="Arial"/>
                <a:sym typeface="Arial"/>
              </a:rPr>
              <a:t>(4)Estudiante Medicina, Facultad de Medicina, Pontificia Universidad Católica.</a:t>
            </a:r>
            <a:endParaRPr/>
          </a:p>
        </p:txBody>
      </p:sp>
      <p:pic>
        <p:nvPicPr>
          <p:cNvPr id="3" name="Imagen 2">
            <a:extLst>
              <a:ext uri="{FF2B5EF4-FFF2-40B4-BE49-F238E27FC236}">
                <a16:creationId xmlns:a16="http://schemas.microsoft.com/office/drawing/2014/main" id="{AB8D4B4D-A74E-0CE2-5CC3-E0D0B7CB142E}"/>
              </a:ext>
            </a:extLst>
          </p:cNvPr>
          <p:cNvPicPr>
            <a:picLocks noChangeAspect="1"/>
          </p:cNvPicPr>
          <p:nvPr/>
        </p:nvPicPr>
        <p:blipFill>
          <a:blip r:embed="rId8"/>
          <a:stretch>
            <a:fillRect/>
          </a:stretch>
        </p:blipFill>
        <p:spPr>
          <a:xfrm>
            <a:off x="-2294" y="5244662"/>
            <a:ext cx="2661464" cy="16133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5"/>
          <p:cNvSpPr txBox="1"/>
          <p:nvPr/>
        </p:nvSpPr>
        <p:spPr>
          <a:xfrm>
            <a:off x="119063" y="2959388"/>
            <a:ext cx="3108649"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Century Gothic"/>
              <a:buNone/>
            </a:pPr>
            <a:r>
              <a:rPr lang="es-CL" sz="4400" b="0" i="0" u="none" strike="noStrike" cap="none">
                <a:solidFill>
                  <a:schemeClr val="lt1"/>
                </a:solidFill>
                <a:latin typeface="Century Gothic"/>
                <a:ea typeface="Century Gothic"/>
                <a:cs typeface="Century Gothic"/>
                <a:sym typeface="Century Gothic"/>
              </a:rPr>
              <a:t>Resultados</a:t>
            </a:r>
            <a:endParaRPr/>
          </a:p>
        </p:txBody>
      </p:sp>
      <p:sp>
        <p:nvSpPr>
          <p:cNvPr id="184" name="Google Shape;184;p5"/>
          <p:cNvSpPr txBox="1"/>
          <p:nvPr/>
        </p:nvSpPr>
        <p:spPr>
          <a:xfrm>
            <a:off x="413153" y="5740003"/>
            <a:ext cx="5227200" cy="990900"/>
          </a:xfrm>
          <a:prstGeom prst="rect">
            <a:avLst/>
          </a:prstGeom>
          <a:noFill/>
          <a:ln>
            <a:noFill/>
          </a:ln>
        </p:spPr>
        <p:txBody>
          <a:bodyPr spcFirstLastPara="1" wrap="square" lIns="91425" tIns="45700" rIns="91425" bIns="45700" anchor="ctr" anchorCtr="0">
            <a:normAutofit/>
          </a:bodyPr>
          <a:lstStyle/>
          <a:p>
            <a:pPr marL="0" marR="0" lvl="0" indent="0" algn="ctr" rtl="0">
              <a:lnSpc>
                <a:spcPct val="70000"/>
              </a:lnSpc>
              <a:spcBef>
                <a:spcPts val="0"/>
              </a:spcBef>
              <a:spcAft>
                <a:spcPts val="0"/>
              </a:spcAft>
              <a:buClr>
                <a:srgbClr val="003C58"/>
              </a:buClr>
              <a:buSzPts val="4070"/>
              <a:buFont typeface="Arial"/>
              <a:buNone/>
            </a:pPr>
            <a:r>
              <a:rPr lang="es-CL" sz="3370" b="1" i="0" u="none" strike="noStrike" cap="none">
                <a:solidFill>
                  <a:srgbClr val="003C58"/>
                </a:solidFill>
                <a:latin typeface="Arial"/>
                <a:ea typeface="Arial"/>
                <a:cs typeface="Arial"/>
                <a:sym typeface="Arial"/>
              </a:rPr>
              <a:t>Resultados: Barreras percibidas</a:t>
            </a:r>
            <a:endParaRPr sz="595"/>
          </a:p>
        </p:txBody>
      </p:sp>
      <p:sp>
        <p:nvSpPr>
          <p:cNvPr id="185" name="Google Shape;185;p5"/>
          <p:cNvSpPr/>
          <p:nvPr/>
        </p:nvSpPr>
        <p:spPr>
          <a:xfrm rot="5400000">
            <a:off x="195376" y="1208014"/>
            <a:ext cx="4490153" cy="3657602"/>
          </a:xfrm>
          <a:prstGeom prst="rect">
            <a:avLst/>
          </a:prstGeom>
          <a:gradFill>
            <a:gsLst>
              <a:gs pos="0">
                <a:srgbClr val="F5F7FC">
                  <a:alpha val="14117"/>
                </a:srgbClr>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6" name="Google Shape;186;p5"/>
          <p:cNvSpPr/>
          <p:nvPr/>
        </p:nvSpPr>
        <p:spPr>
          <a:xfrm>
            <a:off x="11945510" y="0"/>
            <a:ext cx="246490" cy="5285042"/>
          </a:xfrm>
          <a:prstGeom prst="rect">
            <a:avLst/>
          </a:prstGeom>
          <a:solidFill>
            <a:srgbClr val="378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7" name="Google Shape;187;p5"/>
          <p:cNvSpPr/>
          <p:nvPr/>
        </p:nvSpPr>
        <p:spPr>
          <a:xfrm>
            <a:off x="494800" y="395850"/>
            <a:ext cx="4067400" cy="1108500"/>
          </a:xfrm>
          <a:prstGeom prst="flowChartAlternateProcess">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CL" sz="1600" b="1">
                <a:solidFill>
                  <a:srgbClr val="003C58"/>
                </a:solidFill>
              </a:rPr>
              <a:t>Estructurales y de gestión</a:t>
            </a:r>
            <a:endParaRPr sz="1600" b="1">
              <a:solidFill>
                <a:srgbClr val="003C58"/>
              </a:solidFill>
            </a:endParaRPr>
          </a:p>
        </p:txBody>
      </p:sp>
      <p:pic>
        <p:nvPicPr>
          <p:cNvPr id="188" name="Google Shape;188;p5"/>
          <p:cNvPicPr preferRelativeResize="0"/>
          <p:nvPr/>
        </p:nvPicPr>
        <p:blipFill>
          <a:blip r:embed="rId3">
            <a:alphaModFix/>
          </a:blip>
          <a:stretch>
            <a:fillRect/>
          </a:stretch>
        </p:blipFill>
        <p:spPr>
          <a:xfrm>
            <a:off x="601750" y="667500"/>
            <a:ext cx="565201" cy="565201"/>
          </a:xfrm>
          <a:prstGeom prst="rect">
            <a:avLst/>
          </a:prstGeom>
          <a:noFill/>
          <a:ln>
            <a:noFill/>
          </a:ln>
        </p:spPr>
      </p:pic>
      <p:sp>
        <p:nvSpPr>
          <p:cNvPr id="189" name="Google Shape;189;p5"/>
          <p:cNvSpPr txBox="1"/>
          <p:nvPr/>
        </p:nvSpPr>
        <p:spPr>
          <a:xfrm>
            <a:off x="8381061" y="57403"/>
            <a:ext cx="3483300" cy="7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200" i="1" dirty="0">
                <a:solidFill>
                  <a:schemeClr val="dk1"/>
                </a:solidFill>
              </a:rPr>
              <a:t>“Nuestro mayor problema es que muchos de los oncólogos que se formaron se quedan en Santiago (...) hay mucha más gente en Santiago que en regiones.” (Jefe de programa)</a:t>
            </a:r>
            <a:endParaRPr sz="2900" i="1" dirty="0">
              <a:solidFill>
                <a:schemeClr val="dk1"/>
              </a:solidFill>
              <a:latin typeface="Calibri"/>
              <a:ea typeface="Calibri"/>
              <a:cs typeface="Calibri"/>
              <a:sym typeface="Calibri"/>
            </a:endParaRPr>
          </a:p>
        </p:txBody>
      </p:sp>
      <p:sp>
        <p:nvSpPr>
          <p:cNvPr id="190" name="Google Shape;190;p5"/>
          <p:cNvSpPr txBox="1"/>
          <p:nvPr/>
        </p:nvSpPr>
        <p:spPr>
          <a:xfrm>
            <a:off x="8381061" y="924249"/>
            <a:ext cx="3483300" cy="11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200" i="1" dirty="0">
                <a:solidFill>
                  <a:schemeClr val="dk1"/>
                </a:solidFill>
              </a:rPr>
              <a:t>“ (...) hay escasa oferta de beca directa de oncología (...) más aún como médico EDF que ya ingresa a la especialidad con varios años desde la titulación. La poca oferta también lo hace ver menos alcanzable como alternativa.” (Médico EDF)</a:t>
            </a:r>
            <a:endParaRPr sz="2900" i="1" dirty="0">
              <a:solidFill>
                <a:schemeClr val="dk1"/>
              </a:solidFill>
              <a:latin typeface="Calibri"/>
              <a:ea typeface="Calibri"/>
              <a:cs typeface="Calibri"/>
              <a:sym typeface="Calibri"/>
            </a:endParaRPr>
          </a:p>
        </p:txBody>
      </p:sp>
      <p:sp>
        <p:nvSpPr>
          <p:cNvPr id="191" name="Google Shape;191;p5"/>
          <p:cNvSpPr txBox="1"/>
          <p:nvPr/>
        </p:nvSpPr>
        <p:spPr>
          <a:xfrm>
            <a:off x="5027300" y="343050"/>
            <a:ext cx="2869800" cy="1439400"/>
          </a:xfrm>
          <a:prstGeom prst="rect">
            <a:avLst/>
          </a:prstGeom>
          <a:noFill/>
          <a:ln w="19050" cap="flat" cmpd="sng">
            <a:solidFill>
              <a:srgbClr val="37838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CL" dirty="0">
                <a:solidFill>
                  <a:srgbClr val="003C58"/>
                </a:solidFill>
                <a:sym typeface="Calibri"/>
              </a:rPr>
              <a:t>Centralización en Santiago y falta de planificación nacional.</a:t>
            </a:r>
            <a:endParaRPr dirty="0">
              <a:solidFill>
                <a:srgbClr val="003C58"/>
              </a:solidFill>
              <a:sym typeface="Calibri"/>
            </a:endParaRPr>
          </a:p>
          <a:p>
            <a:pPr marL="0" lvl="0" indent="0" algn="l" rtl="0">
              <a:spcBef>
                <a:spcPts val="0"/>
              </a:spcBef>
              <a:spcAft>
                <a:spcPts val="0"/>
              </a:spcAft>
              <a:buNone/>
            </a:pPr>
            <a:r>
              <a:rPr lang="es-CL" dirty="0">
                <a:solidFill>
                  <a:srgbClr val="003C58"/>
                </a:solidFill>
                <a:sym typeface="Calibri"/>
              </a:rPr>
              <a:t>Saturación de campos clínicos y escasez de equipos multidisciplinarios.</a:t>
            </a:r>
            <a:endParaRPr dirty="0">
              <a:solidFill>
                <a:srgbClr val="003C58"/>
              </a:solidFill>
              <a:sym typeface="Calibri"/>
            </a:endParaRPr>
          </a:p>
          <a:p>
            <a:pPr marL="0" lvl="0" indent="0" algn="l" rtl="0">
              <a:spcBef>
                <a:spcPts val="0"/>
              </a:spcBef>
              <a:spcAft>
                <a:spcPts val="0"/>
              </a:spcAft>
              <a:buClr>
                <a:schemeClr val="dk1"/>
              </a:buClr>
              <a:buSzPts val="1100"/>
              <a:buFont typeface="Arial"/>
              <a:buNone/>
            </a:pPr>
            <a:r>
              <a:rPr lang="es-CL" dirty="0">
                <a:solidFill>
                  <a:srgbClr val="003C58"/>
                </a:solidFill>
                <a:sym typeface="Calibri"/>
              </a:rPr>
              <a:t>Poca oferta de cupos.</a:t>
            </a:r>
            <a:endParaRPr dirty="0">
              <a:solidFill>
                <a:srgbClr val="003C58"/>
              </a:solidFill>
              <a:sym typeface="Calibri"/>
            </a:endParaRPr>
          </a:p>
          <a:p>
            <a:pPr marL="0" lvl="0" indent="0" algn="l" rtl="0">
              <a:spcBef>
                <a:spcPts val="0"/>
              </a:spcBef>
              <a:spcAft>
                <a:spcPts val="0"/>
              </a:spcAft>
              <a:buNone/>
            </a:pPr>
            <a:endParaRPr dirty="0">
              <a:solidFill>
                <a:schemeClr val="dk1"/>
              </a:solidFill>
            </a:endParaRPr>
          </a:p>
        </p:txBody>
      </p:sp>
      <p:sp>
        <p:nvSpPr>
          <p:cNvPr id="192" name="Google Shape;192;p5"/>
          <p:cNvSpPr/>
          <p:nvPr/>
        </p:nvSpPr>
        <p:spPr>
          <a:xfrm>
            <a:off x="494800" y="2166124"/>
            <a:ext cx="4067400" cy="1108500"/>
          </a:xfrm>
          <a:prstGeom prst="flowChartAlternateProcess">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CL" sz="1600" b="1">
                <a:solidFill>
                  <a:srgbClr val="003C58"/>
                </a:solidFill>
              </a:rPr>
              <a:t>       Institucionales y formativos</a:t>
            </a:r>
            <a:endParaRPr sz="1600" b="1">
              <a:solidFill>
                <a:srgbClr val="003C58"/>
              </a:solidFill>
            </a:endParaRPr>
          </a:p>
        </p:txBody>
      </p:sp>
      <p:sp>
        <p:nvSpPr>
          <p:cNvPr id="193" name="Google Shape;193;p5"/>
          <p:cNvSpPr txBox="1"/>
          <p:nvPr/>
        </p:nvSpPr>
        <p:spPr>
          <a:xfrm>
            <a:off x="5121538" y="2394264"/>
            <a:ext cx="2869800" cy="1355400"/>
          </a:xfrm>
          <a:prstGeom prst="rect">
            <a:avLst/>
          </a:prstGeom>
          <a:noFill/>
          <a:ln w="19050" cap="flat" cmpd="sng">
            <a:solidFill>
              <a:srgbClr val="37838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CL" dirty="0">
                <a:solidFill>
                  <a:srgbClr val="003C58"/>
                </a:solidFill>
              </a:rPr>
              <a:t>Subespecialidad secundaria que prolonga el trayecto formativo. </a:t>
            </a:r>
          </a:p>
          <a:p>
            <a:pPr marL="0" lvl="0" indent="0" algn="l" rtl="0">
              <a:spcBef>
                <a:spcPts val="0"/>
              </a:spcBef>
              <a:spcAft>
                <a:spcPts val="0"/>
              </a:spcAft>
              <a:buNone/>
            </a:pPr>
            <a:endParaRPr dirty="0">
              <a:solidFill>
                <a:srgbClr val="003C58"/>
              </a:solidFill>
            </a:endParaRPr>
          </a:p>
          <a:p>
            <a:pPr marL="0" lvl="0" indent="0" algn="l" rtl="0">
              <a:spcBef>
                <a:spcPts val="0"/>
              </a:spcBef>
              <a:spcAft>
                <a:spcPts val="0"/>
              </a:spcAft>
              <a:buNone/>
            </a:pPr>
            <a:r>
              <a:rPr lang="es-CL" dirty="0">
                <a:solidFill>
                  <a:srgbClr val="003C58"/>
                </a:solidFill>
              </a:rPr>
              <a:t>Poca exposición en pregrado y medicina interna.</a:t>
            </a:r>
            <a:endParaRPr dirty="0">
              <a:solidFill>
                <a:srgbClr val="003C58"/>
              </a:solidFill>
            </a:endParaRPr>
          </a:p>
          <a:p>
            <a:pPr marL="0" lvl="0" indent="0" algn="l" rtl="0">
              <a:spcBef>
                <a:spcPts val="0"/>
              </a:spcBef>
              <a:spcAft>
                <a:spcPts val="0"/>
              </a:spcAft>
              <a:buNone/>
            </a:pPr>
            <a:endParaRPr sz="1500" dirty="0">
              <a:solidFill>
                <a:schemeClr val="dk1"/>
              </a:solidFill>
            </a:endParaRPr>
          </a:p>
          <a:p>
            <a:pPr marL="0" lvl="0" indent="0" algn="l" rtl="0">
              <a:spcBef>
                <a:spcPts val="0"/>
              </a:spcBef>
              <a:spcAft>
                <a:spcPts val="0"/>
              </a:spcAft>
              <a:buNone/>
            </a:pPr>
            <a:endParaRPr sz="1500" dirty="0">
              <a:solidFill>
                <a:schemeClr val="dk1"/>
              </a:solidFill>
            </a:endParaRPr>
          </a:p>
        </p:txBody>
      </p:sp>
      <p:cxnSp>
        <p:nvCxnSpPr>
          <p:cNvPr id="194" name="Google Shape;194;p5"/>
          <p:cNvCxnSpPr/>
          <p:nvPr/>
        </p:nvCxnSpPr>
        <p:spPr>
          <a:xfrm>
            <a:off x="4562200" y="2757014"/>
            <a:ext cx="465000" cy="0"/>
          </a:xfrm>
          <a:prstGeom prst="straightConnector1">
            <a:avLst/>
          </a:prstGeom>
          <a:noFill/>
          <a:ln w="19050" cap="flat" cmpd="sng">
            <a:solidFill>
              <a:schemeClr val="accent3"/>
            </a:solidFill>
            <a:prstDash val="solid"/>
            <a:round/>
            <a:headEnd type="none" w="med" len="med"/>
            <a:tailEnd type="triangle" w="med" len="med"/>
          </a:ln>
        </p:spPr>
      </p:cxnSp>
      <p:sp>
        <p:nvSpPr>
          <p:cNvPr id="195" name="Google Shape;195;p5"/>
          <p:cNvSpPr txBox="1"/>
          <p:nvPr/>
        </p:nvSpPr>
        <p:spPr>
          <a:xfrm>
            <a:off x="8579101" y="2347496"/>
            <a:ext cx="3312900" cy="72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200" i="1" dirty="0">
                <a:solidFill>
                  <a:schemeClr val="dk1"/>
                </a:solidFill>
              </a:rPr>
              <a:t>“(...) un porcentaje importante de los post becados de Medicina Interna están devolviendo sus becas. Entonces, no tienen la disponibilidad para continuar su estudio en la beca de Oncología.” (Jefe de programa)</a:t>
            </a:r>
            <a:endParaRPr sz="1200" i="1" dirty="0">
              <a:solidFill>
                <a:schemeClr val="dk1"/>
              </a:solidFill>
            </a:endParaRPr>
          </a:p>
        </p:txBody>
      </p:sp>
      <p:pic>
        <p:nvPicPr>
          <p:cNvPr id="196" name="Google Shape;196;p5"/>
          <p:cNvPicPr preferRelativeResize="0"/>
          <p:nvPr/>
        </p:nvPicPr>
        <p:blipFill>
          <a:blip r:embed="rId4">
            <a:alphaModFix/>
          </a:blip>
          <a:stretch>
            <a:fillRect/>
          </a:stretch>
        </p:blipFill>
        <p:spPr>
          <a:xfrm>
            <a:off x="667750" y="2394263"/>
            <a:ext cx="652200" cy="652200"/>
          </a:xfrm>
          <a:prstGeom prst="rect">
            <a:avLst/>
          </a:prstGeom>
          <a:noFill/>
          <a:ln>
            <a:noFill/>
          </a:ln>
        </p:spPr>
      </p:pic>
      <p:sp>
        <p:nvSpPr>
          <p:cNvPr id="197" name="Google Shape;197;p5"/>
          <p:cNvSpPr txBox="1"/>
          <p:nvPr/>
        </p:nvSpPr>
        <p:spPr>
          <a:xfrm>
            <a:off x="8575575" y="3558216"/>
            <a:ext cx="3266400" cy="72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200" i="1" dirty="0">
                <a:solidFill>
                  <a:schemeClr val="dk1"/>
                </a:solidFill>
              </a:rPr>
              <a:t>“(...) no tener la suficiente información sobre la subespecialidad en pregrado y en la especialidad de medicina interna. (...) (Residente Oncología)</a:t>
            </a:r>
            <a:endParaRPr sz="1200" i="1" dirty="0">
              <a:solidFill>
                <a:schemeClr val="dk1"/>
              </a:solidFill>
            </a:endParaRPr>
          </a:p>
        </p:txBody>
      </p:sp>
      <p:sp>
        <p:nvSpPr>
          <p:cNvPr id="198" name="Google Shape;198;p5"/>
          <p:cNvSpPr/>
          <p:nvPr/>
        </p:nvSpPr>
        <p:spPr>
          <a:xfrm>
            <a:off x="494800" y="4439283"/>
            <a:ext cx="4067400" cy="1108500"/>
          </a:xfrm>
          <a:prstGeom prst="flowChartAlternateProcess">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CL" sz="1600" b="1">
                <a:solidFill>
                  <a:srgbClr val="003C58"/>
                </a:solidFill>
              </a:rPr>
              <a:t>Personales y emocionales</a:t>
            </a:r>
            <a:endParaRPr sz="1600" b="1">
              <a:solidFill>
                <a:srgbClr val="003C58"/>
              </a:solidFill>
            </a:endParaRPr>
          </a:p>
        </p:txBody>
      </p:sp>
      <p:pic>
        <p:nvPicPr>
          <p:cNvPr id="199" name="Google Shape;199;p5"/>
          <p:cNvPicPr preferRelativeResize="0"/>
          <p:nvPr/>
        </p:nvPicPr>
        <p:blipFill>
          <a:blip r:embed="rId5">
            <a:alphaModFix/>
          </a:blip>
          <a:stretch>
            <a:fillRect/>
          </a:stretch>
        </p:blipFill>
        <p:spPr>
          <a:xfrm>
            <a:off x="568300" y="4620899"/>
            <a:ext cx="632100" cy="632100"/>
          </a:xfrm>
          <a:prstGeom prst="rect">
            <a:avLst/>
          </a:prstGeom>
          <a:noFill/>
          <a:ln>
            <a:noFill/>
          </a:ln>
        </p:spPr>
      </p:pic>
      <p:sp>
        <p:nvSpPr>
          <p:cNvPr id="200" name="Google Shape;200;p5"/>
          <p:cNvSpPr txBox="1"/>
          <p:nvPr/>
        </p:nvSpPr>
        <p:spPr>
          <a:xfrm>
            <a:off x="5229313" y="4361478"/>
            <a:ext cx="2869800" cy="1272407"/>
          </a:xfrm>
          <a:prstGeom prst="rect">
            <a:avLst/>
          </a:prstGeom>
          <a:noFill/>
          <a:ln w="19050" cap="flat" cmpd="sng">
            <a:solidFill>
              <a:srgbClr val="378389"/>
            </a:solidFill>
            <a:prstDash val="solid"/>
            <a:round/>
            <a:headEnd type="none" w="sm" len="sm"/>
            <a:tailEnd type="none" w="sm" len="sm"/>
          </a:ln>
        </p:spPr>
        <p:txBody>
          <a:bodyPr spcFirstLastPara="1" wrap="square" lIns="91425" tIns="91425" rIns="91425" bIns="91425" anchor="t" anchorCtr="0">
            <a:noAutofit/>
          </a:bodyPr>
          <a:lstStyle/>
          <a:p>
            <a:r>
              <a:rPr lang="es-CL" dirty="0">
                <a:solidFill>
                  <a:srgbClr val="003C58"/>
                </a:solidFill>
              </a:rPr>
              <a:t>Miedo cultural al cáncer y percepción de sacrificio.</a:t>
            </a:r>
          </a:p>
          <a:p>
            <a:endParaRPr dirty="0">
              <a:solidFill>
                <a:srgbClr val="003C58"/>
              </a:solidFill>
            </a:endParaRPr>
          </a:p>
          <a:p>
            <a:r>
              <a:rPr lang="es-CL" dirty="0">
                <a:solidFill>
                  <a:srgbClr val="003C58"/>
                </a:solidFill>
              </a:rPr>
              <a:t>Alta carga psicológica.</a:t>
            </a:r>
            <a:endParaRPr dirty="0">
              <a:solidFill>
                <a:srgbClr val="003C58"/>
              </a:solidFill>
            </a:endParaRPr>
          </a:p>
          <a:p>
            <a:pPr marL="0" lvl="0" indent="0" algn="l" rtl="0">
              <a:spcBef>
                <a:spcPts val="0"/>
              </a:spcBef>
              <a:spcAft>
                <a:spcPts val="0"/>
              </a:spcAft>
              <a:buNone/>
            </a:pPr>
            <a:endParaRPr sz="1500" dirty="0">
              <a:solidFill>
                <a:schemeClr val="dk1"/>
              </a:solidFill>
            </a:endParaRPr>
          </a:p>
        </p:txBody>
      </p:sp>
      <p:cxnSp>
        <p:nvCxnSpPr>
          <p:cNvPr id="201" name="Google Shape;201;p5"/>
          <p:cNvCxnSpPr>
            <a:cxnSpLocks/>
            <a:stCxn id="198" idx="3"/>
            <a:endCxn id="200" idx="1"/>
          </p:cNvCxnSpPr>
          <p:nvPr/>
        </p:nvCxnSpPr>
        <p:spPr>
          <a:xfrm>
            <a:off x="4562200" y="4993533"/>
            <a:ext cx="667113" cy="4149"/>
          </a:xfrm>
          <a:prstGeom prst="straightConnector1">
            <a:avLst/>
          </a:prstGeom>
          <a:noFill/>
          <a:ln w="19050" cap="flat" cmpd="sng">
            <a:solidFill>
              <a:schemeClr val="accent3"/>
            </a:solidFill>
            <a:prstDash val="solid"/>
            <a:round/>
            <a:headEnd type="none" w="med" len="med"/>
            <a:tailEnd type="triangle" w="med" len="med"/>
          </a:ln>
        </p:spPr>
      </p:cxnSp>
      <p:sp>
        <p:nvSpPr>
          <p:cNvPr id="202" name="Google Shape;202;p5"/>
          <p:cNvSpPr txBox="1"/>
          <p:nvPr/>
        </p:nvSpPr>
        <p:spPr>
          <a:xfrm>
            <a:off x="8605825" y="5598633"/>
            <a:ext cx="3312900" cy="55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CL" sz="1200" i="1" dirty="0">
                <a:solidFill>
                  <a:schemeClr val="dk1"/>
                </a:solidFill>
              </a:rPr>
              <a:t>(…) la oncología todavía tiene un prejuicio ¿no? (…) por eso digo este prejuicio que cáncer igual a muerte y todo eso, que hay que… hay que eliminar (Jefa de programa)</a:t>
            </a:r>
            <a:endParaRPr sz="1200" i="1" dirty="0">
              <a:solidFill>
                <a:schemeClr val="dk1"/>
              </a:solidFill>
            </a:endParaRPr>
          </a:p>
          <a:p>
            <a:pPr marL="0" lvl="0" indent="0" algn="l" rtl="0">
              <a:spcBef>
                <a:spcPts val="0"/>
              </a:spcBef>
              <a:spcAft>
                <a:spcPts val="0"/>
              </a:spcAft>
              <a:buClr>
                <a:schemeClr val="dk1"/>
              </a:buClr>
              <a:buSzPts val="1100"/>
              <a:buFont typeface="Arial"/>
              <a:buNone/>
            </a:pPr>
            <a:endParaRPr sz="1200" i="1" dirty="0">
              <a:solidFill>
                <a:schemeClr val="dk1"/>
              </a:solidFill>
            </a:endParaRPr>
          </a:p>
          <a:p>
            <a:pPr marL="0" marR="0" lvl="0" indent="0" algn="l" rtl="0">
              <a:lnSpc>
                <a:spcPct val="100000"/>
              </a:lnSpc>
              <a:spcBef>
                <a:spcPts val="0"/>
              </a:spcBef>
              <a:spcAft>
                <a:spcPts val="0"/>
              </a:spcAft>
              <a:buNone/>
            </a:pPr>
            <a:endParaRPr sz="1200" i="1" dirty="0">
              <a:solidFill>
                <a:schemeClr val="dk1"/>
              </a:solidFill>
            </a:endParaRPr>
          </a:p>
        </p:txBody>
      </p:sp>
      <p:sp>
        <p:nvSpPr>
          <p:cNvPr id="203" name="Google Shape;203;p5"/>
          <p:cNvSpPr txBox="1"/>
          <p:nvPr/>
        </p:nvSpPr>
        <p:spPr>
          <a:xfrm>
            <a:off x="8605813" y="4499287"/>
            <a:ext cx="3312900" cy="73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200" i="1" dirty="0">
                <a:solidFill>
                  <a:schemeClr val="dk1"/>
                </a:solidFill>
              </a:rPr>
              <a:t>“(...) oncología es una especialidad emocionalmente muy demandante y no podría dedicarme únicamente a eso.” (Residente Medicina Interna)</a:t>
            </a:r>
            <a:endParaRPr sz="1200" i="1" dirty="0">
              <a:solidFill>
                <a:schemeClr val="dk1"/>
              </a:solidFill>
            </a:endParaRPr>
          </a:p>
        </p:txBody>
      </p:sp>
      <p:sp>
        <p:nvSpPr>
          <p:cNvPr id="204" name="Google Shape;204;p5"/>
          <p:cNvSpPr/>
          <p:nvPr/>
        </p:nvSpPr>
        <p:spPr>
          <a:xfrm>
            <a:off x="8054200" y="245200"/>
            <a:ext cx="363300" cy="1856400"/>
          </a:xfrm>
          <a:prstGeom prst="leftBrace">
            <a:avLst>
              <a:gd name="adj1" fmla="val 50000"/>
              <a:gd name="adj2" fmla="val 46032"/>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05" name="Google Shape;205;p5"/>
          <p:cNvSpPr/>
          <p:nvPr/>
        </p:nvSpPr>
        <p:spPr>
          <a:xfrm>
            <a:off x="8085675" y="2428577"/>
            <a:ext cx="455700" cy="1856400"/>
          </a:xfrm>
          <a:prstGeom prst="leftBrace">
            <a:avLst>
              <a:gd name="adj1" fmla="val 50000"/>
              <a:gd name="adj2" fmla="val 3664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06" name="Google Shape;206;p5"/>
          <p:cNvSpPr/>
          <p:nvPr/>
        </p:nvSpPr>
        <p:spPr>
          <a:xfrm>
            <a:off x="8119975" y="4677483"/>
            <a:ext cx="455700" cy="1754400"/>
          </a:xfrm>
          <a:prstGeom prst="leftBrace">
            <a:avLst>
              <a:gd name="adj1" fmla="val 50000"/>
              <a:gd name="adj2" fmla="val 33895"/>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cxnSp>
        <p:nvCxnSpPr>
          <p:cNvPr id="207" name="Google Shape;207;p5"/>
          <p:cNvCxnSpPr/>
          <p:nvPr/>
        </p:nvCxnSpPr>
        <p:spPr>
          <a:xfrm>
            <a:off x="4613100" y="1052950"/>
            <a:ext cx="363300" cy="3000"/>
          </a:xfrm>
          <a:prstGeom prst="straightConnector1">
            <a:avLst/>
          </a:prstGeom>
          <a:noFill/>
          <a:ln w="19050" cap="flat" cmpd="sng">
            <a:solidFill>
              <a:schemeClr val="accent3"/>
            </a:solidFill>
            <a:prstDash val="solid"/>
            <a:round/>
            <a:headEnd type="none" w="med" len="med"/>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39496236574_1_83"/>
          <p:cNvSpPr txBox="1"/>
          <p:nvPr/>
        </p:nvSpPr>
        <p:spPr>
          <a:xfrm>
            <a:off x="119063" y="2959388"/>
            <a:ext cx="3108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Century Gothic"/>
              <a:buNone/>
            </a:pPr>
            <a:r>
              <a:rPr lang="es-CL" sz="4400" b="0" i="0" u="none" strike="noStrike" cap="none">
                <a:solidFill>
                  <a:schemeClr val="lt1"/>
                </a:solidFill>
                <a:latin typeface="Century Gothic"/>
                <a:ea typeface="Century Gothic"/>
                <a:cs typeface="Century Gothic"/>
                <a:sym typeface="Century Gothic"/>
              </a:rPr>
              <a:t>Resultados</a:t>
            </a:r>
            <a:endParaRPr/>
          </a:p>
        </p:txBody>
      </p:sp>
      <p:sp>
        <p:nvSpPr>
          <p:cNvPr id="214" name="Google Shape;214;g39496236574_1_83"/>
          <p:cNvSpPr txBox="1"/>
          <p:nvPr/>
        </p:nvSpPr>
        <p:spPr>
          <a:xfrm>
            <a:off x="413153" y="5740003"/>
            <a:ext cx="5227200" cy="990900"/>
          </a:xfrm>
          <a:prstGeom prst="rect">
            <a:avLst/>
          </a:prstGeom>
          <a:noFill/>
          <a:ln>
            <a:noFill/>
          </a:ln>
        </p:spPr>
        <p:txBody>
          <a:bodyPr spcFirstLastPara="1" wrap="square" lIns="91425" tIns="45700" rIns="91425" bIns="45700" anchor="ctr" anchorCtr="0">
            <a:normAutofit/>
          </a:bodyPr>
          <a:lstStyle/>
          <a:p>
            <a:pPr marL="0" marR="0" lvl="0" indent="0" algn="ctr" rtl="0">
              <a:lnSpc>
                <a:spcPct val="70000"/>
              </a:lnSpc>
              <a:spcBef>
                <a:spcPts val="0"/>
              </a:spcBef>
              <a:spcAft>
                <a:spcPts val="0"/>
              </a:spcAft>
              <a:buClr>
                <a:srgbClr val="003C58"/>
              </a:buClr>
              <a:buSzPts val="4070"/>
              <a:buFont typeface="Arial"/>
              <a:buNone/>
            </a:pPr>
            <a:r>
              <a:rPr lang="es-CL" sz="3370" b="1" i="0" u="none" strike="noStrike" cap="none">
                <a:solidFill>
                  <a:srgbClr val="003C58"/>
                </a:solidFill>
                <a:latin typeface="Arial"/>
                <a:ea typeface="Arial"/>
                <a:cs typeface="Arial"/>
                <a:sym typeface="Arial"/>
              </a:rPr>
              <a:t>Resultados: </a:t>
            </a:r>
            <a:r>
              <a:rPr lang="es-CL" sz="3370" b="1">
                <a:solidFill>
                  <a:srgbClr val="003C58"/>
                </a:solidFill>
              </a:rPr>
              <a:t>Facilitadores </a:t>
            </a:r>
            <a:r>
              <a:rPr lang="es-CL" sz="3370" b="1" i="0" u="none" strike="noStrike" cap="none">
                <a:solidFill>
                  <a:srgbClr val="003C58"/>
                </a:solidFill>
                <a:latin typeface="Arial"/>
                <a:ea typeface="Arial"/>
                <a:cs typeface="Arial"/>
                <a:sym typeface="Arial"/>
              </a:rPr>
              <a:t>percibid</a:t>
            </a:r>
            <a:r>
              <a:rPr lang="es-CL" sz="3370" b="1">
                <a:solidFill>
                  <a:srgbClr val="003C58"/>
                </a:solidFill>
              </a:rPr>
              <a:t>o</a:t>
            </a:r>
            <a:r>
              <a:rPr lang="es-CL" sz="3370" b="1" i="0" u="none" strike="noStrike" cap="none">
                <a:solidFill>
                  <a:srgbClr val="003C58"/>
                </a:solidFill>
                <a:latin typeface="Arial"/>
                <a:ea typeface="Arial"/>
                <a:cs typeface="Arial"/>
                <a:sym typeface="Arial"/>
              </a:rPr>
              <a:t>s</a:t>
            </a:r>
            <a:endParaRPr sz="595"/>
          </a:p>
        </p:txBody>
      </p:sp>
      <p:sp>
        <p:nvSpPr>
          <p:cNvPr id="216" name="Google Shape;216;g39496236574_1_83"/>
          <p:cNvSpPr/>
          <p:nvPr/>
        </p:nvSpPr>
        <p:spPr>
          <a:xfrm>
            <a:off x="11945510" y="0"/>
            <a:ext cx="246600" cy="5285100"/>
          </a:xfrm>
          <a:prstGeom prst="rect">
            <a:avLst/>
          </a:prstGeom>
          <a:solidFill>
            <a:srgbClr val="378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7" name="Google Shape;217;g39496236574_1_83"/>
          <p:cNvSpPr/>
          <p:nvPr/>
        </p:nvSpPr>
        <p:spPr>
          <a:xfrm>
            <a:off x="494800" y="395850"/>
            <a:ext cx="4067400" cy="1108500"/>
          </a:xfrm>
          <a:prstGeom prst="flowChartAlternateProcess">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CL" sz="1600" b="1">
                <a:solidFill>
                  <a:srgbClr val="003C58"/>
                </a:solidFill>
              </a:rPr>
              <a:t>Innovaciones estructurales</a:t>
            </a:r>
            <a:endParaRPr sz="1600" b="1">
              <a:solidFill>
                <a:srgbClr val="003C58"/>
              </a:solidFill>
            </a:endParaRPr>
          </a:p>
        </p:txBody>
      </p:sp>
      <p:pic>
        <p:nvPicPr>
          <p:cNvPr id="218" name="Google Shape;218;g39496236574_1_83"/>
          <p:cNvPicPr preferRelativeResize="0"/>
          <p:nvPr/>
        </p:nvPicPr>
        <p:blipFill>
          <a:blip r:embed="rId3">
            <a:alphaModFix/>
          </a:blip>
          <a:stretch>
            <a:fillRect/>
          </a:stretch>
        </p:blipFill>
        <p:spPr>
          <a:xfrm>
            <a:off x="601750" y="667500"/>
            <a:ext cx="565201" cy="565201"/>
          </a:xfrm>
          <a:prstGeom prst="rect">
            <a:avLst/>
          </a:prstGeom>
          <a:noFill/>
          <a:ln>
            <a:noFill/>
          </a:ln>
        </p:spPr>
      </p:pic>
      <p:sp>
        <p:nvSpPr>
          <p:cNvPr id="219" name="Google Shape;219;g39496236574_1_83"/>
          <p:cNvSpPr txBox="1"/>
          <p:nvPr/>
        </p:nvSpPr>
        <p:spPr>
          <a:xfrm>
            <a:off x="8362200" y="217725"/>
            <a:ext cx="3483300" cy="7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200" i="1" dirty="0">
                <a:solidFill>
                  <a:schemeClr val="dk1"/>
                </a:solidFill>
              </a:rPr>
              <a:t>“La posibilidad de que la beca sea primaria, o sea que en el fondo la beca incorpore algunos años de Medicina interna y continúe entonces con Oncología Médica es muy atractivo.” (Jefa de programa)</a:t>
            </a:r>
            <a:endParaRPr sz="2900" i="1" dirty="0">
              <a:solidFill>
                <a:schemeClr val="dk1"/>
              </a:solidFill>
              <a:latin typeface="Calibri"/>
              <a:ea typeface="Calibri"/>
              <a:cs typeface="Calibri"/>
              <a:sym typeface="Calibri"/>
            </a:endParaRPr>
          </a:p>
        </p:txBody>
      </p:sp>
      <p:sp>
        <p:nvSpPr>
          <p:cNvPr id="220" name="Google Shape;220;g39496236574_1_83"/>
          <p:cNvSpPr txBox="1"/>
          <p:nvPr/>
        </p:nvSpPr>
        <p:spPr>
          <a:xfrm>
            <a:off x="8452775" y="1216604"/>
            <a:ext cx="3483300" cy="110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200" i="1" dirty="0">
                <a:solidFill>
                  <a:schemeClr val="dk1"/>
                </a:solidFill>
              </a:rPr>
              <a:t>“ (...) pueden haber incentivos para los que trabajen en oncología, como bonos por metas como los de APS o más días de vacaciones o días administrativos (...)” (Residente Medicina Interna)</a:t>
            </a:r>
            <a:endParaRPr sz="2900" i="1" dirty="0">
              <a:solidFill>
                <a:schemeClr val="dk1"/>
              </a:solidFill>
              <a:latin typeface="Calibri"/>
              <a:ea typeface="Calibri"/>
              <a:cs typeface="Calibri"/>
              <a:sym typeface="Calibri"/>
            </a:endParaRPr>
          </a:p>
        </p:txBody>
      </p:sp>
      <p:sp>
        <p:nvSpPr>
          <p:cNvPr id="221" name="Google Shape;221;g39496236574_1_83"/>
          <p:cNvSpPr txBox="1"/>
          <p:nvPr/>
        </p:nvSpPr>
        <p:spPr>
          <a:xfrm>
            <a:off x="5027300" y="343050"/>
            <a:ext cx="2869800" cy="1214100"/>
          </a:xfrm>
          <a:prstGeom prst="rect">
            <a:avLst/>
          </a:prstGeom>
          <a:noFill/>
          <a:ln w="19050" cap="flat" cmpd="sng">
            <a:solidFill>
              <a:srgbClr val="37838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CL" dirty="0">
                <a:solidFill>
                  <a:srgbClr val="003C58"/>
                </a:solidFill>
              </a:rPr>
              <a:t>Becas primarias y financiamiento ministerial.</a:t>
            </a:r>
            <a:endParaRPr dirty="0">
              <a:solidFill>
                <a:srgbClr val="003C58"/>
              </a:solidFill>
            </a:endParaRPr>
          </a:p>
          <a:p>
            <a:pPr marL="0" lvl="0" indent="0" algn="l" rtl="0">
              <a:spcBef>
                <a:spcPts val="0"/>
              </a:spcBef>
              <a:spcAft>
                <a:spcPts val="0"/>
              </a:spcAft>
              <a:buNone/>
            </a:pPr>
            <a:r>
              <a:rPr lang="es-CL" dirty="0">
                <a:solidFill>
                  <a:srgbClr val="003C58"/>
                </a:solidFill>
              </a:rPr>
              <a:t>Ley del Cáncer y estrategia de macrozonas regionales.</a:t>
            </a:r>
            <a:endParaRPr dirty="0">
              <a:solidFill>
                <a:srgbClr val="003C58"/>
              </a:solidFill>
            </a:endParaRPr>
          </a:p>
          <a:p>
            <a:pPr marL="0" lvl="0" indent="0" algn="l" rtl="0">
              <a:spcBef>
                <a:spcPts val="0"/>
              </a:spcBef>
              <a:spcAft>
                <a:spcPts val="0"/>
              </a:spcAft>
              <a:buNone/>
            </a:pPr>
            <a:r>
              <a:rPr lang="es-CL" dirty="0">
                <a:solidFill>
                  <a:srgbClr val="003C58"/>
                </a:solidFill>
              </a:rPr>
              <a:t>Aumentar incentivos.</a:t>
            </a:r>
            <a:endParaRPr dirty="0">
              <a:solidFill>
                <a:srgbClr val="003C58"/>
              </a:solidFill>
            </a:endParaRPr>
          </a:p>
          <a:p>
            <a:pPr marL="0" lvl="0" indent="0" algn="l" rtl="0">
              <a:spcBef>
                <a:spcPts val="0"/>
              </a:spcBef>
              <a:spcAft>
                <a:spcPts val="0"/>
              </a:spcAft>
              <a:buNone/>
            </a:pPr>
            <a:endParaRPr dirty="0">
              <a:solidFill>
                <a:schemeClr val="dk1"/>
              </a:solidFill>
            </a:endParaRPr>
          </a:p>
        </p:txBody>
      </p:sp>
      <p:cxnSp>
        <p:nvCxnSpPr>
          <p:cNvPr id="222" name="Google Shape;222;g39496236574_1_83"/>
          <p:cNvCxnSpPr>
            <a:stCxn id="217" idx="3"/>
            <a:endCxn id="221" idx="1"/>
          </p:cNvCxnSpPr>
          <p:nvPr/>
        </p:nvCxnSpPr>
        <p:spPr>
          <a:xfrm>
            <a:off x="4562200" y="950100"/>
            <a:ext cx="465000" cy="0"/>
          </a:xfrm>
          <a:prstGeom prst="straightConnector1">
            <a:avLst/>
          </a:prstGeom>
          <a:noFill/>
          <a:ln w="19050" cap="flat" cmpd="sng">
            <a:solidFill>
              <a:schemeClr val="accent3"/>
            </a:solidFill>
            <a:prstDash val="solid"/>
            <a:round/>
            <a:headEnd type="none" w="med" len="med"/>
            <a:tailEnd type="triangle" w="med" len="med"/>
          </a:ln>
        </p:spPr>
      </p:cxnSp>
      <p:sp>
        <p:nvSpPr>
          <p:cNvPr id="223" name="Google Shape;223;g39496236574_1_83"/>
          <p:cNvSpPr/>
          <p:nvPr/>
        </p:nvSpPr>
        <p:spPr>
          <a:xfrm>
            <a:off x="494800" y="2279293"/>
            <a:ext cx="4067400" cy="1108500"/>
          </a:xfrm>
          <a:prstGeom prst="flowChartAlternateProcess">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CL" sz="1600" b="1">
                <a:solidFill>
                  <a:srgbClr val="003C58"/>
                </a:solidFill>
              </a:rPr>
              <a:t>       Factores pedagógicos y motivacionales</a:t>
            </a:r>
            <a:endParaRPr sz="1600" b="1">
              <a:solidFill>
                <a:srgbClr val="003C58"/>
              </a:solidFill>
            </a:endParaRPr>
          </a:p>
        </p:txBody>
      </p:sp>
      <p:sp>
        <p:nvSpPr>
          <p:cNvPr id="224" name="Google Shape;224;g39496236574_1_83"/>
          <p:cNvSpPr txBox="1"/>
          <p:nvPr/>
        </p:nvSpPr>
        <p:spPr>
          <a:xfrm>
            <a:off x="5077300" y="2315932"/>
            <a:ext cx="2869800" cy="1325700"/>
          </a:xfrm>
          <a:prstGeom prst="rect">
            <a:avLst/>
          </a:prstGeom>
          <a:noFill/>
          <a:ln w="19050" cap="flat" cmpd="sng">
            <a:solidFill>
              <a:srgbClr val="37838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CL" dirty="0">
                <a:solidFill>
                  <a:srgbClr val="003C58"/>
                </a:solidFill>
              </a:rPr>
              <a:t>Exposición temprana en pregrado-medicina interna y tutorías significativas.</a:t>
            </a:r>
          </a:p>
          <a:p>
            <a:pPr marL="0" lvl="0" indent="0" algn="l" rtl="0">
              <a:spcBef>
                <a:spcPts val="0"/>
              </a:spcBef>
              <a:spcAft>
                <a:spcPts val="0"/>
              </a:spcAft>
              <a:buNone/>
            </a:pPr>
            <a:endParaRPr dirty="0">
              <a:solidFill>
                <a:srgbClr val="003C58"/>
              </a:solidFill>
            </a:endParaRPr>
          </a:p>
          <a:p>
            <a:pPr marL="0" lvl="0" indent="0" algn="l" rtl="0">
              <a:spcBef>
                <a:spcPts val="0"/>
              </a:spcBef>
              <a:spcAft>
                <a:spcPts val="0"/>
              </a:spcAft>
              <a:buNone/>
            </a:pPr>
            <a:r>
              <a:rPr lang="es-CL" dirty="0">
                <a:solidFill>
                  <a:srgbClr val="003C58"/>
                </a:solidFill>
              </a:rPr>
              <a:t>Aumentar centros formadores.</a:t>
            </a:r>
            <a:endParaRPr dirty="0">
              <a:solidFill>
                <a:srgbClr val="003C58"/>
              </a:solidFill>
            </a:endParaRPr>
          </a:p>
          <a:p>
            <a:pPr marL="0" lvl="0" indent="0" algn="l" rtl="0">
              <a:spcBef>
                <a:spcPts val="0"/>
              </a:spcBef>
              <a:spcAft>
                <a:spcPts val="0"/>
              </a:spcAft>
              <a:buNone/>
            </a:pPr>
            <a:endParaRPr sz="1500" dirty="0">
              <a:solidFill>
                <a:schemeClr val="dk1"/>
              </a:solidFill>
            </a:endParaRPr>
          </a:p>
        </p:txBody>
      </p:sp>
      <p:cxnSp>
        <p:nvCxnSpPr>
          <p:cNvPr id="225" name="Google Shape;225;g39496236574_1_83"/>
          <p:cNvCxnSpPr/>
          <p:nvPr/>
        </p:nvCxnSpPr>
        <p:spPr>
          <a:xfrm>
            <a:off x="4562200" y="2870182"/>
            <a:ext cx="465000" cy="0"/>
          </a:xfrm>
          <a:prstGeom prst="straightConnector1">
            <a:avLst/>
          </a:prstGeom>
          <a:noFill/>
          <a:ln w="19050" cap="flat" cmpd="sng">
            <a:solidFill>
              <a:schemeClr val="accent3"/>
            </a:solidFill>
            <a:prstDash val="solid"/>
            <a:round/>
            <a:headEnd type="none" w="med" len="med"/>
            <a:tailEnd type="triangle" w="med" len="med"/>
          </a:ln>
        </p:spPr>
      </p:cxnSp>
      <p:sp>
        <p:nvSpPr>
          <p:cNvPr id="226" name="Google Shape;226;g39496236574_1_83"/>
          <p:cNvSpPr txBox="1"/>
          <p:nvPr/>
        </p:nvSpPr>
        <p:spPr>
          <a:xfrm>
            <a:off x="8552325" y="2237002"/>
            <a:ext cx="3312900" cy="106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200" i="1" dirty="0">
                <a:solidFill>
                  <a:schemeClr val="dk1"/>
                </a:solidFill>
              </a:rPr>
              <a:t>“(...) incorporar a los médicos internistas al servicio de Oncología Médica, (...) para que conozcan la especialidad y puedan entonces tomar la decisión de continuar por la subespecialidad. (Jefa de programa)</a:t>
            </a:r>
            <a:endParaRPr sz="2900"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200" i="1" dirty="0">
              <a:solidFill>
                <a:schemeClr val="dk1"/>
              </a:solidFill>
            </a:endParaRPr>
          </a:p>
        </p:txBody>
      </p:sp>
      <p:pic>
        <p:nvPicPr>
          <p:cNvPr id="227" name="Google Shape;227;g39496236574_1_83"/>
          <p:cNvPicPr preferRelativeResize="0"/>
          <p:nvPr/>
        </p:nvPicPr>
        <p:blipFill>
          <a:blip r:embed="rId4">
            <a:alphaModFix/>
          </a:blip>
          <a:stretch>
            <a:fillRect/>
          </a:stretch>
        </p:blipFill>
        <p:spPr>
          <a:xfrm>
            <a:off x="667750" y="2507431"/>
            <a:ext cx="652200" cy="652200"/>
          </a:xfrm>
          <a:prstGeom prst="rect">
            <a:avLst/>
          </a:prstGeom>
          <a:noFill/>
          <a:ln>
            <a:noFill/>
          </a:ln>
        </p:spPr>
      </p:pic>
      <p:sp>
        <p:nvSpPr>
          <p:cNvPr id="228" name="Google Shape;228;g39496236574_1_83"/>
          <p:cNvSpPr txBox="1"/>
          <p:nvPr/>
        </p:nvSpPr>
        <p:spPr>
          <a:xfrm>
            <a:off x="8575588" y="3343861"/>
            <a:ext cx="3266400" cy="72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200" i="1" dirty="0">
                <a:solidFill>
                  <a:schemeClr val="dk1"/>
                </a:solidFill>
              </a:rPr>
              <a:t>“A nivel de carrera de pregrado: incluir oncología como asignatura, para interiorizar conceptos clave respecto de cómo apoyar a los equipos oncológicos” (Residente Medicina Interna)</a:t>
            </a:r>
            <a:endParaRPr sz="1200" i="1" dirty="0">
              <a:solidFill>
                <a:schemeClr val="dk1"/>
              </a:solidFill>
            </a:endParaRPr>
          </a:p>
        </p:txBody>
      </p:sp>
      <p:sp>
        <p:nvSpPr>
          <p:cNvPr id="229" name="Google Shape;229;g39496236574_1_83"/>
          <p:cNvSpPr/>
          <p:nvPr/>
        </p:nvSpPr>
        <p:spPr>
          <a:xfrm>
            <a:off x="494800" y="4335545"/>
            <a:ext cx="4067400" cy="1108500"/>
          </a:xfrm>
          <a:prstGeom prst="flowChartAlternateProcess">
            <a:avLst/>
          </a:prstGeom>
          <a:solidFill>
            <a:srgbClr val="EAD1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CL" sz="1600" b="1">
                <a:solidFill>
                  <a:srgbClr val="003C58"/>
                </a:solidFill>
              </a:rPr>
              <a:t>       	Retención y desarrollo profesional</a:t>
            </a:r>
            <a:endParaRPr sz="1600" b="1">
              <a:solidFill>
                <a:srgbClr val="003C58"/>
              </a:solidFill>
            </a:endParaRPr>
          </a:p>
        </p:txBody>
      </p:sp>
      <p:pic>
        <p:nvPicPr>
          <p:cNvPr id="230" name="Google Shape;230;g39496236574_1_83"/>
          <p:cNvPicPr preferRelativeResize="0"/>
          <p:nvPr/>
        </p:nvPicPr>
        <p:blipFill>
          <a:blip r:embed="rId5">
            <a:alphaModFix/>
          </a:blip>
          <a:stretch>
            <a:fillRect/>
          </a:stretch>
        </p:blipFill>
        <p:spPr>
          <a:xfrm>
            <a:off x="528700" y="4573757"/>
            <a:ext cx="632100" cy="632100"/>
          </a:xfrm>
          <a:prstGeom prst="rect">
            <a:avLst/>
          </a:prstGeom>
          <a:noFill/>
          <a:ln>
            <a:noFill/>
          </a:ln>
        </p:spPr>
      </p:pic>
      <p:sp>
        <p:nvSpPr>
          <p:cNvPr id="231" name="Google Shape;231;g39496236574_1_83"/>
          <p:cNvSpPr txBox="1"/>
          <p:nvPr/>
        </p:nvSpPr>
        <p:spPr>
          <a:xfrm>
            <a:off x="5184400" y="4341691"/>
            <a:ext cx="2869800" cy="1553100"/>
          </a:xfrm>
          <a:prstGeom prst="rect">
            <a:avLst/>
          </a:prstGeom>
          <a:noFill/>
          <a:ln w="19050" cap="flat" cmpd="sng">
            <a:solidFill>
              <a:srgbClr val="378389"/>
            </a:solidFill>
            <a:prstDash val="solid"/>
            <a:round/>
            <a:headEnd type="none" w="sm" len="sm"/>
            <a:tailEnd type="none" w="sm" len="sm"/>
          </a:ln>
        </p:spPr>
        <p:txBody>
          <a:bodyPr spcFirstLastPara="1" wrap="square" lIns="91425" tIns="91425" rIns="91425" bIns="91425" anchor="t" anchorCtr="0">
            <a:noAutofit/>
          </a:bodyPr>
          <a:lstStyle/>
          <a:p>
            <a:r>
              <a:rPr lang="es-CL" dirty="0">
                <a:solidFill>
                  <a:srgbClr val="003C58"/>
                </a:solidFill>
              </a:rPr>
              <a:t>Equipos multidisciplinarios consolidados y oportunidades académicas.</a:t>
            </a:r>
          </a:p>
          <a:p>
            <a:endParaRPr dirty="0">
              <a:solidFill>
                <a:srgbClr val="003C58"/>
              </a:solidFill>
            </a:endParaRPr>
          </a:p>
          <a:p>
            <a:r>
              <a:rPr lang="es-CL" dirty="0">
                <a:solidFill>
                  <a:srgbClr val="003C58"/>
                </a:solidFill>
              </a:rPr>
              <a:t>Valoración del trabajo colaborativo y de la investigación.</a:t>
            </a:r>
            <a:endParaRPr dirty="0">
              <a:solidFill>
                <a:srgbClr val="003C58"/>
              </a:solidFill>
            </a:endParaRPr>
          </a:p>
          <a:p>
            <a:pPr marL="0" lvl="0" indent="0" algn="l" rtl="0">
              <a:spcBef>
                <a:spcPts val="0"/>
              </a:spcBef>
              <a:spcAft>
                <a:spcPts val="0"/>
              </a:spcAft>
              <a:buNone/>
            </a:pPr>
            <a:endParaRPr sz="1500" dirty="0">
              <a:solidFill>
                <a:schemeClr val="dk1"/>
              </a:solidFill>
            </a:endParaRPr>
          </a:p>
          <a:p>
            <a:pPr marL="0" lvl="0" indent="0" algn="l" rtl="0">
              <a:spcBef>
                <a:spcPts val="0"/>
              </a:spcBef>
              <a:spcAft>
                <a:spcPts val="0"/>
              </a:spcAft>
              <a:buNone/>
            </a:pPr>
            <a:endParaRPr sz="1500" dirty="0">
              <a:solidFill>
                <a:schemeClr val="dk1"/>
              </a:solidFill>
            </a:endParaRPr>
          </a:p>
        </p:txBody>
      </p:sp>
      <p:cxnSp>
        <p:nvCxnSpPr>
          <p:cNvPr id="232" name="Google Shape;232;g39496236574_1_83"/>
          <p:cNvCxnSpPr>
            <a:stCxn id="229" idx="3"/>
          </p:cNvCxnSpPr>
          <p:nvPr/>
        </p:nvCxnSpPr>
        <p:spPr>
          <a:xfrm>
            <a:off x="4562200" y="4889795"/>
            <a:ext cx="568200" cy="14100"/>
          </a:xfrm>
          <a:prstGeom prst="straightConnector1">
            <a:avLst/>
          </a:prstGeom>
          <a:noFill/>
          <a:ln w="19050" cap="flat" cmpd="sng">
            <a:solidFill>
              <a:schemeClr val="accent3"/>
            </a:solidFill>
            <a:prstDash val="solid"/>
            <a:round/>
            <a:headEnd type="none" w="med" len="med"/>
            <a:tailEnd type="triangle" w="med" len="med"/>
          </a:ln>
        </p:spPr>
      </p:cxnSp>
      <p:sp>
        <p:nvSpPr>
          <p:cNvPr id="233" name="Google Shape;233;g39496236574_1_83"/>
          <p:cNvSpPr txBox="1"/>
          <p:nvPr/>
        </p:nvSpPr>
        <p:spPr>
          <a:xfrm>
            <a:off x="8531800" y="4398658"/>
            <a:ext cx="3312900" cy="106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200" i="1" dirty="0">
                <a:solidFill>
                  <a:schemeClr val="dk1"/>
                </a:solidFill>
              </a:rPr>
              <a:t>“(...) mejorar los equipos multidisciplinarios que se formen (...) para que los oncólogos que se vayan para allá tengan como su propio equipo, que no se frustren por estar cortos de mano. (Jefa de programa)</a:t>
            </a:r>
            <a:endParaRPr sz="1200" i="1" dirty="0">
              <a:solidFill>
                <a:schemeClr val="dk1"/>
              </a:solidFill>
            </a:endParaRPr>
          </a:p>
        </p:txBody>
      </p:sp>
      <p:sp>
        <p:nvSpPr>
          <p:cNvPr id="234" name="Google Shape;234;g39496236574_1_83"/>
          <p:cNvSpPr txBox="1"/>
          <p:nvPr/>
        </p:nvSpPr>
        <p:spPr>
          <a:xfrm>
            <a:off x="8552350" y="5465454"/>
            <a:ext cx="3312900" cy="121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s-CL" sz="1200" i="1" dirty="0">
                <a:solidFill>
                  <a:schemeClr val="dk1"/>
                </a:solidFill>
              </a:rPr>
              <a:t>“ (...) Puede ser atractivo mejorar las condiciones de desarrollo profesional como parte de las políticas de retención, impulsando </a:t>
            </a:r>
            <a:r>
              <a:rPr lang="es-CL" sz="1200" i="1" dirty="0" err="1">
                <a:solidFill>
                  <a:schemeClr val="dk1"/>
                </a:solidFill>
              </a:rPr>
              <a:t>fellowships</a:t>
            </a:r>
            <a:r>
              <a:rPr lang="es-CL" sz="1200" i="1" dirty="0">
                <a:solidFill>
                  <a:schemeClr val="dk1"/>
                </a:solidFill>
              </a:rPr>
              <a:t>, magister, PhD. Que permitan tener más investigación y crecer profesionalmente.” (Residente Oncología)</a:t>
            </a:r>
            <a:endParaRPr sz="1200" i="1" dirty="0">
              <a:solidFill>
                <a:schemeClr val="dk1"/>
              </a:solidFill>
            </a:endParaRPr>
          </a:p>
        </p:txBody>
      </p:sp>
      <p:sp>
        <p:nvSpPr>
          <p:cNvPr id="235" name="Google Shape;235;g39496236574_1_83"/>
          <p:cNvSpPr/>
          <p:nvPr/>
        </p:nvSpPr>
        <p:spPr>
          <a:xfrm>
            <a:off x="8054200" y="245200"/>
            <a:ext cx="386400" cy="1618500"/>
          </a:xfrm>
          <a:prstGeom prst="leftBrace">
            <a:avLst>
              <a:gd name="adj1" fmla="val 50000"/>
              <a:gd name="adj2" fmla="val 46032"/>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36" name="Google Shape;236;g39496236574_1_83"/>
          <p:cNvSpPr/>
          <p:nvPr/>
        </p:nvSpPr>
        <p:spPr>
          <a:xfrm>
            <a:off x="8085675" y="2315925"/>
            <a:ext cx="276600" cy="1863900"/>
          </a:xfrm>
          <a:prstGeom prst="leftBrace">
            <a:avLst>
              <a:gd name="adj1" fmla="val 50000"/>
              <a:gd name="adj2" fmla="val 36647"/>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37" name="Google Shape;237;g39496236574_1_83"/>
          <p:cNvSpPr/>
          <p:nvPr/>
        </p:nvSpPr>
        <p:spPr>
          <a:xfrm>
            <a:off x="8114025" y="4398650"/>
            <a:ext cx="386400" cy="2136900"/>
          </a:xfrm>
          <a:prstGeom prst="leftBrace">
            <a:avLst>
              <a:gd name="adj1" fmla="val 50000"/>
              <a:gd name="adj2" fmla="val 28612"/>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6"/>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4" name="Google Shape;244;p6"/>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5" name="Google Shape;245;p6"/>
          <p:cNvSpPr txBox="1">
            <a:spLocks noGrp="1"/>
          </p:cNvSpPr>
          <p:nvPr>
            <p:ph type="title"/>
          </p:nvPr>
        </p:nvSpPr>
        <p:spPr>
          <a:xfrm>
            <a:off x="7531610" y="365125"/>
            <a:ext cx="3822189" cy="991402"/>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003C58"/>
              </a:buClr>
              <a:buSzPts val="4000"/>
              <a:buFont typeface="Arial"/>
              <a:buNone/>
            </a:pPr>
            <a:r>
              <a:rPr lang="es-CL" sz="4000" b="1" dirty="0">
                <a:solidFill>
                  <a:srgbClr val="003C58"/>
                </a:solidFill>
                <a:latin typeface="Arial"/>
                <a:ea typeface="Arial"/>
                <a:cs typeface="Arial"/>
                <a:sym typeface="Arial"/>
              </a:rPr>
              <a:t>Conclusión</a:t>
            </a:r>
            <a:endParaRPr sz="4000" b="1" dirty="0">
              <a:solidFill>
                <a:srgbClr val="003C58"/>
              </a:solidFill>
              <a:latin typeface="Arial"/>
              <a:ea typeface="Arial"/>
              <a:cs typeface="Arial"/>
              <a:sym typeface="Arial"/>
            </a:endParaRPr>
          </a:p>
        </p:txBody>
      </p:sp>
      <p:sp>
        <p:nvSpPr>
          <p:cNvPr id="246" name="Google Shape;246;p6"/>
          <p:cNvSpPr/>
          <p:nvPr/>
        </p:nvSpPr>
        <p:spPr>
          <a:xfrm>
            <a:off x="359085" y="1527349"/>
            <a:ext cx="8912887" cy="4762919"/>
          </a:xfrm>
          <a:prstGeom prst="rect">
            <a:avLst/>
          </a:prstGeom>
          <a:gradFill>
            <a:gsLst>
              <a:gs pos="0">
                <a:srgbClr val="F5F7FC">
                  <a:alpha val="14117"/>
                </a:srgbClr>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7" name="Google Shape;247;p6"/>
          <p:cNvSpPr txBox="1">
            <a:spLocks noGrp="1"/>
          </p:cNvSpPr>
          <p:nvPr>
            <p:ph type="body" idx="1"/>
          </p:nvPr>
        </p:nvSpPr>
        <p:spPr>
          <a:xfrm>
            <a:off x="1093033" y="1998496"/>
            <a:ext cx="9121010" cy="4217534"/>
          </a:xfrm>
          <a:prstGeom prst="rect">
            <a:avLst/>
          </a:prstGeom>
          <a:noFill/>
          <a:ln>
            <a:noFill/>
          </a:ln>
        </p:spPr>
        <p:txBody>
          <a:bodyPr spcFirstLastPara="1" wrap="square" lIns="91425" tIns="45700" rIns="91425" bIns="45700" anchor="t" anchorCtr="0">
            <a:normAutofit/>
          </a:bodyPr>
          <a:lstStyle/>
          <a:p>
            <a:pPr marL="228600" lvl="0" indent="-254000" algn="just" rtl="0">
              <a:lnSpc>
                <a:spcPct val="90000"/>
              </a:lnSpc>
              <a:spcBef>
                <a:spcPts val="0"/>
              </a:spcBef>
              <a:spcAft>
                <a:spcPts val="0"/>
              </a:spcAft>
              <a:buClr>
                <a:srgbClr val="003C58"/>
              </a:buClr>
              <a:buSzPts val="2400"/>
              <a:buChar char="•"/>
            </a:pPr>
            <a:r>
              <a:rPr lang="es-CL" sz="2400" dirty="0">
                <a:solidFill>
                  <a:srgbClr val="003C58"/>
                </a:solidFill>
                <a:latin typeface="Arial"/>
                <a:ea typeface="Arial"/>
                <a:cs typeface="Arial"/>
                <a:sym typeface="Arial"/>
              </a:rPr>
              <a:t>Existe una gran brecha en oncología médica, con marcadas desigualdades territoriales. </a:t>
            </a:r>
          </a:p>
          <a:p>
            <a:pPr marL="0" lvl="0" indent="0" algn="just" rtl="0">
              <a:lnSpc>
                <a:spcPct val="90000"/>
              </a:lnSpc>
              <a:spcBef>
                <a:spcPts val="0"/>
              </a:spcBef>
              <a:spcAft>
                <a:spcPts val="0"/>
              </a:spcAft>
              <a:buClr>
                <a:srgbClr val="003C58"/>
              </a:buClr>
              <a:buSzPts val="2400"/>
              <a:buNone/>
            </a:pPr>
            <a:endParaRPr sz="2400" dirty="0">
              <a:solidFill>
                <a:srgbClr val="003C58"/>
              </a:solidFill>
              <a:latin typeface="Arial"/>
              <a:ea typeface="Arial"/>
              <a:cs typeface="Arial"/>
              <a:sym typeface="Arial"/>
            </a:endParaRPr>
          </a:p>
          <a:p>
            <a:pPr marL="228600" lvl="0" indent="-254000" algn="just" rtl="0">
              <a:lnSpc>
                <a:spcPct val="90000"/>
              </a:lnSpc>
              <a:spcBef>
                <a:spcPts val="0"/>
              </a:spcBef>
              <a:spcAft>
                <a:spcPts val="0"/>
              </a:spcAft>
              <a:buClr>
                <a:srgbClr val="003C58"/>
              </a:buClr>
              <a:buSzPts val="2400"/>
              <a:buFont typeface="Arial"/>
              <a:buChar char="•"/>
            </a:pPr>
            <a:r>
              <a:rPr lang="es-CL" sz="2400" dirty="0">
                <a:solidFill>
                  <a:srgbClr val="003C58"/>
                </a:solidFill>
                <a:latin typeface="Arial"/>
                <a:ea typeface="Arial"/>
                <a:cs typeface="Arial"/>
                <a:sym typeface="Arial"/>
              </a:rPr>
              <a:t>Las barreras y facilitadores se pueden diferencias en estructurales, institucionales y personales. Este enfoque ayuda a proponer soluciones enfocadas a cada eje.</a:t>
            </a:r>
          </a:p>
          <a:p>
            <a:pPr marL="0" lvl="0" indent="0" algn="just" rtl="0">
              <a:lnSpc>
                <a:spcPct val="90000"/>
              </a:lnSpc>
              <a:spcBef>
                <a:spcPts val="0"/>
              </a:spcBef>
              <a:spcAft>
                <a:spcPts val="0"/>
              </a:spcAft>
              <a:buClr>
                <a:srgbClr val="003C58"/>
              </a:buClr>
              <a:buSzPts val="2400"/>
              <a:buNone/>
            </a:pPr>
            <a:endParaRPr sz="2400" dirty="0">
              <a:solidFill>
                <a:srgbClr val="003C58"/>
              </a:solidFill>
              <a:latin typeface="Arial"/>
              <a:ea typeface="Arial"/>
              <a:cs typeface="Arial"/>
              <a:sym typeface="Arial"/>
            </a:endParaRPr>
          </a:p>
          <a:p>
            <a:pPr marL="228600" lvl="0" indent="-254000" algn="just" rtl="0">
              <a:lnSpc>
                <a:spcPct val="90000"/>
              </a:lnSpc>
              <a:spcBef>
                <a:spcPts val="1000"/>
              </a:spcBef>
              <a:spcAft>
                <a:spcPts val="0"/>
              </a:spcAft>
              <a:buClr>
                <a:srgbClr val="003C58"/>
              </a:buClr>
              <a:buSzPts val="2400"/>
              <a:buChar char="•"/>
            </a:pPr>
            <a:r>
              <a:rPr lang="es-CL" sz="2400" dirty="0">
                <a:solidFill>
                  <a:srgbClr val="003C58"/>
                </a:solidFill>
                <a:latin typeface="Arial"/>
                <a:ea typeface="Arial"/>
                <a:cs typeface="Arial"/>
                <a:sym typeface="Arial"/>
              </a:rPr>
              <a:t>Se evidencia la necesidad de políticas públicas dirigidas a fortalecer la formación y optimizar la distribución de especialistas.</a:t>
            </a:r>
            <a:endParaRPr sz="3200" dirty="0"/>
          </a:p>
          <a:p>
            <a:pPr marL="228600" lvl="0" indent="-101600" algn="l" rtl="0">
              <a:lnSpc>
                <a:spcPct val="90000"/>
              </a:lnSpc>
              <a:spcBef>
                <a:spcPts val="1000"/>
              </a:spcBef>
              <a:spcAft>
                <a:spcPts val="0"/>
              </a:spcAft>
              <a:buClr>
                <a:schemeClr val="dk1"/>
              </a:buClr>
              <a:buSzPts val="2000"/>
              <a:buNone/>
            </a:pPr>
            <a:endParaRPr sz="2000" dirty="0">
              <a:solidFill>
                <a:srgbClr val="003C58"/>
              </a:solidFill>
              <a:latin typeface="Arial"/>
              <a:ea typeface="Arial"/>
              <a:cs typeface="Arial"/>
              <a:sym typeface="Arial"/>
            </a:endParaRPr>
          </a:p>
        </p:txBody>
      </p:sp>
      <p:sp>
        <p:nvSpPr>
          <p:cNvPr id="248" name="Google Shape;248;p6"/>
          <p:cNvSpPr/>
          <p:nvPr/>
        </p:nvSpPr>
        <p:spPr>
          <a:xfrm>
            <a:off x="11943984" y="1527349"/>
            <a:ext cx="246490" cy="4762919"/>
          </a:xfrm>
          <a:prstGeom prst="rect">
            <a:avLst/>
          </a:prstGeom>
          <a:solidFill>
            <a:srgbClr val="378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4" name="Google Shape;254;p7"/>
          <p:cNvSpPr/>
          <p:nvPr/>
        </p:nvSpPr>
        <p:spPr>
          <a:xfrm>
            <a:off x="838198" y="2059912"/>
            <a:ext cx="10429570" cy="4230356"/>
          </a:xfrm>
          <a:prstGeom prst="rect">
            <a:avLst/>
          </a:prstGeom>
          <a:gradFill>
            <a:gsLst>
              <a:gs pos="0">
                <a:srgbClr val="F5F7FC">
                  <a:alpha val="14117"/>
                </a:srgbClr>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5" name="Google Shape;255;p7"/>
          <p:cNvSpPr txBox="1">
            <a:spLocks noGrp="1"/>
          </p:cNvSpPr>
          <p:nvPr>
            <p:ph type="title"/>
          </p:nvPr>
        </p:nvSpPr>
        <p:spPr>
          <a:xfrm>
            <a:off x="838199" y="626382"/>
            <a:ext cx="353785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s-CL" b="1">
                <a:solidFill>
                  <a:schemeClr val="lt1"/>
                </a:solidFill>
                <a:latin typeface="Arial"/>
                <a:ea typeface="Arial"/>
                <a:cs typeface="Arial"/>
                <a:sym typeface="Arial"/>
              </a:rPr>
              <a:t>Referencias</a:t>
            </a:r>
            <a:endParaRPr b="1">
              <a:solidFill>
                <a:schemeClr val="lt1"/>
              </a:solidFill>
              <a:latin typeface="Arial"/>
              <a:ea typeface="Arial"/>
              <a:cs typeface="Arial"/>
              <a:sym typeface="Arial"/>
            </a:endParaRPr>
          </a:p>
        </p:txBody>
      </p:sp>
      <p:sp>
        <p:nvSpPr>
          <p:cNvPr id="256" name="Google Shape;256;p7"/>
          <p:cNvSpPr txBox="1">
            <a:spLocks noGrp="1"/>
          </p:cNvSpPr>
          <p:nvPr>
            <p:ph type="body" idx="1"/>
          </p:nvPr>
        </p:nvSpPr>
        <p:spPr>
          <a:xfrm>
            <a:off x="1601981" y="2578327"/>
            <a:ext cx="8902004" cy="3262941"/>
          </a:xfrm>
          <a:prstGeom prst="rect">
            <a:avLst/>
          </a:prstGeom>
          <a:noFill/>
          <a:ln>
            <a:noFill/>
          </a:ln>
        </p:spPr>
        <p:txBody>
          <a:bodyPr spcFirstLastPara="1" wrap="square" lIns="91425" tIns="45700" rIns="91425" bIns="45700" anchor="t" anchorCtr="0">
            <a:normAutofit fontScale="62500" lnSpcReduction="20000"/>
          </a:bodyPr>
          <a:lstStyle/>
          <a:p>
            <a:pPr marL="228600" lvl="0" indent="-182880" algn="l" rtl="0">
              <a:lnSpc>
                <a:spcPct val="90000"/>
              </a:lnSpc>
              <a:spcBef>
                <a:spcPts val="0"/>
              </a:spcBef>
              <a:spcAft>
                <a:spcPts val="0"/>
              </a:spcAft>
              <a:buClr>
                <a:srgbClr val="003C58"/>
              </a:buClr>
              <a:buSzPct val="100000"/>
              <a:buAutoNum type="arabicPeriod"/>
            </a:pPr>
            <a:r>
              <a:rPr lang="es-CL" sz="2400" dirty="0" err="1">
                <a:solidFill>
                  <a:srgbClr val="003C58"/>
                </a:solidFill>
                <a:latin typeface="Arial"/>
                <a:ea typeface="Arial"/>
                <a:cs typeface="Arial"/>
                <a:sym typeface="Arial"/>
              </a:rPr>
              <a:t>World</a:t>
            </a:r>
            <a:r>
              <a:rPr lang="es-CL" sz="2400" dirty="0">
                <a:solidFill>
                  <a:srgbClr val="003C58"/>
                </a:solidFill>
                <a:latin typeface="Arial"/>
                <a:ea typeface="Arial"/>
                <a:cs typeface="Arial"/>
                <a:sym typeface="Arial"/>
              </a:rPr>
              <a:t> </a:t>
            </a:r>
            <a:r>
              <a:rPr lang="es-CL" sz="2400" dirty="0" err="1">
                <a:solidFill>
                  <a:srgbClr val="003C58"/>
                </a:solidFill>
                <a:latin typeface="Arial"/>
                <a:ea typeface="Arial"/>
                <a:cs typeface="Arial"/>
                <a:sym typeface="Arial"/>
              </a:rPr>
              <a:t>Health</a:t>
            </a:r>
            <a:r>
              <a:rPr lang="es-CL" sz="2400" dirty="0">
                <a:solidFill>
                  <a:srgbClr val="003C58"/>
                </a:solidFill>
                <a:latin typeface="Arial"/>
                <a:ea typeface="Arial"/>
                <a:cs typeface="Arial"/>
                <a:sym typeface="Arial"/>
              </a:rPr>
              <a:t> </a:t>
            </a:r>
            <a:r>
              <a:rPr lang="es-CL" sz="2400" dirty="0" err="1">
                <a:solidFill>
                  <a:srgbClr val="003C58"/>
                </a:solidFill>
                <a:latin typeface="Arial"/>
                <a:ea typeface="Arial"/>
                <a:cs typeface="Arial"/>
                <a:sym typeface="Arial"/>
              </a:rPr>
              <a:t>Organization</a:t>
            </a:r>
            <a:r>
              <a:rPr lang="es-CL" sz="2400" dirty="0">
                <a:solidFill>
                  <a:srgbClr val="003C58"/>
                </a:solidFill>
                <a:latin typeface="Arial"/>
                <a:ea typeface="Arial"/>
                <a:cs typeface="Arial"/>
                <a:sym typeface="Arial"/>
              </a:rPr>
              <a:t>. </a:t>
            </a:r>
            <a:r>
              <a:rPr lang="es-CL" sz="2400" dirty="0" err="1">
                <a:solidFill>
                  <a:srgbClr val="003C58"/>
                </a:solidFill>
                <a:latin typeface="Arial"/>
                <a:ea typeface="Arial"/>
                <a:cs typeface="Arial"/>
                <a:sym typeface="Arial"/>
              </a:rPr>
              <a:t>Noncommunicable</a:t>
            </a:r>
            <a:r>
              <a:rPr lang="es-CL" sz="2400" dirty="0">
                <a:solidFill>
                  <a:srgbClr val="003C58"/>
                </a:solidFill>
                <a:latin typeface="Arial"/>
                <a:ea typeface="Arial"/>
                <a:cs typeface="Arial"/>
                <a:sym typeface="Arial"/>
              </a:rPr>
              <a:t> </a:t>
            </a:r>
            <a:r>
              <a:rPr lang="es-CL" sz="2400" dirty="0" err="1">
                <a:solidFill>
                  <a:srgbClr val="003C58"/>
                </a:solidFill>
                <a:latin typeface="Arial"/>
                <a:ea typeface="Arial"/>
                <a:cs typeface="Arial"/>
                <a:sym typeface="Arial"/>
              </a:rPr>
              <a:t>Diseases</a:t>
            </a:r>
            <a:r>
              <a:rPr lang="es-CL" sz="2400" dirty="0">
                <a:solidFill>
                  <a:srgbClr val="003C58"/>
                </a:solidFill>
                <a:latin typeface="Arial"/>
                <a:ea typeface="Arial"/>
                <a:cs typeface="Arial"/>
                <a:sym typeface="Arial"/>
              </a:rPr>
              <a:t> Country </a:t>
            </a:r>
            <a:r>
              <a:rPr lang="es-CL" sz="2400" dirty="0" err="1">
                <a:solidFill>
                  <a:srgbClr val="003C58"/>
                </a:solidFill>
                <a:latin typeface="Arial"/>
                <a:ea typeface="Arial"/>
                <a:cs typeface="Arial"/>
                <a:sym typeface="Arial"/>
              </a:rPr>
              <a:t>Profile</a:t>
            </a:r>
            <a:r>
              <a:rPr lang="es-CL" sz="2400" dirty="0">
                <a:solidFill>
                  <a:srgbClr val="003C58"/>
                </a:solidFill>
                <a:latin typeface="Arial"/>
                <a:ea typeface="Arial"/>
                <a:cs typeface="Arial"/>
                <a:sym typeface="Arial"/>
              </a:rPr>
              <a:t>: Chile [Internet]. Geneva: WHO; 2025 [</a:t>
            </a:r>
            <a:r>
              <a:rPr lang="es-CL" sz="2400" dirty="0" err="1">
                <a:solidFill>
                  <a:srgbClr val="003C58"/>
                </a:solidFill>
                <a:latin typeface="Arial"/>
                <a:ea typeface="Arial"/>
                <a:cs typeface="Arial"/>
                <a:sym typeface="Arial"/>
              </a:rPr>
              <a:t>cited</a:t>
            </a:r>
            <a:r>
              <a:rPr lang="es-CL" sz="2400" dirty="0">
                <a:solidFill>
                  <a:srgbClr val="003C58"/>
                </a:solidFill>
                <a:latin typeface="Arial"/>
                <a:ea typeface="Arial"/>
                <a:cs typeface="Arial"/>
                <a:sym typeface="Arial"/>
              </a:rPr>
              <a:t> 2025 Oct 13]. </a:t>
            </a:r>
            <a:r>
              <a:rPr lang="es-CL" sz="2400" dirty="0" err="1">
                <a:solidFill>
                  <a:srgbClr val="003C58"/>
                </a:solidFill>
                <a:latin typeface="Arial"/>
                <a:ea typeface="Arial"/>
                <a:cs typeface="Arial"/>
                <a:sym typeface="Arial"/>
              </a:rPr>
              <a:t>Available</a:t>
            </a:r>
            <a:r>
              <a:rPr lang="es-CL" sz="2400" dirty="0">
                <a:solidFill>
                  <a:srgbClr val="003C58"/>
                </a:solidFill>
                <a:latin typeface="Arial"/>
                <a:ea typeface="Arial"/>
                <a:cs typeface="Arial"/>
                <a:sym typeface="Arial"/>
              </a:rPr>
              <a:t> </a:t>
            </a:r>
            <a:r>
              <a:rPr lang="es-CL" sz="2400" dirty="0" err="1">
                <a:solidFill>
                  <a:srgbClr val="003C58"/>
                </a:solidFill>
                <a:latin typeface="Arial"/>
                <a:ea typeface="Arial"/>
                <a:cs typeface="Arial"/>
                <a:sym typeface="Arial"/>
              </a:rPr>
              <a:t>from</a:t>
            </a:r>
            <a:r>
              <a:rPr lang="es-CL" sz="2400" dirty="0">
                <a:solidFill>
                  <a:srgbClr val="003C58"/>
                </a:solidFill>
                <a:latin typeface="Arial"/>
                <a:ea typeface="Arial"/>
                <a:cs typeface="Arial"/>
                <a:sym typeface="Arial"/>
              </a:rPr>
              <a:t>: https://ncdportal.org/CountryProfile/GHE110/CHL</a:t>
            </a:r>
            <a:endParaRPr sz="2400" dirty="0">
              <a:solidFill>
                <a:srgbClr val="003C58"/>
              </a:solidFill>
              <a:latin typeface="Arial"/>
              <a:ea typeface="Arial"/>
              <a:cs typeface="Arial"/>
              <a:sym typeface="Arial"/>
            </a:endParaRPr>
          </a:p>
          <a:p>
            <a:pPr marL="228600" lvl="0" indent="-220980" algn="l" rtl="0">
              <a:spcBef>
                <a:spcPts val="0"/>
              </a:spcBef>
              <a:spcAft>
                <a:spcPts val="0"/>
              </a:spcAft>
              <a:buClr>
                <a:srgbClr val="003C58"/>
              </a:buClr>
              <a:buSzPct val="100000"/>
              <a:buAutoNum type="arabicPeriod"/>
            </a:pPr>
            <a:r>
              <a:rPr lang="es-CL" sz="2400" dirty="0">
                <a:solidFill>
                  <a:srgbClr val="003C58"/>
                </a:solidFill>
                <a:latin typeface="Arial"/>
                <a:ea typeface="Arial"/>
                <a:cs typeface="Arial"/>
                <a:sym typeface="Arial"/>
              </a:rPr>
              <a:t>International Agency </a:t>
            </a:r>
            <a:r>
              <a:rPr lang="es-CL" sz="2400" dirty="0" err="1">
                <a:solidFill>
                  <a:srgbClr val="003C58"/>
                </a:solidFill>
                <a:latin typeface="Arial"/>
                <a:ea typeface="Arial"/>
                <a:cs typeface="Arial"/>
                <a:sym typeface="Arial"/>
              </a:rPr>
              <a:t>for</a:t>
            </a:r>
            <a:r>
              <a:rPr lang="es-CL" sz="2400" dirty="0">
                <a:solidFill>
                  <a:srgbClr val="003C58"/>
                </a:solidFill>
                <a:latin typeface="Arial"/>
                <a:ea typeface="Arial"/>
                <a:cs typeface="Arial"/>
                <a:sym typeface="Arial"/>
              </a:rPr>
              <a:t> </a:t>
            </a:r>
            <a:r>
              <a:rPr lang="es-CL" sz="2400" dirty="0" err="1">
                <a:solidFill>
                  <a:srgbClr val="003C58"/>
                </a:solidFill>
                <a:latin typeface="Arial"/>
                <a:ea typeface="Arial"/>
                <a:cs typeface="Arial"/>
                <a:sym typeface="Arial"/>
              </a:rPr>
              <a:t>Research</a:t>
            </a:r>
            <a:r>
              <a:rPr lang="es-CL" sz="2400" dirty="0">
                <a:solidFill>
                  <a:srgbClr val="003C58"/>
                </a:solidFill>
                <a:latin typeface="Arial"/>
                <a:ea typeface="Arial"/>
                <a:cs typeface="Arial"/>
                <a:sym typeface="Arial"/>
              </a:rPr>
              <a:t> </a:t>
            </a:r>
            <a:r>
              <a:rPr lang="es-CL" sz="2400" dirty="0" err="1">
                <a:solidFill>
                  <a:srgbClr val="003C58"/>
                </a:solidFill>
                <a:latin typeface="Arial"/>
                <a:ea typeface="Arial"/>
                <a:cs typeface="Arial"/>
                <a:sym typeface="Arial"/>
              </a:rPr>
              <a:t>on</a:t>
            </a:r>
            <a:r>
              <a:rPr lang="es-CL" sz="2400" dirty="0">
                <a:solidFill>
                  <a:srgbClr val="003C58"/>
                </a:solidFill>
                <a:latin typeface="Arial"/>
                <a:ea typeface="Arial"/>
                <a:cs typeface="Arial"/>
                <a:sym typeface="Arial"/>
              </a:rPr>
              <a:t> </a:t>
            </a:r>
            <a:r>
              <a:rPr lang="es-CL" sz="2400" dirty="0" err="1">
                <a:solidFill>
                  <a:srgbClr val="003C58"/>
                </a:solidFill>
                <a:latin typeface="Arial"/>
                <a:ea typeface="Arial"/>
                <a:cs typeface="Arial"/>
                <a:sym typeface="Arial"/>
              </a:rPr>
              <a:t>Cancer</a:t>
            </a:r>
            <a:r>
              <a:rPr lang="es-CL" sz="2400" dirty="0">
                <a:solidFill>
                  <a:srgbClr val="003C58"/>
                </a:solidFill>
                <a:latin typeface="Arial"/>
                <a:ea typeface="Arial"/>
                <a:cs typeface="Arial"/>
                <a:sym typeface="Arial"/>
              </a:rPr>
              <a:t>. </a:t>
            </a:r>
            <a:r>
              <a:rPr lang="es-CL" sz="2400" dirty="0" err="1">
                <a:solidFill>
                  <a:srgbClr val="003C58"/>
                </a:solidFill>
                <a:latin typeface="Arial"/>
                <a:ea typeface="Arial"/>
                <a:cs typeface="Arial"/>
                <a:sym typeface="Arial"/>
              </a:rPr>
              <a:t>Cancer</a:t>
            </a:r>
            <a:r>
              <a:rPr lang="es-CL" sz="2400" dirty="0">
                <a:solidFill>
                  <a:srgbClr val="003C58"/>
                </a:solidFill>
                <a:latin typeface="Arial"/>
                <a:ea typeface="Arial"/>
                <a:cs typeface="Arial"/>
                <a:sym typeface="Arial"/>
              </a:rPr>
              <a:t> </a:t>
            </a:r>
            <a:r>
              <a:rPr lang="es-CL" sz="2400" dirty="0" err="1">
                <a:solidFill>
                  <a:srgbClr val="003C58"/>
                </a:solidFill>
                <a:latin typeface="Arial"/>
                <a:ea typeface="Arial"/>
                <a:cs typeface="Arial"/>
                <a:sym typeface="Arial"/>
              </a:rPr>
              <a:t>Tomorrow</a:t>
            </a:r>
            <a:r>
              <a:rPr lang="es-CL" sz="2400" dirty="0">
                <a:solidFill>
                  <a:srgbClr val="003C58"/>
                </a:solidFill>
                <a:latin typeface="Arial"/>
                <a:ea typeface="Arial"/>
                <a:cs typeface="Arial"/>
                <a:sym typeface="Arial"/>
              </a:rPr>
              <a:t>: </a:t>
            </a:r>
            <a:r>
              <a:rPr lang="es-CL" sz="2400" dirty="0" err="1">
                <a:solidFill>
                  <a:srgbClr val="003C58"/>
                </a:solidFill>
                <a:latin typeface="Arial"/>
                <a:ea typeface="Arial"/>
                <a:cs typeface="Arial"/>
                <a:sym typeface="Arial"/>
              </a:rPr>
              <a:t>Trends</a:t>
            </a:r>
            <a:r>
              <a:rPr lang="es-CL" sz="2400" dirty="0">
                <a:solidFill>
                  <a:srgbClr val="003C58"/>
                </a:solidFill>
                <a:latin typeface="Arial"/>
                <a:ea typeface="Arial"/>
                <a:cs typeface="Arial"/>
                <a:sym typeface="Arial"/>
              </a:rPr>
              <a:t> – Chile [Internet]. Lyon: IARC; 2025 [</a:t>
            </a:r>
            <a:r>
              <a:rPr lang="es-CL" sz="2400" dirty="0" err="1">
                <a:solidFill>
                  <a:srgbClr val="003C58"/>
                </a:solidFill>
                <a:latin typeface="Arial"/>
                <a:ea typeface="Arial"/>
                <a:cs typeface="Arial"/>
                <a:sym typeface="Arial"/>
              </a:rPr>
              <a:t>cited</a:t>
            </a:r>
            <a:r>
              <a:rPr lang="es-CL" sz="2400" dirty="0">
                <a:solidFill>
                  <a:srgbClr val="003C58"/>
                </a:solidFill>
                <a:latin typeface="Arial"/>
                <a:ea typeface="Arial"/>
                <a:cs typeface="Arial"/>
                <a:sym typeface="Arial"/>
              </a:rPr>
              <a:t> 2025 Oct 13]. </a:t>
            </a:r>
            <a:r>
              <a:rPr lang="es-CL" sz="2400" dirty="0" err="1">
                <a:solidFill>
                  <a:srgbClr val="003C58"/>
                </a:solidFill>
                <a:latin typeface="Arial"/>
                <a:ea typeface="Arial"/>
                <a:cs typeface="Arial"/>
                <a:sym typeface="Arial"/>
              </a:rPr>
              <a:t>Available</a:t>
            </a:r>
            <a:r>
              <a:rPr lang="es-CL" sz="2400" dirty="0">
                <a:solidFill>
                  <a:srgbClr val="003C58"/>
                </a:solidFill>
                <a:latin typeface="Arial"/>
                <a:ea typeface="Arial"/>
                <a:cs typeface="Arial"/>
                <a:sym typeface="Arial"/>
              </a:rPr>
              <a:t> </a:t>
            </a:r>
            <a:r>
              <a:rPr lang="es-CL" sz="2400" dirty="0" err="1">
                <a:solidFill>
                  <a:srgbClr val="003C58"/>
                </a:solidFill>
                <a:latin typeface="Arial"/>
                <a:ea typeface="Arial"/>
                <a:cs typeface="Arial"/>
                <a:sym typeface="Arial"/>
              </a:rPr>
              <a:t>from</a:t>
            </a:r>
            <a:r>
              <a:rPr lang="es-CL" sz="2400" dirty="0">
                <a:solidFill>
                  <a:srgbClr val="003C58"/>
                </a:solidFill>
                <a:latin typeface="Arial"/>
                <a:ea typeface="Arial"/>
                <a:cs typeface="Arial"/>
                <a:sym typeface="Arial"/>
              </a:rPr>
              <a:t>: https://gco.iarc.fr/tomorrow/en/dataviz/trends?multiple_populations=1&amp;populations=152&amp;age_start=3</a:t>
            </a:r>
            <a:endParaRPr sz="2400" dirty="0">
              <a:solidFill>
                <a:srgbClr val="003C58"/>
              </a:solidFill>
              <a:latin typeface="Arial"/>
              <a:ea typeface="Arial"/>
              <a:cs typeface="Arial"/>
              <a:sym typeface="Arial"/>
            </a:endParaRPr>
          </a:p>
          <a:p>
            <a:pPr marL="228600" lvl="0" indent="-220980" algn="l" rtl="0">
              <a:spcBef>
                <a:spcPts val="0"/>
              </a:spcBef>
              <a:spcAft>
                <a:spcPts val="0"/>
              </a:spcAft>
              <a:buClr>
                <a:srgbClr val="003C58"/>
              </a:buClr>
              <a:buSzPct val="100000"/>
              <a:buAutoNum type="arabicPeriod"/>
            </a:pPr>
            <a:r>
              <a:rPr lang="es-CL" sz="2400" dirty="0">
                <a:solidFill>
                  <a:srgbClr val="003C58"/>
                </a:solidFill>
                <a:latin typeface="Arial"/>
                <a:ea typeface="Arial"/>
                <a:cs typeface="Arial"/>
                <a:sym typeface="Arial"/>
              </a:rPr>
              <a:t>Organización Panamericana de la Salud. La fuerza de trabajo en salud en las Américas: datos e indicadores regionales. Washington (DC): OPS; 2025. </a:t>
            </a:r>
            <a:r>
              <a:rPr lang="es-CL" sz="2400" dirty="0" err="1">
                <a:solidFill>
                  <a:srgbClr val="003C58"/>
                </a:solidFill>
                <a:latin typeface="Arial"/>
                <a:ea typeface="Arial"/>
                <a:cs typeface="Arial"/>
                <a:sym typeface="Arial"/>
              </a:rPr>
              <a:t>Available</a:t>
            </a:r>
            <a:r>
              <a:rPr lang="es-CL" sz="2400" dirty="0">
                <a:solidFill>
                  <a:srgbClr val="003C58"/>
                </a:solidFill>
                <a:latin typeface="Arial"/>
                <a:ea typeface="Arial"/>
                <a:cs typeface="Arial"/>
                <a:sym typeface="Arial"/>
              </a:rPr>
              <a:t> </a:t>
            </a:r>
            <a:r>
              <a:rPr lang="es-CL" sz="2400" dirty="0" err="1">
                <a:solidFill>
                  <a:srgbClr val="003C58"/>
                </a:solidFill>
                <a:latin typeface="Arial"/>
                <a:ea typeface="Arial"/>
                <a:cs typeface="Arial"/>
                <a:sym typeface="Arial"/>
              </a:rPr>
              <a:t>from</a:t>
            </a:r>
            <a:r>
              <a:rPr lang="es-CL" sz="2400" dirty="0">
                <a:solidFill>
                  <a:srgbClr val="003C58"/>
                </a:solidFill>
                <a:latin typeface="Arial"/>
                <a:ea typeface="Arial"/>
                <a:cs typeface="Arial"/>
                <a:sym typeface="Arial"/>
              </a:rPr>
              <a:t>: https://doi.org/10.37774/9789275329702</a:t>
            </a:r>
            <a:endParaRPr sz="2400" dirty="0">
              <a:solidFill>
                <a:srgbClr val="003C58"/>
              </a:solidFill>
              <a:latin typeface="Arial"/>
              <a:ea typeface="Arial"/>
              <a:cs typeface="Arial"/>
              <a:sym typeface="Arial"/>
            </a:endParaRPr>
          </a:p>
          <a:p>
            <a:pPr marL="228600" lvl="0" indent="-220980" algn="l" rtl="0">
              <a:spcBef>
                <a:spcPts val="0"/>
              </a:spcBef>
              <a:spcAft>
                <a:spcPts val="0"/>
              </a:spcAft>
              <a:buClr>
                <a:srgbClr val="003C58"/>
              </a:buClr>
              <a:buSzPct val="100000"/>
              <a:buAutoNum type="arabicPeriod"/>
            </a:pPr>
            <a:r>
              <a:rPr lang="es-CL" sz="2400" dirty="0" err="1">
                <a:solidFill>
                  <a:srgbClr val="003C58"/>
                </a:solidFill>
                <a:latin typeface="Arial"/>
                <a:ea typeface="Arial"/>
                <a:cs typeface="Arial"/>
                <a:sym typeface="Arial"/>
              </a:rPr>
              <a:t>Bidwell</a:t>
            </a:r>
            <a:r>
              <a:rPr lang="es-CL" sz="2400" dirty="0">
                <a:solidFill>
                  <a:srgbClr val="003C58"/>
                </a:solidFill>
                <a:latin typeface="Arial"/>
                <a:ea typeface="Arial"/>
                <a:cs typeface="Arial"/>
                <a:sym typeface="Arial"/>
              </a:rPr>
              <a:t> S, Simpson A, Sullivan R, Robinson B, Thomas W, Jackson C, </a:t>
            </a:r>
            <a:r>
              <a:rPr lang="es-CL" sz="2400" dirty="0" err="1">
                <a:solidFill>
                  <a:srgbClr val="003C58"/>
                </a:solidFill>
                <a:latin typeface="Arial"/>
                <a:ea typeface="Arial"/>
                <a:cs typeface="Arial"/>
                <a:sym typeface="Arial"/>
              </a:rPr>
              <a:t>Forgeson</a:t>
            </a:r>
            <a:r>
              <a:rPr lang="es-CL" sz="2400" dirty="0">
                <a:solidFill>
                  <a:srgbClr val="003C58"/>
                </a:solidFill>
                <a:latin typeface="Arial"/>
                <a:ea typeface="Arial"/>
                <a:cs typeface="Arial"/>
                <a:sym typeface="Arial"/>
              </a:rPr>
              <a:t> G, Jameson M, Clarke T. A </a:t>
            </a:r>
            <a:r>
              <a:rPr lang="es-CL" sz="2400" dirty="0" err="1">
                <a:solidFill>
                  <a:srgbClr val="003C58"/>
                </a:solidFill>
                <a:latin typeface="Arial"/>
                <a:ea typeface="Arial"/>
                <a:cs typeface="Arial"/>
                <a:sym typeface="Arial"/>
              </a:rPr>
              <a:t>workforce</a:t>
            </a:r>
            <a:r>
              <a:rPr lang="es-CL" sz="2400" dirty="0">
                <a:solidFill>
                  <a:srgbClr val="003C58"/>
                </a:solidFill>
                <a:latin typeface="Arial"/>
                <a:ea typeface="Arial"/>
                <a:cs typeface="Arial"/>
                <a:sym typeface="Arial"/>
              </a:rPr>
              <a:t> </a:t>
            </a:r>
            <a:r>
              <a:rPr lang="es-CL" sz="2400" dirty="0" err="1">
                <a:solidFill>
                  <a:srgbClr val="003C58"/>
                </a:solidFill>
                <a:latin typeface="Arial"/>
                <a:ea typeface="Arial"/>
                <a:cs typeface="Arial"/>
                <a:sym typeface="Arial"/>
              </a:rPr>
              <a:t>survey</a:t>
            </a:r>
            <a:r>
              <a:rPr lang="es-CL" sz="2400" dirty="0">
                <a:solidFill>
                  <a:srgbClr val="003C58"/>
                </a:solidFill>
                <a:latin typeface="Arial"/>
                <a:ea typeface="Arial"/>
                <a:cs typeface="Arial"/>
                <a:sym typeface="Arial"/>
              </a:rPr>
              <a:t> </a:t>
            </a:r>
            <a:r>
              <a:rPr lang="es-CL" sz="2400" dirty="0" err="1">
                <a:solidFill>
                  <a:srgbClr val="003C58"/>
                </a:solidFill>
                <a:latin typeface="Arial"/>
                <a:ea typeface="Arial"/>
                <a:cs typeface="Arial"/>
                <a:sym typeface="Arial"/>
              </a:rPr>
              <a:t>of</a:t>
            </a:r>
            <a:r>
              <a:rPr lang="es-CL" sz="2400" dirty="0">
                <a:solidFill>
                  <a:srgbClr val="003C58"/>
                </a:solidFill>
                <a:latin typeface="Arial"/>
                <a:ea typeface="Arial"/>
                <a:cs typeface="Arial"/>
                <a:sym typeface="Arial"/>
              </a:rPr>
              <a:t> New </a:t>
            </a:r>
            <a:r>
              <a:rPr lang="es-CL" sz="2400" dirty="0" err="1">
                <a:solidFill>
                  <a:srgbClr val="003C58"/>
                </a:solidFill>
                <a:latin typeface="Arial"/>
                <a:ea typeface="Arial"/>
                <a:cs typeface="Arial"/>
                <a:sym typeface="Arial"/>
              </a:rPr>
              <a:t>Zealand</a:t>
            </a:r>
            <a:r>
              <a:rPr lang="es-CL" sz="2400" dirty="0">
                <a:solidFill>
                  <a:srgbClr val="003C58"/>
                </a:solidFill>
                <a:latin typeface="Arial"/>
                <a:ea typeface="Arial"/>
                <a:cs typeface="Arial"/>
                <a:sym typeface="Arial"/>
              </a:rPr>
              <a:t> medical </a:t>
            </a:r>
            <a:r>
              <a:rPr lang="es-CL" sz="2400" dirty="0" err="1">
                <a:solidFill>
                  <a:srgbClr val="003C58"/>
                </a:solidFill>
                <a:latin typeface="Arial"/>
                <a:ea typeface="Arial"/>
                <a:cs typeface="Arial"/>
                <a:sym typeface="Arial"/>
              </a:rPr>
              <a:t>oncologists</a:t>
            </a:r>
            <a:r>
              <a:rPr lang="es-CL" sz="2400" dirty="0">
                <a:solidFill>
                  <a:srgbClr val="003C58"/>
                </a:solidFill>
                <a:latin typeface="Arial"/>
                <a:ea typeface="Arial"/>
                <a:cs typeface="Arial"/>
                <a:sym typeface="Arial"/>
              </a:rPr>
              <a:t>. N Z </a:t>
            </a:r>
            <a:r>
              <a:rPr lang="es-CL" sz="2400" dirty="0" err="1">
                <a:solidFill>
                  <a:srgbClr val="003C58"/>
                </a:solidFill>
                <a:latin typeface="Arial"/>
                <a:ea typeface="Arial"/>
                <a:cs typeface="Arial"/>
                <a:sym typeface="Arial"/>
              </a:rPr>
              <a:t>Med</a:t>
            </a:r>
            <a:r>
              <a:rPr lang="es-CL" sz="2400" dirty="0">
                <a:solidFill>
                  <a:srgbClr val="003C58"/>
                </a:solidFill>
                <a:latin typeface="Arial"/>
                <a:ea typeface="Arial"/>
                <a:cs typeface="Arial"/>
                <a:sym typeface="Arial"/>
              </a:rPr>
              <a:t> J [Internet]. 2013 [</a:t>
            </a:r>
            <a:r>
              <a:rPr lang="es-CL" sz="2400" dirty="0" err="1">
                <a:solidFill>
                  <a:srgbClr val="003C58"/>
                </a:solidFill>
                <a:latin typeface="Arial"/>
                <a:ea typeface="Arial"/>
                <a:cs typeface="Arial"/>
                <a:sym typeface="Arial"/>
              </a:rPr>
              <a:t>cited</a:t>
            </a:r>
            <a:r>
              <a:rPr lang="es-CL" sz="2400" dirty="0">
                <a:solidFill>
                  <a:srgbClr val="003C58"/>
                </a:solidFill>
                <a:latin typeface="Arial"/>
                <a:ea typeface="Arial"/>
                <a:cs typeface="Arial"/>
                <a:sym typeface="Arial"/>
              </a:rPr>
              <a:t> 2025 Oct 13];126(1371):45–53. </a:t>
            </a:r>
            <a:endParaRPr sz="2400" dirty="0">
              <a:solidFill>
                <a:srgbClr val="003C58"/>
              </a:solidFill>
              <a:latin typeface="Arial"/>
              <a:ea typeface="Arial"/>
              <a:cs typeface="Arial"/>
              <a:sym typeface="Arial"/>
            </a:endParaRPr>
          </a:p>
          <a:p>
            <a:pPr marL="228600" lvl="0" indent="-182880" algn="l" rtl="0">
              <a:lnSpc>
                <a:spcPct val="90000"/>
              </a:lnSpc>
              <a:spcBef>
                <a:spcPts val="0"/>
              </a:spcBef>
              <a:spcAft>
                <a:spcPts val="0"/>
              </a:spcAft>
              <a:buClr>
                <a:srgbClr val="003C58"/>
              </a:buClr>
              <a:buSzPct val="100000"/>
              <a:buAutoNum type="arabicPeriod"/>
            </a:pPr>
            <a:r>
              <a:rPr lang="es-CL" sz="2400" dirty="0">
                <a:solidFill>
                  <a:srgbClr val="003C58"/>
                </a:solidFill>
                <a:latin typeface="Arial"/>
                <a:ea typeface="Arial"/>
                <a:cs typeface="Arial"/>
                <a:sym typeface="Arial"/>
              </a:rPr>
              <a:t>Mathew A. Global </a:t>
            </a:r>
            <a:r>
              <a:rPr lang="es-CL" sz="2400" dirty="0" err="1">
                <a:solidFill>
                  <a:srgbClr val="003C58"/>
                </a:solidFill>
                <a:latin typeface="Arial"/>
                <a:ea typeface="Arial"/>
                <a:cs typeface="Arial"/>
                <a:sym typeface="Arial"/>
              </a:rPr>
              <a:t>survey</a:t>
            </a:r>
            <a:r>
              <a:rPr lang="es-CL" sz="2400" dirty="0">
                <a:solidFill>
                  <a:srgbClr val="003C58"/>
                </a:solidFill>
                <a:latin typeface="Arial"/>
                <a:ea typeface="Arial"/>
                <a:cs typeface="Arial"/>
                <a:sym typeface="Arial"/>
              </a:rPr>
              <a:t> </a:t>
            </a:r>
            <a:r>
              <a:rPr lang="es-CL" sz="2400" dirty="0" err="1">
                <a:solidFill>
                  <a:srgbClr val="003C58"/>
                </a:solidFill>
                <a:latin typeface="Arial"/>
                <a:ea typeface="Arial"/>
                <a:cs typeface="Arial"/>
                <a:sym typeface="Arial"/>
              </a:rPr>
              <a:t>of</a:t>
            </a:r>
            <a:r>
              <a:rPr lang="es-CL" sz="2400" dirty="0">
                <a:solidFill>
                  <a:srgbClr val="003C58"/>
                </a:solidFill>
                <a:latin typeface="Arial"/>
                <a:ea typeface="Arial"/>
                <a:cs typeface="Arial"/>
                <a:sym typeface="Arial"/>
              </a:rPr>
              <a:t> </a:t>
            </a:r>
            <a:r>
              <a:rPr lang="es-CL" sz="2400" dirty="0" err="1">
                <a:solidFill>
                  <a:srgbClr val="003C58"/>
                </a:solidFill>
                <a:latin typeface="Arial"/>
                <a:ea typeface="Arial"/>
                <a:cs typeface="Arial"/>
                <a:sym typeface="Arial"/>
              </a:rPr>
              <a:t>clinical</a:t>
            </a:r>
            <a:r>
              <a:rPr lang="es-CL" sz="2400" dirty="0">
                <a:solidFill>
                  <a:srgbClr val="003C58"/>
                </a:solidFill>
                <a:latin typeface="Arial"/>
                <a:ea typeface="Arial"/>
                <a:cs typeface="Arial"/>
                <a:sym typeface="Arial"/>
              </a:rPr>
              <a:t> </a:t>
            </a:r>
            <a:r>
              <a:rPr lang="es-CL" sz="2400" dirty="0" err="1">
                <a:solidFill>
                  <a:srgbClr val="003C58"/>
                </a:solidFill>
                <a:latin typeface="Arial"/>
                <a:ea typeface="Arial"/>
                <a:cs typeface="Arial"/>
                <a:sym typeface="Arial"/>
              </a:rPr>
              <a:t>oncology</a:t>
            </a:r>
            <a:r>
              <a:rPr lang="es-CL" sz="2400" dirty="0">
                <a:solidFill>
                  <a:srgbClr val="003C58"/>
                </a:solidFill>
                <a:latin typeface="Arial"/>
                <a:ea typeface="Arial"/>
                <a:cs typeface="Arial"/>
                <a:sym typeface="Arial"/>
              </a:rPr>
              <a:t> </a:t>
            </a:r>
            <a:r>
              <a:rPr lang="es-CL" sz="2400" dirty="0" err="1">
                <a:solidFill>
                  <a:srgbClr val="003C58"/>
                </a:solidFill>
                <a:latin typeface="Arial"/>
                <a:ea typeface="Arial"/>
                <a:cs typeface="Arial"/>
                <a:sym typeface="Arial"/>
              </a:rPr>
              <a:t>workforce</a:t>
            </a:r>
            <a:r>
              <a:rPr lang="es-CL" sz="2400" dirty="0">
                <a:solidFill>
                  <a:srgbClr val="003C58"/>
                </a:solidFill>
                <a:latin typeface="Arial"/>
                <a:ea typeface="Arial"/>
                <a:cs typeface="Arial"/>
                <a:sym typeface="Arial"/>
              </a:rPr>
              <a:t>. J </a:t>
            </a:r>
            <a:r>
              <a:rPr lang="es-CL" sz="2400" dirty="0" err="1">
                <a:solidFill>
                  <a:srgbClr val="003C58"/>
                </a:solidFill>
                <a:latin typeface="Arial"/>
                <a:ea typeface="Arial"/>
                <a:cs typeface="Arial"/>
                <a:sym typeface="Arial"/>
              </a:rPr>
              <a:t>Glob</a:t>
            </a:r>
            <a:r>
              <a:rPr lang="es-CL" sz="2400" dirty="0">
                <a:solidFill>
                  <a:srgbClr val="003C58"/>
                </a:solidFill>
                <a:latin typeface="Arial"/>
                <a:ea typeface="Arial"/>
                <a:cs typeface="Arial"/>
                <a:sym typeface="Arial"/>
              </a:rPr>
              <a:t> Oncol [Internet]. 2018 [</a:t>
            </a:r>
            <a:r>
              <a:rPr lang="es-CL" sz="2400" dirty="0" err="1">
                <a:solidFill>
                  <a:srgbClr val="003C58"/>
                </a:solidFill>
                <a:latin typeface="Arial"/>
                <a:ea typeface="Arial"/>
                <a:cs typeface="Arial"/>
                <a:sym typeface="Arial"/>
              </a:rPr>
              <a:t>cited</a:t>
            </a:r>
            <a:r>
              <a:rPr lang="es-CL" sz="2400" dirty="0">
                <a:solidFill>
                  <a:srgbClr val="003C58"/>
                </a:solidFill>
                <a:latin typeface="Arial"/>
                <a:ea typeface="Arial"/>
                <a:cs typeface="Arial"/>
                <a:sym typeface="Arial"/>
              </a:rPr>
              <a:t> 2025 Oct 13];4:1–12. </a:t>
            </a:r>
            <a:r>
              <a:rPr lang="es-CL" sz="2400" dirty="0" err="1">
                <a:solidFill>
                  <a:srgbClr val="003C58"/>
                </a:solidFill>
                <a:latin typeface="Arial"/>
                <a:ea typeface="Arial"/>
                <a:cs typeface="Arial"/>
                <a:sym typeface="Arial"/>
              </a:rPr>
              <a:t>Available</a:t>
            </a:r>
            <a:r>
              <a:rPr lang="es-CL" sz="2400" dirty="0">
                <a:solidFill>
                  <a:srgbClr val="003C58"/>
                </a:solidFill>
                <a:latin typeface="Arial"/>
                <a:ea typeface="Arial"/>
                <a:cs typeface="Arial"/>
                <a:sym typeface="Arial"/>
              </a:rPr>
              <a:t> </a:t>
            </a:r>
            <a:r>
              <a:rPr lang="es-CL" sz="2400" dirty="0" err="1">
                <a:solidFill>
                  <a:srgbClr val="003C58"/>
                </a:solidFill>
                <a:latin typeface="Arial"/>
                <a:ea typeface="Arial"/>
                <a:cs typeface="Arial"/>
                <a:sym typeface="Arial"/>
              </a:rPr>
              <a:t>from</a:t>
            </a:r>
            <a:r>
              <a:rPr lang="es-CL" sz="2400" dirty="0">
                <a:solidFill>
                  <a:srgbClr val="003C58"/>
                </a:solidFill>
                <a:latin typeface="Arial"/>
                <a:ea typeface="Arial"/>
                <a:cs typeface="Arial"/>
                <a:sym typeface="Arial"/>
              </a:rPr>
              <a:t>: </a:t>
            </a:r>
            <a:r>
              <a:rPr lang="es-CL" sz="2400" dirty="0">
                <a:solidFill>
                  <a:srgbClr val="003C58"/>
                </a:solidFill>
                <a:latin typeface="Arial"/>
                <a:ea typeface="Arial"/>
                <a:cs typeface="Arial"/>
                <a:sym typeface="Arial"/>
                <a:hlinkClick r:id="rId4"/>
              </a:rPr>
              <a:t>https://doi.org/10.1200/JGO.17.00188</a:t>
            </a:r>
            <a:endParaRPr lang="es-CL" sz="2400" dirty="0">
              <a:solidFill>
                <a:srgbClr val="003C58"/>
              </a:solidFill>
              <a:latin typeface="Arial"/>
              <a:ea typeface="Arial"/>
              <a:cs typeface="Arial"/>
              <a:sym typeface="Arial"/>
            </a:endParaRPr>
          </a:p>
          <a:p>
            <a:pPr marL="228600" indent="-182880">
              <a:spcBef>
                <a:spcPts val="0"/>
              </a:spcBef>
              <a:buClr>
                <a:srgbClr val="003C58"/>
              </a:buClr>
              <a:buSzPct val="100000"/>
              <a:buFont typeface="Arial"/>
              <a:buAutoNum type="arabicPeriod"/>
            </a:pPr>
            <a:r>
              <a:rPr lang="en-US" sz="2400" dirty="0">
                <a:solidFill>
                  <a:srgbClr val="003C58"/>
                </a:solidFill>
                <a:latin typeface="Arial"/>
                <a:ea typeface="Arial"/>
                <a:cs typeface="Arial"/>
                <a:sym typeface="Arial"/>
              </a:rPr>
              <a:t>OECD. Cancer Care: Assuring Quality to Improve Survival. OECD Health Policy Studies. OECD Publishing.; 2013. </a:t>
            </a:r>
          </a:p>
          <a:p>
            <a:pPr marL="228600" indent="-182880">
              <a:spcBef>
                <a:spcPts val="0"/>
              </a:spcBef>
              <a:buClr>
                <a:srgbClr val="003C58"/>
              </a:buClr>
              <a:buSzPct val="100000"/>
              <a:buFont typeface="Arial"/>
              <a:buAutoNum type="arabicPeriod"/>
            </a:pPr>
            <a:r>
              <a:rPr lang="en-US" sz="2400" dirty="0">
                <a:solidFill>
                  <a:srgbClr val="003C58"/>
                </a:solidFill>
                <a:latin typeface="Arial"/>
                <a:ea typeface="Arial"/>
                <a:cs typeface="Arial"/>
                <a:sym typeface="Arial"/>
              </a:rPr>
              <a:t>Blinman PL, </a:t>
            </a:r>
            <a:r>
              <a:rPr lang="en-US" sz="2400" dirty="0" err="1">
                <a:solidFill>
                  <a:srgbClr val="003C58"/>
                </a:solidFill>
                <a:latin typeface="Arial"/>
                <a:ea typeface="Arial"/>
                <a:cs typeface="Arial"/>
                <a:sym typeface="Arial"/>
              </a:rPr>
              <a:t>Grimison</a:t>
            </a:r>
            <a:r>
              <a:rPr lang="en-US" sz="2400" dirty="0">
                <a:solidFill>
                  <a:srgbClr val="003C58"/>
                </a:solidFill>
                <a:latin typeface="Arial"/>
                <a:ea typeface="Arial"/>
                <a:cs typeface="Arial"/>
                <a:sym typeface="Arial"/>
              </a:rPr>
              <a:t> P, Barton MB, Crossing S, Walpole ET, Wong N, et al. The shortage of medical oncologists: the Australian Medical Oncologist Workforce Study. Medical Journal of Australia. 2012 Jan 16;196(1):58–61.</a:t>
            </a:r>
          </a:p>
          <a:p>
            <a:pPr marL="45720" indent="0">
              <a:spcBef>
                <a:spcPts val="0"/>
              </a:spcBef>
              <a:buClr>
                <a:srgbClr val="003C58"/>
              </a:buClr>
              <a:buSzPct val="100000"/>
              <a:buNone/>
            </a:pPr>
            <a:endParaRPr lang="es-CL" sz="2400" dirty="0">
              <a:solidFill>
                <a:srgbClr val="003C58"/>
              </a:solidFill>
              <a:latin typeface="Arial"/>
              <a:ea typeface="Arial"/>
              <a:cs typeface="Arial"/>
              <a:sym typeface="Arial"/>
            </a:endParaRPr>
          </a:p>
          <a:p>
            <a:pPr marL="45720" lvl="0" indent="0" algn="l" rtl="0">
              <a:lnSpc>
                <a:spcPct val="90000"/>
              </a:lnSpc>
              <a:spcBef>
                <a:spcPts val="0"/>
              </a:spcBef>
              <a:spcAft>
                <a:spcPts val="0"/>
              </a:spcAft>
              <a:buClr>
                <a:srgbClr val="003C58"/>
              </a:buClr>
              <a:buSzPct val="100000"/>
              <a:buNone/>
            </a:pPr>
            <a:endParaRPr sz="2400" dirty="0">
              <a:solidFill>
                <a:srgbClr val="003C58"/>
              </a:solidFill>
              <a:latin typeface="Arial"/>
              <a:ea typeface="Arial"/>
              <a:cs typeface="Arial"/>
              <a:sym typeface="Arial"/>
            </a:endParaRPr>
          </a:p>
          <a:p>
            <a:pPr marL="0" lvl="0" indent="0" algn="l" rtl="0">
              <a:lnSpc>
                <a:spcPct val="90000"/>
              </a:lnSpc>
              <a:spcBef>
                <a:spcPts val="1000"/>
              </a:spcBef>
              <a:spcAft>
                <a:spcPts val="0"/>
              </a:spcAft>
              <a:buClr>
                <a:schemeClr val="dk1"/>
              </a:buClr>
              <a:buSzPct val="100000"/>
              <a:buNone/>
            </a:pPr>
            <a:endParaRPr dirty="0">
              <a:solidFill>
                <a:srgbClr val="003C58"/>
              </a:solidFill>
              <a:latin typeface="Arial"/>
              <a:ea typeface="Arial"/>
              <a:cs typeface="Arial"/>
              <a:sym typeface="Arial"/>
            </a:endParaRPr>
          </a:p>
        </p:txBody>
      </p:sp>
      <p:sp>
        <p:nvSpPr>
          <p:cNvPr id="257" name="Google Shape;257;p7"/>
          <p:cNvSpPr/>
          <p:nvPr/>
        </p:nvSpPr>
        <p:spPr>
          <a:xfrm>
            <a:off x="11945510" y="2059913"/>
            <a:ext cx="246490" cy="4230356"/>
          </a:xfrm>
          <a:prstGeom prst="rect">
            <a:avLst/>
          </a:prstGeom>
          <a:solidFill>
            <a:srgbClr val="378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8"/>
          <p:cNvPicPr preferRelativeResize="0"/>
          <p:nvPr/>
        </p:nvPicPr>
        <p:blipFill rotWithShape="1">
          <a:blip r:embed="rId3">
            <a:alphaModFix/>
          </a:blip>
          <a:srcRect t="27361"/>
          <a:stretch/>
        </p:blipFill>
        <p:spPr>
          <a:xfrm>
            <a:off x="1506326" y="-3"/>
            <a:ext cx="8744579" cy="3572933"/>
          </a:xfrm>
          <a:prstGeom prst="rect">
            <a:avLst/>
          </a:prstGeom>
          <a:noFill/>
          <a:ln>
            <a:noFill/>
          </a:ln>
        </p:spPr>
      </p:pic>
      <p:pic>
        <p:nvPicPr>
          <p:cNvPr id="263" name="Google Shape;263;p8"/>
          <p:cNvPicPr preferRelativeResize="0">
            <a:picLocks noGrp="1"/>
          </p:cNvPicPr>
          <p:nvPr>
            <p:ph type="body" idx="1"/>
          </p:nvPr>
        </p:nvPicPr>
        <p:blipFill rotWithShape="1">
          <a:blip r:embed="rId4">
            <a:alphaModFix/>
          </a:blip>
          <a:srcRect/>
          <a:stretch/>
        </p:blipFill>
        <p:spPr>
          <a:xfrm>
            <a:off x="1284792" y="3882169"/>
            <a:ext cx="9361159" cy="2975831"/>
          </a:xfrm>
          <a:prstGeom prst="rect">
            <a:avLst/>
          </a:prstGeom>
          <a:noFill/>
          <a:ln>
            <a:noFill/>
          </a:ln>
        </p:spPr>
      </p:pic>
      <p:sp>
        <p:nvSpPr>
          <p:cNvPr id="264" name="Google Shape;264;p8"/>
          <p:cNvSpPr/>
          <p:nvPr/>
        </p:nvSpPr>
        <p:spPr>
          <a:xfrm>
            <a:off x="10250905" y="0"/>
            <a:ext cx="1941094" cy="3572933"/>
          </a:xfrm>
          <a:prstGeom prst="rect">
            <a:avLst/>
          </a:prstGeom>
          <a:solidFill>
            <a:srgbClr val="003C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65" name="Google Shape;265;p8"/>
          <p:cNvGrpSpPr/>
          <p:nvPr/>
        </p:nvGrpSpPr>
        <p:grpSpPr>
          <a:xfrm>
            <a:off x="4555997" y="2090057"/>
            <a:ext cx="7086437" cy="1463623"/>
            <a:chOff x="5505274" y="239638"/>
            <a:chExt cx="5791783" cy="1197748"/>
          </a:xfrm>
        </p:grpSpPr>
        <p:pic>
          <p:nvPicPr>
            <p:cNvPr id="266" name="Google Shape;266;p8"/>
            <p:cNvPicPr preferRelativeResize="0"/>
            <p:nvPr/>
          </p:nvPicPr>
          <p:blipFill rotWithShape="1">
            <a:blip r:embed="rId5">
              <a:alphaModFix/>
            </a:blip>
            <a:srcRect r="64578"/>
            <a:stretch/>
          </p:blipFill>
          <p:spPr>
            <a:xfrm>
              <a:off x="10156193" y="239638"/>
              <a:ext cx="1140864" cy="1197748"/>
            </a:xfrm>
            <a:prstGeom prst="rect">
              <a:avLst/>
            </a:prstGeom>
            <a:noFill/>
            <a:ln>
              <a:noFill/>
            </a:ln>
          </p:spPr>
        </p:pic>
        <p:pic>
          <p:nvPicPr>
            <p:cNvPr id="267" name="Google Shape;267;p8"/>
            <p:cNvPicPr preferRelativeResize="0"/>
            <p:nvPr/>
          </p:nvPicPr>
          <p:blipFill rotWithShape="1">
            <a:blip r:embed="rId6">
              <a:alphaModFix/>
            </a:blip>
            <a:srcRect/>
            <a:stretch/>
          </p:blipFill>
          <p:spPr>
            <a:xfrm>
              <a:off x="5505274" y="443736"/>
              <a:ext cx="4450386" cy="776408"/>
            </a:xfrm>
            <a:prstGeom prst="rect">
              <a:avLst/>
            </a:prstGeom>
            <a:noFill/>
            <a:ln>
              <a:noFill/>
            </a:ln>
          </p:spPr>
        </p:pic>
      </p:grpSp>
      <p:sp>
        <p:nvSpPr>
          <p:cNvPr id="268" name="Google Shape;268;p8"/>
          <p:cNvSpPr/>
          <p:nvPr/>
        </p:nvSpPr>
        <p:spPr>
          <a:xfrm>
            <a:off x="1415420" y="0"/>
            <a:ext cx="90906" cy="3572930"/>
          </a:xfrm>
          <a:prstGeom prst="rect">
            <a:avLst/>
          </a:prstGeom>
          <a:solidFill>
            <a:srgbClr val="378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body" idx="1"/>
          </p:nvPr>
        </p:nvSpPr>
        <p:spPr>
          <a:xfrm>
            <a:off x="502250" y="538900"/>
            <a:ext cx="5969700" cy="4750800"/>
          </a:xfrm>
          <a:prstGeom prst="rect">
            <a:avLst/>
          </a:prstGeom>
          <a:noFill/>
          <a:ln>
            <a:noFill/>
          </a:ln>
        </p:spPr>
        <p:txBody>
          <a:bodyPr spcFirstLastPara="1" wrap="square" lIns="91425" tIns="45700" rIns="91425" bIns="45700" anchor="t" anchorCtr="0">
            <a:normAutofit/>
          </a:bodyPr>
          <a:lstStyle/>
          <a:p>
            <a:pPr marL="228600" lvl="0" indent="-50800" algn="just" rtl="0">
              <a:lnSpc>
                <a:spcPct val="90000"/>
              </a:lnSpc>
              <a:spcBef>
                <a:spcPts val="0"/>
              </a:spcBef>
              <a:spcAft>
                <a:spcPts val="0"/>
              </a:spcAft>
              <a:buClr>
                <a:schemeClr val="dk1"/>
              </a:buClr>
              <a:buSzPts val="2800"/>
              <a:buNone/>
            </a:pPr>
            <a:r>
              <a:rPr lang="es-CL" sz="2500" b="1">
                <a:solidFill>
                  <a:srgbClr val="003C58"/>
                </a:solidFill>
                <a:latin typeface="Arial"/>
                <a:ea typeface="Arial"/>
                <a:cs typeface="Arial"/>
                <a:sym typeface="Arial"/>
              </a:rPr>
              <a:t>El cáncer es la segunda causa de muerte en Chile</a:t>
            </a:r>
            <a:r>
              <a:rPr lang="es-CL" sz="2500" b="1" baseline="30000">
                <a:solidFill>
                  <a:srgbClr val="003C58"/>
                </a:solidFill>
                <a:latin typeface="Arial"/>
                <a:ea typeface="Arial"/>
                <a:cs typeface="Arial"/>
                <a:sym typeface="Arial"/>
              </a:rPr>
              <a:t>1</a:t>
            </a:r>
            <a:r>
              <a:rPr lang="es-CL" sz="2500">
                <a:solidFill>
                  <a:srgbClr val="003C58"/>
                </a:solidFill>
                <a:latin typeface="Arial"/>
                <a:ea typeface="Arial"/>
                <a:cs typeface="Arial"/>
                <a:sym typeface="Arial"/>
              </a:rPr>
              <a:t>.</a:t>
            </a:r>
            <a:endParaRPr sz="2500">
              <a:solidFill>
                <a:srgbClr val="003C58"/>
              </a:solidFill>
              <a:latin typeface="Arial"/>
              <a:ea typeface="Arial"/>
              <a:cs typeface="Arial"/>
              <a:sym typeface="Arial"/>
            </a:endParaRPr>
          </a:p>
          <a:p>
            <a:pPr marL="228600" lvl="0" indent="-50800" algn="just" rtl="0">
              <a:lnSpc>
                <a:spcPct val="90000"/>
              </a:lnSpc>
              <a:spcBef>
                <a:spcPts val="0"/>
              </a:spcBef>
              <a:spcAft>
                <a:spcPts val="0"/>
              </a:spcAft>
              <a:buClr>
                <a:schemeClr val="dk1"/>
              </a:buClr>
              <a:buSzPts val="2800"/>
              <a:buNone/>
            </a:pPr>
            <a:endParaRPr sz="2500">
              <a:solidFill>
                <a:srgbClr val="003C58"/>
              </a:solidFill>
              <a:latin typeface="Arial"/>
              <a:ea typeface="Arial"/>
              <a:cs typeface="Arial"/>
              <a:sym typeface="Arial"/>
            </a:endParaRPr>
          </a:p>
          <a:p>
            <a:pPr marL="228600" lvl="0" indent="-50800" algn="just" rtl="0">
              <a:lnSpc>
                <a:spcPct val="90000"/>
              </a:lnSpc>
              <a:spcBef>
                <a:spcPts val="0"/>
              </a:spcBef>
              <a:spcAft>
                <a:spcPts val="0"/>
              </a:spcAft>
              <a:buClr>
                <a:schemeClr val="dk1"/>
              </a:buClr>
              <a:buSzPts val="2800"/>
              <a:buNone/>
            </a:pPr>
            <a:endParaRPr sz="2500">
              <a:solidFill>
                <a:srgbClr val="003C58"/>
              </a:solidFill>
              <a:latin typeface="Arial"/>
              <a:ea typeface="Arial"/>
              <a:cs typeface="Arial"/>
              <a:sym typeface="Arial"/>
            </a:endParaRPr>
          </a:p>
          <a:p>
            <a:pPr marL="0" lvl="0" indent="0" algn="l" rtl="0">
              <a:lnSpc>
                <a:spcPct val="90000"/>
              </a:lnSpc>
              <a:spcBef>
                <a:spcPts val="0"/>
              </a:spcBef>
              <a:spcAft>
                <a:spcPts val="0"/>
              </a:spcAft>
              <a:buNone/>
            </a:pPr>
            <a:endParaRPr sz="2500">
              <a:solidFill>
                <a:srgbClr val="003C58"/>
              </a:solidFill>
              <a:latin typeface="Arial"/>
              <a:ea typeface="Arial"/>
              <a:cs typeface="Arial"/>
              <a:sym typeface="Arial"/>
            </a:endParaRPr>
          </a:p>
        </p:txBody>
      </p:sp>
      <p:sp>
        <p:nvSpPr>
          <p:cNvPr id="103" name="Google Shape;103;p2"/>
          <p:cNvSpPr txBox="1"/>
          <p:nvPr/>
        </p:nvSpPr>
        <p:spPr>
          <a:xfrm>
            <a:off x="7604319" y="372692"/>
            <a:ext cx="3657600" cy="990900"/>
          </a:xfrm>
          <a:prstGeom prst="rect">
            <a:avLst/>
          </a:prstGeom>
          <a:solidFill>
            <a:schemeClr val="lt1"/>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3C58"/>
              </a:buClr>
              <a:buSzPts val="4400"/>
              <a:buFont typeface="Arial"/>
              <a:buNone/>
            </a:pPr>
            <a:r>
              <a:rPr lang="es-CL" sz="4400" b="1" i="0" u="none" strike="noStrike" cap="none">
                <a:solidFill>
                  <a:srgbClr val="003C58"/>
                </a:solidFill>
                <a:latin typeface="Arial"/>
                <a:ea typeface="Arial"/>
                <a:cs typeface="Arial"/>
                <a:sym typeface="Arial"/>
              </a:rPr>
              <a:t>Introducción</a:t>
            </a:r>
            <a:endParaRPr/>
          </a:p>
        </p:txBody>
      </p:sp>
      <p:sp>
        <p:nvSpPr>
          <p:cNvPr id="104" name="Google Shape;104;p2"/>
          <p:cNvSpPr/>
          <p:nvPr/>
        </p:nvSpPr>
        <p:spPr>
          <a:xfrm rot="-5400000">
            <a:off x="7558244" y="1983156"/>
            <a:ext cx="4477800" cy="3657600"/>
          </a:xfrm>
          <a:prstGeom prst="rect">
            <a:avLst/>
          </a:prstGeom>
          <a:gradFill>
            <a:gsLst>
              <a:gs pos="0">
                <a:srgbClr val="F5F7FC">
                  <a:alpha val="14117"/>
                </a:srgbClr>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2"/>
          <p:cNvSpPr/>
          <p:nvPr/>
        </p:nvSpPr>
        <p:spPr>
          <a:xfrm>
            <a:off x="0" y="1572958"/>
            <a:ext cx="246490" cy="5285042"/>
          </a:xfrm>
          <a:prstGeom prst="rect">
            <a:avLst/>
          </a:prstGeom>
          <a:solidFill>
            <a:srgbClr val="378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6" name="Google Shape;106;p2" title="graphic-estimated-numbers-from-2022-to-2050-males-and-females-age-15-85-all-cancers.png"/>
          <p:cNvPicPr preferRelativeResize="0"/>
          <p:nvPr/>
        </p:nvPicPr>
        <p:blipFill>
          <a:blip r:embed="rId3">
            <a:alphaModFix/>
          </a:blip>
          <a:stretch>
            <a:fillRect/>
          </a:stretch>
        </p:blipFill>
        <p:spPr>
          <a:xfrm>
            <a:off x="464738" y="1573050"/>
            <a:ext cx="7005701" cy="4477801"/>
          </a:xfrm>
          <a:prstGeom prst="rect">
            <a:avLst/>
          </a:prstGeom>
          <a:noFill/>
          <a:ln>
            <a:noFill/>
          </a:ln>
        </p:spPr>
      </p:pic>
      <p:sp>
        <p:nvSpPr>
          <p:cNvPr id="107" name="Google Shape;107;p2"/>
          <p:cNvSpPr txBox="1">
            <a:spLocks noGrp="1"/>
          </p:cNvSpPr>
          <p:nvPr>
            <p:ph type="body" idx="1"/>
          </p:nvPr>
        </p:nvSpPr>
        <p:spPr>
          <a:xfrm>
            <a:off x="116900" y="6253311"/>
            <a:ext cx="7138800" cy="682200"/>
          </a:xfrm>
          <a:prstGeom prst="rect">
            <a:avLst/>
          </a:prstGeom>
          <a:noFill/>
          <a:ln>
            <a:noFill/>
          </a:ln>
        </p:spPr>
        <p:txBody>
          <a:bodyPr spcFirstLastPara="1" wrap="square" lIns="91425" tIns="45700" rIns="91425" bIns="45700" anchor="t" anchorCtr="0">
            <a:normAutofit/>
          </a:bodyPr>
          <a:lstStyle/>
          <a:p>
            <a:pPr marL="457200" lvl="0" indent="-292100" algn="just" rtl="0">
              <a:spcBef>
                <a:spcPts val="0"/>
              </a:spcBef>
              <a:spcAft>
                <a:spcPts val="0"/>
              </a:spcAft>
              <a:buClr>
                <a:srgbClr val="003C58"/>
              </a:buClr>
              <a:buSzPts val="1000"/>
              <a:buAutoNum type="arabicPeriod"/>
            </a:pPr>
            <a:r>
              <a:rPr lang="es-CL" sz="1000">
                <a:solidFill>
                  <a:srgbClr val="003C58"/>
                </a:solidFill>
                <a:latin typeface="Arial"/>
                <a:ea typeface="Arial"/>
                <a:cs typeface="Arial"/>
                <a:sym typeface="Arial"/>
              </a:rPr>
              <a:t>World Health Organization. Noncommunicable Diseases Country Profile: Chile [Internet]. Geneva: WHO; 2025.</a:t>
            </a:r>
            <a:endParaRPr sz="1000">
              <a:solidFill>
                <a:srgbClr val="003C58"/>
              </a:solidFill>
              <a:latin typeface="Arial"/>
              <a:ea typeface="Arial"/>
              <a:cs typeface="Arial"/>
              <a:sym typeface="Arial"/>
            </a:endParaRPr>
          </a:p>
          <a:p>
            <a:pPr marL="457200" lvl="0" indent="-292100" algn="just" rtl="0">
              <a:spcBef>
                <a:spcPts val="0"/>
              </a:spcBef>
              <a:spcAft>
                <a:spcPts val="0"/>
              </a:spcAft>
              <a:buClr>
                <a:srgbClr val="003C58"/>
              </a:buClr>
              <a:buSzPts val="1000"/>
              <a:buAutoNum type="arabicPeriod"/>
            </a:pPr>
            <a:r>
              <a:rPr lang="es-CL" sz="1000">
                <a:solidFill>
                  <a:srgbClr val="003C58"/>
                </a:solidFill>
                <a:latin typeface="Arial"/>
                <a:ea typeface="Arial"/>
                <a:cs typeface="Arial"/>
                <a:sym typeface="Arial"/>
              </a:rPr>
              <a:t>International Agency for Research on Cancer. Cancer Tomorrow: Trends – Chile [Internet]. Lyon: IARC; 2025.</a:t>
            </a:r>
            <a:endParaRPr sz="1000">
              <a:solidFill>
                <a:srgbClr val="003C58"/>
              </a:solidFill>
              <a:latin typeface="Arial"/>
              <a:ea typeface="Arial"/>
              <a:cs typeface="Arial"/>
              <a:sym typeface="Arial"/>
            </a:endParaRPr>
          </a:p>
          <a:p>
            <a:pPr marL="457200" lvl="0" indent="-292100" algn="just" rtl="0">
              <a:spcBef>
                <a:spcPts val="0"/>
              </a:spcBef>
              <a:spcAft>
                <a:spcPts val="0"/>
              </a:spcAft>
              <a:buClr>
                <a:srgbClr val="003C58"/>
              </a:buClr>
              <a:buSzPts val="1000"/>
              <a:buAutoNum type="arabicPeriod"/>
            </a:pPr>
            <a:r>
              <a:rPr lang="es-CL" sz="1000">
                <a:solidFill>
                  <a:srgbClr val="003C58"/>
                </a:solidFill>
                <a:latin typeface="Arial"/>
                <a:ea typeface="Arial"/>
                <a:cs typeface="Arial"/>
                <a:sym typeface="Arial"/>
              </a:rPr>
              <a:t>Organización Panamericana de la Salud. La fuerza de trabajo en salud en las Américas: datos e indicadores regionales. Washington (DC): OPS; 2025.</a:t>
            </a:r>
            <a:endParaRPr sz="1000">
              <a:solidFill>
                <a:srgbClr val="003C58"/>
              </a:solidFill>
              <a:latin typeface="Arial"/>
              <a:ea typeface="Arial"/>
              <a:cs typeface="Arial"/>
              <a:sym typeface="Arial"/>
            </a:endParaRPr>
          </a:p>
        </p:txBody>
      </p:sp>
      <p:sp>
        <p:nvSpPr>
          <p:cNvPr id="108" name="Google Shape;108;p2"/>
          <p:cNvSpPr/>
          <p:nvPr/>
        </p:nvSpPr>
        <p:spPr>
          <a:xfrm>
            <a:off x="7921300" y="1846625"/>
            <a:ext cx="3998400" cy="1860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228600" lvl="0" indent="-50800" algn="l" rtl="0">
              <a:lnSpc>
                <a:spcPct val="90000"/>
              </a:lnSpc>
              <a:spcBef>
                <a:spcPts val="0"/>
              </a:spcBef>
              <a:spcAft>
                <a:spcPts val="0"/>
              </a:spcAft>
              <a:buClr>
                <a:schemeClr val="dk1"/>
              </a:buClr>
              <a:buSzPts val="1100"/>
              <a:buFont typeface="Arial"/>
              <a:buNone/>
            </a:pPr>
            <a:r>
              <a:rPr lang="es-CL" sz="1800">
                <a:solidFill>
                  <a:srgbClr val="003C58"/>
                </a:solidFill>
              </a:rPr>
              <a:t>La </a:t>
            </a:r>
            <a:r>
              <a:rPr lang="es-CL" sz="1800" b="1">
                <a:solidFill>
                  <a:srgbClr val="003C58"/>
                </a:solidFill>
              </a:rPr>
              <a:t>planificación de los recursos humanos en salud (RHS)</a:t>
            </a:r>
            <a:r>
              <a:rPr lang="es-CL" sz="1800">
                <a:solidFill>
                  <a:srgbClr val="003C58"/>
                </a:solidFill>
              </a:rPr>
              <a:t> es clave para alcanzar el acceso y la cobertura universal, así como los Objetivos de Desarrollo Sostenible</a:t>
            </a:r>
            <a:r>
              <a:rPr lang="es-CL" sz="1800" baseline="30000">
                <a:solidFill>
                  <a:srgbClr val="003C58"/>
                </a:solidFill>
              </a:rPr>
              <a:t>3</a:t>
            </a:r>
            <a:r>
              <a:rPr lang="es-CL" sz="1800">
                <a:solidFill>
                  <a:srgbClr val="003C58"/>
                </a:solidFill>
              </a:rPr>
              <a:t>.</a:t>
            </a:r>
            <a:endParaRPr>
              <a:latin typeface="Calibri"/>
              <a:ea typeface="Calibri"/>
              <a:cs typeface="Calibri"/>
              <a:sym typeface="Calibri"/>
            </a:endParaRPr>
          </a:p>
        </p:txBody>
      </p:sp>
      <p:sp>
        <p:nvSpPr>
          <p:cNvPr id="109" name="Google Shape;109;p2"/>
          <p:cNvSpPr/>
          <p:nvPr/>
        </p:nvSpPr>
        <p:spPr>
          <a:xfrm>
            <a:off x="7852025" y="4190250"/>
            <a:ext cx="3998400" cy="1860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228600" lvl="0" indent="-50800" algn="l" rtl="0">
              <a:lnSpc>
                <a:spcPct val="90000"/>
              </a:lnSpc>
              <a:spcBef>
                <a:spcPts val="0"/>
              </a:spcBef>
              <a:spcAft>
                <a:spcPts val="0"/>
              </a:spcAft>
              <a:buClr>
                <a:schemeClr val="dk1"/>
              </a:buClr>
              <a:buSzPts val="1100"/>
              <a:buFont typeface="Arial"/>
              <a:buNone/>
            </a:pPr>
            <a:r>
              <a:rPr lang="es-CL" sz="1800">
                <a:solidFill>
                  <a:srgbClr val="003C58"/>
                </a:solidFill>
              </a:rPr>
              <a:t>Asegurar una </a:t>
            </a:r>
            <a:r>
              <a:rPr lang="es-CL" sz="1800" b="1">
                <a:solidFill>
                  <a:srgbClr val="003C58"/>
                </a:solidFill>
              </a:rPr>
              <a:t>distribución equitativa y formación continua </a:t>
            </a:r>
            <a:r>
              <a:rPr lang="es-CL" sz="1800">
                <a:solidFill>
                  <a:srgbClr val="003C58"/>
                </a:solidFill>
              </a:rPr>
              <a:t>del personal sanitario es fundamental para fortalecer los sistemas de salud</a:t>
            </a:r>
            <a:r>
              <a:rPr lang="es-CL" sz="1800" baseline="30000">
                <a:solidFill>
                  <a:srgbClr val="003C58"/>
                </a:solidFill>
              </a:rPr>
              <a:t>3</a:t>
            </a:r>
            <a:r>
              <a:rPr lang="es-CL" sz="1800">
                <a:solidFill>
                  <a:srgbClr val="003C58"/>
                </a:solidFill>
              </a:rPr>
              <a:t>.</a:t>
            </a:r>
            <a:endParaRPr sz="1800">
              <a:solidFill>
                <a:srgbClr val="003C58"/>
              </a:solidFill>
            </a:endParaRPr>
          </a:p>
          <a:p>
            <a:pPr marL="228600" lvl="0" indent="-50800" algn="just" rtl="0">
              <a:lnSpc>
                <a:spcPct val="90000"/>
              </a:lnSpc>
              <a:spcBef>
                <a:spcPts val="0"/>
              </a:spcBef>
              <a:spcAft>
                <a:spcPts val="0"/>
              </a:spcAft>
              <a:buNone/>
            </a:pPr>
            <a:endParaRPr sz="1800">
              <a:solidFill>
                <a:srgbClr val="003C5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Google Shape;115;g38c45fa678c_0_35"/>
          <p:cNvSpPr txBox="1"/>
          <p:nvPr/>
        </p:nvSpPr>
        <p:spPr>
          <a:xfrm>
            <a:off x="7604319" y="372692"/>
            <a:ext cx="3657600" cy="990900"/>
          </a:xfrm>
          <a:prstGeom prst="rect">
            <a:avLst/>
          </a:prstGeom>
          <a:solidFill>
            <a:schemeClr val="lt1"/>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3C58"/>
              </a:buClr>
              <a:buSzPts val="4400"/>
              <a:buFont typeface="Arial"/>
              <a:buNone/>
            </a:pPr>
            <a:r>
              <a:rPr lang="es-CL" sz="4400" b="1" i="0" u="none" strike="noStrike" cap="none">
                <a:solidFill>
                  <a:srgbClr val="003C58"/>
                </a:solidFill>
                <a:latin typeface="Arial"/>
                <a:ea typeface="Arial"/>
                <a:cs typeface="Arial"/>
                <a:sym typeface="Arial"/>
              </a:rPr>
              <a:t>Introducción</a:t>
            </a:r>
            <a:endParaRPr/>
          </a:p>
        </p:txBody>
      </p:sp>
      <p:sp>
        <p:nvSpPr>
          <p:cNvPr id="116" name="Google Shape;116;g38c45fa678c_0_35"/>
          <p:cNvSpPr/>
          <p:nvPr/>
        </p:nvSpPr>
        <p:spPr>
          <a:xfrm rot="-5400000">
            <a:off x="7558244" y="1983156"/>
            <a:ext cx="4477800" cy="365760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g38c45fa678c_0_35"/>
          <p:cNvSpPr/>
          <p:nvPr/>
        </p:nvSpPr>
        <p:spPr>
          <a:xfrm>
            <a:off x="0" y="1572958"/>
            <a:ext cx="246600" cy="5285100"/>
          </a:xfrm>
          <a:prstGeom prst="rect">
            <a:avLst/>
          </a:prstGeom>
          <a:solidFill>
            <a:srgbClr val="378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g38c45fa678c_0_35"/>
          <p:cNvSpPr txBox="1"/>
          <p:nvPr/>
        </p:nvSpPr>
        <p:spPr>
          <a:xfrm>
            <a:off x="614813" y="372700"/>
            <a:ext cx="6621300" cy="932700"/>
          </a:xfrm>
          <a:prstGeom prst="rect">
            <a:avLst/>
          </a:prstGeom>
          <a:noFill/>
          <a:ln>
            <a:noFill/>
          </a:ln>
        </p:spPr>
        <p:txBody>
          <a:bodyPr spcFirstLastPara="1" wrap="square" lIns="91425" tIns="91425" rIns="91425" bIns="91425" anchor="t" anchorCtr="0">
            <a:spAutoFit/>
          </a:bodyPr>
          <a:lstStyle/>
          <a:p>
            <a:pPr marL="228600" lvl="0" indent="-50800" algn="just" rtl="0">
              <a:lnSpc>
                <a:spcPct val="90000"/>
              </a:lnSpc>
              <a:spcBef>
                <a:spcPts val="0"/>
              </a:spcBef>
              <a:spcAft>
                <a:spcPts val="0"/>
              </a:spcAft>
              <a:buNone/>
            </a:pPr>
            <a:r>
              <a:rPr lang="es-CL" sz="1800" dirty="0">
                <a:solidFill>
                  <a:srgbClr val="003C58"/>
                </a:solidFill>
              </a:rPr>
              <a:t>Demanda oncológica elevada: ha </a:t>
            </a:r>
            <a:r>
              <a:rPr lang="es-CL" sz="1800" b="1" dirty="0">
                <a:solidFill>
                  <a:srgbClr val="003C58"/>
                </a:solidFill>
              </a:rPr>
              <a:t>elevado la demanda asistencial, exigiendo mayor capacidad y especialización profesional</a:t>
            </a:r>
            <a:r>
              <a:rPr lang="es-CL" sz="1800" baseline="30000" dirty="0">
                <a:solidFill>
                  <a:srgbClr val="003C58"/>
                </a:solidFill>
              </a:rPr>
              <a:t>4</a:t>
            </a:r>
            <a:r>
              <a:rPr lang="es-CL" sz="1800" b="1" dirty="0">
                <a:solidFill>
                  <a:srgbClr val="003C58"/>
                </a:solidFill>
              </a:rPr>
              <a:t>.</a:t>
            </a:r>
            <a:r>
              <a:rPr lang="es-CL" sz="1800" dirty="0">
                <a:solidFill>
                  <a:srgbClr val="003C58"/>
                </a:solidFill>
              </a:rPr>
              <a:t> </a:t>
            </a:r>
            <a:endParaRPr sz="2400" dirty="0">
              <a:solidFill>
                <a:srgbClr val="003C58"/>
              </a:solidFill>
            </a:endParaRPr>
          </a:p>
        </p:txBody>
      </p:sp>
      <p:sp>
        <p:nvSpPr>
          <p:cNvPr id="119" name="Google Shape;119;g38c45fa678c_0_35"/>
          <p:cNvSpPr txBox="1"/>
          <p:nvPr/>
        </p:nvSpPr>
        <p:spPr>
          <a:xfrm>
            <a:off x="8016800" y="1412025"/>
            <a:ext cx="3560700" cy="4395900"/>
          </a:xfrm>
          <a:prstGeom prst="rect">
            <a:avLst/>
          </a:prstGeom>
          <a:noFill/>
          <a:ln>
            <a:noFill/>
          </a:ln>
        </p:spPr>
        <p:txBody>
          <a:bodyPr spcFirstLastPara="1" wrap="square" lIns="91425" tIns="91425" rIns="91425" bIns="91425" anchor="t" anchorCtr="0">
            <a:spAutoFit/>
          </a:bodyPr>
          <a:lstStyle/>
          <a:p>
            <a:pPr marL="228600" lvl="0" indent="-50800" algn="just" rtl="0">
              <a:lnSpc>
                <a:spcPct val="90000"/>
              </a:lnSpc>
              <a:spcBef>
                <a:spcPts val="0"/>
              </a:spcBef>
              <a:spcAft>
                <a:spcPts val="0"/>
              </a:spcAft>
              <a:buNone/>
            </a:pPr>
            <a:endParaRPr sz="1600" dirty="0">
              <a:solidFill>
                <a:srgbClr val="003C58"/>
              </a:solidFill>
            </a:endParaRPr>
          </a:p>
          <a:p>
            <a:pPr marL="228600" lvl="0" indent="-50800" algn="just" rtl="0">
              <a:lnSpc>
                <a:spcPct val="90000"/>
              </a:lnSpc>
              <a:spcBef>
                <a:spcPts val="0"/>
              </a:spcBef>
              <a:spcAft>
                <a:spcPts val="0"/>
              </a:spcAft>
              <a:buNone/>
            </a:pPr>
            <a:r>
              <a:rPr lang="es-CL" sz="2400" b="1" dirty="0">
                <a:solidFill>
                  <a:srgbClr val="003C58"/>
                </a:solidFill>
              </a:rPr>
              <a:t>Objetivo: </a:t>
            </a:r>
            <a:r>
              <a:rPr lang="es-CL" sz="2400" dirty="0">
                <a:solidFill>
                  <a:srgbClr val="003C58"/>
                </a:solidFill>
              </a:rPr>
              <a:t>Analizar la brecha de oncólogos médicos en número y horas para el sector público de salud, por regiones para 2024.</a:t>
            </a:r>
            <a:endParaRPr sz="2400" dirty="0">
              <a:solidFill>
                <a:srgbClr val="003C58"/>
              </a:solidFill>
            </a:endParaRPr>
          </a:p>
          <a:p>
            <a:pPr marL="228600" lvl="0" indent="-50800" algn="just" rtl="0">
              <a:lnSpc>
                <a:spcPct val="90000"/>
              </a:lnSpc>
              <a:spcBef>
                <a:spcPts val="0"/>
              </a:spcBef>
              <a:spcAft>
                <a:spcPts val="0"/>
              </a:spcAft>
              <a:buNone/>
            </a:pPr>
            <a:endParaRPr sz="2400" dirty="0">
              <a:solidFill>
                <a:srgbClr val="003C58"/>
              </a:solidFill>
            </a:endParaRPr>
          </a:p>
          <a:p>
            <a:pPr marL="228600" lvl="0" indent="-50800" algn="just" rtl="0">
              <a:lnSpc>
                <a:spcPct val="90000"/>
              </a:lnSpc>
              <a:spcBef>
                <a:spcPts val="0"/>
              </a:spcBef>
              <a:spcAft>
                <a:spcPts val="0"/>
              </a:spcAft>
              <a:buNone/>
            </a:pPr>
            <a:r>
              <a:rPr lang="es-CL" sz="2400" dirty="0">
                <a:solidFill>
                  <a:srgbClr val="003C58"/>
                </a:solidFill>
              </a:rPr>
              <a:t>Explorar barreras y facilitadores en la formación de especialistas en oncología médica.</a:t>
            </a:r>
            <a:endParaRPr sz="2400" dirty="0">
              <a:solidFill>
                <a:srgbClr val="003C58"/>
              </a:solidFill>
            </a:endParaRPr>
          </a:p>
        </p:txBody>
      </p:sp>
      <p:sp>
        <p:nvSpPr>
          <p:cNvPr id="120" name="Google Shape;120;g38c45fa678c_0_35"/>
          <p:cNvSpPr txBox="1">
            <a:spLocks noGrp="1"/>
          </p:cNvSpPr>
          <p:nvPr>
            <p:ph type="body" idx="1"/>
          </p:nvPr>
        </p:nvSpPr>
        <p:spPr>
          <a:xfrm>
            <a:off x="172301" y="6243663"/>
            <a:ext cx="7138800" cy="990900"/>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None/>
            </a:pPr>
            <a:r>
              <a:rPr lang="es-CL" sz="1000" dirty="0">
                <a:solidFill>
                  <a:srgbClr val="003C58"/>
                </a:solidFill>
                <a:latin typeface="Arial"/>
                <a:ea typeface="Arial"/>
                <a:cs typeface="Arial"/>
                <a:sym typeface="Arial"/>
              </a:rPr>
              <a:t>   4. </a:t>
            </a:r>
            <a:r>
              <a:rPr lang="es-CL" sz="1000" dirty="0" err="1">
                <a:solidFill>
                  <a:srgbClr val="003C58"/>
                </a:solidFill>
                <a:latin typeface="Arial"/>
                <a:ea typeface="Arial"/>
                <a:cs typeface="Arial"/>
                <a:sym typeface="Arial"/>
              </a:rPr>
              <a:t>Bidwell</a:t>
            </a:r>
            <a:r>
              <a:rPr lang="es-CL" sz="1000" dirty="0">
                <a:solidFill>
                  <a:srgbClr val="003C58"/>
                </a:solidFill>
                <a:latin typeface="Arial"/>
                <a:ea typeface="Arial"/>
                <a:cs typeface="Arial"/>
                <a:sym typeface="Arial"/>
              </a:rPr>
              <a:t> S, Simpson A, Sullivan R, Robinson B, Thomas W, Jackson C, </a:t>
            </a:r>
            <a:r>
              <a:rPr lang="es-CL" sz="1000" dirty="0" err="1">
                <a:solidFill>
                  <a:srgbClr val="003C58"/>
                </a:solidFill>
                <a:latin typeface="Arial"/>
                <a:ea typeface="Arial"/>
                <a:cs typeface="Arial"/>
                <a:sym typeface="Arial"/>
              </a:rPr>
              <a:t>Forgeson</a:t>
            </a:r>
            <a:r>
              <a:rPr lang="es-CL" sz="1000" dirty="0">
                <a:solidFill>
                  <a:srgbClr val="003C58"/>
                </a:solidFill>
                <a:latin typeface="Arial"/>
                <a:ea typeface="Arial"/>
                <a:cs typeface="Arial"/>
                <a:sym typeface="Arial"/>
              </a:rPr>
              <a:t> G, Jameson M, Clarke T. A </a:t>
            </a:r>
            <a:r>
              <a:rPr lang="es-CL" sz="1000" dirty="0" err="1">
                <a:solidFill>
                  <a:srgbClr val="003C58"/>
                </a:solidFill>
                <a:latin typeface="Arial"/>
                <a:ea typeface="Arial"/>
                <a:cs typeface="Arial"/>
                <a:sym typeface="Arial"/>
              </a:rPr>
              <a:t>workforce</a:t>
            </a:r>
            <a:r>
              <a:rPr lang="es-CL" sz="1000" dirty="0">
                <a:solidFill>
                  <a:srgbClr val="003C58"/>
                </a:solidFill>
                <a:latin typeface="Arial"/>
                <a:ea typeface="Arial"/>
                <a:cs typeface="Arial"/>
                <a:sym typeface="Arial"/>
              </a:rPr>
              <a:t>   </a:t>
            </a:r>
            <a:r>
              <a:rPr lang="es-CL" sz="1000" dirty="0" err="1">
                <a:solidFill>
                  <a:srgbClr val="003C58"/>
                </a:solidFill>
                <a:latin typeface="Arial"/>
                <a:ea typeface="Arial"/>
                <a:cs typeface="Arial"/>
                <a:sym typeface="Arial"/>
              </a:rPr>
              <a:t>survey</a:t>
            </a:r>
            <a:r>
              <a:rPr lang="es-CL" sz="1000" dirty="0">
                <a:solidFill>
                  <a:srgbClr val="003C58"/>
                </a:solidFill>
                <a:latin typeface="Arial"/>
                <a:ea typeface="Arial"/>
                <a:cs typeface="Arial"/>
                <a:sym typeface="Arial"/>
              </a:rPr>
              <a:t> </a:t>
            </a:r>
            <a:r>
              <a:rPr lang="es-CL" sz="1000" dirty="0" err="1">
                <a:solidFill>
                  <a:srgbClr val="003C58"/>
                </a:solidFill>
                <a:latin typeface="Arial"/>
                <a:ea typeface="Arial"/>
                <a:cs typeface="Arial"/>
                <a:sym typeface="Arial"/>
              </a:rPr>
              <a:t>of</a:t>
            </a:r>
            <a:r>
              <a:rPr lang="es-CL" sz="1000" dirty="0">
                <a:solidFill>
                  <a:srgbClr val="003C58"/>
                </a:solidFill>
                <a:latin typeface="Arial"/>
                <a:ea typeface="Arial"/>
                <a:cs typeface="Arial"/>
                <a:sym typeface="Arial"/>
              </a:rPr>
              <a:t> New </a:t>
            </a:r>
            <a:r>
              <a:rPr lang="es-CL" sz="1000" dirty="0" err="1">
                <a:solidFill>
                  <a:srgbClr val="003C58"/>
                </a:solidFill>
                <a:latin typeface="Arial"/>
                <a:ea typeface="Arial"/>
                <a:cs typeface="Arial"/>
                <a:sym typeface="Arial"/>
              </a:rPr>
              <a:t>Zealand</a:t>
            </a:r>
            <a:r>
              <a:rPr lang="es-CL" sz="1000" dirty="0">
                <a:solidFill>
                  <a:srgbClr val="003C58"/>
                </a:solidFill>
                <a:latin typeface="Arial"/>
                <a:ea typeface="Arial"/>
                <a:cs typeface="Arial"/>
                <a:sym typeface="Arial"/>
              </a:rPr>
              <a:t> medical </a:t>
            </a:r>
            <a:r>
              <a:rPr lang="es-CL" sz="1000" dirty="0" err="1">
                <a:solidFill>
                  <a:srgbClr val="003C58"/>
                </a:solidFill>
                <a:latin typeface="Arial"/>
                <a:ea typeface="Arial"/>
                <a:cs typeface="Arial"/>
                <a:sym typeface="Arial"/>
              </a:rPr>
              <a:t>oncologists</a:t>
            </a:r>
            <a:r>
              <a:rPr lang="es-CL" sz="1000" dirty="0">
                <a:solidFill>
                  <a:srgbClr val="003C58"/>
                </a:solidFill>
                <a:latin typeface="Arial"/>
                <a:ea typeface="Arial"/>
                <a:cs typeface="Arial"/>
                <a:sym typeface="Arial"/>
              </a:rPr>
              <a:t>. N Z </a:t>
            </a:r>
            <a:r>
              <a:rPr lang="es-CL" sz="1000" dirty="0" err="1">
                <a:solidFill>
                  <a:srgbClr val="003C58"/>
                </a:solidFill>
                <a:latin typeface="Arial"/>
                <a:ea typeface="Arial"/>
                <a:cs typeface="Arial"/>
                <a:sym typeface="Arial"/>
              </a:rPr>
              <a:t>Med</a:t>
            </a:r>
            <a:r>
              <a:rPr lang="es-CL" sz="1000" dirty="0">
                <a:solidFill>
                  <a:srgbClr val="003C58"/>
                </a:solidFill>
                <a:latin typeface="Arial"/>
                <a:ea typeface="Arial"/>
                <a:cs typeface="Arial"/>
                <a:sym typeface="Arial"/>
              </a:rPr>
              <a:t> J [Internet]. 2013;126(1371):45–53. </a:t>
            </a:r>
            <a:endParaRPr sz="1000" dirty="0">
              <a:solidFill>
                <a:srgbClr val="003C58"/>
              </a:solidFill>
              <a:latin typeface="Arial"/>
              <a:ea typeface="Arial"/>
              <a:cs typeface="Arial"/>
              <a:sym typeface="Arial"/>
            </a:endParaRPr>
          </a:p>
          <a:p>
            <a:pPr marL="0" lvl="0" indent="0" algn="just" rtl="0">
              <a:spcBef>
                <a:spcPts val="0"/>
              </a:spcBef>
              <a:spcAft>
                <a:spcPts val="0"/>
              </a:spcAft>
              <a:buNone/>
            </a:pPr>
            <a:r>
              <a:rPr lang="es-CL" sz="1000" dirty="0">
                <a:solidFill>
                  <a:srgbClr val="003C58"/>
                </a:solidFill>
                <a:latin typeface="Arial"/>
                <a:ea typeface="Arial"/>
                <a:cs typeface="Arial"/>
                <a:sym typeface="Arial"/>
              </a:rPr>
              <a:t>    5. Mathew A. Global </a:t>
            </a:r>
            <a:r>
              <a:rPr lang="es-CL" sz="1000" dirty="0" err="1">
                <a:solidFill>
                  <a:srgbClr val="003C58"/>
                </a:solidFill>
                <a:latin typeface="Arial"/>
                <a:ea typeface="Arial"/>
                <a:cs typeface="Arial"/>
                <a:sym typeface="Arial"/>
              </a:rPr>
              <a:t>survey</a:t>
            </a:r>
            <a:r>
              <a:rPr lang="es-CL" sz="1000" dirty="0">
                <a:solidFill>
                  <a:srgbClr val="003C58"/>
                </a:solidFill>
                <a:latin typeface="Arial"/>
                <a:ea typeface="Arial"/>
                <a:cs typeface="Arial"/>
                <a:sym typeface="Arial"/>
              </a:rPr>
              <a:t> </a:t>
            </a:r>
            <a:r>
              <a:rPr lang="es-CL" sz="1000" dirty="0" err="1">
                <a:solidFill>
                  <a:srgbClr val="003C58"/>
                </a:solidFill>
                <a:latin typeface="Arial"/>
                <a:ea typeface="Arial"/>
                <a:cs typeface="Arial"/>
                <a:sym typeface="Arial"/>
              </a:rPr>
              <a:t>of</a:t>
            </a:r>
            <a:r>
              <a:rPr lang="es-CL" sz="1000" dirty="0">
                <a:solidFill>
                  <a:srgbClr val="003C58"/>
                </a:solidFill>
                <a:latin typeface="Arial"/>
                <a:ea typeface="Arial"/>
                <a:cs typeface="Arial"/>
                <a:sym typeface="Arial"/>
              </a:rPr>
              <a:t> </a:t>
            </a:r>
            <a:r>
              <a:rPr lang="es-CL" sz="1000" dirty="0" err="1">
                <a:solidFill>
                  <a:srgbClr val="003C58"/>
                </a:solidFill>
                <a:latin typeface="Arial"/>
                <a:ea typeface="Arial"/>
                <a:cs typeface="Arial"/>
                <a:sym typeface="Arial"/>
              </a:rPr>
              <a:t>clinical</a:t>
            </a:r>
            <a:r>
              <a:rPr lang="es-CL" sz="1000" dirty="0">
                <a:solidFill>
                  <a:srgbClr val="003C58"/>
                </a:solidFill>
                <a:latin typeface="Arial"/>
                <a:ea typeface="Arial"/>
                <a:cs typeface="Arial"/>
                <a:sym typeface="Arial"/>
              </a:rPr>
              <a:t> </a:t>
            </a:r>
            <a:r>
              <a:rPr lang="es-CL" sz="1000" dirty="0" err="1">
                <a:solidFill>
                  <a:srgbClr val="003C58"/>
                </a:solidFill>
                <a:latin typeface="Arial"/>
                <a:ea typeface="Arial"/>
                <a:cs typeface="Arial"/>
                <a:sym typeface="Arial"/>
              </a:rPr>
              <a:t>oncology</a:t>
            </a:r>
            <a:r>
              <a:rPr lang="es-CL" sz="1000" dirty="0">
                <a:solidFill>
                  <a:srgbClr val="003C58"/>
                </a:solidFill>
                <a:latin typeface="Arial"/>
                <a:ea typeface="Arial"/>
                <a:cs typeface="Arial"/>
                <a:sym typeface="Arial"/>
              </a:rPr>
              <a:t> </a:t>
            </a:r>
            <a:r>
              <a:rPr lang="es-CL" sz="1000" dirty="0" err="1">
                <a:solidFill>
                  <a:srgbClr val="003C58"/>
                </a:solidFill>
                <a:latin typeface="Arial"/>
                <a:ea typeface="Arial"/>
                <a:cs typeface="Arial"/>
                <a:sym typeface="Arial"/>
              </a:rPr>
              <a:t>workforce</a:t>
            </a:r>
            <a:r>
              <a:rPr lang="es-CL" sz="1000" dirty="0">
                <a:solidFill>
                  <a:srgbClr val="003C58"/>
                </a:solidFill>
                <a:latin typeface="Arial"/>
                <a:ea typeface="Arial"/>
                <a:cs typeface="Arial"/>
                <a:sym typeface="Arial"/>
              </a:rPr>
              <a:t>. J </a:t>
            </a:r>
            <a:r>
              <a:rPr lang="es-CL" sz="1000" dirty="0" err="1">
                <a:solidFill>
                  <a:srgbClr val="003C58"/>
                </a:solidFill>
                <a:latin typeface="Arial"/>
                <a:ea typeface="Arial"/>
                <a:cs typeface="Arial"/>
                <a:sym typeface="Arial"/>
              </a:rPr>
              <a:t>Glob</a:t>
            </a:r>
            <a:r>
              <a:rPr lang="es-CL" sz="1000" dirty="0">
                <a:solidFill>
                  <a:srgbClr val="003C58"/>
                </a:solidFill>
                <a:latin typeface="Arial"/>
                <a:ea typeface="Arial"/>
                <a:cs typeface="Arial"/>
                <a:sym typeface="Arial"/>
              </a:rPr>
              <a:t> Oncol [Internet]. 2018;4:1–12.</a:t>
            </a:r>
            <a:endParaRPr sz="1000" dirty="0">
              <a:solidFill>
                <a:srgbClr val="003C58"/>
              </a:solidFill>
              <a:latin typeface="Arial"/>
              <a:ea typeface="Arial"/>
              <a:cs typeface="Arial"/>
              <a:sym typeface="Arial"/>
            </a:endParaRPr>
          </a:p>
        </p:txBody>
      </p:sp>
      <p:pic>
        <p:nvPicPr>
          <p:cNvPr id="121" name="Google Shape;121;g38c45fa678c_0_35"/>
          <p:cNvPicPr preferRelativeResize="0"/>
          <p:nvPr/>
        </p:nvPicPr>
        <p:blipFill>
          <a:blip r:embed="rId3">
            <a:alphaModFix/>
          </a:blip>
          <a:stretch>
            <a:fillRect/>
          </a:stretch>
        </p:blipFill>
        <p:spPr>
          <a:xfrm>
            <a:off x="1759900" y="1412025"/>
            <a:ext cx="4331148" cy="3065999"/>
          </a:xfrm>
          <a:prstGeom prst="rect">
            <a:avLst/>
          </a:prstGeom>
          <a:noFill/>
          <a:ln>
            <a:noFill/>
          </a:ln>
        </p:spPr>
      </p:pic>
      <p:sp>
        <p:nvSpPr>
          <p:cNvPr id="122" name="Google Shape;122;g38c45fa678c_0_35"/>
          <p:cNvSpPr txBox="1"/>
          <p:nvPr/>
        </p:nvSpPr>
        <p:spPr>
          <a:xfrm>
            <a:off x="548363" y="4584638"/>
            <a:ext cx="6621300" cy="1182000"/>
          </a:xfrm>
          <a:prstGeom prst="rect">
            <a:avLst/>
          </a:prstGeom>
          <a:noFill/>
          <a:ln>
            <a:noFill/>
          </a:ln>
        </p:spPr>
        <p:txBody>
          <a:bodyPr spcFirstLastPara="1" wrap="square" lIns="91425" tIns="91425" rIns="91425" bIns="91425" anchor="t" anchorCtr="0">
            <a:spAutoFit/>
          </a:bodyPr>
          <a:lstStyle/>
          <a:p>
            <a:pPr marL="228600" lvl="0" indent="-50800" algn="just" rtl="0">
              <a:lnSpc>
                <a:spcPct val="90000"/>
              </a:lnSpc>
              <a:spcBef>
                <a:spcPts val="0"/>
              </a:spcBef>
              <a:spcAft>
                <a:spcPts val="0"/>
              </a:spcAft>
              <a:buNone/>
            </a:pPr>
            <a:r>
              <a:rPr lang="es-CL" sz="1800" dirty="0">
                <a:solidFill>
                  <a:srgbClr val="003C58"/>
                </a:solidFill>
              </a:rPr>
              <a:t>A nivel global, persiste una profunda escasez de oncólogos médicos, lo que limita la equidad en el acceso a diagnóstico y tratamiento del cáncer</a:t>
            </a:r>
            <a:r>
              <a:rPr lang="es-CL" sz="1800" baseline="30000" dirty="0">
                <a:solidFill>
                  <a:srgbClr val="003C58"/>
                </a:solidFill>
              </a:rPr>
              <a:t>5</a:t>
            </a:r>
            <a:r>
              <a:rPr lang="es-CL" sz="1800" dirty="0">
                <a:solidFill>
                  <a:srgbClr val="003C58"/>
                </a:solidFill>
              </a:rPr>
              <a:t>. Sin embargo, </a:t>
            </a:r>
            <a:r>
              <a:rPr lang="es-CL" sz="1800" b="1" dirty="0">
                <a:solidFill>
                  <a:srgbClr val="003C58"/>
                </a:solidFill>
              </a:rPr>
              <a:t>se desconoce la magnitud de este problema en Chile.</a:t>
            </a:r>
            <a:endParaRPr sz="2400" b="1" dirty="0">
              <a:solidFill>
                <a:srgbClr val="003C58"/>
              </a:solidFill>
            </a:endParaRPr>
          </a:p>
        </p:txBody>
      </p:sp>
      <p:sp>
        <p:nvSpPr>
          <p:cNvPr id="123" name="Google Shape;123;g38c45fa678c_0_35"/>
          <p:cNvSpPr txBox="1"/>
          <p:nvPr/>
        </p:nvSpPr>
        <p:spPr>
          <a:xfrm>
            <a:off x="2206789" y="2756483"/>
            <a:ext cx="1103400" cy="22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250">
                <a:solidFill>
                  <a:schemeClr val="dk1"/>
                </a:solidFill>
              </a:rPr>
              <a:t>(Demanda)</a:t>
            </a:r>
            <a:endParaRPr sz="1250">
              <a:solidFill>
                <a:schemeClr val="dk1"/>
              </a:solidFill>
            </a:endParaRPr>
          </a:p>
        </p:txBody>
      </p:sp>
      <p:sp>
        <p:nvSpPr>
          <p:cNvPr id="124" name="Google Shape;124;g38c45fa678c_0_35"/>
          <p:cNvSpPr txBox="1"/>
          <p:nvPr/>
        </p:nvSpPr>
        <p:spPr>
          <a:xfrm>
            <a:off x="4697983" y="2767401"/>
            <a:ext cx="1103400" cy="22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250">
                <a:solidFill>
                  <a:schemeClr val="dk1"/>
                </a:solidFill>
              </a:rPr>
              <a:t>(Oferta)</a:t>
            </a:r>
            <a:endParaRPr sz="125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body" idx="1"/>
          </p:nvPr>
        </p:nvSpPr>
        <p:spPr>
          <a:xfrm>
            <a:off x="6095999" y="1190701"/>
            <a:ext cx="5849511" cy="5830224"/>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ct val="80000"/>
              <a:buNone/>
            </a:pPr>
            <a:r>
              <a:rPr lang="es-CL" sz="2200" b="1" dirty="0">
                <a:solidFill>
                  <a:srgbClr val="003C58"/>
                </a:solidFill>
                <a:latin typeface="Arial"/>
                <a:cs typeface="Arial"/>
                <a:sym typeface="Arial"/>
              </a:rPr>
              <a:t>Métodos de recolección</a:t>
            </a:r>
            <a:endParaRPr sz="2200" b="1" dirty="0">
              <a:solidFill>
                <a:srgbClr val="003C58"/>
              </a:solidFill>
              <a:latin typeface="Arial"/>
              <a:cs typeface="Arial"/>
              <a:sym typeface="Arial"/>
            </a:endParaRPr>
          </a:p>
          <a:p>
            <a:pPr marL="457200" lvl="0" indent="-354091" algn="just" rtl="0">
              <a:lnSpc>
                <a:spcPct val="100000"/>
              </a:lnSpc>
              <a:spcBef>
                <a:spcPts val="0"/>
              </a:spcBef>
              <a:spcAft>
                <a:spcPts val="0"/>
              </a:spcAft>
              <a:buClr>
                <a:srgbClr val="003C58"/>
              </a:buClr>
              <a:buSzPct val="100000"/>
              <a:buChar char="•"/>
            </a:pPr>
            <a:r>
              <a:rPr lang="es-ES" sz="1700" dirty="0">
                <a:solidFill>
                  <a:srgbClr val="003C58"/>
                </a:solidFill>
                <a:latin typeface="Arial"/>
                <a:ea typeface="Arial"/>
                <a:cs typeface="Arial"/>
                <a:sym typeface="Arial"/>
              </a:rPr>
              <a:t>La información </a:t>
            </a:r>
            <a:r>
              <a:rPr lang="es-ES" sz="1700" dirty="0">
                <a:solidFill>
                  <a:schemeClr val="accent6">
                    <a:lumMod val="75000"/>
                  </a:schemeClr>
                </a:solidFill>
                <a:latin typeface="Arial"/>
                <a:ea typeface="Arial"/>
                <a:cs typeface="Arial"/>
                <a:sym typeface="Arial"/>
              </a:rPr>
              <a:t>cuantitativa</a:t>
            </a:r>
            <a:r>
              <a:rPr lang="es-ES" sz="1700" dirty="0">
                <a:solidFill>
                  <a:srgbClr val="003C58"/>
                </a:solidFill>
                <a:latin typeface="Arial"/>
                <a:ea typeface="Arial"/>
                <a:cs typeface="Arial"/>
                <a:sym typeface="Arial"/>
              </a:rPr>
              <a:t> se obtuvo a partir de fuentes secundarias administrativas.</a:t>
            </a:r>
          </a:p>
          <a:p>
            <a:pPr marL="103109" lvl="0" indent="0" algn="just" rtl="0">
              <a:lnSpc>
                <a:spcPct val="100000"/>
              </a:lnSpc>
              <a:spcBef>
                <a:spcPts val="0"/>
              </a:spcBef>
              <a:spcAft>
                <a:spcPts val="0"/>
              </a:spcAft>
              <a:buClr>
                <a:srgbClr val="003C58"/>
              </a:buClr>
              <a:buSzPct val="100000"/>
              <a:buNone/>
            </a:pPr>
            <a:endParaRPr lang="es-ES" sz="1700" dirty="0">
              <a:solidFill>
                <a:srgbClr val="003C58"/>
              </a:solidFill>
              <a:latin typeface="Arial"/>
              <a:ea typeface="Arial"/>
              <a:cs typeface="Arial"/>
              <a:sym typeface="Arial"/>
            </a:endParaRPr>
          </a:p>
          <a:p>
            <a:pPr marL="457200" lvl="0" indent="-354091" algn="just" rtl="0">
              <a:lnSpc>
                <a:spcPct val="100000"/>
              </a:lnSpc>
              <a:spcBef>
                <a:spcPts val="0"/>
              </a:spcBef>
              <a:spcAft>
                <a:spcPts val="0"/>
              </a:spcAft>
              <a:buClr>
                <a:srgbClr val="003C58"/>
              </a:buClr>
              <a:buSzPct val="100000"/>
              <a:buChar char="•"/>
            </a:pPr>
            <a:r>
              <a:rPr lang="es-ES" sz="1700" dirty="0">
                <a:solidFill>
                  <a:srgbClr val="003C58"/>
                </a:solidFill>
                <a:latin typeface="Arial"/>
                <a:ea typeface="Arial"/>
                <a:cs typeface="Arial"/>
                <a:sym typeface="Arial"/>
              </a:rPr>
              <a:t>La información </a:t>
            </a:r>
            <a:r>
              <a:rPr lang="es-ES" sz="1700" dirty="0">
                <a:solidFill>
                  <a:schemeClr val="accent2">
                    <a:lumMod val="75000"/>
                  </a:schemeClr>
                </a:solidFill>
                <a:latin typeface="Arial"/>
                <a:ea typeface="Arial"/>
                <a:cs typeface="Arial"/>
                <a:sym typeface="Arial"/>
              </a:rPr>
              <a:t>cualitativa</a:t>
            </a:r>
            <a:r>
              <a:rPr lang="es-ES" sz="1700" dirty="0">
                <a:solidFill>
                  <a:srgbClr val="003C58"/>
                </a:solidFill>
                <a:latin typeface="Arial"/>
                <a:ea typeface="Arial"/>
                <a:cs typeface="Arial"/>
                <a:sym typeface="Arial"/>
              </a:rPr>
              <a:t> provino de entrevistas semiestructuradas a jefes de formación y de encuestas autoaplicadas en línea (</a:t>
            </a:r>
            <a:r>
              <a:rPr lang="es-ES" sz="1700" dirty="0" err="1">
                <a:solidFill>
                  <a:srgbClr val="003C58"/>
                </a:solidFill>
                <a:latin typeface="Arial"/>
                <a:ea typeface="Arial"/>
                <a:cs typeface="Arial"/>
                <a:sym typeface="Arial"/>
              </a:rPr>
              <a:t>RedCap</a:t>
            </a:r>
            <a:r>
              <a:rPr lang="es-ES" sz="1700" dirty="0">
                <a:solidFill>
                  <a:srgbClr val="003C58"/>
                </a:solidFill>
                <a:latin typeface="Arial"/>
                <a:ea typeface="Arial"/>
                <a:cs typeface="Arial"/>
                <a:sym typeface="Arial"/>
              </a:rPr>
              <a:t>) dirigidas a residentes y EDF. El trabajo de campo se realizó durante el año 2024-2025.</a:t>
            </a:r>
          </a:p>
          <a:p>
            <a:pPr marL="0" lvl="0" indent="0" algn="l" rtl="0">
              <a:lnSpc>
                <a:spcPct val="100000"/>
              </a:lnSpc>
              <a:spcBef>
                <a:spcPts val="0"/>
              </a:spcBef>
              <a:spcAft>
                <a:spcPts val="0"/>
              </a:spcAft>
              <a:buNone/>
            </a:pPr>
            <a:endParaRPr sz="2400" dirty="0">
              <a:latin typeface="Arial"/>
              <a:ea typeface="Arial"/>
              <a:cs typeface="Arial"/>
              <a:sym typeface="Arial"/>
            </a:endParaRPr>
          </a:p>
        </p:txBody>
      </p:sp>
      <p:sp>
        <p:nvSpPr>
          <p:cNvPr id="130" name="Google Shape;130;p3"/>
          <p:cNvSpPr txBox="1"/>
          <p:nvPr/>
        </p:nvSpPr>
        <p:spPr>
          <a:xfrm>
            <a:off x="170064" y="2766218"/>
            <a:ext cx="2881604" cy="1325563"/>
          </a:xfrm>
          <a:prstGeom prst="rect">
            <a:avLst/>
          </a:prstGeom>
          <a:noFill/>
          <a:ln>
            <a:noFill/>
          </a:ln>
        </p:spPr>
        <p:txBody>
          <a:bodyPr spcFirstLastPara="1" wrap="square" lIns="91425" tIns="45700" rIns="91425" bIns="45700" anchor="ctr" anchorCtr="0">
            <a:normAutofit fontScale="82500" lnSpcReduction="20000"/>
          </a:bodyPr>
          <a:lstStyle/>
          <a:p>
            <a:pPr marL="0" marR="0" lvl="0" indent="0" algn="ctr" rtl="0">
              <a:lnSpc>
                <a:spcPct val="90000"/>
              </a:lnSpc>
              <a:spcBef>
                <a:spcPts val="0"/>
              </a:spcBef>
              <a:spcAft>
                <a:spcPts val="0"/>
              </a:spcAft>
              <a:buClr>
                <a:schemeClr val="lt1"/>
              </a:buClr>
              <a:buSzPct val="100000"/>
              <a:buFont typeface="Century Gothic"/>
              <a:buNone/>
            </a:pPr>
            <a:r>
              <a:rPr lang="es-CL" sz="4400" b="0" i="0" u="none" strike="noStrike" cap="none">
                <a:solidFill>
                  <a:schemeClr val="lt1"/>
                </a:solidFill>
                <a:latin typeface="Century Gothic"/>
                <a:ea typeface="Century Gothic"/>
                <a:cs typeface="Century Gothic"/>
                <a:sym typeface="Century Gothic"/>
              </a:rPr>
              <a:t>Materiales</a:t>
            </a:r>
            <a:br>
              <a:rPr lang="es-CL" sz="4400" b="0" i="0" u="none" strike="noStrike" cap="none">
                <a:solidFill>
                  <a:schemeClr val="lt1"/>
                </a:solidFill>
                <a:latin typeface="Century Gothic"/>
                <a:ea typeface="Century Gothic"/>
                <a:cs typeface="Century Gothic"/>
                <a:sym typeface="Century Gothic"/>
              </a:rPr>
            </a:br>
            <a:r>
              <a:rPr lang="es-CL" sz="4400" b="0" i="0" u="none" strike="noStrike" cap="none">
                <a:solidFill>
                  <a:schemeClr val="lt1"/>
                </a:solidFill>
                <a:latin typeface="Century Gothic"/>
                <a:ea typeface="Century Gothic"/>
                <a:cs typeface="Century Gothic"/>
                <a:sym typeface="Century Gothic"/>
              </a:rPr>
              <a:t>y</a:t>
            </a:r>
            <a:br>
              <a:rPr lang="es-CL" sz="4400" b="0" i="0" u="none" strike="noStrike" cap="none">
                <a:solidFill>
                  <a:schemeClr val="lt1"/>
                </a:solidFill>
                <a:latin typeface="Century Gothic"/>
                <a:ea typeface="Century Gothic"/>
                <a:cs typeface="Century Gothic"/>
                <a:sym typeface="Century Gothic"/>
              </a:rPr>
            </a:br>
            <a:r>
              <a:rPr lang="es-CL" sz="4400" b="0" i="0" u="none" strike="noStrike" cap="none">
                <a:solidFill>
                  <a:schemeClr val="lt1"/>
                </a:solidFill>
                <a:latin typeface="Century Gothic"/>
                <a:ea typeface="Century Gothic"/>
                <a:cs typeface="Century Gothic"/>
                <a:sym typeface="Century Gothic"/>
              </a:rPr>
              <a:t>Métodos</a:t>
            </a:r>
            <a:endParaRPr sz="4400" b="0" i="0" u="none" strike="noStrike" cap="none">
              <a:solidFill>
                <a:schemeClr val="lt1"/>
              </a:solidFill>
              <a:latin typeface="Century Gothic"/>
              <a:ea typeface="Century Gothic"/>
              <a:cs typeface="Century Gothic"/>
              <a:sym typeface="Century Gothic"/>
            </a:endParaRPr>
          </a:p>
        </p:txBody>
      </p:sp>
      <p:sp>
        <p:nvSpPr>
          <p:cNvPr id="133" name="Google Shape;133;p3"/>
          <p:cNvSpPr txBox="1">
            <a:spLocks noGrp="1"/>
          </p:cNvSpPr>
          <p:nvPr>
            <p:ph type="title"/>
          </p:nvPr>
        </p:nvSpPr>
        <p:spPr>
          <a:xfrm>
            <a:off x="490888" y="116065"/>
            <a:ext cx="2881500" cy="13257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003C58"/>
              </a:buClr>
              <a:buSzPct val="100000"/>
              <a:buFont typeface="Arial"/>
              <a:buNone/>
            </a:pPr>
            <a:r>
              <a:rPr lang="es-CL" sz="3600" b="1" dirty="0">
                <a:solidFill>
                  <a:srgbClr val="003C58"/>
                </a:solidFill>
                <a:latin typeface="Arial"/>
                <a:cs typeface="Arial"/>
                <a:sym typeface="Arial"/>
              </a:rPr>
              <a:t>Metodología</a:t>
            </a:r>
            <a:endParaRPr sz="3600" dirty="0"/>
          </a:p>
        </p:txBody>
      </p:sp>
      <p:sp>
        <p:nvSpPr>
          <p:cNvPr id="134" name="Google Shape;134;p3"/>
          <p:cNvSpPr/>
          <p:nvPr/>
        </p:nvSpPr>
        <p:spPr>
          <a:xfrm>
            <a:off x="11945510" y="1572958"/>
            <a:ext cx="246490" cy="5285042"/>
          </a:xfrm>
          <a:prstGeom prst="rect">
            <a:avLst/>
          </a:prstGeom>
          <a:solidFill>
            <a:srgbClr val="378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Google Shape;129;p3">
            <a:extLst>
              <a:ext uri="{FF2B5EF4-FFF2-40B4-BE49-F238E27FC236}">
                <a16:creationId xmlns:a16="http://schemas.microsoft.com/office/drawing/2014/main" id="{0D65DD45-BDA2-5468-16B8-B95114537859}"/>
              </a:ext>
            </a:extLst>
          </p:cNvPr>
          <p:cNvSpPr txBox="1">
            <a:spLocks/>
          </p:cNvSpPr>
          <p:nvPr/>
        </p:nvSpPr>
        <p:spPr>
          <a:xfrm>
            <a:off x="189930" y="1190701"/>
            <a:ext cx="5472581" cy="5385197"/>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50800">
              <a:spcBef>
                <a:spcPts val="0"/>
              </a:spcBef>
              <a:buSzPct val="80000"/>
              <a:buFont typeface="Arial"/>
              <a:buNone/>
            </a:pPr>
            <a:r>
              <a:rPr lang="es-ES" sz="2400" b="1" dirty="0">
                <a:solidFill>
                  <a:srgbClr val="003C58"/>
                </a:solidFill>
                <a:latin typeface="Arial"/>
                <a:ea typeface="Arial"/>
                <a:cs typeface="Arial"/>
                <a:sym typeface="Arial"/>
              </a:rPr>
              <a:t>Diseño</a:t>
            </a:r>
          </a:p>
          <a:p>
            <a:pPr indent="-354091" algn="just">
              <a:lnSpc>
                <a:spcPct val="100000"/>
              </a:lnSpc>
              <a:spcBef>
                <a:spcPts val="0"/>
              </a:spcBef>
              <a:buClr>
                <a:srgbClr val="003C58"/>
              </a:buClr>
              <a:buSzPct val="100000"/>
            </a:pPr>
            <a:r>
              <a:rPr lang="es-ES" sz="1800" dirty="0">
                <a:solidFill>
                  <a:srgbClr val="003C58"/>
                </a:solidFill>
                <a:latin typeface="Arial"/>
                <a:ea typeface="Arial"/>
                <a:cs typeface="Arial"/>
                <a:sym typeface="Arial"/>
              </a:rPr>
              <a:t>Estudio </a:t>
            </a:r>
            <a:r>
              <a:rPr lang="es-ES" sz="1800" b="1" dirty="0">
                <a:solidFill>
                  <a:srgbClr val="003C58"/>
                </a:solidFill>
                <a:latin typeface="Arial"/>
                <a:ea typeface="Arial"/>
                <a:cs typeface="Arial"/>
                <a:sym typeface="Arial"/>
              </a:rPr>
              <a:t>mixto de tipo secuencial explicativo</a:t>
            </a:r>
            <a:r>
              <a:rPr lang="es-ES" sz="1800" dirty="0">
                <a:solidFill>
                  <a:srgbClr val="003C58"/>
                </a:solidFill>
                <a:latin typeface="Arial"/>
                <a:ea typeface="Arial"/>
                <a:cs typeface="Arial"/>
                <a:sym typeface="Arial"/>
              </a:rPr>
              <a:t>, que integró un componente cuantitativo y otro cualitativo.</a:t>
            </a:r>
          </a:p>
          <a:p>
            <a:pPr marL="103109" indent="0" algn="just">
              <a:lnSpc>
                <a:spcPct val="100000"/>
              </a:lnSpc>
              <a:spcBef>
                <a:spcPts val="0"/>
              </a:spcBef>
              <a:buClr>
                <a:srgbClr val="003C58"/>
              </a:buClr>
              <a:buSzPct val="100000"/>
              <a:buNone/>
            </a:pPr>
            <a:endParaRPr lang="es-ES" sz="1600" dirty="0">
              <a:solidFill>
                <a:srgbClr val="003C58"/>
              </a:solidFill>
              <a:latin typeface="Arial"/>
              <a:ea typeface="Arial"/>
              <a:cs typeface="Arial"/>
              <a:sym typeface="Arial"/>
            </a:endParaRPr>
          </a:p>
          <a:p>
            <a:pPr marL="0" indent="0">
              <a:lnSpc>
                <a:spcPct val="100000"/>
              </a:lnSpc>
              <a:spcBef>
                <a:spcPts val="0"/>
              </a:spcBef>
              <a:buFont typeface="Arial"/>
              <a:buNone/>
            </a:pPr>
            <a:r>
              <a:rPr lang="es-ES" sz="2400" b="1" dirty="0">
                <a:solidFill>
                  <a:srgbClr val="003C58"/>
                </a:solidFill>
                <a:latin typeface="Arial"/>
                <a:ea typeface="Arial"/>
                <a:cs typeface="Arial"/>
                <a:sym typeface="Arial"/>
              </a:rPr>
              <a:t>Muestra</a:t>
            </a:r>
            <a:endParaRPr lang="es-ES" sz="1600" dirty="0">
              <a:solidFill>
                <a:srgbClr val="003C58"/>
              </a:solidFill>
              <a:latin typeface="Arial"/>
              <a:ea typeface="Arial"/>
              <a:cs typeface="Arial"/>
              <a:sym typeface="Arial"/>
            </a:endParaRPr>
          </a:p>
          <a:p>
            <a:pPr indent="-356552" algn="just">
              <a:lnSpc>
                <a:spcPct val="100000"/>
              </a:lnSpc>
              <a:spcBef>
                <a:spcPts val="0"/>
              </a:spcBef>
              <a:buClr>
                <a:srgbClr val="003C58"/>
              </a:buClr>
              <a:buSzPct val="100000"/>
            </a:pPr>
            <a:r>
              <a:rPr lang="es-ES" sz="1800" dirty="0">
                <a:solidFill>
                  <a:schemeClr val="accent6">
                    <a:lumMod val="75000"/>
                  </a:schemeClr>
                </a:solidFill>
                <a:latin typeface="Arial"/>
                <a:ea typeface="Arial"/>
                <a:cs typeface="Arial"/>
                <a:sym typeface="Arial"/>
              </a:rPr>
              <a:t>Cuantitativa</a:t>
            </a:r>
            <a:r>
              <a:rPr lang="es-ES" sz="1800" dirty="0">
                <a:solidFill>
                  <a:srgbClr val="003C58"/>
                </a:solidFill>
                <a:latin typeface="Arial"/>
                <a:ea typeface="Arial"/>
                <a:cs typeface="Arial"/>
                <a:sym typeface="Arial"/>
              </a:rPr>
              <a:t>: muestra censal de oncólogos médicos identificados en el Registro Nacional de Prestadores Individuales de la Superintendencia de Salud, complementada con información del Sistema de Información de Recursos Humanos en Salud (SIRH) y de registros de prestadores privados.</a:t>
            </a:r>
          </a:p>
          <a:p>
            <a:pPr indent="0" algn="just">
              <a:lnSpc>
                <a:spcPct val="100000"/>
              </a:lnSpc>
              <a:spcBef>
                <a:spcPts val="0"/>
              </a:spcBef>
              <a:buFont typeface="Arial"/>
              <a:buNone/>
            </a:pPr>
            <a:endParaRPr lang="es-ES" sz="1800" dirty="0">
              <a:solidFill>
                <a:srgbClr val="003C58"/>
              </a:solidFill>
              <a:latin typeface="Arial"/>
              <a:ea typeface="Arial"/>
              <a:cs typeface="Arial"/>
              <a:sym typeface="Arial"/>
            </a:endParaRPr>
          </a:p>
          <a:p>
            <a:pPr indent="0" algn="just">
              <a:lnSpc>
                <a:spcPct val="100000"/>
              </a:lnSpc>
              <a:spcBef>
                <a:spcPts val="0"/>
              </a:spcBef>
              <a:buFont typeface="Arial"/>
              <a:buNone/>
            </a:pPr>
            <a:endParaRPr lang="es-ES" sz="1800" dirty="0">
              <a:solidFill>
                <a:srgbClr val="003C58"/>
              </a:solidFill>
              <a:latin typeface="Arial"/>
              <a:ea typeface="Arial"/>
              <a:cs typeface="Arial"/>
              <a:sym typeface="Arial"/>
            </a:endParaRPr>
          </a:p>
          <a:p>
            <a:pPr indent="-356552" algn="just">
              <a:lnSpc>
                <a:spcPct val="100000"/>
              </a:lnSpc>
              <a:spcBef>
                <a:spcPts val="0"/>
              </a:spcBef>
              <a:buClr>
                <a:srgbClr val="003C58"/>
              </a:buClr>
              <a:buSzPct val="100000"/>
            </a:pPr>
            <a:r>
              <a:rPr lang="es-ES" sz="1800" dirty="0">
                <a:solidFill>
                  <a:schemeClr val="accent2">
                    <a:lumMod val="75000"/>
                  </a:schemeClr>
                </a:solidFill>
                <a:latin typeface="Arial"/>
                <a:ea typeface="Arial"/>
                <a:cs typeface="Arial"/>
                <a:sym typeface="Arial"/>
              </a:rPr>
              <a:t>Cualitativa</a:t>
            </a:r>
            <a:r>
              <a:rPr lang="es-ES" sz="1800" dirty="0">
                <a:solidFill>
                  <a:srgbClr val="003C58"/>
                </a:solidFill>
                <a:latin typeface="Arial"/>
                <a:ea typeface="Arial"/>
                <a:cs typeface="Arial"/>
                <a:sym typeface="Arial"/>
              </a:rPr>
              <a:t>: se incluyeron jefaturas de programas de formación en oncología médica y médicos residentes (oncología, medicina interna) y EDF, seleccionados mediante muestreo por conveniencia y bola de nieve.</a:t>
            </a:r>
            <a:endParaRPr lang="es-ES" sz="1600" dirty="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303C8C0E-8EC0-37F8-2224-DB66C7CF5BD8}"/>
            </a:ext>
          </a:extLst>
        </p:cNvPr>
        <p:cNvGrpSpPr/>
        <p:nvPr/>
      </p:nvGrpSpPr>
      <p:grpSpPr>
        <a:xfrm>
          <a:off x="0" y="0"/>
          <a:ext cx="0" cy="0"/>
          <a:chOff x="0" y="0"/>
          <a:chExt cx="0" cy="0"/>
        </a:xfrm>
      </p:grpSpPr>
      <p:sp>
        <p:nvSpPr>
          <p:cNvPr id="129" name="Google Shape;129;p3">
            <a:extLst>
              <a:ext uri="{FF2B5EF4-FFF2-40B4-BE49-F238E27FC236}">
                <a16:creationId xmlns:a16="http://schemas.microsoft.com/office/drawing/2014/main" id="{86B2B191-9DCE-B789-9380-E9B0828BE953}"/>
              </a:ext>
            </a:extLst>
          </p:cNvPr>
          <p:cNvSpPr txBox="1">
            <a:spLocks noGrp="1"/>
          </p:cNvSpPr>
          <p:nvPr>
            <p:ph type="body" idx="1"/>
          </p:nvPr>
        </p:nvSpPr>
        <p:spPr>
          <a:xfrm>
            <a:off x="230889" y="1166942"/>
            <a:ext cx="5673800" cy="5830224"/>
          </a:xfrm>
          <a:prstGeom prst="rect">
            <a:avLst/>
          </a:prstGeom>
          <a:noFill/>
          <a:ln>
            <a:noFill/>
          </a:ln>
        </p:spPr>
        <p:txBody>
          <a:bodyPr spcFirstLastPara="1" wrap="square" lIns="91425" tIns="45700" rIns="91425" bIns="45700" anchor="t" anchorCtr="0">
            <a:normAutofit/>
          </a:bodyPr>
          <a:lstStyle/>
          <a:p>
            <a:pPr marL="228600" indent="-50800">
              <a:spcBef>
                <a:spcPts val="0"/>
              </a:spcBef>
              <a:buSzPct val="80000"/>
              <a:buNone/>
            </a:pPr>
            <a:r>
              <a:rPr lang="es-CL" b="1" dirty="0">
                <a:solidFill>
                  <a:srgbClr val="003C58"/>
                </a:solidFill>
                <a:latin typeface="Arial"/>
                <a:cs typeface="Arial"/>
                <a:sym typeface="Arial"/>
              </a:rPr>
              <a:t> Plan de análisis</a:t>
            </a:r>
          </a:p>
          <a:p>
            <a:pPr marL="457200" lvl="0" indent="-356552" algn="just" rtl="0">
              <a:lnSpc>
                <a:spcPct val="100000"/>
              </a:lnSpc>
              <a:spcBef>
                <a:spcPts val="0"/>
              </a:spcBef>
              <a:spcAft>
                <a:spcPts val="0"/>
              </a:spcAft>
              <a:buClr>
                <a:srgbClr val="003C58"/>
              </a:buClr>
              <a:buSzPct val="100000"/>
              <a:buFont typeface="Arial"/>
              <a:buChar char="•"/>
            </a:pPr>
            <a:r>
              <a:rPr lang="es-ES" sz="2000" dirty="0">
                <a:solidFill>
                  <a:srgbClr val="003C58"/>
                </a:solidFill>
                <a:latin typeface="Arial"/>
                <a:ea typeface="Arial"/>
                <a:cs typeface="Arial"/>
                <a:sym typeface="Arial"/>
              </a:rPr>
              <a:t>El </a:t>
            </a:r>
            <a:r>
              <a:rPr lang="es-ES" sz="2000" dirty="0">
                <a:solidFill>
                  <a:schemeClr val="accent6">
                    <a:lumMod val="75000"/>
                  </a:schemeClr>
                </a:solidFill>
                <a:latin typeface="Arial"/>
                <a:cs typeface="Arial"/>
                <a:sym typeface="Arial"/>
              </a:rPr>
              <a:t>análisis cuantitativo </a:t>
            </a:r>
            <a:r>
              <a:rPr lang="es-ES" sz="2000" dirty="0">
                <a:solidFill>
                  <a:srgbClr val="003C58"/>
                </a:solidFill>
                <a:latin typeface="Arial"/>
                <a:ea typeface="Arial"/>
                <a:cs typeface="Arial"/>
                <a:sym typeface="Arial"/>
              </a:rPr>
              <a:t>se basó en estadística descriptiva para caracterizar el número, carga horaria y distribución territorial de los oncólogos médicos, estimando brechas regionales.</a:t>
            </a:r>
          </a:p>
          <a:p>
            <a:pPr marL="100648" lvl="0" indent="0" algn="just" rtl="0">
              <a:lnSpc>
                <a:spcPct val="100000"/>
              </a:lnSpc>
              <a:spcBef>
                <a:spcPts val="0"/>
              </a:spcBef>
              <a:spcAft>
                <a:spcPts val="0"/>
              </a:spcAft>
              <a:buClr>
                <a:srgbClr val="003C58"/>
              </a:buClr>
              <a:buSzPct val="100000"/>
              <a:buNone/>
            </a:pPr>
            <a:endParaRPr lang="es-ES" sz="2000" dirty="0">
              <a:solidFill>
                <a:srgbClr val="003C58"/>
              </a:solidFill>
              <a:latin typeface="Arial"/>
              <a:ea typeface="Arial"/>
              <a:cs typeface="Arial"/>
              <a:sym typeface="Arial"/>
            </a:endParaRPr>
          </a:p>
          <a:p>
            <a:pPr marL="457200" lvl="0" indent="-356552" algn="just" rtl="0">
              <a:lnSpc>
                <a:spcPct val="100000"/>
              </a:lnSpc>
              <a:spcBef>
                <a:spcPts val="0"/>
              </a:spcBef>
              <a:spcAft>
                <a:spcPts val="0"/>
              </a:spcAft>
              <a:buClr>
                <a:srgbClr val="003C58"/>
              </a:buClr>
              <a:buSzPct val="100000"/>
              <a:buFont typeface="Arial"/>
              <a:buChar char="•"/>
            </a:pPr>
            <a:r>
              <a:rPr lang="es-ES" sz="2000" dirty="0">
                <a:solidFill>
                  <a:srgbClr val="003C58"/>
                </a:solidFill>
                <a:latin typeface="Arial"/>
                <a:ea typeface="Arial"/>
                <a:cs typeface="Arial"/>
                <a:sym typeface="Arial"/>
              </a:rPr>
              <a:t>La </a:t>
            </a:r>
            <a:r>
              <a:rPr lang="es-ES" sz="2000" dirty="0">
                <a:solidFill>
                  <a:schemeClr val="accent2">
                    <a:lumMod val="75000"/>
                  </a:schemeClr>
                </a:solidFill>
                <a:latin typeface="Arial"/>
                <a:cs typeface="Arial"/>
                <a:sym typeface="Arial"/>
              </a:rPr>
              <a:t>fase cualitativa </a:t>
            </a:r>
            <a:r>
              <a:rPr lang="es-ES" sz="2000" dirty="0">
                <a:solidFill>
                  <a:srgbClr val="003C58"/>
                </a:solidFill>
                <a:latin typeface="Arial"/>
                <a:ea typeface="Arial"/>
                <a:cs typeface="Arial"/>
                <a:sym typeface="Arial"/>
              </a:rPr>
              <a:t>empleó un enfoque pragmático para la interpretación de barreras y facilitadores en los procesos formativos, articulando los hallazgos para fortalecer la comprensión del problema.</a:t>
            </a:r>
            <a:endParaRPr sz="1800" dirty="0">
              <a:latin typeface="Arial"/>
              <a:ea typeface="Arial"/>
              <a:cs typeface="Arial"/>
              <a:sym typeface="Arial"/>
            </a:endParaRPr>
          </a:p>
        </p:txBody>
      </p:sp>
      <p:sp>
        <p:nvSpPr>
          <p:cNvPr id="133" name="Google Shape;133;p3">
            <a:extLst>
              <a:ext uri="{FF2B5EF4-FFF2-40B4-BE49-F238E27FC236}">
                <a16:creationId xmlns:a16="http://schemas.microsoft.com/office/drawing/2014/main" id="{93CA6413-FAAF-16C5-DED1-1A096467105F}"/>
              </a:ext>
            </a:extLst>
          </p:cNvPr>
          <p:cNvSpPr txBox="1">
            <a:spLocks noGrp="1"/>
          </p:cNvSpPr>
          <p:nvPr>
            <p:ph type="title"/>
          </p:nvPr>
        </p:nvSpPr>
        <p:spPr>
          <a:xfrm>
            <a:off x="490888" y="116065"/>
            <a:ext cx="2881500" cy="13257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003C58"/>
              </a:buClr>
              <a:buSzPct val="100000"/>
              <a:buFont typeface="Arial"/>
              <a:buNone/>
            </a:pPr>
            <a:r>
              <a:rPr lang="es-CL" sz="3600" b="1" dirty="0">
                <a:solidFill>
                  <a:srgbClr val="003C58"/>
                </a:solidFill>
                <a:latin typeface="Arial"/>
                <a:cs typeface="Arial"/>
                <a:sym typeface="Arial"/>
              </a:rPr>
              <a:t>Metodología</a:t>
            </a:r>
            <a:endParaRPr sz="3600" dirty="0"/>
          </a:p>
        </p:txBody>
      </p:sp>
      <p:sp>
        <p:nvSpPr>
          <p:cNvPr id="134" name="Google Shape;134;p3">
            <a:extLst>
              <a:ext uri="{FF2B5EF4-FFF2-40B4-BE49-F238E27FC236}">
                <a16:creationId xmlns:a16="http://schemas.microsoft.com/office/drawing/2014/main" id="{A8575CD8-E13F-D186-D080-4D52B2BF8CB3}"/>
              </a:ext>
            </a:extLst>
          </p:cNvPr>
          <p:cNvSpPr/>
          <p:nvPr/>
        </p:nvSpPr>
        <p:spPr>
          <a:xfrm>
            <a:off x="11945510" y="1572958"/>
            <a:ext cx="246490" cy="5285042"/>
          </a:xfrm>
          <a:prstGeom prst="rect">
            <a:avLst/>
          </a:prstGeom>
          <a:solidFill>
            <a:srgbClr val="378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 name="Google Shape;129;p3">
            <a:extLst>
              <a:ext uri="{FF2B5EF4-FFF2-40B4-BE49-F238E27FC236}">
                <a16:creationId xmlns:a16="http://schemas.microsoft.com/office/drawing/2014/main" id="{56968380-CEA4-3485-349C-095F4FB86273}"/>
              </a:ext>
            </a:extLst>
          </p:cNvPr>
          <p:cNvSpPr txBox="1">
            <a:spLocks/>
          </p:cNvSpPr>
          <p:nvPr/>
        </p:nvSpPr>
        <p:spPr>
          <a:xfrm>
            <a:off x="5904689" y="1027776"/>
            <a:ext cx="6040821" cy="583022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50800">
              <a:spcBef>
                <a:spcPts val="0"/>
              </a:spcBef>
              <a:buSzPct val="80000"/>
              <a:buFont typeface="Arial"/>
              <a:buNone/>
            </a:pPr>
            <a:r>
              <a:rPr lang="es-ES" sz="3100" b="1" dirty="0">
                <a:solidFill>
                  <a:srgbClr val="003C58"/>
                </a:solidFill>
                <a:latin typeface="Arial"/>
                <a:cs typeface="Arial"/>
                <a:sym typeface="Arial"/>
              </a:rPr>
              <a:t>Aspectos éticos</a:t>
            </a:r>
          </a:p>
          <a:p>
            <a:pPr marL="520700">
              <a:spcBef>
                <a:spcPts val="0"/>
              </a:spcBef>
              <a:buSzPct val="80000"/>
            </a:pPr>
            <a:r>
              <a:rPr lang="es-ES" sz="2000" dirty="0">
                <a:solidFill>
                  <a:srgbClr val="003C58"/>
                </a:solidFill>
                <a:latin typeface="Arial"/>
                <a:cs typeface="Arial"/>
              </a:rPr>
              <a:t>Fue revisado y aprobado por el Comité Ético Científico de Ciencias de la Salud de la Pontificia Universidad Católica de Chile.</a:t>
            </a:r>
          </a:p>
          <a:p>
            <a:pPr marL="177800" indent="0">
              <a:spcBef>
                <a:spcPts val="0"/>
              </a:spcBef>
              <a:buSzPct val="80000"/>
              <a:buNone/>
            </a:pPr>
            <a:endParaRPr lang="es-ES" sz="2000" dirty="0">
              <a:solidFill>
                <a:srgbClr val="003C58"/>
              </a:solidFill>
              <a:latin typeface="Arial"/>
              <a:cs typeface="Arial"/>
            </a:endParaRPr>
          </a:p>
          <a:p>
            <a:pPr marL="520700">
              <a:spcBef>
                <a:spcPts val="0"/>
              </a:spcBef>
              <a:buSzPct val="80000"/>
            </a:pPr>
            <a:r>
              <a:rPr lang="es-ES" sz="2000" dirty="0">
                <a:solidFill>
                  <a:srgbClr val="003C58"/>
                </a:solidFill>
                <a:latin typeface="Arial"/>
                <a:cs typeface="Arial"/>
                <a:sym typeface="Arial"/>
              </a:rPr>
              <a:t>El estudio respetó los principios de autonomía, confidencialidad y consentimiento informado.</a:t>
            </a:r>
          </a:p>
          <a:p>
            <a:pPr marL="0" indent="0">
              <a:lnSpc>
                <a:spcPct val="100000"/>
              </a:lnSpc>
              <a:spcBef>
                <a:spcPts val="0"/>
              </a:spcBef>
              <a:buFont typeface="Arial"/>
              <a:buNone/>
            </a:pPr>
            <a:endParaRPr lang="es-ES" sz="2400" dirty="0">
              <a:latin typeface="Arial"/>
              <a:ea typeface="Arial"/>
              <a:cs typeface="Arial"/>
              <a:sym typeface="Arial"/>
            </a:endParaRPr>
          </a:p>
        </p:txBody>
      </p:sp>
    </p:spTree>
    <p:extLst>
      <p:ext uri="{BB962C8B-B14F-4D97-AF65-F5344CB8AC3E}">
        <p14:creationId xmlns:p14="http://schemas.microsoft.com/office/powerpoint/2010/main" val="4146217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a:extLst>
            <a:ext uri="{FF2B5EF4-FFF2-40B4-BE49-F238E27FC236}">
              <a16:creationId xmlns:a16="http://schemas.microsoft.com/office/drawing/2014/main" id="{58B6135E-A789-6BC3-5E83-C175AE509AD3}"/>
            </a:ext>
          </a:extLst>
        </p:cNvPr>
        <p:cNvGrpSpPr/>
        <p:nvPr/>
      </p:nvGrpSpPr>
      <p:grpSpPr>
        <a:xfrm>
          <a:off x="0" y="0"/>
          <a:ext cx="0" cy="0"/>
          <a:chOff x="0" y="0"/>
          <a:chExt cx="0" cy="0"/>
        </a:xfrm>
      </p:grpSpPr>
      <p:sp>
        <p:nvSpPr>
          <p:cNvPr id="130" name="Google Shape;130;p3">
            <a:extLst>
              <a:ext uri="{FF2B5EF4-FFF2-40B4-BE49-F238E27FC236}">
                <a16:creationId xmlns:a16="http://schemas.microsoft.com/office/drawing/2014/main" id="{417CC1F4-4939-3958-11C5-D832C97C0828}"/>
              </a:ext>
            </a:extLst>
          </p:cNvPr>
          <p:cNvSpPr txBox="1"/>
          <p:nvPr/>
        </p:nvSpPr>
        <p:spPr>
          <a:xfrm>
            <a:off x="170064" y="2766218"/>
            <a:ext cx="2881604" cy="1325563"/>
          </a:xfrm>
          <a:prstGeom prst="rect">
            <a:avLst/>
          </a:prstGeom>
          <a:noFill/>
          <a:ln>
            <a:noFill/>
          </a:ln>
        </p:spPr>
        <p:txBody>
          <a:bodyPr spcFirstLastPara="1" wrap="square" lIns="91425" tIns="45700" rIns="91425" bIns="45700" anchor="ctr" anchorCtr="0">
            <a:normAutofit fontScale="82500" lnSpcReduction="20000"/>
          </a:bodyPr>
          <a:lstStyle/>
          <a:p>
            <a:pPr marL="0" marR="0" lvl="0" indent="0" algn="ctr" rtl="0">
              <a:lnSpc>
                <a:spcPct val="90000"/>
              </a:lnSpc>
              <a:spcBef>
                <a:spcPts val="0"/>
              </a:spcBef>
              <a:spcAft>
                <a:spcPts val="0"/>
              </a:spcAft>
              <a:buClr>
                <a:schemeClr val="lt1"/>
              </a:buClr>
              <a:buSzPct val="100000"/>
              <a:buFont typeface="Century Gothic"/>
              <a:buNone/>
            </a:pPr>
            <a:r>
              <a:rPr lang="es-CL" sz="4400" b="0" i="0" u="none" strike="noStrike" cap="none">
                <a:solidFill>
                  <a:schemeClr val="lt1"/>
                </a:solidFill>
                <a:latin typeface="Century Gothic"/>
                <a:ea typeface="Century Gothic"/>
                <a:cs typeface="Century Gothic"/>
                <a:sym typeface="Century Gothic"/>
              </a:rPr>
              <a:t>Materiales</a:t>
            </a:r>
            <a:br>
              <a:rPr lang="es-CL" sz="4400" b="0" i="0" u="none" strike="noStrike" cap="none">
                <a:solidFill>
                  <a:schemeClr val="lt1"/>
                </a:solidFill>
                <a:latin typeface="Century Gothic"/>
                <a:ea typeface="Century Gothic"/>
                <a:cs typeface="Century Gothic"/>
                <a:sym typeface="Century Gothic"/>
              </a:rPr>
            </a:br>
            <a:r>
              <a:rPr lang="es-CL" sz="4400" b="0" i="0" u="none" strike="noStrike" cap="none">
                <a:solidFill>
                  <a:schemeClr val="lt1"/>
                </a:solidFill>
                <a:latin typeface="Century Gothic"/>
                <a:ea typeface="Century Gothic"/>
                <a:cs typeface="Century Gothic"/>
                <a:sym typeface="Century Gothic"/>
              </a:rPr>
              <a:t>y</a:t>
            </a:r>
            <a:br>
              <a:rPr lang="es-CL" sz="4400" b="0" i="0" u="none" strike="noStrike" cap="none">
                <a:solidFill>
                  <a:schemeClr val="lt1"/>
                </a:solidFill>
                <a:latin typeface="Century Gothic"/>
                <a:ea typeface="Century Gothic"/>
                <a:cs typeface="Century Gothic"/>
                <a:sym typeface="Century Gothic"/>
              </a:rPr>
            </a:br>
            <a:r>
              <a:rPr lang="es-CL" sz="4400" b="0" i="0" u="none" strike="noStrike" cap="none">
                <a:solidFill>
                  <a:schemeClr val="lt1"/>
                </a:solidFill>
                <a:latin typeface="Century Gothic"/>
                <a:ea typeface="Century Gothic"/>
                <a:cs typeface="Century Gothic"/>
                <a:sym typeface="Century Gothic"/>
              </a:rPr>
              <a:t>Métodos</a:t>
            </a:r>
            <a:endParaRPr sz="4400" b="0" i="0" u="none" strike="noStrike" cap="none">
              <a:solidFill>
                <a:schemeClr val="lt1"/>
              </a:solidFill>
              <a:latin typeface="Century Gothic"/>
              <a:ea typeface="Century Gothic"/>
              <a:cs typeface="Century Gothic"/>
              <a:sym typeface="Century Gothic"/>
            </a:endParaRPr>
          </a:p>
        </p:txBody>
      </p:sp>
      <p:sp>
        <p:nvSpPr>
          <p:cNvPr id="132" name="Google Shape;132;p3">
            <a:extLst>
              <a:ext uri="{FF2B5EF4-FFF2-40B4-BE49-F238E27FC236}">
                <a16:creationId xmlns:a16="http://schemas.microsoft.com/office/drawing/2014/main" id="{9950C281-ADAD-E736-6996-C6FD9C92AD37}"/>
              </a:ext>
            </a:extLst>
          </p:cNvPr>
          <p:cNvSpPr/>
          <p:nvPr/>
        </p:nvSpPr>
        <p:spPr>
          <a:xfrm>
            <a:off x="675919" y="2492556"/>
            <a:ext cx="3885169" cy="3445845"/>
          </a:xfrm>
          <a:prstGeom prst="rect">
            <a:avLst/>
          </a:prstGeom>
          <a:gradFill>
            <a:gsLst>
              <a:gs pos="0">
                <a:srgbClr val="F5F7FC">
                  <a:alpha val="14117"/>
                </a:srgbClr>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3">
            <a:extLst>
              <a:ext uri="{FF2B5EF4-FFF2-40B4-BE49-F238E27FC236}">
                <a16:creationId xmlns:a16="http://schemas.microsoft.com/office/drawing/2014/main" id="{905D5B68-844E-886C-AAA5-93F0BAA87EAB}"/>
              </a:ext>
            </a:extLst>
          </p:cNvPr>
          <p:cNvSpPr txBox="1">
            <a:spLocks noGrp="1"/>
          </p:cNvSpPr>
          <p:nvPr>
            <p:ph type="title"/>
          </p:nvPr>
        </p:nvSpPr>
        <p:spPr>
          <a:xfrm>
            <a:off x="170168" y="3026541"/>
            <a:ext cx="2881500" cy="132570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rgbClr val="003C58"/>
              </a:buClr>
              <a:buSzPct val="100000"/>
              <a:buFont typeface="Arial"/>
              <a:buNone/>
            </a:pPr>
            <a:r>
              <a:rPr lang="es-CL" sz="3600" b="1" dirty="0">
                <a:solidFill>
                  <a:srgbClr val="003C58"/>
                </a:solidFill>
                <a:latin typeface="Arial"/>
                <a:cs typeface="Arial"/>
                <a:sym typeface="Arial"/>
              </a:rPr>
              <a:t>Resultados: Flujograma de la muestra</a:t>
            </a:r>
            <a:endParaRPr sz="3600" dirty="0"/>
          </a:p>
        </p:txBody>
      </p:sp>
      <p:sp>
        <p:nvSpPr>
          <p:cNvPr id="134" name="Google Shape;134;p3">
            <a:extLst>
              <a:ext uri="{FF2B5EF4-FFF2-40B4-BE49-F238E27FC236}">
                <a16:creationId xmlns:a16="http://schemas.microsoft.com/office/drawing/2014/main" id="{553F92F4-BEB2-93E0-6FD3-0FCDB2483226}"/>
              </a:ext>
            </a:extLst>
          </p:cNvPr>
          <p:cNvSpPr/>
          <p:nvPr/>
        </p:nvSpPr>
        <p:spPr>
          <a:xfrm>
            <a:off x="11945510" y="1572958"/>
            <a:ext cx="246490" cy="5285042"/>
          </a:xfrm>
          <a:prstGeom prst="rect">
            <a:avLst/>
          </a:prstGeom>
          <a:solidFill>
            <a:srgbClr val="378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aphicFrame>
        <p:nvGraphicFramePr>
          <p:cNvPr id="4" name="Diagrama 3">
            <a:extLst>
              <a:ext uri="{FF2B5EF4-FFF2-40B4-BE49-F238E27FC236}">
                <a16:creationId xmlns:a16="http://schemas.microsoft.com/office/drawing/2014/main" id="{3D17B866-B95A-8B02-41BE-B7DCC9293024}"/>
              </a:ext>
            </a:extLst>
          </p:cNvPr>
          <p:cNvGraphicFramePr/>
          <p:nvPr>
            <p:extLst>
              <p:ext uri="{D42A27DB-BD31-4B8C-83A1-F6EECF244321}">
                <p14:modId xmlns:p14="http://schemas.microsoft.com/office/powerpoint/2010/main" val="2235796968"/>
              </p:ext>
            </p:extLst>
          </p:nvPr>
        </p:nvGraphicFramePr>
        <p:xfrm>
          <a:off x="1001807" y="83639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a:extLst>
              <a:ext uri="{FF2B5EF4-FFF2-40B4-BE49-F238E27FC236}">
                <a16:creationId xmlns:a16="http://schemas.microsoft.com/office/drawing/2014/main" id="{8F5E4E21-F809-2816-7EF2-834245EFA341}"/>
              </a:ext>
            </a:extLst>
          </p:cNvPr>
          <p:cNvGraphicFramePr/>
          <p:nvPr>
            <p:extLst>
              <p:ext uri="{D42A27DB-BD31-4B8C-83A1-F6EECF244321}">
                <p14:modId xmlns:p14="http://schemas.microsoft.com/office/powerpoint/2010/main" val="2716717940"/>
              </p:ext>
            </p:extLst>
          </p:nvPr>
        </p:nvGraphicFramePr>
        <p:xfrm>
          <a:off x="5664069" y="836397"/>
          <a:ext cx="8197845" cy="56130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73889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3947bcaf689_0_32"/>
          <p:cNvSpPr txBox="1">
            <a:spLocks noGrp="1"/>
          </p:cNvSpPr>
          <p:nvPr>
            <p:ph type="body" idx="1"/>
          </p:nvPr>
        </p:nvSpPr>
        <p:spPr>
          <a:xfrm>
            <a:off x="204782" y="235806"/>
            <a:ext cx="9853618" cy="1939800"/>
          </a:xfrm>
          <a:prstGeom prst="rect">
            <a:avLst/>
          </a:prstGeom>
          <a:noFill/>
          <a:ln>
            <a:noFill/>
          </a:ln>
        </p:spPr>
        <p:txBody>
          <a:bodyPr spcFirstLastPara="1" wrap="square" lIns="91425" tIns="45700" rIns="91425" bIns="45700" anchor="t" anchorCtr="0">
            <a:normAutofit/>
          </a:bodyPr>
          <a:lstStyle/>
          <a:p>
            <a:pPr marL="228600" lvl="0" indent="-184150" algn="l" rtl="0">
              <a:lnSpc>
                <a:spcPct val="90000"/>
              </a:lnSpc>
              <a:spcBef>
                <a:spcPts val="0"/>
              </a:spcBef>
              <a:spcAft>
                <a:spcPts val="0"/>
              </a:spcAft>
              <a:buClr>
                <a:srgbClr val="003C58"/>
              </a:buClr>
              <a:buSzPts val="2100"/>
              <a:buChar char="•"/>
            </a:pPr>
            <a:r>
              <a:rPr lang="es-CL" sz="2100" dirty="0">
                <a:solidFill>
                  <a:srgbClr val="003C58"/>
                </a:solidFill>
                <a:latin typeface="Arial"/>
                <a:ea typeface="Arial"/>
                <a:cs typeface="Arial"/>
                <a:sym typeface="Arial"/>
              </a:rPr>
              <a:t>Existen 194 médicos que registran actividad oncológicas (oncólogos médicos) en Chile (tasa 9.66 por millón de habitantes).</a:t>
            </a:r>
            <a:endParaRPr sz="2100" dirty="0"/>
          </a:p>
          <a:p>
            <a:pPr marL="685800" lvl="1" indent="-184150">
              <a:buClr>
                <a:srgbClr val="003C58"/>
              </a:buClr>
              <a:buSzPts val="1700"/>
            </a:pPr>
            <a:r>
              <a:rPr lang="es-CL" sz="1700" dirty="0">
                <a:solidFill>
                  <a:srgbClr val="003C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Tasa estándar internacional de 30 por millón, </a:t>
            </a:r>
            <a:r>
              <a:rPr lang="es-ES" sz="1700" dirty="0">
                <a:solidFill>
                  <a:srgbClr val="003C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como el promedio en Eurostat</a:t>
            </a:r>
            <a:r>
              <a:rPr lang="es-ES" sz="1700" baseline="30000" dirty="0">
                <a:solidFill>
                  <a:srgbClr val="003C58"/>
                </a:solidFill>
                <a:latin typeface="Arial"/>
                <a:cs typeface="Arial"/>
                <a:sym typeface="Arial"/>
              </a:rPr>
              <a:t>6</a:t>
            </a:r>
            <a:r>
              <a:rPr lang="es-ES" sz="1700" dirty="0">
                <a:solidFill>
                  <a:srgbClr val="003C58"/>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endParaRPr sz="1700" dirty="0">
              <a:solidFill>
                <a:srgbClr val="003C58"/>
              </a:solidFill>
              <a:latin typeface="Arial"/>
              <a:ea typeface="Arial"/>
              <a:cs typeface="Arial"/>
              <a:sym typeface="Arial"/>
            </a:endParaRPr>
          </a:p>
          <a:p>
            <a:pPr marL="685800" lvl="0" indent="0" algn="l" rtl="0">
              <a:lnSpc>
                <a:spcPct val="90000"/>
              </a:lnSpc>
              <a:spcBef>
                <a:spcPts val="500"/>
              </a:spcBef>
              <a:spcAft>
                <a:spcPts val="0"/>
              </a:spcAft>
              <a:buNone/>
            </a:pPr>
            <a:endParaRPr sz="2100" dirty="0">
              <a:solidFill>
                <a:srgbClr val="003C58"/>
              </a:solidFill>
              <a:latin typeface="Arial"/>
              <a:ea typeface="Arial"/>
              <a:cs typeface="Arial"/>
              <a:sym typeface="Arial"/>
            </a:endParaRPr>
          </a:p>
          <a:p>
            <a:pPr marL="228600" lvl="0" indent="-184150" algn="l" rtl="0">
              <a:spcBef>
                <a:spcPts val="0"/>
              </a:spcBef>
              <a:spcAft>
                <a:spcPts val="0"/>
              </a:spcAft>
              <a:buClr>
                <a:srgbClr val="003C58"/>
              </a:buClr>
              <a:buSzPts val="2100"/>
              <a:buChar char="•"/>
            </a:pPr>
            <a:r>
              <a:rPr lang="es-CL" sz="2100" dirty="0">
                <a:solidFill>
                  <a:srgbClr val="003C58"/>
                </a:solidFill>
                <a:latin typeface="Arial"/>
                <a:ea typeface="Arial"/>
                <a:cs typeface="Arial"/>
                <a:sym typeface="Arial"/>
              </a:rPr>
              <a:t>La mayoría se concentra en la RM (58,8%)</a:t>
            </a:r>
            <a:endParaRPr dirty="0">
              <a:solidFill>
                <a:srgbClr val="003C58"/>
              </a:solidFill>
              <a:latin typeface="Arial"/>
              <a:ea typeface="Arial"/>
              <a:cs typeface="Arial"/>
              <a:sym typeface="Arial"/>
            </a:endParaRPr>
          </a:p>
        </p:txBody>
      </p:sp>
      <p:sp>
        <p:nvSpPr>
          <p:cNvPr id="140" name="Google Shape;140;g3947bcaf689_0_32"/>
          <p:cNvSpPr txBox="1"/>
          <p:nvPr/>
        </p:nvSpPr>
        <p:spPr>
          <a:xfrm>
            <a:off x="119063" y="2959388"/>
            <a:ext cx="3108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Century Gothic"/>
              <a:buNone/>
            </a:pPr>
            <a:r>
              <a:rPr lang="es-CL" sz="4400" b="0" i="0" u="none" strike="noStrike" cap="none">
                <a:solidFill>
                  <a:schemeClr val="lt1"/>
                </a:solidFill>
                <a:latin typeface="Century Gothic"/>
                <a:ea typeface="Century Gothic"/>
                <a:cs typeface="Century Gothic"/>
                <a:sym typeface="Century Gothic"/>
              </a:rPr>
              <a:t>Resultados</a:t>
            </a:r>
            <a:endParaRPr/>
          </a:p>
        </p:txBody>
      </p:sp>
      <p:sp>
        <p:nvSpPr>
          <p:cNvPr id="142" name="Google Shape;142;g3947bcaf689_0_32"/>
          <p:cNvSpPr txBox="1"/>
          <p:nvPr/>
        </p:nvSpPr>
        <p:spPr>
          <a:xfrm>
            <a:off x="204782" y="4573420"/>
            <a:ext cx="3657600" cy="9909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3C58"/>
              </a:buClr>
              <a:buSzPts val="4400"/>
              <a:buFont typeface="Arial"/>
              <a:buNone/>
            </a:pPr>
            <a:r>
              <a:rPr lang="es-CL" sz="4400" b="1" i="0" u="none" strike="noStrike" cap="none" dirty="0">
                <a:solidFill>
                  <a:srgbClr val="003C58"/>
                </a:solidFill>
                <a:latin typeface="Arial"/>
                <a:ea typeface="Arial"/>
                <a:cs typeface="Arial"/>
                <a:sym typeface="Arial"/>
              </a:rPr>
              <a:t>Resultados</a:t>
            </a:r>
            <a:endParaRPr dirty="0"/>
          </a:p>
        </p:txBody>
      </p:sp>
      <p:sp>
        <p:nvSpPr>
          <p:cNvPr id="144" name="Google Shape;144;g3947bcaf689_0_32"/>
          <p:cNvSpPr/>
          <p:nvPr/>
        </p:nvSpPr>
        <p:spPr>
          <a:xfrm>
            <a:off x="11945510" y="0"/>
            <a:ext cx="246600" cy="5285100"/>
          </a:xfrm>
          <a:prstGeom prst="rect">
            <a:avLst/>
          </a:prstGeom>
          <a:solidFill>
            <a:srgbClr val="378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6" name="Google Shape;146;g3947bcaf689_0_32"/>
          <p:cNvPicPr preferRelativeResize="0"/>
          <p:nvPr/>
        </p:nvPicPr>
        <p:blipFill rotWithShape="1">
          <a:blip r:embed="rId3">
            <a:alphaModFix/>
          </a:blip>
          <a:srcRect t="7321" r="30429"/>
          <a:stretch/>
        </p:blipFill>
        <p:spPr>
          <a:xfrm>
            <a:off x="5260013" y="2364400"/>
            <a:ext cx="1568225" cy="3908399"/>
          </a:xfrm>
          <a:prstGeom prst="rect">
            <a:avLst/>
          </a:prstGeom>
          <a:noFill/>
          <a:ln>
            <a:noFill/>
          </a:ln>
        </p:spPr>
      </p:pic>
      <p:pic>
        <p:nvPicPr>
          <p:cNvPr id="147" name="Google Shape;147;g3947bcaf689_0_32"/>
          <p:cNvPicPr preferRelativeResize="0"/>
          <p:nvPr/>
        </p:nvPicPr>
        <p:blipFill rotWithShape="1">
          <a:blip r:embed="rId4">
            <a:alphaModFix/>
          </a:blip>
          <a:srcRect r="33146"/>
          <a:stretch/>
        </p:blipFill>
        <p:spPr>
          <a:xfrm>
            <a:off x="7355798" y="2843625"/>
            <a:ext cx="1164750" cy="2159525"/>
          </a:xfrm>
          <a:prstGeom prst="rect">
            <a:avLst/>
          </a:prstGeom>
          <a:noFill/>
          <a:ln>
            <a:noFill/>
          </a:ln>
        </p:spPr>
      </p:pic>
      <p:pic>
        <p:nvPicPr>
          <p:cNvPr id="148" name="Google Shape;148;g3947bcaf689_0_32"/>
          <p:cNvPicPr preferRelativeResize="0"/>
          <p:nvPr/>
        </p:nvPicPr>
        <p:blipFill rotWithShape="1">
          <a:blip r:embed="rId5">
            <a:alphaModFix/>
          </a:blip>
          <a:srcRect t="8659"/>
          <a:stretch/>
        </p:blipFill>
        <p:spPr>
          <a:xfrm>
            <a:off x="9209725" y="2533400"/>
            <a:ext cx="2287475" cy="4072276"/>
          </a:xfrm>
          <a:prstGeom prst="rect">
            <a:avLst/>
          </a:prstGeom>
          <a:noFill/>
          <a:ln>
            <a:noFill/>
          </a:ln>
        </p:spPr>
      </p:pic>
      <p:sp>
        <p:nvSpPr>
          <p:cNvPr id="149" name="Google Shape;149;g3947bcaf689_0_32"/>
          <p:cNvSpPr txBox="1"/>
          <p:nvPr/>
        </p:nvSpPr>
        <p:spPr>
          <a:xfrm>
            <a:off x="5407500" y="2068300"/>
            <a:ext cx="1568100" cy="29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b="1">
                <a:solidFill>
                  <a:schemeClr val="dk1"/>
                </a:solidFill>
                <a:latin typeface="Calibri"/>
                <a:ea typeface="Calibri"/>
                <a:cs typeface="Calibri"/>
                <a:sym typeface="Calibri"/>
              </a:rPr>
              <a:t>Macrozona Norte</a:t>
            </a:r>
            <a:endParaRPr b="1">
              <a:solidFill>
                <a:schemeClr val="dk1"/>
              </a:solidFill>
              <a:latin typeface="Calibri"/>
              <a:ea typeface="Calibri"/>
              <a:cs typeface="Calibri"/>
              <a:sym typeface="Calibri"/>
            </a:endParaRPr>
          </a:p>
        </p:txBody>
      </p:sp>
      <p:sp>
        <p:nvSpPr>
          <p:cNvPr id="150" name="Google Shape;150;g3947bcaf689_0_32"/>
          <p:cNvSpPr txBox="1"/>
          <p:nvPr/>
        </p:nvSpPr>
        <p:spPr>
          <a:xfrm>
            <a:off x="7316925" y="2237300"/>
            <a:ext cx="1568100" cy="29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b="1">
                <a:solidFill>
                  <a:schemeClr val="dk1"/>
                </a:solidFill>
                <a:latin typeface="Calibri"/>
                <a:ea typeface="Calibri"/>
                <a:cs typeface="Calibri"/>
                <a:sym typeface="Calibri"/>
              </a:rPr>
              <a:t>Macrozona Centro</a:t>
            </a:r>
            <a:endParaRPr b="1">
              <a:solidFill>
                <a:schemeClr val="dk1"/>
              </a:solidFill>
              <a:latin typeface="Calibri"/>
              <a:ea typeface="Calibri"/>
              <a:cs typeface="Calibri"/>
              <a:sym typeface="Calibri"/>
            </a:endParaRPr>
          </a:p>
          <a:p>
            <a:pPr marL="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51" name="Google Shape;151;g3947bcaf689_0_32"/>
          <p:cNvSpPr txBox="1"/>
          <p:nvPr/>
        </p:nvSpPr>
        <p:spPr>
          <a:xfrm>
            <a:off x="9226350" y="2147325"/>
            <a:ext cx="1995900" cy="29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b="1">
                <a:solidFill>
                  <a:schemeClr val="dk1"/>
                </a:solidFill>
                <a:latin typeface="Calibri"/>
                <a:ea typeface="Calibri"/>
                <a:cs typeface="Calibri"/>
                <a:sym typeface="Calibri"/>
              </a:rPr>
              <a:t>Macrozona Sur y Austral</a:t>
            </a:r>
            <a:endParaRPr b="1">
              <a:solidFill>
                <a:schemeClr val="dk1"/>
              </a:solidFill>
              <a:latin typeface="Calibri"/>
              <a:ea typeface="Calibri"/>
              <a:cs typeface="Calibri"/>
              <a:sym typeface="Calibri"/>
            </a:endParaRPr>
          </a:p>
          <a:p>
            <a:pPr marL="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52" name="Google Shape;152;g3947bcaf689_0_32"/>
          <p:cNvSpPr txBox="1"/>
          <p:nvPr/>
        </p:nvSpPr>
        <p:spPr>
          <a:xfrm>
            <a:off x="5650682" y="2553194"/>
            <a:ext cx="3858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000" b="1">
                <a:solidFill>
                  <a:schemeClr val="dk1"/>
                </a:solidFill>
                <a:latin typeface="Calibri"/>
                <a:ea typeface="Calibri"/>
                <a:cs typeface="Calibri"/>
                <a:sym typeface="Calibri"/>
              </a:rPr>
              <a:t>XV</a:t>
            </a:r>
            <a:endParaRPr sz="1000" b="1">
              <a:solidFill>
                <a:schemeClr val="dk1"/>
              </a:solidFill>
              <a:latin typeface="Calibri"/>
              <a:ea typeface="Calibri"/>
              <a:cs typeface="Calibri"/>
              <a:sym typeface="Calibri"/>
            </a:endParaRPr>
          </a:p>
        </p:txBody>
      </p:sp>
      <p:sp>
        <p:nvSpPr>
          <p:cNvPr id="153" name="Google Shape;153;g3947bcaf689_0_32"/>
          <p:cNvSpPr txBox="1"/>
          <p:nvPr/>
        </p:nvSpPr>
        <p:spPr>
          <a:xfrm>
            <a:off x="5624952" y="2933205"/>
            <a:ext cx="3858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000" b="1">
                <a:solidFill>
                  <a:schemeClr val="dk1"/>
                </a:solidFill>
                <a:latin typeface="Calibri"/>
                <a:ea typeface="Calibri"/>
                <a:cs typeface="Calibri"/>
                <a:sym typeface="Calibri"/>
              </a:rPr>
              <a:t>I</a:t>
            </a: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p:txBody>
      </p:sp>
      <p:sp>
        <p:nvSpPr>
          <p:cNvPr id="154" name="Google Shape;154;g3947bcaf689_0_32"/>
          <p:cNvSpPr txBox="1"/>
          <p:nvPr/>
        </p:nvSpPr>
        <p:spPr>
          <a:xfrm>
            <a:off x="5579430" y="3768436"/>
            <a:ext cx="3858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000" b="1">
                <a:solidFill>
                  <a:schemeClr val="dk1"/>
                </a:solidFill>
                <a:latin typeface="Calibri"/>
                <a:ea typeface="Calibri"/>
                <a:cs typeface="Calibri"/>
                <a:sym typeface="Calibri"/>
              </a:rPr>
              <a:t>II</a:t>
            </a: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p:txBody>
      </p:sp>
      <p:sp>
        <p:nvSpPr>
          <p:cNvPr id="155" name="Google Shape;155;g3947bcaf689_0_32"/>
          <p:cNvSpPr txBox="1"/>
          <p:nvPr/>
        </p:nvSpPr>
        <p:spPr>
          <a:xfrm>
            <a:off x="5553700" y="4841174"/>
            <a:ext cx="3858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000" b="1">
                <a:solidFill>
                  <a:schemeClr val="dk1"/>
                </a:solidFill>
                <a:latin typeface="Calibri"/>
                <a:ea typeface="Calibri"/>
                <a:cs typeface="Calibri"/>
                <a:sym typeface="Calibri"/>
              </a:rPr>
              <a:t>III</a:t>
            </a: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p:txBody>
      </p:sp>
      <p:sp>
        <p:nvSpPr>
          <p:cNvPr id="156" name="Google Shape;156;g3947bcaf689_0_32"/>
          <p:cNvSpPr txBox="1"/>
          <p:nvPr/>
        </p:nvSpPr>
        <p:spPr>
          <a:xfrm>
            <a:off x="5264875" y="5656899"/>
            <a:ext cx="3858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000" b="1">
                <a:solidFill>
                  <a:schemeClr val="dk1"/>
                </a:solidFill>
                <a:latin typeface="Calibri"/>
                <a:ea typeface="Calibri"/>
                <a:cs typeface="Calibri"/>
                <a:sym typeface="Calibri"/>
              </a:rPr>
              <a:t>IV</a:t>
            </a: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p:txBody>
      </p:sp>
      <p:sp>
        <p:nvSpPr>
          <p:cNvPr id="157" name="Google Shape;157;g3947bcaf689_0_32"/>
          <p:cNvSpPr txBox="1"/>
          <p:nvPr/>
        </p:nvSpPr>
        <p:spPr>
          <a:xfrm>
            <a:off x="7782448" y="3268964"/>
            <a:ext cx="3858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000" b="1">
                <a:solidFill>
                  <a:schemeClr val="dk1"/>
                </a:solidFill>
                <a:latin typeface="Calibri"/>
                <a:ea typeface="Calibri"/>
                <a:cs typeface="Calibri"/>
                <a:sym typeface="Calibri"/>
              </a:rPr>
              <a:t>V</a:t>
            </a: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p:txBody>
      </p:sp>
      <p:sp>
        <p:nvSpPr>
          <p:cNvPr id="158" name="Google Shape;158;g3947bcaf689_0_32"/>
          <p:cNvSpPr txBox="1"/>
          <p:nvPr/>
        </p:nvSpPr>
        <p:spPr>
          <a:xfrm>
            <a:off x="8340588" y="3559910"/>
            <a:ext cx="3858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000" b="1">
                <a:solidFill>
                  <a:schemeClr val="dk1"/>
                </a:solidFill>
                <a:latin typeface="Calibri"/>
                <a:ea typeface="Calibri"/>
                <a:cs typeface="Calibri"/>
                <a:sym typeface="Calibri"/>
              </a:rPr>
              <a:t>RM</a:t>
            </a: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p:txBody>
      </p:sp>
      <p:sp>
        <p:nvSpPr>
          <p:cNvPr id="159" name="Google Shape;159;g3947bcaf689_0_32"/>
          <p:cNvSpPr txBox="1"/>
          <p:nvPr/>
        </p:nvSpPr>
        <p:spPr>
          <a:xfrm>
            <a:off x="7622131" y="3741998"/>
            <a:ext cx="3858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000" b="1">
                <a:solidFill>
                  <a:schemeClr val="dk1"/>
                </a:solidFill>
                <a:latin typeface="Calibri"/>
                <a:ea typeface="Calibri"/>
                <a:cs typeface="Calibri"/>
                <a:sym typeface="Calibri"/>
              </a:rPr>
              <a:t>VI</a:t>
            </a: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p:txBody>
      </p:sp>
      <p:sp>
        <p:nvSpPr>
          <p:cNvPr id="160" name="Google Shape;160;g3947bcaf689_0_32"/>
          <p:cNvSpPr txBox="1"/>
          <p:nvPr/>
        </p:nvSpPr>
        <p:spPr>
          <a:xfrm>
            <a:off x="7507336" y="3993359"/>
            <a:ext cx="3858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000" b="1">
                <a:solidFill>
                  <a:schemeClr val="dk1"/>
                </a:solidFill>
                <a:latin typeface="Calibri"/>
                <a:ea typeface="Calibri"/>
                <a:cs typeface="Calibri"/>
                <a:sym typeface="Calibri"/>
              </a:rPr>
              <a:t>VII</a:t>
            </a: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p:txBody>
      </p:sp>
      <p:sp>
        <p:nvSpPr>
          <p:cNvPr id="161" name="Google Shape;161;g3947bcaf689_0_32"/>
          <p:cNvSpPr txBox="1"/>
          <p:nvPr/>
        </p:nvSpPr>
        <p:spPr>
          <a:xfrm>
            <a:off x="7442022" y="4254616"/>
            <a:ext cx="3858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000" b="1">
                <a:solidFill>
                  <a:schemeClr val="dk1"/>
                </a:solidFill>
                <a:latin typeface="Calibri"/>
                <a:ea typeface="Calibri"/>
                <a:cs typeface="Calibri"/>
                <a:sym typeface="Calibri"/>
              </a:rPr>
              <a:t>XVI</a:t>
            </a: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p:txBody>
      </p:sp>
      <p:sp>
        <p:nvSpPr>
          <p:cNvPr id="162" name="Google Shape;162;g3947bcaf689_0_32"/>
          <p:cNvSpPr txBox="1"/>
          <p:nvPr/>
        </p:nvSpPr>
        <p:spPr>
          <a:xfrm>
            <a:off x="7307435" y="4525770"/>
            <a:ext cx="3858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000" b="1">
                <a:solidFill>
                  <a:schemeClr val="dk1"/>
                </a:solidFill>
                <a:latin typeface="Calibri"/>
                <a:ea typeface="Calibri"/>
                <a:cs typeface="Calibri"/>
                <a:sym typeface="Calibri"/>
              </a:rPr>
              <a:t>VIII</a:t>
            </a: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p:txBody>
      </p:sp>
      <p:sp>
        <p:nvSpPr>
          <p:cNvPr id="163" name="Google Shape;163;g3947bcaf689_0_32"/>
          <p:cNvSpPr txBox="1"/>
          <p:nvPr/>
        </p:nvSpPr>
        <p:spPr>
          <a:xfrm>
            <a:off x="9280718" y="2609884"/>
            <a:ext cx="3858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000" b="1">
                <a:solidFill>
                  <a:schemeClr val="dk1"/>
                </a:solidFill>
                <a:latin typeface="Calibri"/>
                <a:ea typeface="Calibri"/>
                <a:cs typeface="Calibri"/>
                <a:sym typeface="Calibri"/>
              </a:rPr>
              <a:t>IX</a:t>
            </a: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p:txBody>
      </p:sp>
      <p:sp>
        <p:nvSpPr>
          <p:cNvPr id="164" name="Google Shape;164;g3947bcaf689_0_32"/>
          <p:cNvSpPr txBox="1"/>
          <p:nvPr/>
        </p:nvSpPr>
        <p:spPr>
          <a:xfrm>
            <a:off x="9304469" y="2881037"/>
            <a:ext cx="3858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000" b="1">
                <a:solidFill>
                  <a:schemeClr val="dk1"/>
                </a:solidFill>
                <a:latin typeface="Calibri"/>
                <a:ea typeface="Calibri"/>
                <a:cs typeface="Calibri"/>
                <a:sym typeface="Calibri"/>
              </a:rPr>
              <a:t>XIV</a:t>
            </a: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p:txBody>
      </p:sp>
      <p:sp>
        <p:nvSpPr>
          <p:cNvPr id="165" name="Google Shape;165;g3947bcaf689_0_32"/>
          <p:cNvSpPr txBox="1"/>
          <p:nvPr/>
        </p:nvSpPr>
        <p:spPr>
          <a:xfrm>
            <a:off x="9268843" y="3241255"/>
            <a:ext cx="3858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000" b="1">
                <a:solidFill>
                  <a:schemeClr val="dk1"/>
                </a:solidFill>
                <a:latin typeface="Calibri"/>
                <a:ea typeface="Calibri"/>
                <a:cs typeface="Calibri"/>
                <a:sym typeface="Calibri"/>
              </a:rPr>
              <a:t>X</a:t>
            </a: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p:txBody>
      </p:sp>
      <p:sp>
        <p:nvSpPr>
          <p:cNvPr id="166" name="Google Shape;166;g3947bcaf689_0_32"/>
          <p:cNvSpPr txBox="1"/>
          <p:nvPr/>
        </p:nvSpPr>
        <p:spPr>
          <a:xfrm>
            <a:off x="9223321" y="4066590"/>
            <a:ext cx="3858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000" b="1">
                <a:solidFill>
                  <a:schemeClr val="dk1"/>
                </a:solidFill>
                <a:latin typeface="Calibri"/>
                <a:ea typeface="Calibri"/>
                <a:cs typeface="Calibri"/>
                <a:sym typeface="Calibri"/>
              </a:rPr>
              <a:t>XI</a:t>
            </a: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p:txBody>
      </p:sp>
      <p:sp>
        <p:nvSpPr>
          <p:cNvPr id="167" name="Google Shape;167;g3947bcaf689_0_32"/>
          <p:cNvSpPr txBox="1"/>
          <p:nvPr/>
        </p:nvSpPr>
        <p:spPr>
          <a:xfrm>
            <a:off x="9187695" y="5297666"/>
            <a:ext cx="385800" cy="24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000" b="1">
                <a:solidFill>
                  <a:schemeClr val="dk1"/>
                </a:solidFill>
                <a:latin typeface="Calibri"/>
                <a:ea typeface="Calibri"/>
                <a:cs typeface="Calibri"/>
                <a:sym typeface="Calibri"/>
              </a:rPr>
              <a:t>XII</a:t>
            </a: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a:p>
            <a:pPr marL="0" lvl="0" indent="0" algn="l" rtl="0">
              <a:spcBef>
                <a:spcPts val="0"/>
              </a:spcBef>
              <a:spcAft>
                <a:spcPts val="0"/>
              </a:spcAft>
              <a:buNone/>
            </a:pPr>
            <a:endParaRPr sz="1000" b="1">
              <a:solidFill>
                <a:schemeClr val="dk1"/>
              </a:solidFill>
              <a:latin typeface="Calibri"/>
              <a:ea typeface="Calibri"/>
              <a:cs typeface="Calibri"/>
              <a:sym typeface="Calibri"/>
            </a:endParaRPr>
          </a:p>
        </p:txBody>
      </p:sp>
      <p:sp>
        <p:nvSpPr>
          <p:cNvPr id="3" name="Google Shape;120;g38c45fa678c_0_35">
            <a:extLst>
              <a:ext uri="{FF2B5EF4-FFF2-40B4-BE49-F238E27FC236}">
                <a16:creationId xmlns:a16="http://schemas.microsoft.com/office/drawing/2014/main" id="{01EA7926-DE44-ED42-F01C-1D940AC37FAF}"/>
              </a:ext>
            </a:extLst>
          </p:cNvPr>
          <p:cNvSpPr txBox="1">
            <a:spLocks/>
          </p:cNvSpPr>
          <p:nvPr/>
        </p:nvSpPr>
        <p:spPr>
          <a:xfrm>
            <a:off x="119063" y="6545504"/>
            <a:ext cx="7138800" cy="2961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just">
              <a:spcBef>
                <a:spcPts val="0"/>
              </a:spcBef>
              <a:buFont typeface="Arial"/>
              <a:buNone/>
            </a:pPr>
            <a:r>
              <a:rPr lang="es-CL" sz="1000" dirty="0">
                <a:solidFill>
                  <a:srgbClr val="003C58"/>
                </a:solidFill>
                <a:latin typeface="Arial"/>
                <a:ea typeface="Arial"/>
                <a:cs typeface="Arial"/>
                <a:sym typeface="Arial"/>
              </a:rPr>
              <a:t>6. </a:t>
            </a:r>
            <a:r>
              <a:rPr lang="en-US" sz="1000" dirty="0">
                <a:solidFill>
                  <a:srgbClr val="003C58"/>
                </a:solidFill>
                <a:latin typeface="Arial"/>
                <a:ea typeface="Arial"/>
                <a:cs typeface="Arial"/>
                <a:sym typeface="Arial"/>
              </a:rPr>
              <a:t>OECD. Cancer Care: Assuring Quality to Improve Survival. OECD Health Policy Studies. OECD Publishing.; 2013. </a:t>
            </a:r>
            <a:endParaRPr lang="es-CL" sz="1000" dirty="0">
              <a:solidFill>
                <a:srgbClr val="003C58"/>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3947bcaf689_0_20"/>
          <p:cNvSpPr txBox="1"/>
          <p:nvPr/>
        </p:nvSpPr>
        <p:spPr>
          <a:xfrm>
            <a:off x="119063" y="2959388"/>
            <a:ext cx="3108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Century Gothic"/>
              <a:buNone/>
            </a:pPr>
            <a:r>
              <a:rPr lang="es-CL" sz="4400" b="0" i="0" u="none" strike="noStrike" cap="none">
                <a:solidFill>
                  <a:schemeClr val="lt1"/>
                </a:solidFill>
                <a:latin typeface="Century Gothic"/>
                <a:ea typeface="Century Gothic"/>
                <a:cs typeface="Century Gothic"/>
                <a:sym typeface="Century Gothic"/>
              </a:rPr>
              <a:t>Resultados</a:t>
            </a:r>
            <a:endParaRPr/>
          </a:p>
        </p:txBody>
      </p:sp>
      <p:pic>
        <p:nvPicPr>
          <p:cNvPr id="173" name="Google Shape;173;g3947bcaf689_0_20"/>
          <p:cNvPicPr preferRelativeResize="0"/>
          <p:nvPr/>
        </p:nvPicPr>
        <p:blipFill rotWithShape="1">
          <a:blip r:embed="rId3">
            <a:alphaModFix/>
          </a:blip>
          <a:srcRect l="9745" r="38303"/>
          <a:stretch/>
        </p:blipFill>
        <p:spPr>
          <a:xfrm>
            <a:off x="0" y="0"/>
            <a:ext cx="4880910" cy="5285039"/>
          </a:xfrm>
          <a:prstGeom prst="rect">
            <a:avLst/>
          </a:prstGeom>
          <a:noFill/>
          <a:ln>
            <a:noFill/>
          </a:ln>
        </p:spPr>
      </p:pic>
      <p:sp>
        <p:nvSpPr>
          <p:cNvPr id="174" name="Google Shape;174;g3947bcaf689_0_20"/>
          <p:cNvSpPr txBox="1"/>
          <p:nvPr/>
        </p:nvSpPr>
        <p:spPr>
          <a:xfrm>
            <a:off x="611651" y="5281891"/>
            <a:ext cx="3657600" cy="9909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3C58"/>
              </a:buClr>
              <a:buSzPts val="4400"/>
              <a:buFont typeface="Arial"/>
              <a:buNone/>
            </a:pPr>
            <a:r>
              <a:rPr lang="es-CL" sz="4400" b="1" i="0" u="none" strike="noStrike" cap="none">
                <a:solidFill>
                  <a:srgbClr val="003C58"/>
                </a:solidFill>
                <a:latin typeface="Arial"/>
                <a:ea typeface="Arial"/>
                <a:cs typeface="Arial"/>
                <a:sym typeface="Arial"/>
              </a:rPr>
              <a:t>Resultados</a:t>
            </a:r>
            <a:endParaRPr/>
          </a:p>
        </p:txBody>
      </p:sp>
      <p:sp>
        <p:nvSpPr>
          <p:cNvPr id="175" name="Google Shape;175;g3947bcaf689_0_20"/>
          <p:cNvSpPr/>
          <p:nvPr/>
        </p:nvSpPr>
        <p:spPr>
          <a:xfrm>
            <a:off x="11945510" y="0"/>
            <a:ext cx="246600" cy="5285100"/>
          </a:xfrm>
          <a:prstGeom prst="rect">
            <a:avLst/>
          </a:prstGeom>
          <a:solidFill>
            <a:srgbClr val="378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6" name="Google Shape;176;g3947bcaf689_0_20"/>
          <p:cNvSpPr txBox="1">
            <a:spLocks noGrp="1"/>
          </p:cNvSpPr>
          <p:nvPr>
            <p:ph type="body" idx="1"/>
          </p:nvPr>
        </p:nvSpPr>
        <p:spPr>
          <a:xfrm>
            <a:off x="5146293" y="5672103"/>
            <a:ext cx="7049100" cy="1185900"/>
          </a:xfrm>
          <a:prstGeom prst="rect">
            <a:avLst/>
          </a:prstGeom>
          <a:solidFill>
            <a:schemeClr val="lt1"/>
          </a:solidFill>
          <a:ln>
            <a:noFill/>
          </a:ln>
        </p:spPr>
        <p:txBody>
          <a:bodyPr spcFirstLastPara="1" wrap="square" lIns="91425" tIns="45700" rIns="91425" bIns="45700" anchor="t" anchorCtr="0">
            <a:normAutofit/>
          </a:bodyPr>
          <a:lstStyle/>
          <a:p>
            <a:pPr marL="50800" lvl="0" indent="0" algn="l" rtl="0">
              <a:lnSpc>
                <a:spcPct val="90000"/>
              </a:lnSpc>
              <a:spcBef>
                <a:spcPts val="1000"/>
              </a:spcBef>
              <a:spcAft>
                <a:spcPts val="0"/>
              </a:spcAft>
              <a:buClr>
                <a:srgbClr val="003C58"/>
              </a:buClr>
              <a:buSzPts val="2000"/>
              <a:buNone/>
            </a:pPr>
            <a:r>
              <a:rPr lang="es-CL" sz="2000" dirty="0">
                <a:solidFill>
                  <a:srgbClr val="003C58"/>
                </a:solidFill>
                <a:latin typeface="Arial"/>
                <a:ea typeface="Arial"/>
                <a:cs typeface="Arial"/>
                <a:sym typeface="Arial"/>
              </a:rPr>
              <a:t>Brecha estimada de 409 especialistas. </a:t>
            </a:r>
            <a:endParaRPr sz="2000" dirty="0"/>
          </a:p>
          <a:p>
            <a:pPr marL="685800" lvl="1" indent="-177800" algn="l" rtl="0">
              <a:lnSpc>
                <a:spcPct val="90000"/>
              </a:lnSpc>
              <a:spcBef>
                <a:spcPts val="500"/>
              </a:spcBef>
              <a:spcAft>
                <a:spcPts val="0"/>
              </a:spcAft>
              <a:buClr>
                <a:srgbClr val="003C58"/>
              </a:buClr>
              <a:buSzPts val="1600"/>
              <a:buChar char="•"/>
            </a:pPr>
            <a:r>
              <a:rPr lang="es-CL" sz="1600" dirty="0">
                <a:solidFill>
                  <a:srgbClr val="003C58"/>
                </a:solidFill>
                <a:latin typeface="Arial"/>
                <a:ea typeface="Arial"/>
                <a:cs typeface="Arial"/>
                <a:sym typeface="Arial"/>
              </a:rPr>
              <a:t>Mayor déficit en región de Valparaíso, Maule y Biobío.</a:t>
            </a:r>
            <a:endParaRPr sz="1600" dirty="0"/>
          </a:p>
        </p:txBody>
      </p:sp>
      <p:pic>
        <p:nvPicPr>
          <p:cNvPr id="177" name="Google Shape;177;g3947bcaf689_0_20" title="Rplot.png"/>
          <p:cNvPicPr preferRelativeResize="0"/>
          <p:nvPr/>
        </p:nvPicPr>
        <p:blipFill>
          <a:blip r:embed="rId4">
            <a:alphaModFix/>
          </a:blip>
          <a:stretch>
            <a:fillRect/>
          </a:stretch>
        </p:blipFill>
        <p:spPr>
          <a:xfrm>
            <a:off x="0" y="81250"/>
            <a:ext cx="12192002" cy="52251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a:extLst>
            <a:ext uri="{FF2B5EF4-FFF2-40B4-BE49-F238E27FC236}">
              <a16:creationId xmlns:a16="http://schemas.microsoft.com/office/drawing/2014/main" id="{B5252862-5F9D-52A6-4A78-A9F17C1686E9}"/>
            </a:ext>
          </a:extLst>
        </p:cNvPr>
        <p:cNvGrpSpPr/>
        <p:nvPr/>
      </p:nvGrpSpPr>
      <p:grpSpPr>
        <a:xfrm>
          <a:off x="0" y="0"/>
          <a:ext cx="0" cy="0"/>
          <a:chOff x="0" y="0"/>
          <a:chExt cx="0" cy="0"/>
        </a:xfrm>
      </p:grpSpPr>
      <p:sp>
        <p:nvSpPr>
          <p:cNvPr id="172" name="Google Shape;172;g3947bcaf689_0_20">
            <a:extLst>
              <a:ext uri="{FF2B5EF4-FFF2-40B4-BE49-F238E27FC236}">
                <a16:creationId xmlns:a16="http://schemas.microsoft.com/office/drawing/2014/main" id="{8182254F-5E1E-AC57-D1F0-9D6AA7A69C1F}"/>
              </a:ext>
            </a:extLst>
          </p:cNvPr>
          <p:cNvSpPr txBox="1"/>
          <p:nvPr/>
        </p:nvSpPr>
        <p:spPr>
          <a:xfrm>
            <a:off x="119063" y="2959388"/>
            <a:ext cx="3108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Century Gothic"/>
              <a:buNone/>
            </a:pPr>
            <a:r>
              <a:rPr lang="es-CL" sz="4400" b="0" i="0" u="none" strike="noStrike" cap="none">
                <a:solidFill>
                  <a:schemeClr val="lt1"/>
                </a:solidFill>
                <a:latin typeface="Century Gothic"/>
                <a:ea typeface="Century Gothic"/>
                <a:cs typeface="Century Gothic"/>
                <a:sym typeface="Century Gothic"/>
              </a:rPr>
              <a:t>Resultados</a:t>
            </a:r>
            <a:endParaRPr/>
          </a:p>
        </p:txBody>
      </p:sp>
      <p:sp>
        <p:nvSpPr>
          <p:cNvPr id="175" name="Google Shape;175;g3947bcaf689_0_20">
            <a:extLst>
              <a:ext uri="{FF2B5EF4-FFF2-40B4-BE49-F238E27FC236}">
                <a16:creationId xmlns:a16="http://schemas.microsoft.com/office/drawing/2014/main" id="{55AA7DA2-08AF-D942-2F6D-B01CF5466A02}"/>
              </a:ext>
            </a:extLst>
          </p:cNvPr>
          <p:cNvSpPr/>
          <p:nvPr/>
        </p:nvSpPr>
        <p:spPr>
          <a:xfrm>
            <a:off x="11945510" y="0"/>
            <a:ext cx="246600" cy="5285100"/>
          </a:xfrm>
          <a:prstGeom prst="rect">
            <a:avLst/>
          </a:prstGeom>
          <a:solidFill>
            <a:srgbClr val="3783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6" name="Google Shape;176;g3947bcaf689_0_20">
            <a:extLst>
              <a:ext uri="{FF2B5EF4-FFF2-40B4-BE49-F238E27FC236}">
                <a16:creationId xmlns:a16="http://schemas.microsoft.com/office/drawing/2014/main" id="{D8136B1D-790E-CE1F-545E-4AD27E8520BE}"/>
              </a:ext>
            </a:extLst>
          </p:cNvPr>
          <p:cNvSpPr txBox="1">
            <a:spLocks noGrp="1"/>
          </p:cNvSpPr>
          <p:nvPr>
            <p:ph type="body" idx="1"/>
          </p:nvPr>
        </p:nvSpPr>
        <p:spPr>
          <a:xfrm>
            <a:off x="119063" y="6378415"/>
            <a:ext cx="10894476" cy="1185900"/>
          </a:xfrm>
          <a:prstGeom prst="rect">
            <a:avLst/>
          </a:prstGeom>
          <a:noFill/>
          <a:ln>
            <a:noFill/>
          </a:ln>
        </p:spPr>
        <p:txBody>
          <a:bodyPr spcFirstLastPara="1" wrap="square" lIns="91425" tIns="45700" rIns="91425" bIns="45700" anchor="t" anchorCtr="0">
            <a:normAutofit/>
          </a:bodyPr>
          <a:lstStyle/>
          <a:p>
            <a:pPr marL="50800" lvl="0" indent="0">
              <a:spcBef>
                <a:spcPts val="1000"/>
              </a:spcBef>
              <a:buClr>
                <a:srgbClr val="003C58"/>
              </a:buClr>
              <a:buSzPts val="2000"/>
              <a:buFont typeface="Arial"/>
              <a:buNone/>
            </a:pPr>
            <a:r>
              <a:rPr lang="en-US" sz="1100" dirty="0">
                <a:solidFill>
                  <a:srgbClr val="003C58"/>
                </a:solidFill>
                <a:latin typeface="Arial"/>
                <a:cs typeface="Arial"/>
              </a:rPr>
              <a:t>7.Blinman PL, </a:t>
            </a:r>
            <a:r>
              <a:rPr lang="en-US" sz="1100" dirty="0" err="1">
                <a:solidFill>
                  <a:srgbClr val="003C58"/>
                </a:solidFill>
                <a:latin typeface="Arial"/>
                <a:cs typeface="Arial"/>
              </a:rPr>
              <a:t>Grimison</a:t>
            </a:r>
            <a:r>
              <a:rPr lang="en-US" sz="1100" dirty="0">
                <a:solidFill>
                  <a:srgbClr val="003C58"/>
                </a:solidFill>
                <a:latin typeface="Arial"/>
                <a:cs typeface="Arial"/>
              </a:rPr>
              <a:t> P, Barton MB, Crossing S, Walpole ET, Wong N, et al. The shortage of medical oncologists: the Australian Medical Oncologist Workforce Study. Medical Journal of Australia. 2012 Jan 16;196(1):58–61.</a:t>
            </a:r>
          </a:p>
          <a:p>
            <a:pPr marL="50800" lvl="0" indent="0">
              <a:spcBef>
                <a:spcPts val="1000"/>
              </a:spcBef>
              <a:buClr>
                <a:srgbClr val="003C58"/>
              </a:buClr>
              <a:buSzPts val="2000"/>
              <a:buFont typeface="Arial"/>
              <a:buNone/>
            </a:pPr>
            <a:r>
              <a:rPr lang="en-US" sz="1100" dirty="0">
                <a:solidFill>
                  <a:srgbClr val="003C58"/>
                </a:solidFill>
                <a:latin typeface="Arial"/>
                <a:cs typeface="Arial"/>
              </a:rPr>
              <a:t> </a:t>
            </a:r>
            <a:endParaRPr sz="1100" dirty="0">
              <a:solidFill>
                <a:srgbClr val="003C58"/>
              </a:solidFill>
              <a:latin typeface="Arial"/>
              <a:cs typeface="Arial"/>
            </a:endParaRPr>
          </a:p>
        </p:txBody>
      </p:sp>
      <p:graphicFrame>
        <p:nvGraphicFramePr>
          <p:cNvPr id="2" name="Tabla 1">
            <a:extLst>
              <a:ext uri="{FF2B5EF4-FFF2-40B4-BE49-F238E27FC236}">
                <a16:creationId xmlns:a16="http://schemas.microsoft.com/office/drawing/2014/main" id="{32A770A8-76A2-E567-193A-7C88EC4ECE73}"/>
              </a:ext>
            </a:extLst>
          </p:cNvPr>
          <p:cNvGraphicFramePr>
            <a:graphicFrameLocks noGrp="1"/>
          </p:cNvGraphicFramePr>
          <p:nvPr>
            <p:extLst>
              <p:ext uri="{D42A27DB-BD31-4B8C-83A1-F6EECF244321}">
                <p14:modId xmlns:p14="http://schemas.microsoft.com/office/powerpoint/2010/main" val="403250743"/>
              </p:ext>
            </p:extLst>
          </p:nvPr>
        </p:nvGraphicFramePr>
        <p:xfrm>
          <a:off x="241736" y="67516"/>
          <a:ext cx="11477298" cy="6350028"/>
        </p:xfrm>
        <a:graphic>
          <a:graphicData uri="http://schemas.openxmlformats.org/drawingml/2006/table">
            <a:tbl>
              <a:tblPr firstRow="1" bandRow="1">
                <a:tableStyleId>{5FD0F851-EC5A-4D38-B0AD-8093EC10F338}</a:tableStyleId>
              </a:tblPr>
              <a:tblGrid>
                <a:gridCol w="1891863">
                  <a:extLst>
                    <a:ext uri="{9D8B030D-6E8A-4147-A177-3AD203B41FA5}">
                      <a16:colId xmlns:a16="http://schemas.microsoft.com/office/drawing/2014/main" val="2875717498"/>
                    </a:ext>
                  </a:extLst>
                </a:gridCol>
                <a:gridCol w="1387365">
                  <a:extLst>
                    <a:ext uri="{9D8B030D-6E8A-4147-A177-3AD203B41FA5}">
                      <a16:colId xmlns:a16="http://schemas.microsoft.com/office/drawing/2014/main" val="1240085617"/>
                    </a:ext>
                  </a:extLst>
                </a:gridCol>
                <a:gridCol w="1072057">
                  <a:extLst>
                    <a:ext uri="{9D8B030D-6E8A-4147-A177-3AD203B41FA5}">
                      <a16:colId xmlns:a16="http://schemas.microsoft.com/office/drawing/2014/main" val="593215621"/>
                    </a:ext>
                  </a:extLst>
                </a:gridCol>
                <a:gridCol w="1282262">
                  <a:extLst>
                    <a:ext uri="{9D8B030D-6E8A-4147-A177-3AD203B41FA5}">
                      <a16:colId xmlns:a16="http://schemas.microsoft.com/office/drawing/2014/main" val="1097461854"/>
                    </a:ext>
                  </a:extLst>
                </a:gridCol>
                <a:gridCol w="1019503">
                  <a:extLst>
                    <a:ext uri="{9D8B030D-6E8A-4147-A177-3AD203B41FA5}">
                      <a16:colId xmlns:a16="http://schemas.microsoft.com/office/drawing/2014/main" val="3416143358"/>
                    </a:ext>
                  </a:extLst>
                </a:gridCol>
                <a:gridCol w="2816772">
                  <a:extLst>
                    <a:ext uri="{9D8B030D-6E8A-4147-A177-3AD203B41FA5}">
                      <a16:colId xmlns:a16="http://schemas.microsoft.com/office/drawing/2014/main" val="1334075482"/>
                    </a:ext>
                  </a:extLst>
                </a:gridCol>
                <a:gridCol w="2007476">
                  <a:extLst>
                    <a:ext uri="{9D8B030D-6E8A-4147-A177-3AD203B41FA5}">
                      <a16:colId xmlns:a16="http://schemas.microsoft.com/office/drawing/2014/main" val="3060882952"/>
                    </a:ext>
                  </a:extLst>
                </a:gridCol>
              </a:tblGrid>
              <a:tr h="341895">
                <a:tc>
                  <a:txBody>
                    <a:bodyPr/>
                    <a:lstStyle/>
                    <a:p>
                      <a:pPr algn="ctr">
                        <a:lnSpc>
                          <a:spcPct val="107000"/>
                        </a:lnSpc>
                        <a:spcAft>
                          <a:spcPts val="800"/>
                        </a:spcAft>
                        <a:buNone/>
                      </a:pPr>
                      <a:r>
                        <a:rPr lang="es-419" sz="1400" dirty="0">
                          <a:solidFill>
                            <a:srgbClr val="000000"/>
                          </a:solidFill>
                          <a:effectLst/>
                        </a:rPr>
                        <a:t>Región</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buNone/>
                      </a:pPr>
                      <a:r>
                        <a:rPr lang="es-419" sz="1400" dirty="0">
                          <a:solidFill>
                            <a:srgbClr val="000000"/>
                          </a:solidFill>
                          <a:effectLst/>
                        </a:rPr>
                        <a:t>Incidencia (total cánceres seleccionados)</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buNone/>
                      </a:pPr>
                      <a:r>
                        <a:rPr lang="es-419" sz="1400" dirty="0">
                          <a:solidFill>
                            <a:srgbClr val="000000"/>
                          </a:solidFill>
                          <a:effectLst/>
                        </a:rPr>
                        <a:t>Oncólogos</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buNone/>
                      </a:pPr>
                      <a:r>
                        <a:rPr lang="es-419" sz="1400">
                          <a:solidFill>
                            <a:srgbClr val="000000"/>
                          </a:solidFill>
                          <a:effectLst/>
                        </a:rPr>
                        <a:t>Horas promedio por oncólogo</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buNone/>
                      </a:pPr>
                      <a:r>
                        <a:rPr lang="es-419" sz="1400">
                          <a:solidFill>
                            <a:srgbClr val="000000"/>
                          </a:solidFill>
                          <a:effectLst/>
                        </a:rPr>
                        <a:t>Jornadas completas</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buNone/>
                      </a:pPr>
                      <a:r>
                        <a:rPr lang="es-419" sz="1400">
                          <a:solidFill>
                            <a:srgbClr val="000000"/>
                          </a:solidFill>
                          <a:effectLst/>
                        </a:rPr>
                        <a:t> Número de casos nuevos de cáncer * full time oncólogo médico</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buNone/>
                      </a:pPr>
                      <a:r>
                        <a:rPr lang="es-419" sz="1400" dirty="0">
                          <a:solidFill>
                            <a:srgbClr val="000000"/>
                          </a:solidFill>
                          <a:effectLst/>
                        </a:rPr>
                        <a:t> Estándar australiano 160-175</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48411541"/>
                  </a:ext>
                </a:extLst>
              </a:tr>
              <a:tr h="341895">
                <a:tc>
                  <a:txBody>
                    <a:bodyPr/>
                    <a:lstStyle/>
                    <a:p>
                      <a:pPr>
                        <a:lnSpc>
                          <a:spcPct val="107000"/>
                        </a:lnSpc>
                        <a:spcAft>
                          <a:spcPts val="800"/>
                        </a:spcAft>
                        <a:buNone/>
                      </a:pPr>
                      <a:r>
                        <a:rPr lang="es-419" sz="1400">
                          <a:solidFill>
                            <a:srgbClr val="000000"/>
                          </a:solidFill>
                          <a:effectLst/>
                        </a:rPr>
                        <a:t>Arica y Parinacota (XV)</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dirty="0">
                          <a:solidFill>
                            <a:srgbClr val="000000"/>
                          </a:solidFill>
                          <a:effectLst/>
                        </a:rPr>
                        <a:t>444</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22</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0.5</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889.0</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dirty="0">
                          <a:solidFill>
                            <a:srgbClr val="000000"/>
                          </a:solidFill>
                          <a:effectLst/>
                        </a:rPr>
                        <a:t>175</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83939771"/>
                  </a:ext>
                </a:extLst>
              </a:tr>
              <a:tr h="341895">
                <a:tc>
                  <a:txBody>
                    <a:bodyPr/>
                    <a:lstStyle/>
                    <a:p>
                      <a:pPr>
                        <a:lnSpc>
                          <a:spcPct val="107000"/>
                        </a:lnSpc>
                        <a:spcAft>
                          <a:spcPts val="800"/>
                        </a:spcAft>
                        <a:buNone/>
                      </a:pPr>
                      <a:r>
                        <a:rPr lang="es-419" sz="1400">
                          <a:solidFill>
                            <a:srgbClr val="000000"/>
                          </a:solidFill>
                          <a:effectLst/>
                        </a:rPr>
                        <a:t>Tarapacá (I)</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552</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dirty="0">
                          <a:solidFill>
                            <a:srgbClr val="000000"/>
                          </a:solidFill>
                          <a:effectLst/>
                        </a:rPr>
                        <a:t>2</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66</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1.5</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367.9</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dirty="0">
                          <a:solidFill>
                            <a:srgbClr val="000000"/>
                          </a:solidFill>
                          <a:effectLst/>
                        </a:rPr>
                        <a:t>175</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198704053"/>
                  </a:ext>
                </a:extLst>
              </a:tr>
              <a:tr h="341895">
                <a:tc>
                  <a:txBody>
                    <a:bodyPr/>
                    <a:lstStyle/>
                    <a:p>
                      <a:pPr>
                        <a:lnSpc>
                          <a:spcPct val="107000"/>
                        </a:lnSpc>
                        <a:spcAft>
                          <a:spcPts val="800"/>
                        </a:spcAft>
                        <a:buNone/>
                      </a:pPr>
                      <a:r>
                        <a:rPr lang="es-419" sz="1400">
                          <a:solidFill>
                            <a:srgbClr val="000000"/>
                          </a:solidFill>
                          <a:effectLst/>
                        </a:rPr>
                        <a:t>Antofagasta (II)</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1216</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dirty="0">
                          <a:solidFill>
                            <a:srgbClr val="000000"/>
                          </a:solidFill>
                          <a:effectLst/>
                        </a:rPr>
                        <a:t>5</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132</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3.0</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405.3</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175</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24481839"/>
                  </a:ext>
                </a:extLst>
              </a:tr>
              <a:tr h="341895">
                <a:tc>
                  <a:txBody>
                    <a:bodyPr/>
                    <a:lstStyle/>
                    <a:p>
                      <a:pPr>
                        <a:lnSpc>
                          <a:spcPct val="107000"/>
                        </a:lnSpc>
                        <a:spcAft>
                          <a:spcPts val="800"/>
                        </a:spcAft>
                        <a:buNone/>
                      </a:pPr>
                      <a:r>
                        <a:rPr lang="es-419" sz="1400">
                          <a:solidFill>
                            <a:srgbClr val="000000"/>
                          </a:solidFill>
                          <a:effectLst/>
                        </a:rPr>
                        <a:t>Atacama (III)</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523</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dirty="0">
                          <a:solidFill>
                            <a:srgbClr val="000000"/>
                          </a:solidFill>
                          <a:effectLst/>
                        </a:rPr>
                        <a:t>44</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dirty="0">
                          <a:solidFill>
                            <a:srgbClr val="000000"/>
                          </a:solidFill>
                          <a:effectLst/>
                        </a:rPr>
                        <a:t>1.0</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522.6</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dirty="0">
                          <a:solidFill>
                            <a:srgbClr val="000000"/>
                          </a:solidFill>
                          <a:effectLst/>
                        </a:rPr>
                        <a:t>175</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67586949"/>
                  </a:ext>
                </a:extLst>
              </a:tr>
              <a:tr h="341895">
                <a:tc>
                  <a:txBody>
                    <a:bodyPr/>
                    <a:lstStyle/>
                    <a:p>
                      <a:pPr>
                        <a:lnSpc>
                          <a:spcPct val="107000"/>
                        </a:lnSpc>
                        <a:spcAft>
                          <a:spcPts val="800"/>
                        </a:spcAft>
                        <a:buNone/>
                      </a:pPr>
                      <a:r>
                        <a:rPr lang="es-419" sz="1400">
                          <a:solidFill>
                            <a:srgbClr val="000000"/>
                          </a:solidFill>
                          <a:effectLst/>
                        </a:rPr>
                        <a:t>Coquimbo (IV)</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1599</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4</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149</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3.4</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472.1</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175</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48621224"/>
                  </a:ext>
                </a:extLst>
              </a:tr>
              <a:tr h="341895">
                <a:tc>
                  <a:txBody>
                    <a:bodyPr/>
                    <a:lstStyle/>
                    <a:p>
                      <a:pPr>
                        <a:lnSpc>
                          <a:spcPct val="107000"/>
                        </a:lnSpc>
                        <a:spcAft>
                          <a:spcPts val="800"/>
                        </a:spcAft>
                        <a:buNone/>
                      </a:pPr>
                      <a:r>
                        <a:rPr lang="es-419" sz="1400">
                          <a:solidFill>
                            <a:srgbClr val="000000"/>
                          </a:solidFill>
                          <a:effectLst/>
                        </a:rPr>
                        <a:t>Valparaíso (V)</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4410</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14</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429</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9.8</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452.3</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175</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34086657"/>
                  </a:ext>
                </a:extLst>
              </a:tr>
              <a:tr h="341895">
                <a:tc>
                  <a:txBody>
                    <a:bodyPr/>
                    <a:lstStyle/>
                    <a:p>
                      <a:pPr>
                        <a:lnSpc>
                          <a:spcPct val="107000"/>
                        </a:lnSpc>
                        <a:spcAft>
                          <a:spcPts val="800"/>
                        </a:spcAft>
                        <a:buNone/>
                      </a:pPr>
                      <a:r>
                        <a:rPr lang="es-419" sz="1400" dirty="0">
                          <a:solidFill>
                            <a:srgbClr val="000000"/>
                          </a:solidFill>
                          <a:effectLst/>
                        </a:rPr>
                        <a:t>Metropolitana (RM)</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13086</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114</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3278</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74.5</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dirty="0">
                          <a:solidFill>
                            <a:srgbClr val="000000"/>
                          </a:solidFill>
                          <a:effectLst/>
                        </a:rPr>
                        <a:t>175.6</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175</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98195334"/>
                  </a:ext>
                </a:extLst>
              </a:tr>
              <a:tr h="341895">
                <a:tc>
                  <a:txBody>
                    <a:bodyPr/>
                    <a:lstStyle/>
                    <a:p>
                      <a:pPr>
                        <a:lnSpc>
                          <a:spcPct val="107000"/>
                        </a:lnSpc>
                        <a:spcAft>
                          <a:spcPts val="800"/>
                        </a:spcAft>
                        <a:buNone/>
                      </a:pPr>
                      <a:r>
                        <a:rPr lang="es-419" sz="1400" dirty="0">
                          <a:solidFill>
                            <a:srgbClr val="000000"/>
                          </a:solidFill>
                          <a:effectLst/>
                        </a:rPr>
                        <a:t>O’Higgins (VI)</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2069</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7</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187</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4.3</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486.9</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175</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45188283"/>
                  </a:ext>
                </a:extLst>
              </a:tr>
              <a:tr h="341895">
                <a:tc>
                  <a:txBody>
                    <a:bodyPr/>
                    <a:lstStyle/>
                    <a:p>
                      <a:pPr>
                        <a:lnSpc>
                          <a:spcPct val="107000"/>
                        </a:lnSpc>
                        <a:spcAft>
                          <a:spcPts val="800"/>
                        </a:spcAft>
                        <a:buNone/>
                      </a:pPr>
                      <a:r>
                        <a:rPr lang="es-419" sz="1400">
                          <a:solidFill>
                            <a:srgbClr val="000000"/>
                          </a:solidFill>
                          <a:effectLst/>
                        </a:rPr>
                        <a:t>Maule (VII)</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2338</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4</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165</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3.8</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623.6</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dirty="0">
                          <a:solidFill>
                            <a:srgbClr val="000000"/>
                          </a:solidFill>
                          <a:effectLst/>
                        </a:rPr>
                        <a:t>175</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571487746"/>
                  </a:ext>
                </a:extLst>
              </a:tr>
              <a:tr h="341895">
                <a:tc>
                  <a:txBody>
                    <a:bodyPr/>
                    <a:lstStyle/>
                    <a:p>
                      <a:pPr>
                        <a:lnSpc>
                          <a:spcPct val="107000"/>
                        </a:lnSpc>
                        <a:spcAft>
                          <a:spcPts val="800"/>
                        </a:spcAft>
                        <a:buNone/>
                      </a:pPr>
                      <a:r>
                        <a:rPr lang="es-419" sz="1400" dirty="0">
                          <a:solidFill>
                            <a:srgbClr val="000000"/>
                          </a:solidFill>
                          <a:effectLst/>
                        </a:rPr>
                        <a:t>Ñuble (XVI)</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dirty="0">
                          <a:solidFill>
                            <a:srgbClr val="000000"/>
                          </a:solidFill>
                          <a:effectLst/>
                        </a:rPr>
                        <a:t>1160</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3</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77</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1.8</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663.1</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175</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11568907"/>
                  </a:ext>
                </a:extLst>
              </a:tr>
              <a:tr h="341895">
                <a:tc>
                  <a:txBody>
                    <a:bodyPr/>
                    <a:lstStyle/>
                    <a:p>
                      <a:pPr>
                        <a:lnSpc>
                          <a:spcPct val="107000"/>
                        </a:lnSpc>
                        <a:spcAft>
                          <a:spcPts val="800"/>
                        </a:spcAft>
                        <a:buNone/>
                      </a:pPr>
                      <a:r>
                        <a:rPr lang="es-419" sz="1400">
                          <a:solidFill>
                            <a:srgbClr val="000000"/>
                          </a:solidFill>
                          <a:effectLst/>
                        </a:rPr>
                        <a:t>Biobío (VIII)</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3494</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11</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363</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8.3</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423.6</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dirty="0">
                          <a:solidFill>
                            <a:srgbClr val="000000"/>
                          </a:solidFill>
                          <a:effectLst/>
                        </a:rPr>
                        <a:t>175</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888421201"/>
                  </a:ext>
                </a:extLst>
              </a:tr>
              <a:tr h="341895">
                <a:tc>
                  <a:txBody>
                    <a:bodyPr/>
                    <a:lstStyle/>
                    <a:p>
                      <a:pPr>
                        <a:lnSpc>
                          <a:spcPct val="107000"/>
                        </a:lnSpc>
                        <a:spcAft>
                          <a:spcPts val="800"/>
                        </a:spcAft>
                        <a:buNone/>
                      </a:pPr>
                      <a:r>
                        <a:rPr lang="es-419" sz="1400">
                          <a:solidFill>
                            <a:srgbClr val="000000"/>
                          </a:solidFill>
                          <a:effectLst/>
                        </a:rPr>
                        <a:t>La Araucanía (IX)</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2120</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6</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132</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3.0</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706.8</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175</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93974924"/>
                  </a:ext>
                </a:extLst>
              </a:tr>
              <a:tr h="341895">
                <a:tc>
                  <a:txBody>
                    <a:bodyPr/>
                    <a:lstStyle/>
                    <a:p>
                      <a:pPr>
                        <a:lnSpc>
                          <a:spcPct val="107000"/>
                        </a:lnSpc>
                        <a:spcAft>
                          <a:spcPts val="800"/>
                        </a:spcAft>
                        <a:buNone/>
                      </a:pPr>
                      <a:r>
                        <a:rPr lang="es-419" sz="1400" dirty="0">
                          <a:solidFill>
                            <a:srgbClr val="000000"/>
                          </a:solidFill>
                          <a:effectLst/>
                        </a:rPr>
                        <a:t>Los Ríos (XIV)</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897</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3</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121</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2.8</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326.1</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dirty="0">
                          <a:solidFill>
                            <a:srgbClr val="000000"/>
                          </a:solidFill>
                          <a:effectLst/>
                        </a:rPr>
                        <a:t>175</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11500872"/>
                  </a:ext>
                </a:extLst>
              </a:tr>
              <a:tr h="341895">
                <a:tc>
                  <a:txBody>
                    <a:bodyPr/>
                    <a:lstStyle/>
                    <a:p>
                      <a:pPr>
                        <a:lnSpc>
                          <a:spcPct val="107000"/>
                        </a:lnSpc>
                        <a:spcAft>
                          <a:spcPts val="800"/>
                        </a:spcAft>
                        <a:buNone/>
                      </a:pPr>
                      <a:r>
                        <a:rPr lang="es-419" sz="1400">
                          <a:solidFill>
                            <a:srgbClr val="000000"/>
                          </a:solidFill>
                          <a:effectLst/>
                        </a:rPr>
                        <a:t>Los Lagos (X)</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1728</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6</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187</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4.3</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406.6</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dirty="0">
                          <a:solidFill>
                            <a:srgbClr val="000000"/>
                          </a:solidFill>
                          <a:effectLst/>
                        </a:rPr>
                        <a:t>175</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1690519"/>
                  </a:ext>
                </a:extLst>
              </a:tr>
              <a:tr h="341895">
                <a:tc>
                  <a:txBody>
                    <a:bodyPr/>
                    <a:lstStyle/>
                    <a:p>
                      <a:pPr>
                        <a:lnSpc>
                          <a:spcPct val="107000"/>
                        </a:lnSpc>
                        <a:spcAft>
                          <a:spcPts val="800"/>
                        </a:spcAft>
                        <a:buNone/>
                      </a:pPr>
                      <a:r>
                        <a:rPr lang="es-419" sz="1400" dirty="0">
                          <a:solidFill>
                            <a:srgbClr val="000000"/>
                          </a:solidFill>
                          <a:effectLst/>
                        </a:rPr>
                        <a:t>Aysén (XI)</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204</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44</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1.0</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203.9</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dirty="0">
                          <a:solidFill>
                            <a:srgbClr val="000000"/>
                          </a:solidFill>
                          <a:effectLst/>
                        </a:rPr>
                        <a:t>175</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15559304"/>
                  </a:ext>
                </a:extLst>
              </a:tr>
              <a:tr h="341895">
                <a:tc>
                  <a:txBody>
                    <a:bodyPr/>
                    <a:lstStyle/>
                    <a:p>
                      <a:pPr>
                        <a:lnSpc>
                          <a:spcPct val="107000"/>
                        </a:lnSpc>
                        <a:spcAft>
                          <a:spcPts val="800"/>
                        </a:spcAft>
                        <a:buNone/>
                      </a:pPr>
                      <a:r>
                        <a:rPr lang="es-419" sz="1400" dirty="0">
                          <a:solidFill>
                            <a:srgbClr val="000000"/>
                          </a:solidFill>
                          <a:effectLst/>
                        </a:rPr>
                        <a:t>Magallanes y de la Antártica Chilena (XII)</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dirty="0">
                          <a:solidFill>
                            <a:srgbClr val="000000"/>
                          </a:solidFill>
                          <a:effectLst/>
                        </a:rPr>
                        <a:t>383</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3</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110</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2.5</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a:solidFill>
                            <a:srgbClr val="000000"/>
                          </a:solidFill>
                          <a:effectLst/>
                        </a:rPr>
                        <a:t>153.3</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800"/>
                        </a:spcAft>
                        <a:buNone/>
                      </a:pPr>
                      <a:r>
                        <a:rPr lang="es-419" sz="1400" dirty="0">
                          <a:solidFill>
                            <a:srgbClr val="000000"/>
                          </a:solidFill>
                          <a:effectLst/>
                        </a:rPr>
                        <a:t>175</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43535625"/>
                  </a:ext>
                </a:extLst>
              </a:tr>
            </a:tbl>
          </a:graphicData>
        </a:graphic>
      </p:graphicFrame>
      <p:sp>
        <p:nvSpPr>
          <p:cNvPr id="3" name="Elipse 2">
            <a:extLst>
              <a:ext uri="{FF2B5EF4-FFF2-40B4-BE49-F238E27FC236}">
                <a16:creationId xmlns:a16="http://schemas.microsoft.com/office/drawing/2014/main" id="{DF29173F-CF75-F8A2-32EF-E914181F6321}"/>
              </a:ext>
            </a:extLst>
          </p:cNvPr>
          <p:cNvSpPr/>
          <p:nvPr/>
        </p:nvSpPr>
        <p:spPr>
          <a:xfrm>
            <a:off x="7801583" y="2959388"/>
            <a:ext cx="982494" cy="3382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Elipse 3">
            <a:extLst>
              <a:ext uri="{FF2B5EF4-FFF2-40B4-BE49-F238E27FC236}">
                <a16:creationId xmlns:a16="http://schemas.microsoft.com/office/drawing/2014/main" id="{4FF11348-E66D-307E-DA41-AC670E377668}"/>
              </a:ext>
            </a:extLst>
          </p:cNvPr>
          <p:cNvSpPr/>
          <p:nvPr/>
        </p:nvSpPr>
        <p:spPr>
          <a:xfrm>
            <a:off x="7801583" y="6079255"/>
            <a:ext cx="982494" cy="3382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p>
        </p:txBody>
      </p:sp>
    </p:spTree>
    <p:extLst>
      <p:ext uri="{BB962C8B-B14F-4D97-AF65-F5344CB8AC3E}">
        <p14:creationId xmlns:p14="http://schemas.microsoft.com/office/powerpoint/2010/main" val="39383096"/>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2489</Words>
  <Application>Microsoft Office PowerPoint</Application>
  <PresentationFormat>Panorámica</PresentationFormat>
  <Paragraphs>263</Paragraphs>
  <Slides>14</Slides>
  <Notes>14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Century Gothic</vt:lpstr>
      <vt:lpstr>Calibri</vt:lpstr>
      <vt:lpstr>Arial</vt:lpstr>
      <vt:lpstr>Tema de Office</vt:lpstr>
      <vt:lpstr>Presentación de PowerPoint</vt:lpstr>
      <vt:lpstr>Presentación de PowerPoint</vt:lpstr>
      <vt:lpstr>Presentación de PowerPoint</vt:lpstr>
      <vt:lpstr>Metodología</vt:lpstr>
      <vt:lpstr>Metodología</vt:lpstr>
      <vt:lpstr>Resultados: Flujograma de la muestra</vt:lpstr>
      <vt:lpstr>Presentación de PowerPoint</vt:lpstr>
      <vt:lpstr>Presentación de PowerPoint</vt:lpstr>
      <vt:lpstr>Presentación de PowerPoint</vt:lpstr>
      <vt:lpstr>Presentación de PowerPoint</vt:lpstr>
      <vt:lpstr>Presentación de PowerPoint</vt:lpstr>
      <vt:lpstr>Conclusión</vt:lpstr>
      <vt:lpstr>Referencias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Matías Alejandro Salamanca Muñoz</dc:creator>
  <cp:lastModifiedBy>Constanza Rojas</cp:lastModifiedBy>
  <cp:revision>10</cp:revision>
  <dcterms:created xsi:type="dcterms:W3CDTF">2023-09-24T14:12:27Z</dcterms:created>
  <dcterms:modified xsi:type="dcterms:W3CDTF">2025-11-03T21:05:29Z</dcterms:modified>
</cp:coreProperties>
</file>