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63" r:id="rId2"/>
    <p:sldId id="268" r:id="rId3"/>
    <p:sldId id="4472" r:id="rId4"/>
    <p:sldId id="4471" r:id="rId5"/>
    <p:sldId id="266" r:id="rId6"/>
    <p:sldId id="4377" r:id="rId7"/>
    <p:sldId id="4392" r:id="rId8"/>
    <p:sldId id="4393" r:id="rId9"/>
    <p:sldId id="4467" r:id="rId10"/>
    <p:sldId id="4468" r:id="rId11"/>
    <p:sldId id="260" r:id="rId12"/>
    <p:sldId id="4473" r:id="rId13"/>
    <p:sldId id="270" r:id="rId14"/>
    <p:sldId id="261" r:id="rId15"/>
    <p:sldId id="280" r:id="rId16"/>
    <p:sldId id="262" r:id="rId17"/>
    <p:sldId id="4470" r:id="rId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FC0"/>
    <a:srgbClr val="003C58"/>
    <a:srgbClr val="378389"/>
    <a:srgbClr val="EEF0EE"/>
    <a:srgbClr val="A8C5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23" autoAdjust="0"/>
    <p:restoredTop sz="80477" autoAdjust="0"/>
  </p:normalViewPr>
  <p:slideViewPr>
    <p:cSldViewPr snapToGrid="0">
      <p:cViewPr varScale="1">
        <p:scale>
          <a:sx n="96" d="100"/>
          <a:sy n="96" d="100"/>
        </p:scale>
        <p:origin x="684"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5F47B-CA36-425A-8B39-5BF678D32758}"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419"/>
        </a:p>
      </dgm:t>
    </dgm:pt>
    <dgm:pt modelId="{5EB55CEA-13EF-4796-8857-8031DB192E5E}">
      <dgm:prSet/>
      <dgm:spPr>
        <a:solidFill>
          <a:srgbClr val="378389"/>
        </a:solidFill>
      </dgm:spPr>
      <dgm:t>
        <a:bodyPr/>
        <a:lstStyle/>
        <a:p>
          <a:pPr algn="ctr"/>
          <a:r>
            <a:rPr lang="es-CL" b="0" dirty="0"/>
            <a:t>SA21I0011 </a:t>
          </a:r>
          <a:r>
            <a:rPr lang="es-CL" dirty="0"/>
            <a:t>Salud digital y personas mayores: Una exploración al uso actual y oportunidades de optimización en Chile</a:t>
          </a:r>
          <a:endParaRPr lang="es-419" dirty="0"/>
        </a:p>
      </dgm:t>
    </dgm:pt>
    <dgm:pt modelId="{B34A922E-2432-4F0B-81BB-F78F4BC1D205}" type="parTrans" cxnId="{FE5E07C6-B516-4A2D-960A-3A27C102D4A1}">
      <dgm:prSet/>
      <dgm:spPr/>
      <dgm:t>
        <a:bodyPr/>
        <a:lstStyle/>
        <a:p>
          <a:endParaRPr lang="es-419"/>
        </a:p>
      </dgm:t>
    </dgm:pt>
    <dgm:pt modelId="{EA4F5E2A-371D-4579-B5E7-6D39B2136D0E}" type="sibTrans" cxnId="{FE5E07C6-B516-4A2D-960A-3A27C102D4A1}">
      <dgm:prSet/>
      <dgm:spPr/>
      <dgm:t>
        <a:bodyPr/>
        <a:lstStyle/>
        <a:p>
          <a:endParaRPr lang="es-419"/>
        </a:p>
      </dgm:t>
    </dgm:pt>
    <dgm:pt modelId="{86ECC587-85F8-47A2-8B1B-2E37322BC814}" type="pres">
      <dgm:prSet presAssocID="{5A85F47B-CA36-425A-8B39-5BF678D32758}" presName="linear" presStyleCnt="0">
        <dgm:presLayoutVars>
          <dgm:animLvl val="lvl"/>
          <dgm:resizeHandles val="exact"/>
        </dgm:presLayoutVars>
      </dgm:prSet>
      <dgm:spPr/>
    </dgm:pt>
    <dgm:pt modelId="{3502D1C4-5A65-4175-98E8-4E8F8EA0DF16}" type="pres">
      <dgm:prSet presAssocID="{5EB55CEA-13EF-4796-8857-8031DB192E5E}" presName="parentText" presStyleLbl="node1" presStyleIdx="0" presStyleCnt="1">
        <dgm:presLayoutVars>
          <dgm:chMax val="0"/>
          <dgm:bulletEnabled val="1"/>
        </dgm:presLayoutVars>
      </dgm:prSet>
      <dgm:spPr/>
    </dgm:pt>
  </dgm:ptLst>
  <dgm:cxnLst>
    <dgm:cxn modelId="{18604E58-B5A7-479E-98D8-9E1F9E9830E9}" type="presOf" srcId="{5A85F47B-CA36-425A-8B39-5BF678D32758}" destId="{86ECC587-85F8-47A2-8B1B-2E37322BC814}" srcOrd="0" destOrd="0" presId="urn:microsoft.com/office/officeart/2005/8/layout/vList2"/>
    <dgm:cxn modelId="{FE5E07C6-B516-4A2D-960A-3A27C102D4A1}" srcId="{5A85F47B-CA36-425A-8B39-5BF678D32758}" destId="{5EB55CEA-13EF-4796-8857-8031DB192E5E}" srcOrd="0" destOrd="0" parTransId="{B34A922E-2432-4F0B-81BB-F78F4BC1D205}" sibTransId="{EA4F5E2A-371D-4579-B5E7-6D39B2136D0E}"/>
    <dgm:cxn modelId="{CF37A0DF-5BBA-4CD5-9EFB-F6A030742CA9}" type="presOf" srcId="{5EB55CEA-13EF-4796-8857-8031DB192E5E}" destId="{3502D1C4-5A65-4175-98E8-4E8F8EA0DF16}" srcOrd="0" destOrd="0" presId="urn:microsoft.com/office/officeart/2005/8/layout/vList2"/>
    <dgm:cxn modelId="{A775F037-DAFA-44CF-BC60-598B57183D68}" type="presParOf" srcId="{86ECC587-85F8-47A2-8B1B-2E37322BC814}" destId="{3502D1C4-5A65-4175-98E8-4E8F8EA0DF1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2D1C4-5A65-4175-98E8-4E8F8EA0DF16}">
      <dsp:nvSpPr>
        <dsp:cNvPr id="0" name=""/>
        <dsp:cNvSpPr/>
      </dsp:nvSpPr>
      <dsp:spPr>
        <a:xfrm>
          <a:off x="0" y="21970"/>
          <a:ext cx="6792482" cy="263835"/>
        </a:xfrm>
        <a:prstGeom prst="roundRect">
          <a:avLst/>
        </a:prstGeom>
        <a:solidFill>
          <a:srgbClr val="37838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b="0" kern="1200" dirty="0"/>
            <a:t>SA21I0011 </a:t>
          </a:r>
          <a:r>
            <a:rPr lang="es-CL" sz="1100" kern="1200" dirty="0"/>
            <a:t>Salud digital y personas mayores: Una exploración al uso actual y oportunidades de optimización en Chile</a:t>
          </a:r>
          <a:endParaRPr lang="es-419" sz="1100" kern="1200" dirty="0"/>
        </a:p>
      </dsp:txBody>
      <dsp:txXfrm>
        <a:off x="12879" y="34849"/>
        <a:ext cx="6766724" cy="2380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79A7F-8DA5-4AC7-8CEE-CE3BA8B41878}" type="datetimeFigureOut">
              <a:rPr lang="es-419" smtClean="0"/>
              <a:t>7/11/2025</a:t>
            </a:fld>
            <a:endParaRPr lang="es-419"/>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13BFA-A849-4F45-9835-B8824B5DCA9B}" type="slidenum">
              <a:rPr lang="es-419" smtClean="0"/>
              <a:t>‹Nº›</a:t>
            </a:fld>
            <a:endParaRPr lang="es-419"/>
          </a:p>
        </p:txBody>
      </p:sp>
    </p:spTree>
    <p:extLst>
      <p:ext uri="{BB962C8B-B14F-4D97-AF65-F5344CB8AC3E}">
        <p14:creationId xmlns:p14="http://schemas.microsoft.com/office/powerpoint/2010/main" val="351975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1</a:t>
            </a:fld>
            <a:endParaRPr lang="es-419"/>
          </a:p>
        </p:txBody>
      </p:sp>
    </p:spTree>
    <p:extLst>
      <p:ext uri="{BB962C8B-B14F-4D97-AF65-F5344CB8AC3E}">
        <p14:creationId xmlns:p14="http://schemas.microsoft.com/office/powerpoint/2010/main" val="387915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Marcador de imagen de diapositiva 1">
            <a:extLst>
              <a:ext uri="{FF2B5EF4-FFF2-40B4-BE49-F238E27FC236}">
                <a16:creationId xmlns:a16="http://schemas.microsoft.com/office/drawing/2014/main" id="{86C4CE7A-9B72-4AB3-B371-7F2452E580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Marcador de notas 2">
            <a:extLst>
              <a:ext uri="{FF2B5EF4-FFF2-40B4-BE49-F238E27FC236}">
                <a16:creationId xmlns:a16="http://schemas.microsoft.com/office/drawing/2014/main" id="{24EFF663-2778-4290-A9F9-1B20047F07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s-419" dirty="0">
                <a:ea typeface="Calibri" panose="020F0502020204030204" pitchFamily="34" charset="0"/>
                <a:cs typeface="Times New Roman" panose="02020603050405020304" pitchFamily="18" charset="0"/>
              </a:rPr>
              <a:t>Se analizó el tipo de tecnología relacionada con hardware y software. En cuanto al hardware, el 51.3% (n=216) se refería a teléfonos (teléfono móvil, teléfono inteligente, teléfono fijo); el 39.4% (n=166) a computadoras de escritorio o portátiles; proporciones similares (cercanas al 20%) se encontraron para monitores de actividad portátiles (dispositivos de muñeca o contadores de pasos); tabletas  y sensores y sistemas de posicionamiento. Menos del 15% se encontró para consolas de videojuegos (</a:t>
            </a:r>
            <a:r>
              <a:rPr lang="es-419" altLang="es-419" dirty="0" err="1">
                <a:ea typeface="Calibri" panose="020F0502020204030204" pitchFamily="34" charset="0"/>
                <a:cs typeface="Times New Roman" panose="02020603050405020304" pitchFamily="18" charset="0"/>
              </a:rPr>
              <a:t>exergames</a:t>
            </a:r>
            <a:r>
              <a:rPr lang="es-419" altLang="es-419" dirty="0">
                <a:ea typeface="Calibri" panose="020F0502020204030204" pitchFamily="34" charset="0"/>
                <a:cs typeface="Times New Roman" panose="02020603050405020304" pitchFamily="18" charset="0"/>
              </a:rPr>
              <a:t>, tablero de equilibrio, alfombra de baile, controles remotos de mano, tablero de fitness, controlador de zumbido, plataformas de fuerza, cámaras con reconocimiento de gestos, entorno virtual); TV interactiva; robots, robots sociales, andadores robóticos, robots industriales y de servicio, robots de telepresencia asistida; y radio RX/TX con interacción. En la categoría "otros" se encontraron: dispositivos de comunicación, dispositivos de grabación y cámaras, sistemas de emergencia y alarma, recordatorios, dispositivos de realidad virtual y aumentada, dispositivos de almacenamiento y reproducción, dispositivos personales. </a:t>
            </a:r>
          </a:p>
          <a:p>
            <a:endParaRPr lang="es-419" altLang="es-419" dirty="0">
              <a:ea typeface="Calibri" panose="020F0502020204030204" pitchFamily="34" charset="0"/>
              <a:cs typeface="Times New Roman" panose="02020603050405020304" pitchFamily="18" charset="0"/>
            </a:endParaRPr>
          </a:p>
          <a:p>
            <a:endParaRPr lang="es-419" altLang="es-419" dirty="0">
              <a:ea typeface="Calibri" panose="020F0502020204030204" pitchFamily="34" charset="0"/>
              <a:cs typeface="Times New Roman" panose="02020603050405020304" pitchFamily="18" charset="0"/>
            </a:endParaRPr>
          </a:p>
          <a:p>
            <a:r>
              <a:rPr lang="es-419" altLang="es-419" dirty="0">
                <a:ea typeface="Calibri" panose="020F0502020204030204" pitchFamily="34" charset="0"/>
                <a:cs typeface="Times New Roman" panose="02020603050405020304" pitchFamily="18" charset="0"/>
              </a:rPr>
              <a:t>El uso de dispositivos tecnológicos varía considerablemente según los estudios analizados en la revisión, con los teléfonos (móviles, inteligentes y fijos) siendo los más prevalentes, representando el 51.3% (216 estudios). Las computadoras de escritorio o portátiles son el segundo dispositivo más común, con un 39.4% (166 estudios). Los monitores de actividad llevables, como los dispositivos de muñeca o contadores de pasos, se consideran en el 22.8% (96 estudios). Las tabletas tienen una presencia del 21.6% (91 estudios), y los sistemas de sensores y posicionamiento se incluyen en el 21.1% (89 estudios). Las consolas de videojuegos y otros dispositivos interactivos de fitness se analizan en el 13.1% (55 estudios), mientras que los dispositivos de telemedicina tienen una consideración del 11.9% (50 estudios). Otros dispositivos tecnológicos se mencionan en el 9.5% (40 estudios), y la televisión interactiva tiene una adopción del 8.1% (34 estudios). Los robots, incluidos los robots sociales y de asistencia, son menos comunes, siendo considerados en solo un 2.6% (11 estudios). Por último, los dispositivos de radio con interacción son los menos analizados, con una presencia del 0.5% (2 estudios).</a:t>
            </a:r>
          </a:p>
          <a:p>
            <a:endParaRPr lang="es-419" altLang="es-419" dirty="0">
              <a:ea typeface="Calibri" panose="020F0502020204030204" pitchFamily="34" charset="0"/>
              <a:cs typeface="Times New Roman" panose="02020603050405020304" pitchFamily="18" charset="0"/>
            </a:endParaRPr>
          </a:p>
          <a:p>
            <a:endParaRPr lang="es-419" altLang="es-419" dirty="0">
              <a:ea typeface="Calibri" panose="020F0502020204030204" pitchFamily="34" charset="0"/>
              <a:cs typeface="Times New Roman" panose="02020603050405020304" pitchFamily="18" charset="0"/>
            </a:endParaRPr>
          </a:p>
          <a:p>
            <a:endParaRPr lang="es-419" altLang="es-419" dirty="0">
              <a:ea typeface="Calibri" panose="020F0502020204030204" pitchFamily="34" charset="0"/>
              <a:cs typeface="Times New Roman" panose="02020603050405020304" pitchFamily="18" charset="0"/>
            </a:endParaRPr>
          </a:p>
        </p:txBody>
      </p:sp>
      <p:sp>
        <p:nvSpPr>
          <p:cNvPr id="87044" name="Marcador de número de diapositiva 3">
            <a:extLst>
              <a:ext uri="{FF2B5EF4-FFF2-40B4-BE49-F238E27FC236}">
                <a16:creationId xmlns:a16="http://schemas.microsoft.com/office/drawing/2014/main" id="{D41FAC80-6534-4AAF-BFCE-379BA2BF1C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2C4333-E0E1-400D-8444-75269E504815}" type="slidenum">
              <a:rPr lang="es-CL" altLang="es-CL" smtClean="0"/>
              <a:pPr/>
              <a:t>10</a:t>
            </a:fld>
            <a:endParaRPr lang="es-CL" altLang="es-C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2800" dirty="0"/>
              <a:t>Sin embargo, este estudio presenta limitaciones. Dado que la evaluación de la calidad de la evidencia es opcional en este tipo de revisiones, no se identifican los estudios de baja calidad. También faltó información detallada sobre los tipos de teléfonos y los cuidadores debido a datos incompletos en los documentos. Además, el impacto de la edad es un aspecto que merece especial atención, ya que ayuda a explicar el creciente número de estudios en esta área. Las personas mayores están cada vez más familiarizadas con la tecnología, lo que refleja un cambio importante en su interacción con las soluciones de salud digital</a:t>
            </a:r>
            <a:endParaRPr lang="es-419"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11</a:t>
            </a:fld>
            <a:endParaRPr lang="es-419"/>
          </a:p>
        </p:txBody>
      </p:sp>
    </p:spTree>
    <p:extLst>
      <p:ext uri="{BB962C8B-B14F-4D97-AF65-F5344CB8AC3E}">
        <p14:creationId xmlns:p14="http://schemas.microsoft.com/office/powerpoint/2010/main" val="426002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effectLst/>
                <a:latin typeface="Calibri" panose="020F0502020204030204" pitchFamily="34" charset="0"/>
                <a:ea typeface="Calibri" panose="020F0502020204030204" pitchFamily="34" charset="0"/>
                <a:cs typeface="Times New Roman" panose="02020603050405020304" pitchFamily="18" charset="0"/>
              </a:rPr>
              <a:t>En los últimos años, la investigación sobre salud digital en personas mayores ha crecido, enfocándose en intervenciones para enfermedades crónicas, fragilidad y condiciones neurológicas, principalmente en países de altos ingresos y en contextos domiciliarios. La mayoría de las tecnologías aún se encuentra en fase de prueba, con énfasis en monitoreo, prevención y tratamiento, utilizando dispositivos como teléfonos y computadores, y plataformas como videollamadas y mensajería. Sin embargo, persiste una brecha crítica: la escasa evidencia en países de ingresos bajos y medios, donde residirá el 80% de esta población en 2050, y la baja presencia de estudios dirigidos a cuidadores, actores clave en la atención. Urge avanzar hacia evaluaciones más rigurosas, desarrollo de tecnologías accesibles y adaptadas, y mayor inclusión de contextos diversos. Sólo así la salud digital podrá cumplir su promesa de transformar el cuidado de las personas mayores.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12</a:t>
            </a:fld>
            <a:endParaRPr lang="es-419"/>
          </a:p>
        </p:txBody>
      </p:sp>
    </p:spTree>
    <p:extLst>
      <p:ext uri="{BB962C8B-B14F-4D97-AF65-F5344CB8AC3E}">
        <p14:creationId xmlns:p14="http://schemas.microsoft.com/office/powerpoint/2010/main" val="3230183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Marcador de imagen de diapositiva 1">
            <a:extLst>
              <a:ext uri="{FF2B5EF4-FFF2-40B4-BE49-F238E27FC236}">
                <a16:creationId xmlns:a16="http://schemas.microsoft.com/office/drawing/2014/main" id="{2CAA784F-234E-4C36-81DC-5C3162B4CE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Marcador de notas 2">
            <a:extLst>
              <a:ext uri="{FF2B5EF4-FFF2-40B4-BE49-F238E27FC236}">
                <a16:creationId xmlns:a16="http://schemas.microsoft.com/office/drawing/2014/main" id="{BF248625-EC63-456F-8AFF-BCE09D3D26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s-CL"/>
          </a:p>
        </p:txBody>
      </p:sp>
      <p:sp>
        <p:nvSpPr>
          <p:cNvPr id="129028" name="Marcador de número de diapositiva 3">
            <a:extLst>
              <a:ext uri="{FF2B5EF4-FFF2-40B4-BE49-F238E27FC236}">
                <a16:creationId xmlns:a16="http://schemas.microsoft.com/office/drawing/2014/main" id="{B9494BC9-9E14-4DC2-B575-DA1EA90F13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CB00A65-0DF8-4332-9E92-910F08C1ECF6}" type="slidenum">
              <a:rPr lang="es-CL" altLang="es-CL" smtClean="0"/>
              <a:pPr/>
              <a:t>15</a:t>
            </a:fld>
            <a:endParaRPr lang="es-CL" altLang="es-C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17</a:t>
            </a:fld>
            <a:endParaRPr lang="es-419"/>
          </a:p>
        </p:txBody>
      </p:sp>
    </p:spTree>
    <p:extLst>
      <p:ext uri="{BB962C8B-B14F-4D97-AF65-F5344CB8AC3E}">
        <p14:creationId xmlns:p14="http://schemas.microsoft.com/office/powerpoint/2010/main" val="35933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effectLst/>
                <a:latin typeface="Calibri" panose="020F0502020204030204" pitchFamily="34" charset="0"/>
                <a:ea typeface="Calibri" panose="020F0502020204030204" pitchFamily="34" charset="0"/>
                <a:cs typeface="Times New Roman" panose="02020603050405020304" pitchFamily="18" charset="0"/>
              </a:rPr>
              <a:t>El envejecimiento poblacional representa un fenómeno global creciente, con proyecciones que estiman dos mil millones de personas mayores de 60 años para 2050. El 80% de ellas en países de ingresos bajos y medios </a:t>
            </a:r>
            <a:r>
              <a:rPr lang="es-MX"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r>
              <a:rPr lang="es-MX" sz="1200" dirty="0">
                <a:effectLst/>
                <a:latin typeface="Calibri" panose="020F0502020204030204" pitchFamily="34" charset="0"/>
                <a:ea typeface="Calibri" panose="020F0502020204030204" pitchFamily="34" charset="0"/>
                <a:cs typeface="Times New Roman" panose="02020603050405020304" pitchFamily="18" charset="0"/>
              </a:rPr>
              <a:t>. Este proceso refleja mejoras en salud y calidad de vida, pero también plantea importantes desafíos sanitarios y sociales. Muchas personas mayores enfrentan barreras para acceder a servicios de salud, especialmente en contextos de recursos limitados </a:t>
            </a:r>
            <a:r>
              <a:rPr lang="es-MX"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a:t>
            </a:r>
            <a:r>
              <a:rPr lang="es-MX" sz="1200" dirty="0">
                <a:effectLst/>
                <a:latin typeface="Calibri" panose="020F0502020204030204" pitchFamily="34" charset="0"/>
                <a:ea typeface="Calibri" panose="020F0502020204030204" pitchFamily="34" charset="0"/>
                <a:cs typeface="Times New Roman" panose="02020603050405020304" pitchFamily="18" charset="0"/>
              </a:rPr>
              <a:t>. En este escenario, la salud digital emerge como una herramienta prometedora para mejorar el acceso, equidad y calidad de la atención. Se ha reconocido su potencial para apoyar la cobertura sanitaria universal </a:t>
            </a:r>
            <a:r>
              <a:rPr lang="es-MX"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a:t>
            </a:r>
            <a:r>
              <a:rPr lang="es-MX" sz="1200" dirty="0">
                <a:effectLst/>
                <a:latin typeface="Calibri" panose="020F0502020204030204" pitchFamily="34" charset="0"/>
                <a:ea typeface="Calibri" panose="020F0502020204030204" pitchFamily="34" charset="0"/>
                <a:cs typeface="Times New Roman" panose="02020603050405020304" pitchFamily="18" charset="0"/>
              </a:rPr>
              <a:t>. No obstante, el uso efectivo en personas mayores requiere soluciones accesibles, adaptadas a sus necesidades, contexto y centradas en el usuario.</a:t>
            </a:r>
            <a:endParaRPr lang="es-419"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2</a:t>
            </a:fld>
            <a:endParaRPr lang="es-419"/>
          </a:p>
        </p:txBody>
      </p:sp>
    </p:spTree>
    <p:extLst>
      <p:ext uri="{BB962C8B-B14F-4D97-AF65-F5344CB8AC3E}">
        <p14:creationId xmlns:p14="http://schemas.microsoft.com/office/powerpoint/2010/main" val="2299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sz="1800" dirty="0">
                <a:cs typeface="Arial" panose="020B0604020202020204" pitchFamily="34" charset="0"/>
              </a:rPr>
              <a:t>Se </a:t>
            </a:r>
            <a:r>
              <a:rPr lang="es-419" sz="1800" dirty="0">
                <a:highlight>
                  <a:srgbClr val="FFFF00"/>
                </a:highlight>
                <a:cs typeface="Arial" panose="020B0604020202020204" pitchFamily="34" charset="0"/>
              </a:rPr>
              <a:t>realizó una revisión de </a:t>
            </a:r>
            <a:r>
              <a:rPr lang="es-419" sz="1800" dirty="0">
                <a:cs typeface="Arial" panose="020B0604020202020204" pitchFamily="34" charset="0"/>
              </a:rPr>
              <a:t>alcance (</a:t>
            </a:r>
            <a:r>
              <a:rPr lang="es-419" sz="1800" i="1" dirty="0" err="1">
                <a:cs typeface="Arial" panose="020B0604020202020204" pitchFamily="34" charset="0"/>
              </a:rPr>
              <a:t>Scoping</a:t>
            </a:r>
            <a:r>
              <a:rPr lang="es-419" sz="1800" i="1" dirty="0">
                <a:cs typeface="Arial" panose="020B0604020202020204" pitchFamily="34" charset="0"/>
              </a:rPr>
              <a:t> </a:t>
            </a:r>
            <a:r>
              <a:rPr lang="es-419" sz="1800" i="1" dirty="0" err="1">
                <a:cs typeface="Arial" panose="020B0604020202020204" pitchFamily="34" charset="0"/>
              </a:rPr>
              <a:t>review</a:t>
            </a:r>
            <a:r>
              <a:rPr lang="es-419" sz="1800" dirty="0">
                <a:cs typeface="Arial" panose="020B0604020202020204" pitchFamily="34" charset="0"/>
              </a:rPr>
              <a:t>) siguiendo las directrices del Instituto Joanna Briggs (JBI) y PRISMA-</a:t>
            </a:r>
            <a:r>
              <a:rPr lang="es-419" sz="1800" dirty="0" err="1">
                <a:cs typeface="Arial" panose="020B0604020202020204" pitchFamily="34" charset="0"/>
              </a:rPr>
              <a:t>ScR</a:t>
            </a:r>
            <a:r>
              <a:rPr lang="es-419" sz="1800" dirty="0">
                <a:cs typeface="Arial" panose="020B0604020202020204" pitchFamily="34" charset="0"/>
              </a:rPr>
              <a:t>.  </a:t>
            </a:r>
          </a:p>
          <a:p>
            <a:r>
              <a:rPr lang="es-419" sz="1800" dirty="0">
                <a:cs typeface="Arial" panose="020B0604020202020204" pitchFamily="34" charset="0"/>
              </a:rPr>
              <a:t>Criterios de inclusión definidos con el marco PCC:</a:t>
            </a:r>
          </a:p>
          <a:p>
            <a:pPr lvl="1"/>
            <a:r>
              <a:rPr lang="es-419" sz="1400" dirty="0">
                <a:cs typeface="Arial" panose="020B0604020202020204" pitchFamily="34" charset="0"/>
              </a:rPr>
              <a:t>Población: personas mayores (≥60 años) o cuidadores.</a:t>
            </a:r>
          </a:p>
          <a:p>
            <a:pPr lvl="1"/>
            <a:r>
              <a:rPr lang="es-419" sz="1400" dirty="0">
                <a:cs typeface="Arial" panose="020B0604020202020204" pitchFamily="34" charset="0"/>
              </a:rPr>
              <a:t>Concepto: tecnologías digitales en salud con las que interactúan o que facilitan su vida diaria.</a:t>
            </a:r>
          </a:p>
          <a:p>
            <a:pPr lvl="1"/>
            <a:r>
              <a:rPr lang="es-419" sz="1400" dirty="0">
                <a:cs typeface="Arial" panose="020B0604020202020204" pitchFamily="34" charset="0"/>
              </a:rPr>
              <a:t>Contexto: cualquier país o entorno (hogar, centros de salud, zonas urbanas o rurales).</a:t>
            </a:r>
          </a:p>
          <a:p>
            <a:r>
              <a:rPr lang="es-419" sz="1800" dirty="0">
                <a:cs typeface="Arial" panose="020B0604020202020204" pitchFamily="34" charset="0"/>
              </a:rPr>
              <a:t>Se excluyeron documentos sin métodos/resultados propios, enfocados en otros grupos etarios, prácticas quirúrgicas o diagnóstico de patologías, aceptabilidad exclusivamente, o que mencionaban "ICT“ </a:t>
            </a:r>
            <a:r>
              <a:rPr lang="es-419" sz="1800" i="1" dirty="0" err="1">
                <a:cs typeface="Arial" panose="020B0604020202020204" pitchFamily="34" charset="0"/>
              </a:rPr>
              <a:t>information</a:t>
            </a:r>
            <a:r>
              <a:rPr lang="es-419" sz="1800" i="1" dirty="0">
                <a:cs typeface="Arial" panose="020B0604020202020204" pitchFamily="34" charset="0"/>
              </a:rPr>
              <a:t> and </a:t>
            </a:r>
            <a:r>
              <a:rPr lang="es-419" sz="1800" i="1" dirty="0" err="1">
                <a:cs typeface="Arial" panose="020B0604020202020204" pitchFamily="34" charset="0"/>
              </a:rPr>
              <a:t>communication</a:t>
            </a:r>
            <a:r>
              <a:rPr lang="es-419" sz="1800" i="1" dirty="0">
                <a:cs typeface="Arial" panose="020B0604020202020204" pitchFamily="34" charset="0"/>
              </a:rPr>
              <a:t> </a:t>
            </a:r>
            <a:r>
              <a:rPr lang="es-419" sz="1800" i="1" dirty="0" err="1">
                <a:cs typeface="Arial" panose="020B0604020202020204" pitchFamily="34" charset="0"/>
              </a:rPr>
              <a:t>technology</a:t>
            </a:r>
            <a:r>
              <a:rPr lang="es-419" sz="1800" dirty="0">
                <a:cs typeface="Arial" panose="020B0604020202020204" pitchFamily="34" charset="0"/>
              </a:rPr>
              <a:t> con otros significados.</a:t>
            </a:r>
          </a:p>
          <a:p>
            <a:endParaRPr lang="es-419" sz="1800" dirty="0">
              <a:cs typeface="Arial" panose="020B0604020202020204" pitchFamily="34" charset="0"/>
            </a:endParaRPr>
          </a:p>
          <a:p>
            <a:r>
              <a:rPr lang="es-419" sz="1800" dirty="0">
                <a:cs typeface="Arial" panose="020B0604020202020204" pitchFamily="34" charset="0"/>
              </a:rPr>
              <a:t>Búsqueda realizada entre abril y mayo de 2022 en ocho bases de datos biomédicas, literatura gris y búsqueda libre. Sin restricción por año, con filtro de idioma. </a:t>
            </a:r>
          </a:p>
          <a:p>
            <a:r>
              <a:rPr lang="es-419" sz="1800" dirty="0">
                <a:cs typeface="Arial" panose="020B0604020202020204" pitchFamily="34" charset="0"/>
              </a:rPr>
              <a:t>La selección de los documentos fue realizada por dos revisores de forma independiente y resolución de discrepancias por un tercero. Se empleó una matriz estandarizada para la extracción de datos. Los resultados se sintetizaron de forma iterativa. Se utilizó la clasificación de intervenciones digitales en salud de la OMS.</a:t>
            </a:r>
          </a:p>
          <a:p>
            <a:endParaRPr lang="es-419" dirty="0"/>
          </a:p>
          <a:p>
            <a:r>
              <a:rPr lang="es-419" dirty="0"/>
              <a:t>Se excluyeron los documentos que correspondían a entrevistas, cartas de opinión u otros tipos que no contenían métodos y resultados propios; aquellos relacionados exclusivamente con otros grupos etarios, prácticas quirúrgicas o diagnóstico de patologías; los que indagaban únicamente en aspectos de aceptabilidad (es decir, el grado en que la población o grupos sociales específicos aceptan la tecnología y los factores que aumentan o disminuyen la probabilidad de su uso); los que contenían términos como ICT (que en este contexto no es el objeto de la revisión: quimioterapia intensiva, tumores intracraneales, </a:t>
            </a:r>
            <a:r>
              <a:rPr lang="es-419" i="1" dirty="0"/>
              <a:t>Islamabad Capital </a:t>
            </a:r>
            <a:r>
              <a:rPr lang="es-419" i="1" dirty="0" err="1"/>
              <a:t>Territory</a:t>
            </a:r>
            <a:r>
              <a:rPr lang="es-419" dirty="0"/>
              <a:t>, entre otros); los protocolos de ensayos clínicos, o aquellos que solo describían la tecnología (o su desarrollo) sin haber sido probada o utilizada por personas mayores o cuidadores.</a:t>
            </a:r>
          </a:p>
          <a:p>
            <a:r>
              <a:rPr lang="es-419" dirty="0"/>
              <a:t>Asimismo, se excluyeron los términos como ICT (</a:t>
            </a:r>
            <a:r>
              <a:rPr lang="es-419" i="1" dirty="0" err="1"/>
              <a:t>Information</a:t>
            </a:r>
            <a:r>
              <a:rPr lang="es-419" i="1" dirty="0"/>
              <a:t> and </a:t>
            </a:r>
            <a:r>
              <a:rPr lang="es-419" i="1" dirty="0" err="1"/>
              <a:t>Communication</a:t>
            </a:r>
            <a:r>
              <a:rPr lang="es-419" i="1" dirty="0"/>
              <a:t> </a:t>
            </a:r>
            <a:r>
              <a:rPr lang="es-419" i="1" dirty="0" err="1"/>
              <a:t>Technology</a:t>
            </a:r>
            <a:r>
              <a:rPr lang="es-419" dirty="0"/>
              <a:t>) cuando se empleaban con significados no relacionados con esta revisión, tales como “quimioterapia intensiva”, “tumores intracraneales” o “Islamabad Capital </a:t>
            </a:r>
            <a:r>
              <a:rPr lang="es-419" dirty="0" err="1"/>
              <a:t>Territory</a:t>
            </a:r>
            <a:r>
              <a:rPr lang="es-419" dirty="0"/>
              <a:t>”.**</a:t>
            </a:r>
          </a:p>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3</a:t>
            </a:fld>
            <a:endParaRPr lang="es-419"/>
          </a:p>
        </p:txBody>
      </p:sp>
    </p:spTree>
    <p:extLst>
      <p:ext uri="{BB962C8B-B14F-4D97-AF65-F5344CB8AC3E}">
        <p14:creationId xmlns:p14="http://schemas.microsoft.com/office/powerpoint/2010/main" val="381636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dirty="0">
                <a:cs typeface="Arial" panose="020B0604020202020204" pitchFamily="34" charset="0"/>
              </a:rPr>
              <a:t>La selección de los documentos fue realizada por dos revisores de forma independiente y resolución de discrepancias por un tercero. Se empleó una matriz estandarizada para la extracción de datos. Los resultados se sintetizaron de forma iterativa. Se utilizó la clasificación de intervenciones digitales en salud de la 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err="1">
                <a:highlight>
                  <a:srgbClr val="FFFF00"/>
                </a:highlight>
              </a:rPr>
              <a:t>Indexed</a:t>
            </a:r>
            <a:r>
              <a:rPr lang="es-CL" dirty="0">
                <a:highlight>
                  <a:srgbClr val="FFFF00"/>
                </a:highlight>
              </a:rPr>
              <a:t> </a:t>
            </a:r>
            <a:r>
              <a:rPr lang="es-CL" dirty="0" err="1">
                <a:highlight>
                  <a:srgbClr val="FFFF00"/>
                </a:highlight>
              </a:rPr>
              <a:t>database</a:t>
            </a:r>
            <a:r>
              <a:rPr lang="es-CL" dirty="0">
                <a:highlight>
                  <a:srgbClr val="FFFF00"/>
                </a:highlight>
              </a:rPr>
              <a:t>: simulación al octubre 2025 en las 8 bases de datos: 2.279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sz="1200" dirty="0">
              <a:cs typeface="Arial" panose="020B0604020202020204" pitchFamily="34" charset="0"/>
            </a:endParaRPr>
          </a:p>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4</a:t>
            </a:fld>
            <a:endParaRPr lang="es-419"/>
          </a:p>
        </p:txBody>
      </p:sp>
    </p:spTree>
    <p:extLst>
      <p:ext uri="{BB962C8B-B14F-4D97-AF65-F5344CB8AC3E}">
        <p14:creationId xmlns:p14="http://schemas.microsoft.com/office/powerpoint/2010/main" val="2083609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b="0" i="0" u="none" strike="noStrike" kern="1200" dirty="0" err="1">
                <a:solidFill>
                  <a:schemeClr val="tx1"/>
                </a:solidFill>
                <a:effectLst/>
                <a:latin typeface="+mn-lt"/>
                <a:ea typeface="+mn-ea"/>
                <a:cs typeface="+mn-cs"/>
              </a:rPr>
              <a:t>Indexed</a:t>
            </a:r>
            <a:r>
              <a:rPr lang="es-CL" dirty="0">
                <a:effectLst/>
              </a:rPr>
              <a:t> </a:t>
            </a:r>
            <a:r>
              <a:rPr lang="es-CL" sz="1200" b="0" i="0" u="none" strike="noStrike" kern="1200" dirty="0">
                <a:solidFill>
                  <a:schemeClr val="tx1"/>
                </a:solidFill>
                <a:effectLst/>
                <a:latin typeface="+mn-lt"/>
                <a:ea typeface="+mn-ea"/>
                <a:cs typeface="+mn-cs"/>
              </a:rPr>
              <a:t>411;</a:t>
            </a:r>
            <a:r>
              <a:rPr lang="es-CL" dirty="0">
                <a:effectLst/>
              </a:rPr>
              <a:t> </a:t>
            </a:r>
            <a:r>
              <a:rPr lang="es-CL" sz="1200" b="0" i="0" u="none" strike="noStrike" kern="1200" dirty="0">
                <a:solidFill>
                  <a:schemeClr val="tx1"/>
                </a:solidFill>
                <a:effectLst/>
                <a:latin typeface="+mn-lt"/>
                <a:ea typeface="+mn-ea"/>
                <a:cs typeface="+mn-cs"/>
              </a:rPr>
              <a:t>97,6%</a:t>
            </a:r>
            <a:r>
              <a:rPr lang="es-CL"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0" i="0" u="none" strike="noStrike" kern="1200" dirty="0">
                <a:solidFill>
                  <a:schemeClr val="tx1"/>
                </a:solidFill>
                <a:effectLst/>
                <a:latin typeface="+mn-lt"/>
                <a:ea typeface="+mn-ea"/>
                <a:cs typeface="+mn-cs"/>
              </a:rPr>
              <a:t>Grey</a:t>
            </a:r>
            <a:r>
              <a:rPr lang="es-CL" dirty="0">
                <a:effectLst/>
              </a:rPr>
              <a:t> </a:t>
            </a:r>
            <a:r>
              <a:rPr lang="es-CL" sz="1200" b="0" i="0" u="none" strike="noStrike" kern="1200" dirty="0">
                <a:solidFill>
                  <a:schemeClr val="tx1"/>
                </a:solidFill>
                <a:effectLst/>
                <a:latin typeface="+mn-lt"/>
                <a:ea typeface="+mn-ea"/>
                <a:cs typeface="+mn-cs"/>
              </a:rPr>
              <a:t>10;</a:t>
            </a:r>
            <a:r>
              <a:rPr lang="es-CL" dirty="0">
                <a:effectLst/>
              </a:rPr>
              <a:t> </a:t>
            </a:r>
            <a:r>
              <a:rPr lang="es-CL" sz="1200" b="0" i="0" u="none" strike="noStrike" kern="1200" dirty="0">
                <a:solidFill>
                  <a:schemeClr val="tx1"/>
                </a:solidFill>
                <a:effectLst/>
                <a:latin typeface="+mn-lt"/>
                <a:ea typeface="+mn-ea"/>
                <a:cs typeface="+mn-cs"/>
              </a:rPr>
              <a:t>2,4%</a:t>
            </a:r>
            <a:r>
              <a:rPr lang="es-CL"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No se ve un aumento sostenido ni claro de mujeres a lo largo del tiempo, comportamiento errático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dirty="0"/>
              <a:t>Se consideraron tres etapas para el nivel de desarrollo tecnológico: conceptualización y diseño (centrada en la generación y formulación inicial de la intervención, desde la idea inicial hasta el diseño de un prototipo funcional); </a:t>
            </a:r>
            <a:r>
              <a:rPr lang="es-419" b="1" dirty="0"/>
              <a:t>prueba y validación (incluye pruebas piloto y evaluaciones clínicas destinadas a evaluar la intervención en entornos controlados o con pequeños grupos, para validar su eficacia, usabilidad y seguridad</a:t>
            </a:r>
            <a:r>
              <a:rPr lang="es-419" dirty="0"/>
              <a:t>); e implementación y escalamiento (abarca la implementación a pequeña y gran escala, la comercialización y la evaluación posterior a la implementación, enfocándose en llevar la intervención a un uso más amplio y en evaluar su impacto y efectividad en contextos reales y a largo plazo).”</a:t>
            </a:r>
            <a:endParaRPr lang="es-419" sz="1200" dirty="0">
              <a:cs typeface="Arial" panose="020B0604020202020204" pitchFamily="34" charset="0"/>
            </a:endParaRPr>
          </a:p>
          <a:p>
            <a:r>
              <a:rPr lang="es-419" b="1" dirty="0"/>
              <a:t>Conceptualización y diseño</a:t>
            </a:r>
            <a:r>
              <a:rPr lang="es-419" dirty="0"/>
              <a:t> 🧩</a:t>
            </a:r>
          </a:p>
          <a:p>
            <a:pPr>
              <a:buFont typeface="Arial" panose="020B0604020202020204" pitchFamily="34" charset="0"/>
              <a:buChar char="•"/>
            </a:pPr>
            <a:r>
              <a:rPr lang="es-419" dirty="0"/>
              <a:t>Desde la idea inicial hasta el prototipo funcional.</a:t>
            </a:r>
          </a:p>
          <a:p>
            <a:r>
              <a:rPr lang="es-419" b="1" dirty="0"/>
              <a:t>Prueba y validación</a:t>
            </a:r>
            <a:r>
              <a:rPr lang="es-419" dirty="0"/>
              <a:t> 🔬</a:t>
            </a:r>
          </a:p>
          <a:p>
            <a:pPr>
              <a:buFont typeface="Arial" panose="020B0604020202020204" pitchFamily="34" charset="0"/>
              <a:buChar char="•"/>
            </a:pPr>
            <a:r>
              <a:rPr lang="es-419" dirty="0"/>
              <a:t>Pruebas piloto y evaluaciones clínicas en entornos controlados o grupos pequeños.</a:t>
            </a:r>
          </a:p>
          <a:p>
            <a:pPr>
              <a:buFont typeface="Arial" panose="020B0604020202020204" pitchFamily="34" charset="0"/>
              <a:buChar char="•"/>
            </a:pPr>
            <a:r>
              <a:rPr lang="es-419" dirty="0"/>
              <a:t>Validación de eficacia, usabilidad y seguridad.</a:t>
            </a:r>
          </a:p>
          <a:p>
            <a:r>
              <a:rPr lang="es-419" b="1" dirty="0"/>
              <a:t>Implementación y escalamiento</a:t>
            </a:r>
            <a:r>
              <a:rPr lang="es-419" dirty="0"/>
              <a:t> 🚀</a:t>
            </a:r>
          </a:p>
          <a:p>
            <a:pPr>
              <a:buFont typeface="Arial" panose="020B0604020202020204" pitchFamily="34" charset="0"/>
              <a:buChar char="•"/>
            </a:pPr>
            <a:r>
              <a:rPr lang="es-419" dirty="0"/>
              <a:t>Implementación a pequeña y gran escala, comercialización y evaluación </a:t>
            </a:r>
            <a:r>
              <a:rPr lang="es-419" dirty="0" err="1"/>
              <a:t>post-implementación</a:t>
            </a:r>
            <a:r>
              <a:rPr lang="es-419" dirty="0"/>
              <a:t>.</a:t>
            </a:r>
          </a:p>
          <a:p>
            <a:pPr>
              <a:buFont typeface="Arial" panose="020B0604020202020204" pitchFamily="34" charset="0"/>
              <a:buChar char="•"/>
            </a:pPr>
            <a:r>
              <a:rPr lang="es-419" dirty="0"/>
              <a:t>Medición de impacto y efectividad en contextos reales y a largo plazo.</a:t>
            </a:r>
          </a:p>
          <a:p>
            <a:endParaRPr lang="es-419" dirty="0"/>
          </a:p>
        </p:txBody>
      </p:sp>
      <p:sp>
        <p:nvSpPr>
          <p:cNvPr id="4" name="Marcador de número de diapositiva 3"/>
          <p:cNvSpPr>
            <a:spLocks noGrp="1"/>
          </p:cNvSpPr>
          <p:nvPr>
            <p:ph type="sldNum" sz="quarter" idx="5"/>
          </p:nvPr>
        </p:nvSpPr>
        <p:spPr/>
        <p:txBody>
          <a:bodyPr/>
          <a:lstStyle/>
          <a:p>
            <a:fld id="{7EA13BFA-A849-4F45-9835-B8824B5DCA9B}" type="slidenum">
              <a:rPr lang="es-419" smtClean="0"/>
              <a:t>5</a:t>
            </a:fld>
            <a:endParaRPr lang="es-419"/>
          </a:p>
        </p:txBody>
      </p:sp>
    </p:spTree>
    <p:extLst>
      <p:ext uri="{BB962C8B-B14F-4D97-AF65-F5344CB8AC3E}">
        <p14:creationId xmlns:p14="http://schemas.microsoft.com/office/powerpoint/2010/main" val="248347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Marcador de imagen de diapositiva 1">
            <a:extLst>
              <a:ext uri="{FF2B5EF4-FFF2-40B4-BE49-F238E27FC236}">
                <a16:creationId xmlns:a16="http://schemas.microsoft.com/office/drawing/2014/main" id="{A4060170-ECE7-47FE-9F6D-568A5D8DD8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Marcador de notas 2">
            <a:extLst>
              <a:ext uri="{FF2B5EF4-FFF2-40B4-BE49-F238E27FC236}">
                <a16:creationId xmlns:a16="http://schemas.microsoft.com/office/drawing/2014/main" id="{276E6EB9-E4F1-4AB5-99B6-ADF1DA725D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s-419" dirty="0">
              <a:ea typeface="Calibri" panose="020F0502020204030204" pitchFamily="34" charset="0"/>
              <a:cs typeface="Times New Roman" panose="02020603050405020304" pitchFamily="18" charset="0"/>
            </a:endParaRPr>
          </a:p>
        </p:txBody>
      </p:sp>
      <p:sp>
        <p:nvSpPr>
          <p:cNvPr id="76804" name="Marcador de número de diapositiva 3">
            <a:extLst>
              <a:ext uri="{FF2B5EF4-FFF2-40B4-BE49-F238E27FC236}">
                <a16:creationId xmlns:a16="http://schemas.microsoft.com/office/drawing/2014/main" id="{822253CD-7BFA-4A6F-A159-C2A6C6DD82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81FB21A-295C-48F1-B39D-4CA124C4DE4F}" type="slidenum">
              <a:rPr lang="es-CL" altLang="es-CL" smtClean="0"/>
              <a:pPr/>
              <a:t>6</a:t>
            </a:fld>
            <a:endParaRPr lang="es-CL" altLang="es-C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Marcador de imagen de diapositiva 1">
            <a:extLst>
              <a:ext uri="{FF2B5EF4-FFF2-40B4-BE49-F238E27FC236}">
                <a16:creationId xmlns:a16="http://schemas.microsoft.com/office/drawing/2014/main" id="{0FDF3F55-2D56-4395-8AB5-5A40821953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Marcador de notas 2">
            <a:extLst>
              <a:ext uri="{FF2B5EF4-FFF2-40B4-BE49-F238E27FC236}">
                <a16:creationId xmlns:a16="http://schemas.microsoft.com/office/drawing/2014/main" id="{047CFE30-89BC-40CF-B7C7-0F9E7F2FAD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s-419" dirty="0">
                <a:ea typeface="Calibri" panose="020F0502020204030204" pitchFamily="34" charset="0"/>
                <a:cs typeface="Times New Roman" panose="02020603050405020304" pitchFamily="18" charset="0"/>
              </a:rPr>
              <a:t>Se encontró que la población objetivo principal para las intervenciones correspondía a mayores con un 93.3% (n=393), 48.0% profesionales de la salud (n=202), y el 33% abordaban a cuidadores. De aquellos que estudiaron cuidadores, lo más reportado fue un familiar/informales. Formales con un 37.4%, n=52</a:t>
            </a:r>
          </a:p>
          <a:p>
            <a:endParaRPr lang="es-419" altLang="es-419" dirty="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419" altLang="es-419" dirty="0">
                <a:ea typeface="Calibri" panose="020F0502020204030204" pitchFamily="34" charset="0"/>
                <a:cs typeface="Times New Roman" panose="02020603050405020304" pitchFamily="18" charset="0"/>
              </a:rPr>
              <a:t>La enfermedad o condición más estudiada fue la enfermedad crónica (hipertensión, diabetes, obesidad, EPOC, dolor crónico, articular, etc.) con un 51.8% (n=218), seguida por fragilidad (baja fuerza de agarre, caídas, trastornos del equilibrio, etc.) con un 27.1% (n=114), enfermedades neurológicas (Alzheimer, demencia, etc.) con un 24.0% (n=101), salud mental (depresión, ansiedad, aislamiento social, soledad, etc.) con un 17.8% (n=75) y envejecimiento saludable y calidad de vida con un 13.1% (n=55). Menos del 2% se encontraron para deterioro sensorial (problemas de vista o audición) y enfermedades infecciosas, respectivamente.</a:t>
            </a:r>
          </a:p>
          <a:p>
            <a:pPr>
              <a:lnSpc>
                <a:spcPct val="107000"/>
              </a:lnSpc>
              <a:spcBef>
                <a:spcPct val="0"/>
              </a:spcBef>
              <a:spcAft>
                <a:spcPts val="800"/>
              </a:spcAft>
            </a:pPr>
            <a:endParaRPr lang="es-419" altLang="es-419" dirty="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s-419" altLang="es-419" dirty="0">
                <a:ea typeface="Calibri" panose="020F0502020204030204" pitchFamily="34" charset="0"/>
                <a:cs typeface="Times New Roman" panose="02020603050405020304" pitchFamily="18" charset="0"/>
              </a:rPr>
              <a:t>Otros: </a:t>
            </a:r>
            <a:r>
              <a:rPr lang="en-US" altLang="es-419" dirty="0">
                <a:ea typeface="Calibri" panose="020F0502020204030204" pitchFamily="34" charset="0"/>
                <a:cs typeface="Times New Roman" panose="02020603050405020304" pitchFamily="18" charset="0"/>
              </a:rPr>
              <a:t>Medication problems, acute illnesses, nutrition and dietary status, specific pathologies, medical and hospital care, and health awareness and education.</a:t>
            </a:r>
            <a:endParaRPr lang="es-419" altLang="es-419" dirty="0">
              <a:ea typeface="Calibri" panose="020F0502020204030204" pitchFamily="34" charset="0"/>
              <a:cs typeface="Times New Roman" panose="02020603050405020304" pitchFamily="18" charset="0"/>
            </a:endParaRPr>
          </a:p>
          <a:p>
            <a:endParaRPr lang="es-419" altLang="es-419" dirty="0">
              <a:ea typeface="Calibri" panose="020F0502020204030204" pitchFamily="34" charset="0"/>
              <a:cs typeface="Times New Roman" panose="02020603050405020304" pitchFamily="18" charset="0"/>
            </a:endParaRPr>
          </a:p>
          <a:p>
            <a:endParaRPr lang="es-419" altLang="es-419" dirty="0">
              <a:ea typeface="Calibri" panose="020F0502020204030204" pitchFamily="34" charset="0"/>
              <a:cs typeface="Times New Roman" panose="02020603050405020304" pitchFamily="18" charset="0"/>
            </a:endParaRPr>
          </a:p>
        </p:txBody>
      </p:sp>
      <p:sp>
        <p:nvSpPr>
          <p:cNvPr id="78852" name="Marcador de número de diapositiva 3">
            <a:extLst>
              <a:ext uri="{FF2B5EF4-FFF2-40B4-BE49-F238E27FC236}">
                <a16:creationId xmlns:a16="http://schemas.microsoft.com/office/drawing/2014/main" id="{D4A49B1F-9455-4ED9-9D2F-9B4D956D82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F48F079-E15A-4374-A64C-DB9983F4CAD8}" type="slidenum">
              <a:rPr lang="es-CL" altLang="es-CL" smtClean="0"/>
              <a:pPr/>
              <a:t>7</a:t>
            </a:fld>
            <a:endParaRPr lang="es-CL" altLang="es-C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Marcador de imagen de diapositiva 1">
            <a:extLst>
              <a:ext uri="{FF2B5EF4-FFF2-40B4-BE49-F238E27FC236}">
                <a16:creationId xmlns:a16="http://schemas.microsoft.com/office/drawing/2014/main" id="{0FDF3F55-2D56-4395-8AB5-5A40821953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Marcador de notas 2">
            <a:extLst>
              <a:ext uri="{FF2B5EF4-FFF2-40B4-BE49-F238E27FC236}">
                <a16:creationId xmlns:a16="http://schemas.microsoft.com/office/drawing/2014/main" id="{047CFE30-89BC-40CF-B7C7-0F9E7F2FAD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altLang="es-419" dirty="0">
                <a:ea typeface="Calibri" panose="020F0502020204030204" pitchFamily="34" charset="0"/>
                <a:cs typeface="Times New Roman" panose="02020603050405020304" pitchFamily="18" charset="0"/>
              </a:rPr>
              <a:t>Del total de 421, aquellos que declararon hogar fueron 320, centros de atención y residencias 119 y centros de salud 111.</a:t>
            </a:r>
          </a:p>
          <a:p>
            <a:endParaRPr lang="es-MX" altLang="es-419"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altLang="es-419" sz="1200" dirty="0">
                <a:ea typeface="Calibri" panose="020F0502020204030204" pitchFamily="34" charset="0"/>
                <a:cs typeface="Times New Roman" panose="02020603050405020304" pitchFamily="18" charset="0"/>
              </a:rPr>
              <a:t>De los 111:</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altLang="es-419" sz="1200" dirty="0">
                <a:ea typeface="Calibri" panose="020F0502020204030204" pitchFamily="34" charset="0"/>
                <a:cs typeface="Times New Roman" panose="02020603050405020304" pitchFamily="18" charset="0"/>
              </a:rPr>
              <a:t>Atención primaria 71(64%)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altLang="es-419" sz="1200" dirty="0">
                <a:ea typeface="Calibri" panose="020F0502020204030204" pitchFamily="34" charset="0"/>
                <a:cs typeface="Times New Roman" panose="02020603050405020304" pitchFamily="18" charset="0"/>
              </a:rPr>
              <a:t>Secundaria 61 (55%)</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altLang="es-419" sz="1200" dirty="0">
                <a:ea typeface="Calibri" panose="020F0502020204030204" pitchFamily="34" charset="0"/>
                <a:cs typeface="Times New Roman" panose="02020603050405020304" pitchFamily="18" charset="0"/>
              </a:rPr>
              <a:t>Terciaria 53 (47.7%)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419" altLang="es-419"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altLang="es-419" sz="1200" dirty="0">
                <a:ea typeface="Calibri" panose="020F0502020204030204" pitchFamily="34" charset="0"/>
                <a:cs typeface="Times New Roman" panose="02020603050405020304" pitchFamily="18" charset="0"/>
              </a:rPr>
              <a:t>Hubo un “Otros” 14 (3.3%):</a:t>
            </a:r>
            <a:r>
              <a:rPr lang="en-US" altLang="es-419" sz="1200" dirty="0">
                <a:ea typeface="Calibri" panose="020F0502020204030204" pitchFamily="34" charset="0"/>
                <a:cs typeface="Times New Roman" panose="02020603050405020304" pitchFamily="18" charset="0"/>
              </a:rPr>
              <a:t> Public transportation, Hospital at Home, community centers, day care center, university, outpatient rehabilitation sports club, welfare centers, Aware Home Research Initiative (AHRI) at the Georgia Institute of Technology is a facility designed to facilitate research, while providing an authentic home environment</a:t>
            </a:r>
            <a:endParaRPr lang="es-419" altLang="es-419" sz="1200" dirty="0">
              <a:ea typeface="Calibri" panose="020F0502020204030204" pitchFamily="34" charset="0"/>
              <a:cs typeface="Times New Roman" panose="02020603050405020304" pitchFamily="18" charset="0"/>
            </a:endParaRPr>
          </a:p>
          <a:p>
            <a:endParaRPr lang="es-MX" altLang="es-419" dirty="0">
              <a:ea typeface="Calibri" panose="020F0502020204030204" pitchFamily="34" charset="0"/>
              <a:cs typeface="Times New Roman" panose="02020603050405020304" pitchFamily="18" charset="0"/>
            </a:endParaRPr>
          </a:p>
        </p:txBody>
      </p:sp>
      <p:sp>
        <p:nvSpPr>
          <p:cNvPr id="78852" name="Marcador de número de diapositiva 3">
            <a:extLst>
              <a:ext uri="{FF2B5EF4-FFF2-40B4-BE49-F238E27FC236}">
                <a16:creationId xmlns:a16="http://schemas.microsoft.com/office/drawing/2014/main" id="{D4A49B1F-9455-4ED9-9D2F-9B4D956D82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F48F079-E15A-4374-A64C-DB9983F4CAD8}" type="slidenum">
              <a:rPr lang="es-CL" altLang="es-CL" smtClean="0"/>
              <a:pPr/>
              <a:t>8</a:t>
            </a:fld>
            <a:endParaRPr lang="es-CL" altLang="es-CL"/>
          </a:p>
        </p:txBody>
      </p:sp>
    </p:spTree>
    <p:extLst>
      <p:ext uri="{BB962C8B-B14F-4D97-AF65-F5344CB8AC3E}">
        <p14:creationId xmlns:p14="http://schemas.microsoft.com/office/powerpoint/2010/main" val="2844898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Marcador de imagen de diapositiva 1">
            <a:extLst>
              <a:ext uri="{FF2B5EF4-FFF2-40B4-BE49-F238E27FC236}">
                <a16:creationId xmlns:a16="http://schemas.microsoft.com/office/drawing/2014/main" id="{9FB548C3-6D64-42E0-8560-7558610242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Marcador de notas 2">
            <a:extLst>
              <a:ext uri="{FF2B5EF4-FFF2-40B4-BE49-F238E27FC236}">
                <a16:creationId xmlns:a16="http://schemas.microsoft.com/office/drawing/2014/main" id="{2BE5DA18-2293-4212-A861-D53985D19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419" altLang="es-419">
                <a:ea typeface="Calibri" panose="020F0502020204030204" pitchFamily="34" charset="0"/>
                <a:cs typeface="Times New Roman" panose="02020603050405020304" pitchFamily="18" charset="0"/>
              </a:rPr>
              <a:t>62.9% (n=265) monitorización o seguimiento</a:t>
            </a:r>
          </a:p>
          <a:p>
            <a:r>
              <a:rPr lang="es-419" altLang="es-419">
                <a:ea typeface="Calibri" panose="020F0502020204030204" pitchFamily="34" charset="0"/>
                <a:cs typeface="Times New Roman" panose="02020603050405020304" pitchFamily="18" charset="0"/>
              </a:rPr>
              <a:t>47.7% (n=201) prevención</a:t>
            </a:r>
          </a:p>
          <a:p>
            <a:r>
              <a:rPr lang="es-419" altLang="es-419">
                <a:ea typeface="Calibri" panose="020F0502020204030204" pitchFamily="34" charset="0"/>
                <a:cs typeface="Times New Roman" panose="02020603050405020304" pitchFamily="18" charset="0"/>
              </a:rPr>
              <a:t>47.5% (n=221) terapia o tratamiento</a:t>
            </a:r>
          </a:p>
          <a:p>
            <a:r>
              <a:rPr lang="es-419" altLang="es-419">
                <a:ea typeface="Calibri" panose="020F0502020204030204" pitchFamily="34" charset="0"/>
                <a:cs typeface="Times New Roman" panose="02020603050405020304" pitchFamily="18" charset="0"/>
              </a:rPr>
              <a:t>20.4% (n=86) promoción</a:t>
            </a:r>
          </a:p>
          <a:p>
            <a:r>
              <a:rPr lang="es-419" altLang="es-419">
                <a:ea typeface="Calibri" panose="020F0502020204030204" pitchFamily="34" charset="0"/>
                <a:cs typeface="Times New Roman" panose="02020603050405020304" pitchFamily="18" charset="0"/>
              </a:rPr>
              <a:t>19.0% (n=80) diagnóstico</a:t>
            </a:r>
          </a:p>
          <a:p>
            <a:r>
              <a:rPr lang="es-419" altLang="es-419">
                <a:ea typeface="Calibri" panose="020F0502020204030204" pitchFamily="34" charset="0"/>
                <a:cs typeface="Times New Roman" panose="02020603050405020304" pitchFamily="18" charset="0"/>
              </a:rPr>
              <a:t>16.6% (n=70) rehabilitación</a:t>
            </a:r>
          </a:p>
        </p:txBody>
      </p:sp>
      <p:sp>
        <p:nvSpPr>
          <p:cNvPr id="82948" name="Marcador de número de diapositiva 3">
            <a:extLst>
              <a:ext uri="{FF2B5EF4-FFF2-40B4-BE49-F238E27FC236}">
                <a16:creationId xmlns:a16="http://schemas.microsoft.com/office/drawing/2014/main" id="{47C1249B-7952-40EB-9EF2-8208EE246D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FB2B92-8C13-4411-9D37-2991CBB85943}" type="slidenum">
              <a:rPr lang="es-CL" altLang="es-CL" smtClean="0"/>
              <a:pPr/>
              <a:t>9</a:t>
            </a:fld>
            <a:endParaRPr lang="es-CL" altLang="es-C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99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2.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ssph-journal.org/journals/public-health-reviews/articles/10.3389/phrs.2024.1607756/ful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who.int/news-room/fact-sheets/detail/ageing-and-health"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iri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4"/>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5"/>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6"/>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7"/>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1077757" y="1657867"/>
            <a:ext cx="9499271" cy="185281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3200" b="1">
                <a:solidFill>
                  <a:srgbClr val="FFFFFF"/>
                </a:solidFill>
                <a:latin typeface="Arial" panose="020B0604020202020204" pitchFamily="34" charset="0"/>
                <a:cs typeface="Arial" panose="020B0604020202020204" pitchFamily="34" charset="0"/>
              </a:rPr>
              <a:t>NAVEGANDO A TRAVÉS DE INTERVENCIONES DE SALUD DIGITAL PARA PERSONAS MAYORES: UNA REVISIÓN DE ALCANCE</a:t>
            </a:r>
          </a:p>
          <a:p>
            <a:pPr algn="r"/>
            <a:r>
              <a:rPr lang="es-CL" sz="2800" b="1">
                <a:solidFill>
                  <a:srgbClr val="FFFFFF"/>
                </a:solidFill>
                <a:latin typeface="Arial" panose="020B0604020202020204" pitchFamily="34" charset="0"/>
                <a:cs typeface="Arial" panose="020B0604020202020204" pitchFamily="34" charset="0"/>
              </a:rPr>
              <a:t>(</a:t>
            </a:r>
            <a:r>
              <a:rPr lang="es-CL" sz="2800" b="1" dirty="0">
                <a:solidFill>
                  <a:srgbClr val="FFFFFF"/>
                </a:solidFill>
                <a:latin typeface="Arial" panose="020B0604020202020204" pitchFamily="34" charset="0"/>
                <a:cs typeface="Arial" panose="020B0604020202020204" pitchFamily="34" charset="0"/>
              </a:rPr>
              <a:t>ID1201)</a:t>
            </a:r>
          </a:p>
          <a:p>
            <a:pPr algn="r"/>
            <a:endParaRPr lang="es-CL" sz="2800" b="1" dirty="0">
              <a:solidFill>
                <a:srgbClr val="FFFFFF"/>
              </a:solidFill>
              <a:latin typeface="Arial" panose="020B0604020202020204" pitchFamily="34" charset="0"/>
              <a:cs typeface="Arial" panose="020B0604020202020204" pitchFamily="34" charset="0"/>
            </a:endParaRPr>
          </a:p>
          <a:p>
            <a:pPr algn="r"/>
            <a:endParaRPr lang="es-CL" sz="2800" b="1" dirty="0">
              <a:solidFill>
                <a:srgbClr val="FFFFFF"/>
              </a:solidFill>
              <a:latin typeface="Arial" panose="020B0604020202020204" pitchFamily="34" charset="0"/>
              <a:cs typeface="Arial" panose="020B0604020202020204" pitchFamily="34" charset="0"/>
            </a:endParaRP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1438570" y="4343543"/>
            <a:ext cx="9262866" cy="1803257"/>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Macarena Hirmas-Adauy1, Carla Castillo-Laborde1, Camila Awad1, Anita Jasmen2,</a:t>
            </a:r>
          </a:p>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Maurizio </a:t>
            </a:r>
            <a:r>
              <a:rPr lang="es-419" dirty="0" err="1">
                <a:solidFill>
                  <a:srgbClr val="FFFFFF"/>
                </a:solidFill>
                <a:latin typeface="Arial" panose="020B0604020202020204" pitchFamily="34" charset="0"/>
                <a:cs typeface="Arial" panose="020B0604020202020204" pitchFamily="34" charset="0"/>
              </a:rPr>
              <a:t>Mattoli</a:t>
            </a:r>
            <a:r>
              <a:rPr lang="es-419" dirty="0">
                <a:solidFill>
                  <a:srgbClr val="FFFFFF"/>
                </a:solidFill>
                <a:latin typeface="Arial" panose="020B0604020202020204" pitchFamily="34" charset="0"/>
                <a:cs typeface="Arial" panose="020B0604020202020204" pitchFamily="34" charset="0"/>
              </a:rPr>
              <a:t> 3, Xaviera Molina1, Andrea Olea1, Isabel Matute1, Fernando Soto2,</a:t>
            </a:r>
          </a:p>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Paola Rubilar1, Oscar Urrejola1, Tania Alfaro1,4, María Teresa </a:t>
            </a:r>
            <a:r>
              <a:rPr lang="es-419" dirty="0" err="1">
                <a:solidFill>
                  <a:srgbClr val="FFFFFF"/>
                </a:solidFill>
                <a:latin typeface="Arial" panose="020B0604020202020204" pitchFamily="34" charset="0"/>
                <a:cs typeface="Arial" panose="020B0604020202020204" pitchFamily="34" charset="0"/>
              </a:rPr>
              <a:t>Abusleme</a:t>
            </a:r>
            <a:r>
              <a:rPr lang="es-419" dirty="0">
                <a:solidFill>
                  <a:srgbClr val="FFFFFF"/>
                </a:solidFill>
                <a:latin typeface="Arial" panose="020B0604020202020204" pitchFamily="34" charset="0"/>
                <a:cs typeface="Arial" panose="020B0604020202020204" pitchFamily="34" charset="0"/>
              </a:rPr>
              <a:t> Lama 5 and</a:t>
            </a:r>
          </a:p>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Sophie Esnouf1</a:t>
            </a:r>
          </a:p>
          <a:p>
            <a:pPr algn="r">
              <a:lnSpc>
                <a:spcPct val="120000"/>
              </a:lnSpc>
              <a:spcBef>
                <a:spcPts val="0"/>
              </a:spcBef>
            </a:pPr>
            <a:endParaRPr lang="es-419" dirty="0">
              <a:solidFill>
                <a:srgbClr val="FFFFFF"/>
              </a:solidFill>
              <a:latin typeface="Arial" panose="020B0604020202020204" pitchFamily="34" charset="0"/>
              <a:cs typeface="Arial" panose="020B0604020202020204" pitchFamily="34" charset="0"/>
            </a:endParaRPr>
          </a:p>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1. Centro de Epidemiología y Políticas de Salud, Facultad de Medicina Clínica Alemana, Universidad del Desarrollo; 2. Investigador independiente; 3. Centro de Informática Biomédica, Instituto de Ciencias e Innovación en</a:t>
            </a:r>
          </a:p>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Medicina, Facultad de Medicina Clínica Alemana, Universidad del Desarrollo, 4. Instituto de Salud Poblacional, Facultad de Medicina,</a:t>
            </a:r>
          </a:p>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Universidad de Chile; 5. Unidad de Salud Pública y Bioética, Departamento de Formación Transversal en Salud,</a:t>
            </a:r>
          </a:p>
          <a:p>
            <a:pPr algn="r">
              <a:lnSpc>
                <a:spcPct val="120000"/>
              </a:lnSpc>
              <a:spcBef>
                <a:spcPts val="0"/>
              </a:spcBef>
            </a:pPr>
            <a:r>
              <a:rPr lang="es-419" dirty="0">
                <a:solidFill>
                  <a:srgbClr val="FFFFFF"/>
                </a:solidFill>
                <a:latin typeface="Arial" panose="020B0604020202020204" pitchFamily="34" charset="0"/>
                <a:cs typeface="Arial" panose="020B0604020202020204" pitchFamily="34" charset="0"/>
              </a:rPr>
              <a:t>Facultad de Medicina y Ciencias de la Salud, Universidad Central de Chile</a:t>
            </a:r>
            <a:endParaRPr lang="es-CL" dirty="0">
              <a:solidFill>
                <a:srgbClr val="FFFFFF"/>
              </a:solidFill>
              <a:latin typeface="Arial" panose="020B0604020202020204" pitchFamily="34" charset="0"/>
              <a:cs typeface="Arial" panose="020B0604020202020204" pitchFamily="34" charset="0"/>
            </a:endParaRPr>
          </a:p>
        </p:txBody>
      </p:sp>
      <p:grpSp>
        <p:nvGrpSpPr>
          <p:cNvPr id="2" name="Grupo 1">
            <a:extLst>
              <a:ext uri="{FF2B5EF4-FFF2-40B4-BE49-F238E27FC236}">
                <a16:creationId xmlns:a16="http://schemas.microsoft.com/office/drawing/2014/main" id="{359FC039-A8D1-49AD-AB1B-B828F4C315F8}"/>
              </a:ext>
            </a:extLst>
          </p:cNvPr>
          <p:cNvGrpSpPr/>
          <p:nvPr/>
        </p:nvGrpSpPr>
        <p:grpSpPr>
          <a:xfrm>
            <a:off x="653358" y="4405669"/>
            <a:ext cx="1861087" cy="1405949"/>
            <a:chOff x="482670" y="4757223"/>
            <a:chExt cx="1861087" cy="1405949"/>
          </a:xfrm>
        </p:grpSpPr>
        <p:sp>
          <p:nvSpPr>
            <p:cNvPr id="16" name="CuadroTexto 3">
              <a:extLst>
                <a:ext uri="{FF2B5EF4-FFF2-40B4-BE49-F238E27FC236}">
                  <a16:creationId xmlns:a16="http://schemas.microsoft.com/office/drawing/2014/main" id="{8DE8FEFA-F33B-4E16-89D9-02A00D3A9FEC}"/>
                </a:ext>
              </a:extLst>
            </p:cNvPr>
            <p:cNvSpPr txBox="1">
              <a:spLocks noChangeArrowheads="1"/>
            </p:cNvSpPr>
            <p:nvPr/>
          </p:nvSpPr>
          <p:spPr bwMode="auto">
            <a:xfrm>
              <a:off x="907069" y="4757224"/>
              <a:ext cx="1436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00000"/>
                </a:lnSpc>
                <a:spcBef>
                  <a:spcPct val="0"/>
                </a:spcBef>
                <a:buFontTx/>
                <a:buNone/>
              </a:pPr>
              <a:r>
                <a:rPr lang="es-MX" altLang="es-CL" sz="1800">
                  <a:solidFill>
                    <a:schemeClr val="bg1"/>
                  </a:solidFill>
                </a:rPr>
                <a:t>@cepsudd</a:t>
              </a:r>
              <a:endParaRPr lang="es-419" altLang="es-CL" sz="1800">
                <a:solidFill>
                  <a:schemeClr val="bg1"/>
                </a:solidFill>
              </a:endParaRPr>
            </a:p>
          </p:txBody>
        </p:sp>
        <p:sp>
          <p:nvSpPr>
            <p:cNvPr id="18" name="CuadroTexto 8">
              <a:extLst>
                <a:ext uri="{FF2B5EF4-FFF2-40B4-BE49-F238E27FC236}">
                  <a16:creationId xmlns:a16="http://schemas.microsoft.com/office/drawing/2014/main" id="{37385FD7-42F3-4AB1-AB6C-E524C18CF3A6}"/>
                </a:ext>
              </a:extLst>
            </p:cNvPr>
            <p:cNvSpPr txBox="1">
              <a:spLocks noChangeArrowheads="1"/>
            </p:cNvSpPr>
            <p:nvPr/>
          </p:nvSpPr>
          <p:spPr bwMode="auto">
            <a:xfrm>
              <a:off x="907069" y="5235062"/>
              <a:ext cx="1436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00000"/>
                </a:lnSpc>
                <a:spcBef>
                  <a:spcPct val="0"/>
                </a:spcBef>
                <a:buFontTx/>
                <a:buNone/>
              </a:pPr>
              <a:r>
                <a:rPr lang="es-MX" altLang="es-CL" sz="1800" dirty="0">
                  <a:solidFill>
                    <a:schemeClr val="bg1"/>
                  </a:solidFill>
                </a:rPr>
                <a:t>@ceps.udd</a:t>
              </a:r>
              <a:endParaRPr lang="es-419" altLang="es-CL" sz="1800" dirty="0">
                <a:solidFill>
                  <a:schemeClr val="bg1"/>
                </a:solidFill>
              </a:endParaRPr>
            </a:p>
          </p:txBody>
        </p:sp>
        <p:sp>
          <p:nvSpPr>
            <p:cNvPr id="22" name="CuadroTexto 8">
              <a:extLst>
                <a:ext uri="{FF2B5EF4-FFF2-40B4-BE49-F238E27FC236}">
                  <a16:creationId xmlns:a16="http://schemas.microsoft.com/office/drawing/2014/main" id="{4AE85841-2D59-4C71-9746-40A6B48DAF1C}"/>
                </a:ext>
              </a:extLst>
            </p:cNvPr>
            <p:cNvSpPr txBox="1">
              <a:spLocks noChangeArrowheads="1"/>
            </p:cNvSpPr>
            <p:nvPr/>
          </p:nvSpPr>
          <p:spPr bwMode="auto">
            <a:xfrm>
              <a:off x="972252" y="5699952"/>
              <a:ext cx="103662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00000"/>
                </a:lnSpc>
                <a:spcBef>
                  <a:spcPct val="0"/>
                </a:spcBef>
                <a:buFontTx/>
                <a:buNone/>
              </a:pPr>
              <a:r>
                <a:rPr lang="es-MX" altLang="es-CL" sz="1800" dirty="0" err="1">
                  <a:solidFill>
                    <a:schemeClr val="bg1"/>
                  </a:solidFill>
                </a:rPr>
                <a:t>ceps-udd</a:t>
              </a:r>
              <a:endParaRPr lang="es-419" altLang="es-CL" sz="1800" dirty="0">
                <a:solidFill>
                  <a:schemeClr val="bg1"/>
                </a:solidFill>
              </a:endParaRPr>
            </a:p>
          </p:txBody>
        </p:sp>
        <p:pic>
          <p:nvPicPr>
            <p:cNvPr id="26" name="Imagen 25">
              <a:extLst>
                <a:ext uri="{FF2B5EF4-FFF2-40B4-BE49-F238E27FC236}">
                  <a16:creationId xmlns:a16="http://schemas.microsoft.com/office/drawing/2014/main" id="{0F9D6F84-4361-4A03-BD8C-20CB9D01E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670" y="4757223"/>
              <a:ext cx="428400" cy="428400"/>
            </a:xfrm>
            <a:prstGeom prst="rect">
              <a:avLst/>
            </a:prstGeom>
          </p:spPr>
        </p:pic>
        <p:pic>
          <p:nvPicPr>
            <p:cNvPr id="34" name="Imagen 33">
              <a:extLst>
                <a:ext uri="{FF2B5EF4-FFF2-40B4-BE49-F238E27FC236}">
                  <a16:creationId xmlns:a16="http://schemas.microsoft.com/office/drawing/2014/main" id="{3CF4756B-A021-458B-A4AC-3CD4034564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670" y="5235062"/>
              <a:ext cx="428400" cy="428400"/>
            </a:xfrm>
            <a:prstGeom prst="rect">
              <a:avLst/>
            </a:prstGeom>
          </p:spPr>
        </p:pic>
        <p:pic>
          <p:nvPicPr>
            <p:cNvPr id="36" name="Imagen 35">
              <a:extLst>
                <a:ext uri="{FF2B5EF4-FFF2-40B4-BE49-F238E27FC236}">
                  <a16:creationId xmlns:a16="http://schemas.microsoft.com/office/drawing/2014/main" id="{EC53341A-3F86-4E69-962F-B82CB122AC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817" y="5735065"/>
              <a:ext cx="428107" cy="428107"/>
            </a:xfrm>
            <a:prstGeom prst="rect">
              <a:avLst/>
            </a:prstGeom>
          </p:spPr>
        </p:pic>
      </p:grpSp>
      <p:sp>
        <p:nvSpPr>
          <p:cNvPr id="4" name="Marcador de número de diapositiva 3">
            <a:extLst>
              <a:ext uri="{FF2B5EF4-FFF2-40B4-BE49-F238E27FC236}">
                <a16:creationId xmlns:a16="http://schemas.microsoft.com/office/drawing/2014/main" id="{B4ECFCDF-9D90-4D96-9025-542A95937EA0}"/>
              </a:ext>
            </a:extLst>
          </p:cNvPr>
          <p:cNvSpPr>
            <a:spLocks noGrp="1"/>
          </p:cNvSpPr>
          <p:nvPr>
            <p:ph type="sldNum" sz="quarter" idx="12"/>
          </p:nvPr>
        </p:nvSpPr>
        <p:spPr/>
        <p:txBody>
          <a:bodyPr/>
          <a:lstStyle/>
          <a:p>
            <a:fld id="{7F1CE694-1297-49F5-90E9-EB642E12B65F}" type="slidenum">
              <a:rPr lang="es-CL" smtClean="0"/>
              <a:t>1</a:t>
            </a:fld>
            <a:endParaRPr lang="es-CL"/>
          </a:p>
        </p:txBody>
      </p:sp>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53DE23B-E8E7-420C-B977-77DF9E29BCAE}"/>
              </a:ext>
            </a:extLst>
          </p:cNvPr>
          <p:cNvGrpSpPr/>
          <p:nvPr/>
        </p:nvGrpSpPr>
        <p:grpSpPr>
          <a:xfrm>
            <a:off x="0" y="185163"/>
            <a:ext cx="11636375" cy="6391276"/>
            <a:chOff x="581025" y="-26988"/>
            <a:chExt cx="11636375" cy="6391276"/>
          </a:xfrm>
        </p:grpSpPr>
        <p:pic>
          <p:nvPicPr>
            <p:cNvPr id="86018" name="Imagen 1">
              <a:extLst>
                <a:ext uri="{FF2B5EF4-FFF2-40B4-BE49-F238E27FC236}">
                  <a16:creationId xmlns:a16="http://schemas.microsoft.com/office/drawing/2014/main" id="{233A1AD5-1621-40F5-B85A-3D3CAAFDA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736094"/>
              <a:ext cx="10793413" cy="553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19" name="Grupo 29">
              <a:extLst>
                <a:ext uri="{FF2B5EF4-FFF2-40B4-BE49-F238E27FC236}">
                  <a16:creationId xmlns:a16="http://schemas.microsoft.com/office/drawing/2014/main" id="{C78308D4-5A2A-4764-8340-38FE21080FA1}"/>
                </a:ext>
              </a:extLst>
            </p:cNvPr>
            <p:cNvGrpSpPr>
              <a:grpSpLocks/>
            </p:cNvGrpSpPr>
            <p:nvPr/>
          </p:nvGrpSpPr>
          <p:grpSpPr bwMode="auto">
            <a:xfrm>
              <a:off x="9804400" y="956177"/>
              <a:ext cx="1296737" cy="1320442"/>
              <a:chOff x="691133" y="3186162"/>
              <a:chExt cx="1196835" cy="1090764"/>
            </a:xfrm>
          </p:grpSpPr>
          <p:pic>
            <p:nvPicPr>
              <p:cNvPr id="86032" name="Imagen 11">
                <a:extLst>
                  <a:ext uri="{FF2B5EF4-FFF2-40B4-BE49-F238E27FC236}">
                    <a16:creationId xmlns:a16="http://schemas.microsoft.com/office/drawing/2014/main" id="{0C5C937C-F1D6-4EE8-88AF-334155EE5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33" y="3186162"/>
                <a:ext cx="842948" cy="84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3" name="Imagen 13">
                <a:extLst>
                  <a:ext uri="{FF2B5EF4-FFF2-40B4-BE49-F238E27FC236}">
                    <a16:creationId xmlns:a16="http://schemas.microsoft.com/office/drawing/2014/main" id="{D8FF1236-820E-4397-B5EC-04492DCED8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759" y="3507717"/>
                <a:ext cx="769209" cy="76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6020" name="Imagen 32">
              <a:extLst>
                <a:ext uri="{FF2B5EF4-FFF2-40B4-BE49-F238E27FC236}">
                  <a16:creationId xmlns:a16="http://schemas.microsoft.com/office/drawing/2014/main" id="{478B505A-B929-4E13-A761-47BA56872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0538" y="3675063"/>
              <a:ext cx="76676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Imagen 34">
              <a:extLst>
                <a:ext uri="{FF2B5EF4-FFF2-40B4-BE49-F238E27FC236}">
                  <a16:creationId xmlns:a16="http://schemas.microsoft.com/office/drawing/2014/main" id="{3F9AA25B-889F-4318-A93C-2DC26DB26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9238" y="4965700"/>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2" name="Grupo 28">
              <a:extLst>
                <a:ext uri="{FF2B5EF4-FFF2-40B4-BE49-F238E27FC236}">
                  <a16:creationId xmlns:a16="http://schemas.microsoft.com/office/drawing/2014/main" id="{0AE35357-5FF9-4186-B0F7-F756DF6A50FA}"/>
                </a:ext>
              </a:extLst>
            </p:cNvPr>
            <p:cNvGrpSpPr>
              <a:grpSpLocks/>
            </p:cNvGrpSpPr>
            <p:nvPr/>
          </p:nvGrpSpPr>
          <p:grpSpPr bwMode="auto">
            <a:xfrm>
              <a:off x="10766425" y="-26988"/>
              <a:ext cx="1450975" cy="1663701"/>
              <a:chOff x="297677" y="285328"/>
              <a:chExt cx="1467845" cy="1577771"/>
            </a:xfrm>
          </p:grpSpPr>
          <p:pic>
            <p:nvPicPr>
              <p:cNvPr id="86029" name="Imagen 7">
                <a:extLst>
                  <a:ext uri="{FF2B5EF4-FFF2-40B4-BE49-F238E27FC236}">
                    <a16:creationId xmlns:a16="http://schemas.microsoft.com/office/drawing/2014/main" id="{4B0B41FE-229D-4C15-B32E-1ECEF7C520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209" y="285328"/>
                <a:ext cx="992313" cy="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Imagen 2">
                <a:extLst>
                  <a:ext uri="{FF2B5EF4-FFF2-40B4-BE49-F238E27FC236}">
                    <a16:creationId xmlns:a16="http://schemas.microsoft.com/office/drawing/2014/main" id="{B07D824C-6E26-44E8-97C1-799AE7FEDD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677" y="677997"/>
                <a:ext cx="854101" cy="85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Imagen 5">
                <a:extLst>
                  <a:ext uri="{FF2B5EF4-FFF2-40B4-BE49-F238E27FC236}">
                    <a16:creationId xmlns:a16="http://schemas.microsoft.com/office/drawing/2014/main" id="{94B6EA87-C2D8-47F9-AC58-0CDBB5E833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209" y="1008998"/>
                <a:ext cx="854101" cy="85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6023" name="Imagen 38">
              <a:extLst>
                <a:ext uri="{FF2B5EF4-FFF2-40B4-BE49-F238E27FC236}">
                  <a16:creationId xmlns:a16="http://schemas.microsoft.com/office/drawing/2014/main" id="{4DD8F998-0C0B-4BA1-92E6-819D92F190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56513" y="5657850"/>
              <a:ext cx="7048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Imagen 40">
              <a:extLst>
                <a:ext uri="{FF2B5EF4-FFF2-40B4-BE49-F238E27FC236}">
                  <a16:creationId xmlns:a16="http://schemas.microsoft.com/office/drawing/2014/main" id="{DCBF2570-A483-4DA8-9528-DF99F2845A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37304" y="1692943"/>
              <a:ext cx="84296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Imagen 42">
              <a:extLst>
                <a:ext uri="{FF2B5EF4-FFF2-40B4-BE49-F238E27FC236}">
                  <a16:creationId xmlns:a16="http://schemas.microsoft.com/office/drawing/2014/main" id="{3BDC925C-C435-45CC-B017-3CDC9BD7FF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69238" y="4206875"/>
              <a:ext cx="8747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Imagen 44">
              <a:extLst>
                <a:ext uri="{FF2B5EF4-FFF2-40B4-BE49-F238E27FC236}">
                  <a16:creationId xmlns:a16="http://schemas.microsoft.com/office/drawing/2014/main" id="{067081EB-9DA2-46E1-A0D5-BA3C5C3A41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77096" y="2424447"/>
              <a:ext cx="7429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Imagen 48">
              <a:extLst>
                <a:ext uri="{FF2B5EF4-FFF2-40B4-BE49-F238E27FC236}">
                  <a16:creationId xmlns:a16="http://schemas.microsoft.com/office/drawing/2014/main" id="{032FC57A-F298-406B-95A3-ED6B5FD5C41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43925" y="3089443"/>
              <a:ext cx="742950"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CuadroTexto 4">
              <a:extLst>
                <a:ext uri="{FF2B5EF4-FFF2-40B4-BE49-F238E27FC236}">
                  <a16:creationId xmlns:a16="http://schemas.microsoft.com/office/drawing/2014/main" id="{DE65E59C-561E-4163-8E0D-B02BC2A2FECC}"/>
                </a:ext>
              </a:extLst>
            </p:cNvPr>
            <p:cNvSpPr txBox="1">
              <a:spLocks noChangeArrowheads="1"/>
            </p:cNvSpPr>
            <p:nvPr/>
          </p:nvSpPr>
          <p:spPr bwMode="auto">
            <a:xfrm>
              <a:off x="7361989" y="440281"/>
              <a:ext cx="372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CL" altLang="es-CL" sz="2000" b="1"/>
                <a:t>%</a:t>
              </a:r>
            </a:p>
          </p:txBody>
        </p:sp>
      </p:grpSp>
      <p:sp>
        <p:nvSpPr>
          <p:cNvPr id="18" name="Rectángulo 17">
            <a:extLst>
              <a:ext uri="{FF2B5EF4-FFF2-40B4-BE49-F238E27FC236}">
                <a16:creationId xmlns:a16="http://schemas.microsoft.com/office/drawing/2014/main" id="{3C52DC06-EFE3-4A43-9850-F20498E8EEAF}"/>
              </a:ext>
            </a:extLst>
          </p:cNvPr>
          <p:cNvSpPr/>
          <p:nvPr/>
        </p:nvSpPr>
        <p:spPr>
          <a:xfrm rot="16200000">
            <a:off x="5971800" y="661613"/>
            <a:ext cx="248400" cy="1219200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9" name="Imagen 18">
            <a:extLst>
              <a:ext uri="{FF2B5EF4-FFF2-40B4-BE49-F238E27FC236}">
                <a16:creationId xmlns:a16="http://schemas.microsoft.com/office/drawing/2014/main" id="{64C42125-2A8F-4A33-8948-590FFA893098}"/>
              </a:ext>
            </a:extLst>
          </p:cNvPr>
          <p:cNvPicPr>
            <a:picLocks noGrp="1" noRot="1" noChangeAspect="1" noMove="1" noResize="1" noEditPoints="1" noAdjustHandles="1" noChangeArrowheads="1" noChangeShapeType="1" noCrop="1"/>
          </p:cNvPicPr>
          <p:nvPr/>
        </p:nvPicPr>
        <p:blipFill>
          <a:blip r:embed="rId16">
            <a:alphaModFix amt="2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a:extLst>
              <a:ext uri="{FF2B5EF4-FFF2-40B4-BE49-F238E27FC236}">
                <a16:creationId xmlns:a16="http://schemas.microsoft.com/office/drawing/2014/main" id="{0D288F1A-E82A-4478-A0F4-B61A81D65D3E}"/>
              </a:ext>
            </a:extLst>
          </p:cNvPr>
          <p:cNvSpPr>
            <a:spLocks noGrp="1"/>
          </p:cNvSpPr>
          <p:nvPr>
            <p:ph type="sldNum" sz="quarter" idx="12"/>
          </p:nvPr>
        </p:nvSpPr>
        <p:spPr/>
        <p:txBody>
          <a:bodyPr/>
          <a:lstStyle/>
          <a:p>
            <a:fld id="{7F1CE694-1297-49F5-90E9-EB642E12B65F}" type="slidenum">
              <a:rPr lang="es-CL" smtClean="0"/>
              <a:t>10</a:t>
            </a:fld>
            <a:endParaRPr lang="es-CL"/>
          </a:p>
        </p:txBody>
      </p:sp>
      <p:sp>
        <p:nvSpPr>
          <p:cNvPr id="21" name="Título 1">
            <a:extLst>
              <a:ext uri="{FF2B5EF4-FFF2-40B4-BE49-F238E27FC236}">
                <a16:creationId xmlns:a16="http://schemas.microsoft.com/office/drawing/2014/main" id="{5602AA2F-C4AC-4CFA-89E4-328A8F3B7C68}"/>
              </a:ext>
            </a:extLst>
          </p:cNvPr>
          <p:cNvSpPr txBox="1">
            <a:spLocks/>
          </p:cNvSpPr>
          <p:nvPr/>
        </p:nvSpPr>
        <p:spPr bwMode="auto">
          <a:xfrm>
            <a:off x="360433" y="202376"/>
            <a:ext cx="5901749"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s-419" altLang="es-419" sz="3200" b="1" dirty="0">
                <a:cs typeface="Calibri" panose="020F0502020204030204" pitchFamily="34" charset="0"/>
              </a:rPr>
              <a:t>Hardware o dispositivo físico</a:t>
            </a:r>
          </a:p>
        </p:txBody>
      </p:sp>
      <p:grpSp>
        <p:nvGrpSpPr>
          <p:cNvPr id="3" name="Grupo 2">
            <a:extLst>
              <a:ext uri="{FF2B5EF4-FFF2-40B4-BE49-F238E27FC236}">
                <a16:creationId xmlns:a16="http://schemas.microsoft.com/office/drawing/2014/main" id="{F2D248C4-F818-43F7-8DC7-8A68944B5F52}"/>
              </a:ext>
            </a:extLst>
          </p:cNvPr>
          <p:cNvGrpSpPr/>
          <p:nvPr/>
        </p:nvGrpSpPr>
        <p:grpSpPr>
          <a:xfrm>
            <a:off x="8191313" y="3696302"/>
            <a:ext cx="3788861" cy="2826492"/>
            <a:chOff x="8743950" y="3100726"/>
            <a:chExt cx="3304674" cy="2826492"/>
          </a:xfrm>
        </p:grpSpPr>
        <p:sp>
          <p:nvSpPr>
            <p:cNvPr id="22" name="Título 1">
              <a:extLst>
                <a:ext uri="{FF2B5EF4-FFF2-40B4-BE49-F238E27FC236}">
                  <a16:creationId xmlns:a16="http://schemas.microsoft.com/office/drawing/2014/main" id="{32EB9B0C-F8C4-4FBA-BA10-6475133244A3}"/>
                </a:ext>
              </a:extLst>
            </p:cNvPr>
            <p:cNvSpPr txBox="1">
              <a:spLocks/>
            </p:cNvSpPr>
            <p:nvPr/>
          </p:nvSpPr>
          <p:spPr bwMode="auto">
            <a:xfrm>
              <a:off x="8743950" y="3100726"/>
              <a:ext cx="3304674"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spcBef>
                  <a:spcPct val="0"/>
                </a:spcBef>
                <a:buFontTx/>
                <a:buNone/>
              </a:pPr>
              <a:r>
                <a:rPr lang="es-419" altLang="es-419" sz="3200" b="1" dirty="0">
                  <a:cs typeface="Calibri" panose="020F0502020204030204" pitchFamily="34" charset="0"/>
                </a:rPr>
                <a:t>Software o plataformas</a:t>
              </a:r>
            </a:p>
          </p:txBody>
        </p:sp>
        <p:sp>
          <p:nvSpPr>
            <p:cNvPr id="23" name="CuadroTexto 22">
              <a:extLst>
                <a:ext uri="{FF2B5EF4-FFF2-40B4-BE49-F238E27FC236}">
                  <a16:creationId xmlns:a16="http://schemas.microsoft.com/office/drawing/2014/main" id="{1CE761A8-8EA8-451A-B02B-C0F9CC8F2104}"/>
                </a:ext>
              </a:extLst>
            </p:cNvPr>
            <p:cNvSpPr txBox="1">
              <a:spLocks noChangeArrowheads="1"/>
            </p:cNvSpPr>
            <p:nvPr/>
          </p:nvSpPr>
          <p:spPr bwMode="auto">
            <a:xfrm>
              <a:off x="8743950" y="3895893"/>
              <a:ext cx="3243847" cy="203132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r>
                <a:rPr lang="es-419" altLang="es-419" sz="1800" dirty="0">
                  <a:latin typeface="+mj-lt"/>
                </a:rPr>
                <a:t>Videoconferencia 36,3%</a:t>
              </a:r>
            </a:p>
            <a:p>
              <a:pPr algn="r">
                <a:lnSpc>
                  <a:spcPct val="100000"/>
                </a:lnSpc>
                <a:spcBef>
                  <a:spcPct val="0"/>
                </a:spcBef>
                <a:buFontTx/>
                <a:buNone/>
                <a:defRPr/>
              </a:pPr>
              <a:r>
                <a:rPr lang="es-419" altLang="es-419" sz="1800" dirty="0">
                  <a:latin typeface="+mj-lt"/>
                </a:rPr>
                <a:t>Sistemas de mensajería 26,1%</a:t>
              </a:r>
            </a:p>
            <a:p>
              <a:pPr algn="r">
                <a:lnSpc>
                  <a:spcPct val="100000"/>
                </a:lnSpc>
                <a:spcBef>
                  <a:spcPct val="0"/>
                </a:spcBef>
                <a:buFontTx/>
                <a:buNone/>
                <a:defRPr/>
              </a:pPr>
              <a:r>
                <a:rPr lang="es-419" altLang="es-419" sz="1800" dirty="0">
                  <a:latin typeface="+mj-lt"/>
                </a:rPr>
                <a:t>Portales en salud 21,6%</a:t>
              </a:r>
            </a:p>
            <a:p>
              <a:pPr algn="r">
                <a:lnSpc>
                  <a:spcPct val="100000"/>
                </a:lnSpc>
                <a:spcBef>
                  <a:spcPct val="0"/>
                </a:spcBef>
                <a:buFontTx/>
                <a:buNone/>
                <a:defRPr/>
              </a:pPr>
              <a:r>
                <a:rPr lang="es-419" altLang="es-419" sz="1800" dirty="0">
                  <a:latin typeface="+mj-lt"/>
                </a:rPr>
                <a:t>Apps de salud y actividad física 19,2%</a:t>
              </a:r>
            </a:p>
            <a:p>
              <a:pPr algn="r">
                <a:lnSpc>
                  <a:spcPct val="100000"/>
                </a:lnSpc>
                <a:spcBef>
                  <a:spcPct val="0"/>
                </a:spcBef>
                <a:buFontTx/>
                <a:buNone/>
                <a:defRPr/>
              </a:pPr>
              <a:r>
                <a:rPr lang="es-419" altLang="es-419" sz="1800" dirty="0">
                  <a:latin typeface="+mj-lt"/>
                </a:rPr>
                <a:t>Videojuegos 15%</a:t>
              </a:r>
            </a:p>
            <a:p>
              <a:pPr algn="r">
                <a:lnSpc>
                  <a:spcPct val="100000"/>
                </a:lnSpc>
                <a:spcBef>
                  <a:spcPct val="0"/>
                </a:spcBef>
                <a:buFontTx/>
                <a:buNone/>
                <a:defRPr/>
              </a:pPr>
              <a:r>
                <a:rPr lang="es-419" altLang="es-419" sz="1800" dirty="0">
                  <a:latin typeface="+mj-lt"/>
                </a:rPr>
                <a:t>Email 11,9%</a:t>
              </a:r>
            </a:p>
            <a:p>
              <a:pPr algn="r">
                <a:lnSpc>
                  <a:spcPct val="100000"/>
                </a:lnSpc>
                <a:spcBef>
                  <a:spcPct val="0"/>
                </a:spcBef>
                <a:buFontTx/>
                <a:buNone/>
                <a:defRPr/>
              </a:pPr>
              <a:r>
                <a:rPr lang="es-419" altLang="es-419" sz="1800" dirty="0">
                  <a:latin typeface="+mj-lt"/>
                </a:rPr>
                <a:t>Comunidades virtuales 8,3%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356419" y="200748"/>
            <a:ext cx="6250857" cy="991402"/>
          </a:xfrm>
        </p:spPr>
        <p:txBody>
          <a:bodyPr>
            <a:noAutofit/>
          </a:bodyPr>
          <a:lstStyle/>
          <a:p>
            <a:r>
              <a:rPr lang="es-CL" sz="4000" b="1" dirty="0">
                <a:solidFill>
                  <a:schemeClr val="bg1"/>
                </a:solidFill>
                <a:effectLst/>
                <a:latin typeface="Arial" panose="020B0604020202020204" pitchFamily="34" charset="0"/>
                <a:cs typeface="Arial" panose="020B0604020202020204" pitchFamily="34" charset="0"/>
              </a:rPr>
              <a:t>Limitaciones del estudio</a:t>
            </a:r>
            <a:endParaRPr lang="es-CL" sz="4000" b="1" dirty="0">
              <a:solidFill>
                <a:schemeClr val="bg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4" name="Rectangle 29">
            <a:extLst>
              <a:ext uri="{FF2B5EF4-FFF2-40B4-BE49-F238E27FC236}">
                <a16:creationId xmlns:a16="http://schemas.microsoft.com/office/drawing/2014/main" id="{9D35F8B3-CF45-4630-914E-092330DA2C6B}"/>
              </a:ext>
            </a:extLst>
          </p:cNvPr>
          <p:cNvSpPr/>
          <p:nvPr/>
        </p:nvSpPr>
        <p:spPr bwMode="auto">
          <a:xfrm>
            <a:off x="500332" y="1880559"/>
            <a:ext cx="11191336" cy="4339266"/>
          </a:xfrm>
          <a:prstGeom prst="roundRect">
            <a:avLst/>
          </a:prstGeom>
          <a:solidFill>
            <a:schemeClr val="bg1">
              <a:lumMod val="95000"/>
              <a:alpha val="80000"/>
            </a:schemeClr>
          </a:solidFill>
          <a:ln w="12700" cap="flat" cmpd="sng" algn="ctr">
            <a:noFill/>
            <a:prstDash val="solid"/>
            <a:miter lim="800000"/>
          </a:ln>
          <a:effectLst/>
        </p:spPr>
        <p:txBody>
          <a:bodyPr anchor="ctr"/>
          <a:lstStyle/>
          <a:p>
            <a:pPr algn="ctr" defTabSz="457200" eaLnBrk="1" fontAlgn="auto" hangingPunct="1">
              <a:spcBef>
                <a:spcPts val="0"/>
              </a:spcBef>
              <a:spcAft>
                <a:spcPts val="0"/>
              </a:spcAft>
              <a:defRPr/>
            </a:pPr>
            <a:endParaRPr lang="en-US" sz="450" kern="0">
              <a:solidFill>
                <a:srgbClr val="FFFFFF"/>
              </a:solidFill>
              <a:latin typeface="Calibri" panose="020F0502020204030204"/>
              <a:cs typeface="Poppins" pitchFamily="2" charset="77"/>
            </a:endParaRPr>
          </a:p>
        </p:txBody>
      </p:sp>
      <p:sp>
        <p:nvSpPr>
          <p:cNvPr id="45" name="TextBox 31">
            <a:extLst>
              <a:ext uri="{FF2B5EF4-FFF2-40B4-BE49-F238E27FC236}">
                <a16:creationId xmlns:a16="http://schemas.microsoft.com/office/drawing/2014/main" id="{4F4F1792-95A4-4489-B20D-8C42FB0C41D3}"/>
              </a:ext>
            </a:extLst>
          </p:cNvPr>
          <p:cNvSpPr txBox="1">
            <a:spLocks noChangeArrowheads="1"/>
          </p:cNvSpPr>
          <p:nvPr/>
        </p:nvSpPr>
        <p:spPr bwMode="auto">
          <a:xfrm>
            <a:off x="769277" y="2085551"/>
            <a:ext cx="10922391"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s-419" sz="2400" dirty="0"/>
              <a:t>⚖️ La evaluación de la calidad de la evidencia es opcional en este tipo de revisiones, por lo que no se identifican estudios de baja calidad.</a:t>
            </a:r>
          </a:p>
          <a:p>
            <a:pPr>
              <a:buNone/>
            </a:pPr>
            <a:endParaRPr lang="es-419" sz="2400" dirty="0"/>
          </a:p>
          <a:p>
            <a:pPr>
              <a:buNone/>
            </a:pPr>
            <a:r>
              <a:rPr lang="es-419" sz="2400" dirty="0"/>
              <a:t>📱 Falta de información detallada sobre los tipos de teléfonos (celular, smartphone) y sobre cuidadores, debido a datos incompletos en los documentos.</a:t>
            </a:r>
          </a:p>
          <a:p>
            <a:pPr>
              <a:buNone/>
            </a:pPr>
            <a:endParaRPr lang="es-419" sz="2400" dirty="0"/>
          </a:p>
          <a:p>
            <a:pPr>
              <a:buNone/>
            </a:pPr>
            <a:r>
              <a:rPr lang="es-419" sz="2400" dirty="0"/>
              <a:t>👵 💻 El impacto de la edad merece especial atención, ya que podría explicar el aumento de estudios en esta área. Las personas mayores están cada vez más familiarizadas con la tecnología, reflejando un cambio importante en su interacción con las tecnologías en salud.</a:t>
            </a:r>
          </a:p>
        </p:txBody>
      </p:sp>
      <p:sp>
        <p:nvSpPr>
          <p:cNvPr id="5" name="Marcador de número de diapositiva 4">
            <a:extLst>
              <a:ext uri="{FF2B5EF4-FFF2-40B4-BE49-F238E27FC236}">
                <a16:creationId xmlns:a16="http://schemas.microsoft.com/office/drawing/2014/main" id="{7EC3F40A-1386-4AB3-887E-58C2E9325805}"/>
              </a:ext>
            </a:extLst>
          </p:cNvPr>
          <p:cNvSpPr>
            <a:spLocks noGrp="1"/>
          </p:cNvSpPr>
          <p:nvPr>
            <p:ph type="sldNum" sz="quarter" idx="12"/>
          </p:nvPr>
        </p:nvSpPr>
        <p:spPr/>
        <p:txBody>
          <a:bodyPr/>
          <a:lstStyle/>
          <a:p>
            <a:fld id="{7F1CE694-1297-49F5-90E9-EB642E12B65F}" type="slidenum">
              <a:rPr lang="es-CL" smtClean="0"/>
              <a:t>11</a:t>
            </a:fld>
            <a:endParaRPr lang="es-CL"/>
          </a:p>
        </p:txBody>
      </p:sp>
    </p:spTree>
    <p:extLst>
      <p:ext uri="{BB962C8B-B14F-4D97-AF65-F5344CB8AC3E}">
        <p14:creationId xmlns:p14="http://schemas.microsoft.com/office/powerpoint/2010/main" val="10996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arcador de número de diapositiva 8">
            <a:extLst>
              <a:ext uri="{FF2B5EF4-FFF2-40B4-BE49-F238E27FC236}">
                <a16:creationId xmlns:a16="http://schemas.microsoft.com/office/drawing/2014/main" id="{31C2DBDD-A42C-43B0-8046-37355C2B8366}"/>
              </a:ext>
            </a:extLst>
          </p:cNvPr>
          <p:cNvSpPr>
            <a:spLocks noGrp="1"/>
          </p:cNvSpPr>
          <p:nvPr>
            <p:ph type="sldNum" sz="quarter" idx="12"/>
          </p:nvPr>
        </p:nvSpPr>
        <p:spPr/>
        <p:txBody>
          <a:bodyPr/>
          <a:lstStyle/>
          <a:p>
            <a:fld id="{7F1CE694-1297-49F5-90E9-EB642E12B65F}" type="slidenum">
              <a:rPr lang="es-CL" smtClean="0"/>
              <a:t>12</a:t>
            </a:fld>
            <a:endParaRPr lang="es-CL"/>
          </a:p>
        </p:txBody>
      </p:sp>
      <p:pic>
        <p:nvPicPr>
          <p:cNvPr id="29" name="Imagen 28">
            <a:extLst>
              <a:ext uri="{FF2B5EF4-FFF2-40B4-BE49-F238E27FC236}">
                <a16:creationId xmlns:a16="http://schemas.microsoft.com/office/drawing/2014/main" id="{91C1806D-42B6-42B3-84AF-293D25D7F40B}"/>
              </a:ext>
            </a:extLst>
          </p:cNvPr>
          <p:cNvPicPr>
            <a:picLocks noGrp="1" noRot="1" noChangeAspect="1" noMove="1" noResize="1" noEditPoints="1" noAdjustHandles="1" noChangeArrowheads="1" noChangeShapeType="1" noCrop="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Box 31">
            <a:extLst>
              <a:ext uri="{FF2B5EF4-FFF2-40B4-BE49-F238E27FC236}">
                <a16:creationId xmlns:a16="http://schemas.microsoft.com/office/drawing/2014/main" id="{327D45AF-877F-4AB3-B948-D7ABE8367297}"/>
              </a:ext>
            </a:extLst>
          </p:cNvPr>
          <p:cNvSpPr txBox="1">
            <a:spLocks noChangeArrowheads="1"/>
          </p:cNvSpPr>
          <p:nvPr/>
        </p:nvSpPr>
        <p:spPr bwMode="auto">
          <a:xfrm>
            <a:off x="6502755" y="1223527"/>
            <a:ext cx="538305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Escasa evidencia en países de ingresos bajos y medios (donde residirá el 80% de esta población en 2050).</a:t>
            </a:r>
          </a:p>
          <a:p>
            <a:pPr marL="0" indent="0" algn="just">
              <a:lnSpc>
                <a:spcPct val="100000"/>
              </a:lnSpc>
              <a:spcBef>
                <a:spcPts val="0"/>
              </a:spcBef>
              <a:buNone/>
            </a:pPr>
            <a:endParaRPr lang="es-419"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Baja presencia de estudios en cuidadores, actores clave en la atención.</a:t>
            </a:r>
          </a:p>
          <a:p>
            <a:pPr marL="0" indent="0" algn="just">
              <a:lnSpc>
                <a:spcPct val="100000"/>
              </a:lnSpc>
              <a:spcBef>
                <a:spcPts val="0"/>
              </a:spcBef>
              <a:buNone/>
            </a:pPr>
            <a:endParaRPr lang="es-419"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Se necesitan evaluaciones más rigurosas, tecnologías accesibles y adaptadas, e inclusión de contextos diversos.</a:t>
            </a:r>
          </a:p>
          <a:p>
            <a:pPr marL="0" indent="0" algn="just">
              <a:lnSpc>
                <a:spcPct val="100000"/>
              </a:lnSpc>
              <a:spcBef>
                <a:spcPts val="0"/>
              </a:spcBef>
              <a:buNone/>
            </a:pPr>
            <a:endParaRPr lang="es-419"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Futuro proyecto: revisión viva (living </a:t>
            </a:r>
            <a:r>
              <a:rPr lang="es-419" sz="2200" dirty="0" err="1">
                <a:latin typeface="Calibri" panose="020F0502020204030204" pitchFamily="34" charset="0"/>
                <a:ea typeface="Calibri" panose="020F0502020204030204" pitchFamily="34" charset="0"/>
                <a:cs typeface="Times New Roman" panose="02020603050405020304" pitchFamily="18" charset="0"/>
              </a:rPr>
              <a:t>review</a:t>
            </a:r>
            <a:r>
              <a:rPr lang="es-419" sz="2200" dirty="0">
                <a:ea typeface="Calibri" panose="020F0502020204030204" pitchFamily="34" charset="0"/>
                <a:cs typeface="Times New Roman" panose="02020603050405020304" pitchFamily="18" charset="0"/>
              </a:rPr>
              <a:t>).</a:t>
            </a:r>
            <a:endParaRPr lang="es-419" sz="2200" dirty="0"/>
          </a:p>
          <a:p>
            <a:pPr marL="0" indent="0" algn="just">
              <a:lnSpc>
                <a:spcPct val="100000"/>
              </a:lnSpc>
              <a:spcBef>
                <a:spcPts val="0"/>
              </a:spcBef>
              <a:buNone/>
            </a:pPr>
            <a:endParaRPr lang="es-419"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31">
            <a:extLst>
              <a:ext uri="{FF2B5EF4-FFF2-40B4-BE49-F238E27FC236}">
                <a16:creationId xmlns:a16="http://schemas.microsoft.com/office/drawing/2014/main" id="{2C325871-FA91-4C3B-A6C2-C16DED04DE9C}"/>
              </a:ext>
            </a:extLst>
          </p:cNvPr>
          <p:cNvSpPr txBox="1">
            <a:spLocks noChangeArrowheads="1"/>
          </p:cNvSpPr>
          <p:nvPr/>
        </p:nvSpPr>
        <p:spPr bwMode="auto">
          <a:xfrm>
            <a:off x="114703" y="1192414"/>
            <a:ext cx="608491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La investigación sobre salud digital en personas mayores ha crecido.</a:t>
            </a:r>
          </a:p>
          <a:p>
            <a:pPr marL="0" indent="0" algn="just">
              <a:lnSpc>
                <a:spcPct val="100000"/>
              </a:lnSpc>
              <a:spcBef>
                <a:spcPts val="0"/>
              </a:spcBef>
              <a:buNone/>
            </a:pPr>
            <a:endParaRPr lang="es-419"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❤️‍🩹Foco en intervenciones para enfermedades crónicas, fragilidad y condiciones neurológicas.</a:t>
            </a:r>
          </a:p>
          <a:p>
            <a:pPr marL="0" indent="0" algn="just">
              <a:lnSpc>
                <a:spcPct val="100000"/>
              </a:lnSpc>
              <a:spcBef>
                <a:spcPts val="0"/>
              </a:spcBef>
              <a:buNone/>
            </a:pPr>
            <a:endParaRPr lang="es-419"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Principalmente en países de altos ingresos y en contextos domiciliarios.</a:t>
            </a:r>
          </a:p>
          <a:p>
            <a:pPr marL="0" indent="0" algn="just">
              <a:lnSpc>
                <a:spcPct val="100000"/>
              </a:lnSpc>
              <a:spcBef>
                <a:spcPts val="0"/>
              </a:spcBef>
              <a:buNone/>
            </a:pPr>
            <a:endParaRPr lang="es-419"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La mayoría de las tecnologías aún se encuentra en fase de prueba.</a:t>
            </a:r>
          </a:p>
          <a:p>
            <a:pPr marL="0" indent="0" algn="just">
              <a:lnSpc>
                <a:spcPct val="100000"/>
              </a:lnSpc>
              <a:spcBef>
                <a:spcPts val="0"/>
              </a:spcBef>
              <a:buNone/>
            </a:pPr>
            <a:endParaRPr lang="es-419" sz="22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Énfasis en monitoreo, prevención y tratamiento.</a:t>
            </a:r>
          </a:p>
          <a:p>
            <a:pPr marL="0" indent="0"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0000"/>
              </a:lnSpc>
              <a:spcBef>
                <a:spcPts val="0"/>
              </a:spcBef>
              <a:buNone/>
            </a:pPr>
            <a:r>
              <a:rPr lang="es-419" sz="2200" dirty="0">
                <a:latin typeface="Calibri" panose="020F0502020204030204" pitchFamily="34" charset="0"/>
                <a:ea typeface="Calibri" panose="020F0502020204030204" pitchFamily="34" charset="0"/>
                <a:cs typeface="Times New Roman" panose="02020603050405020304" pitchFamily="18" charset="0"/>
              </a:rPr>
              <a:t>💬 </a:t>
            </a:r>
            <a:r>
              <a:rPr lang="es-419" sz="2200" dirty="0">
                <a:ea typeface="Calibri" panose="020F0502020204030204" pitchFamily="34" charset="0"/>
                <a:cs typeface="Times New Roman" panose="02020603050405020304" pitchFamily="18" charset="0"/>
              </a:rPr>
              <a:t>Mayor utilización de</a:t>
            </a:r>
            <a:r>
              <a:rPr lang="es-419" sz="2200" dirty="0">
                <a:latin typeface="Calibri" panose="020F0502020204030204" pitchFamily="34" charset="0"/>
                <a:ea typeface="Calibri" panose="020F0502020204030204" pitchFamily="34" charset="0"/>
                <a:cs typeface="Times New Roman" panose="02020603050405020304" pitchFamily="18" charset="0"/>
              </a:rPr>
              <a:t> teléfonos y computadores; plataformas como videollamadas y mensajería.</a:t>
            </a:r>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215499"/>
            <a:ext cx="4255837" cy="991402"/>
          </a:xfrm>
        </p:spPr>
        <p:txBody>
          <a:bodyPr>
            <a:normAutofit/>
          </a:bodyPr>
          <a:lstStyle/>
          <a:p>
            <a:pPr algn="r"/>
            <a:r>
              <a:rPr lang="es-CL" sz="4000" b="1" dirty="0">
                <a:effectLst/>
                <a:latin typeface="Arial" panose="020B0604020202020204" pitchFamily="34" charset="0"/>
                <a:cs typeface="Arial" panose="020B0604020202020204" pitchFamily="34" charset="0"/>
              </a:rPr>
              <a:t>Conclusiones</a:t>
            </a:r>
            <a:endParaRPr lang="es-CL" sz="4000" b="1" dirty="0">
              <a:latin typeface="Arial" panose="020B0604020202020204" pitchFamily="34" charset="0"/>
              <a:cs typeface="Arial" panose="020B0604020202020204" pitchFamily="34" charset="0"/>
            </a:endParaRPr>
          </a:p>
        </p:txBody>
      </p:sp>
      <p:sp>
        <p:nvSpPr>
          <p:cNvPr id="30" name="Rectángulo 29">
            <a:extLst>
              <a:ext uri="{FF2B5EF4-FFF2-40B4-BE49-F238E27FC236}">
                <a16:creationId xmlns:a16="http://schemas.microsoft.com/office/drawing/2014/main" id="{BE2B8ADD-E06B-4370-882F-5B4BDFFC8C0A}"/>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0601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1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7458076" y="0"/>
            <a:ext cx="4733924" cy="6858000"/>
          </a:xfrm>
          <a:prstGeom prst="rect">
            <a:avLst/>
          </a:prstGeom>
        </p:spPr>
      </p:pic>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a:extLst>
              <a:ext uri="{FF2B5EF4-FFF2-40B4-BE49-F238E27FC236}">
                <a16:creationId xmlns:a16="http://schemas.microsoft.com/office/drawing/2014/main" id="{D35B9B7C-00BF-4670-9EB7-4F278E08CB8C}"/>
              </a:ext>
            </a:extLst>
          </p:cNvPr>
          <p:cNvPicPr>
            <a:picLocks noChangeAspect="1"/>
          </p:cNvPicPr>
          <p:nvPr/>
        </p:nvPicPr>
        <p:blipFill>
          <a:blip r:embed="rId3"/>
          <a:stretch>
            <a:fillRect/>
          </a:stretch>
        </p:blipFill>
        <p:spPr>
          <a:xfrm>
            <a:off x="1694870" y="461962"/>
            <a:ext cx="4314825" cy="5934075"/>
          </a:xfrm>
          <a:prstGeom prst="rect">
            <a:avLst/>
          </a:prstGeom>
          <a:ln>
            <a:noFill/>
          </a:ln>
          <a:effectLst>
            <a:outerShdw blurRad="292100" dist="139700" dir="2700000" algn="tl" rotWithShape="0">
              <a:srgbClr val="333333">
                <a:alpha val="65000"/>
              </a:srgbClr>
            </a:outerShdw>
          </a:effectLst>
        </p:spPr>
      </p:pic>
      <p:sp>
        <p:nvSpPr>
          <p:cNvPr id="12" name="Rectángulo 11">
            <a:extLst>
              <a:ext uri="{FF2B5EF4-FFF2-40B4-BE49-F238E27FC236}">
                <a16:creationId xmlns:a16="http://schemas.microsoft.com/office/drawing/2014/main" id="{6AEBCE81-B714-49FB-849F-3E4AE8FB48C1}"/>
              </a:ext>
            </a:extLst>
          </p:cNvPr>
          <p:cNvSpPr/>
          <p:nvPr/>
        </p:nvSpPr>
        <p:spPr>
          <a:xfrm rot="5400000">
            <a:off x="8173616" y="1810141"/>
            <a:ext cx="3284378" cy="3247053"/>
          </a:xfrm>
          <a:prstGeom prst="rect">
            <a:avLst/>
          </a:prstGeom>
          <a:gradFill>
            <a:gsLst>
              <a:gs pos="0">
                <a:schemeClr val="bg1">
                  <a:alpha val="46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65E19AEF-0C07-49B8-B838-BEB009683DF3}"/>
              </a:ext>
            </a:extLst>
          </p:cNvPr>
          <p:cNvSpPr txBox="1"/>
          <p:nvPr/>
        </p:nvSpPr>
        <p:spPr>
          <a:xfrm>
            <a:off x="924933" y="6459537"/>
            <a:ext cx="5854700" cy="253916"/>
          </a:xfrm>
          <a:prstGeom prst="rect">
            <a:avLst/>
          </a:prstGeom>
          <a:noFill/>
        </p:spPr>
        <p:txBody>
          <a:bodyPr wrap="square">
            <a:spAutoFit/>
          </a:bodyPr>
          <a:lstStyle/>
          <a:p>
            <a:pPr algn="ctr"/>
            <a:r>
              <a:rPr lang="es-419" sz="1050" dirty="0">
                <a:hlinkClick r:id="rId4"/>
              </a:rPr>
              <a:t>https://www.ssph-journal.org/journals/public-health-reviews/articles/10.3389/phrs.2024.1607756/full</a:t>
            </a:r>
            <a:endParaRPr lang="es-419" sz="1050" dirty="0"/>
          </a:p>
        </p:txBody>
      </p:sp>
      <p:pic>
        <p:nvPicPr>
          <p:cNvPr id="9" name="Imagen 8">
            <a:extLst>
              <a:ext uri="{FF2B5EF4-FFF2-40B4-BE49-F238E27FC236}">
                <a16:creationId xmlns:a16="http://schemas.microsoft.com/office/drawing/2014/main" id="{6AFDCE96-DCC7-4507-B4AD-D8F8EBAD1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248" y="2014209"/>
            <a:ext cx="2829579" cy="2829579"/>
          </a:xfrm>
          <a:prstGeom prst="rect">
            <a:avLst/>
          </a:prstGeom>
          <a:ln>
            <a:noFill/>
          </a:ln>
          <a:effectLst>
            <a:outerShdw blurRad="292100" dist="139700" dir="2700000" algn="tl" rotWithShape="0">
              <a:srgbClr val="333333">
                <a:alpha val="65000"/>
              </a:srgbClr>
            </a:outerShdw>
          </a:effectLst>
        </p:spPr>
      </p:pic>
      <p:sp>
        <p:nvSpPr>
          <p:cNvPr id="3" name="Marcador de número de diapositiva 2">
            <a:extLst>
              <a:ext uri="{FF2B5EF4-FFF2-40B4-BE49-F238E27FC236}">
                <a16:creationId xmlns:a16="http://schemas.microsoft.com/office/drawing/2014/main" id="{A1B6507B-028B-4BC9-9F8B-BBD695872028}"/>
              </a:ext>
            </a:extLst>
          </p:cNvPr>
          <p:cNvSpPr>
            <a:spLocks noGrp="1"/>
          </p:cNvSpPr>
          <p:nvPr>
            <p:ph type="sldNum" sz="quarter" idx="12"/>
          </p:nvPr>
        </p:nvSpPr>
        <p:spPr/>
        <p:txBody>
          <a:bodyPr/>
          <a:lstStyle/>
          <a:p>
            <a:fld id="{7F1CE694-1297-49F5-90E9-EB642E12B65F}" type="slidenum">
              <a:rPr lang="es-CL" smtClean="0"/>
              <a:t>13</a:t>
            </a:fld>
            <a:endParaRPr lang="es-CL"/>
          </a:p>
        </p:txBody>
      </p:sp>
    </p:spTree>
    <p:extLst>
      <p:ext uri="{BB962C8B-B14F-4D97-AF65-F5344CB8AC3E}">
        <p14:creationId xmlns:p14="http://schemas.microsoft.com/office/powerpoint/2010/main" val="1374192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838197" y="2059912"/>
            <a:ext cx="10872539" cy="4230356"/>
          </a:xfrm>
          <a:prstGeom prst="rect">
            <a:avLst/>
          </a:prstGeom>
          <a:gradFill>
            <a:gsLst>
              <a:gs pos="0">
                <a:schemeClr val="bg1">
                  <a:alpha val="46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18D26994-CF63-52B1-84B7-690D928ADDE5}"/>
              </a:ext>
            </a:extLst>
          </p:cNvPr>
          <p:cNvSpPr>
            <a:spLocks noGrp="1"/>
          </p:cNvSpPr>
          <p:nvPr>
            <p:ph idx="1"/>
          </p:nvPr>
        </p:nvSpPr>
        <p:spPr>
          <a:xfrm>
            <a:off x="876282" y="2102018"/>
            <a:ext cx="10609866" cy="3985723"/>
          </a:xfrm>
        </p:spPr>
        <p:txBody>
          <a:bodyPr>
            <a:noAutofit/>
          </a:bodyPr>
          <a:lstStyle/>
          <a:p>
            <a:pPr marL="342900" indent="-342900">
              <a:lnSpc>
                <a:spcPct val="107000"/>
              </a:lnSpc>
              <a:spcAft>
                <a:spcPts val="800"/>
              </a:spcAft>
              <a:buFont typeface="+mj-lt"/>
              <a:buAutoNum type="arabicPeriod"/>
            </a:pPr>
            <a:r>
              <a:rPr lang="es-419" sz="1500" dirty="0" err="1">
                <a:effectLst/>
                <a:ea typeface="Times New Roman" panose="02020603050405020304" pitchFamily="18" charset="0"/>
                <a:cs typeface="Times New Roman" panose="02020603050405020304" pitchFamily="18" charset="0"/>
              </a:rPr>
              <a:t>World</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Health</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Organization</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Ageing</a:t>
            </a:r>
            <a:r>
              <a:rPr lang="es-419" sz="1500" dirty="0">
                <a:effectLst/>
                <a:ea typeface="Times New Roman" panose="02020603050405020304" pitchFamily="18" charset="0"/>
                <a:cs typeface="Times New Roman" panose="02020603050405020304" pitchFamily="18" charset="0"/>
              </a:rPr>
              <a:t> and </a:t>
            </a:r>
            <a:r>
              <a:rPr lang="es-419" sz="1500" dirty="0" err="1">
                <a:effectLst/>
                <a:ea typeface="Times New Roman" panose="02020603050405020304" pitchFamily="18" charset="0"/>
                <a:cs typeface="Times New Roman" panose="02020603050405020304" pitchFamily="18" charset="0"/>
              </a:rPr>
              <a:t>health</a:t>
            </a:r>
            <a:r>
              <a:rPr lang="es-419" sz="1500" dirty="0">
                <a:effectLst/>
                <a:ea typeface="Times New Roman" panose="02020603050405020304" pitchFamily="18" charset="0"/>
                <a:cs typeface="Times New Roman" panose="02020603050405020304" pitchFamily="18" charset="0"/>
              </a:rPr>
              <a:t> [Internet]. 2022 [</a:t>
            </a:r>
            <a:r>
              <a:rPr lang="es-419" sz="1500" dirty="0" err="1">
                <a:effectLst/>
                <a:ea typeface="Times New Roman" panose="02020603050405020304" pitchFamily="18" charset="0"/>
                <a:cs typeface="Times New Roman" panose="02020603050405020304" pitchFamily="18" charset="0"/>
              </a:rPr>
              <a:t>cited</a:t>
            </a:r>
            <a:r>
              <a:rPr lang="es-419" sz="1500" dirty="0">
                <a:effectLst/>
                <a:ea typeface="Times New Roman" panose="02020603050405020304" pitchFamily="18" charset="0"/>
                <a:cs typeface="Times New Roman" panose="02020603050405020304" pitchFamily="18" charset="0"/>
              </a:rPr>
              <a:t> 2022 Nov 14]. </a:t>
            </a:r>
            <a:r>
              <a:rPr lang="es-419" sz="1500" dirty="0" err="1">
                <a:effectLst/>
                <a:ea typeface="Times New Roman" panose="02020603050405020304" pitchFamily="18" charset="0"/>
                <a:cs typeface="Times New Roman" panose="02020603050405020304" pitchFamily="18" charset="0"/>
              </a:rPr>
              <a:t>Available</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from</a:t>
            </a:r>
            <a:r>
              <a:rPr lang="es-419" sz="1500" dirty="0">
                <a:effectLst/>
                <a:ea typeface="Times New Roman" panose="02020603050405020304" pitchFamily="18" charset="0"/>
                <a:cs typeface="Times New Roman" panose="02020603050405020304" pitchFamily="18" charset="0"/>
              </a:rPr>
              <a:t>: </a:t>
            </a:r>
            <a:r>
              <a:rPr lang="es-419" sz="1500"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https://www.who.int/news-room/fact-sheets/detail/ageing-and-health</a:t>
            </a:r>
            <a:endParaRPr lang="es-419" sz="1500" dirty="0">
              <a:effectLst/>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mj-lt"/>
              <a:buAutoNum type="arabicPeriod"/>
            </a:pPr>
            <a:r>
              <a:rPr lang="es-419" sz="1500" dirty="0" err="1">
                <a:effectLst/>
                <a:ea typeface="Times New Roman" panose="02020603050405020304" pitchFamily="18" charset="0"/>
                <a:cs typeface="Times New Roman" panose="02020603050405020304" pitchFamily="18" charset="0"/>
              </a:rPr>
              <a:t>Riffin</a:t>
            </a:r>
            <a:r>
              <a:rPr lang="es-419" sz="1500" dirty="0">
                <a:effectLst/>
                <a:ea typeface="Times New Roman" panose="02020603050405020304" pitchFamily="18" charset="0"/>
                <a:cs typeface="Times New Roman" panose="02020603050405020304" pitchFamily="18" charset="0"/>
              </a:rPr>
              <a:t> C, Van Ness PH, </a:t>
            </a:r>
            <a:r>
              <a:rPr lang="es-419" sz="1500" dirty="0" err="1">
                <a:effectLst/>
                <a:ea typeface="Times New Roman" panose="02020603050405020304" pitchFamily="18" charset="0"/>
                <a:cs typeface="Times New Roman" panose="02020603050405020304" pitchFamily="18" charset="0"/>
              </a:rPr>
              <a:t>Iannone</a:t>
            </a:r>
            <a:r>
              <a:rPr lang="es-419" sz="1500" dirty="0">
                <a:effectLst/>
                <a:ea typeface="Times New Roman" panose="02020603050405020304" pitchFamily="18" charset="0"/>
                <a:cs typeface="Times New Roman" panose="02020603050405020304" pitchFamily="18" charset="0"/>
              </a:rPr>
              <a:t> L, </a:t>
            </a:r>
            <a:r>
              <a:rPr lang="es-419" sz="1500" dirty="0" err="1">
                <a:effectLst/>
                <a:ea typeface="Times New Roman" panose="02020603050405020304" pitchFamily="18" charset="0"/>
                <a:cs typeface="Times New Roman" panose="02020603050405020304" pitchFamily="18" charset="0"/>
              </a:rPr>
              <a:t>Fried</a:t>
            </a:r>
            <a:r>
              <a:rPr lang="es-419" sz="1500" dirty="0">
                <a:effectLst/>
                <a:ea typeface="Times New Roman" panose="02020603050405020304" pitchFamily="18" charset="0"/>
                <a:cs typeface="Times New Roman" panose="02020603050405020304" pitchFamily="18" charset="0"/>
              </a:rPr>
              <a:t> T. </a:t>
            </a:r>
            <a:r>
              <a:rPr lang="es-419" sz="1500" dirty="0" err="1">
                <a:effectLst/>
                <a:ea typeface="Times New Roman" panose="02020603050405020304" pitchFamily="18" charset="0"/>
                <a:cs typeface="Times New Roman" panose="02020603050405020304" pitchFamily="18" charset="0"/>
              </a:rPr>
              <a:t>Patient</a:t>
            </a:r>
            <a:r>
              <a:rPr lang="es-419" sz="1500" dirty="0">
                <a:effectLst/>
                <a:ea typeface="Times New Roman" panose="02020603050405020304" pitchFamily="18" charset="0"/>
                <a:cs typeface="Times New Roman" panose="02020603050405020304" pitchFamily="18" charset="0"/>
              </a:rPr>
              <a:t> and </a:t>
            </a:r>
            <a:r>
              <a:rPr lang="es-419" sz="1500" dirty="0" err="1">
                <a:effectLst/>
                <a:ea typeface="Times New Roman" panose="02020603050405020304" pitchFamily="18" charset="0"/>
                <a:cs typeface="Times New Roman" panose="02020603050405020304" pitchFamily="18" charset="0"/>
              </a:rPr>
              <a:t>Caregiver</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Perspectives</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on</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Managing</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Multiple</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Health</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Conditions</a:t>
            </a:r>
            <a:r>
              <a:rPr lang="es-419" sz="1500" dirty="0">
                <a:effectLst/>
                <a:ea typeface="Times New Roman" panose="02020603050405020304" pitchFamily="18" charset="0"/>
                <a:cs typeface="Times New Roman" panose="02020603050405020304" pitchFamily="18" charset="0"/>
              </a:rPr>
              <a:t> HHS </a:t>
            </a:r>
            <a:r>
              <a:rPr lang="es-419" sz="1500" dirty="0" err="1">
                <a:effectLst/>
                <a:ea typeface="Times New Roman" panose="02020603050405020304" pitchFamily="18" charset="0"/>
                <a:cs typeface="Times New Roman" panose="02020603050405020304" pitchFamily="18" charset="0"/>
              </a:rPr>
              <a:t>Public</a:t>
            </a:r>
            <a:r>
              <a:rPr lang="es-419" sz="1500" dirty="0">
                <a:effectLst/>
                <a:ea typeface="Times New Roman" panose="02020603050405020304" pitchFamily="18" charset="0"/>
                <a:cs typeface="Times New Roman" panose="02020603050405020304" pitchFamily="18" charset="0"/>
              </a:rPr>
              <a:t> Access. J Am </a:t>
            </a:r>
            <a:r>
              <a:rPr lang="es-419" sz="1500" dirty="0" err="1">
                <a:effectLst/>
                <a:ea typeface="Times New Roman" panose="02020603050405020304" pitchFamily="18" charset="0"/>
                <a:cs typeface="Times New Roman" panose="02020603050405020304" pitchFamily="18" charset="0"/>
              </a:rPr>
              <a:t>Geriatr</a:t>
            </a:r>
            <a:r>
              <a:rPr lang="es-419" sz="1500" dirty="0">
                <a:effectLst/>
                <a:ea typeface="Times New Roman" panose="02020603050405020304" pitchFamily="18" charset="0"/>
                <a:cs typeface="Times New Roman" panose="02020603050405020304" pitchFamily="18" charset="0"/>
              </a:rPr>
              <a:t> Soc. 2018;66(10):1992–7. </a:t>
            </a:r>
            <a:endParaRPr lang="es-419" sz="1500" dirty="0">
              <a:effectLst/>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s-419" sz="1500" dirty="0">
                <a:effectLst/>
                <a:ea typeface="Times New Roman" panose="02020603050405020304" pitchFamily="18" charset="0"/>
                <a:cs typeface="Times New Roman" panose="02020603050405020304" pitchFamily="18" charset="0"/>
              </a:rPr>
              <a:t>Weiss EF, Malik R, Santos T, </a:t>
            </a:r>
            <a:r>
              <a:rPr lang="es-419" sz="1500" dirty="0" err="1">
                <a:effectLst/>
                <a:ea typeface="Times New Roman" panose="02020603050405020304" pitchFamily="18" charset="0"/>
                <a:cs typeface="Times New Roman" panose="02020603050405020304" pitchFamily="18" charset="0"/>
              </a:rPr>
              <a:t>Ceide</a:t>
            </a:r>
            <a:r>
              <a:rPr lang="es-419" sz="1500" dirty="0">
                <a:effectLst/>
                <a:ea typeface="Times New Roman" panose="02020603050405020304" pitchFamily="18" charset="0"/>
                <a:cs typeface="Times New Roman" panose="02020603050405020304" pitchFamily="18" charset="0"/>
              </a:rPr>
              <a:t> M, Cohen J, </a:t>
            </a:r>
            <a:r>
              <a:rPr lang="es-419" sz="1500" dirty="0" err="1">
                <a:effectLst/>
                <a:ea typeface="Times New Roman" panose="02020603050405020304" pitchFamily="18" charset="0"/>
                <a:cs typeface="Times New Roman" panose="02020603050405020304" pitchFamily="18" charset="0"/>
              </a:rPr>
              <a:t>Verghese</a:t>
            </a:r>
            <a:r>
              <a:rPr lang="es-419" sz="1500" dirty="0">
                <a:effectLst/>
                <a:ea typeface="Times New Roman" panose="02020603050405020304" pitchFamily="18" charset="0"/>
                <a:cs typeface="Times New Roman" panose="02020603050405020304" pitchFamily="18" charset="0"/>
              </a:rPr>
              <a:t> J, et al. </a:t>
            </a:r>
            <a:r>
              <a:rPr lang="es-419" sz="1500" dirty="0" err="1">
                <a:effectLst/>
                <a:ea typeface="Times New Roman" panose="02020603050405020304" pitchFamily="18" charset="0"/>
                <a:cs typeface="Times New Roman" panose="02020603050405020304" pitchFamily="18" charset="0"/>
              </a:rPr>
              <a:t>Telehealth</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for</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the</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cognitively</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impaired</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older</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adult</a:t>
            </a:r>
            <a:r>
              <a:rPr lang="es-419" sz="1500" dirty="0">
                <a:effectLst/>
                <a:ea typeface="Times New Roman" panose="02020603050405020304" pitchFamily="18" charset="0"/>
                <a:cs typeface="Times New Roman" panose="02020603050405020304" pitchFamily="18" charset="0"/>
              </a:rPr>
              <a:t> and </a:t>
            </a:r>
            <a:r>
              <a:rPr lang="es-419" sz="1500" dirty="0" err="1">
                <a:effectLst/>
                <a:ea typeface="Times New Roman" panose="02020603050405020304" pitchFamily="18" charset="0"/>
                <a:cs typeface="Times New Roman" panose="02020603050405020304" pitchFamily="18" charset="0"/>
              </a:rPr>
              <a:t>their</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caregivers</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Lessons</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from</a:t>
            </a:r>
            <a:r>
              <a:rPr lang="es-419" sz="1500" dirty="0">
                <a:effectLst/>
                <a:ea typeface="Times New Roman" panose="02020603050405020304" pitchFamily="18" charset="0"/>
                <a:cs typeface="Times New Roman" panose="02020603050405020304" pitchFamily="18" charset="0"/>
              </a:rPr>
              <a:t> a </a:t>
            </a:r>
            <a:r>
              <a:rPr lang="es-419" sz="1500" dirty="0" err="1">
                <a:effectLst/>
                <a:ea typeface="Times New Roman" panose="02020603050405020304" pitchFamily="18" charset="0"/>
                <a:cs typeface="Times New Roman" panose="02020603050405020304" pitchFamily="18" charset="0"/>
              </a:rPr>
              <a:t>coordinated</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approach</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Neurodegener</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Dis</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Manag</a:t>
            </a:r>
            <a:r>
              <a:rPr lang="es-419" sz="1500" dirty="0">
                <a:effectLst/>
                <a:ea typeface="Times New Roman" panose="02020603050405020304" pitchFamily="18" charset="0"/>
                <a:cs typeface="Times New Roman" panose="02020603050405020304" pitchFamily="18" charset="0"/>
              </a:rPr>
              <a:t>. 2021 Feb 1;11(1):83–9. </a:t>
            </a:r>
            <a:endParaRPr lang="es-419" sz="1500" dirty="0">
              <a:effectLst/>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s-419" sz="1500" dirty="0" err="1">
                <a:effectLst/>
                <a:ea typeface="Times New Roman" panose="02020603050405020304" pitchFamily="18" charset="0"/>
                <a:cs typeface="Times New Roman" panose="02020603050405020304" pitchFamily="18" charset="0"/>
              </a:rPr>
              <a:t>Piette</a:t>
            </a:r>
            <a:r>
              <a:rPr lang="es-419" sz="1500" dirty="0">
                <a:effectLst/>
                <a:ea typeface="Times New Roman" panose="02020603050405020304" pitchFamily="18" charset="0"/>
                <a:cs typeface="Times New Roman" panose="02020603050405020304" pitchFamily="18" charset="0"/>
              </a:rPr>
              <a:t> JD, </a:t>
            </a:r>
            <a:r>
              <a:rPr lang="es-419" sz="1500" dirty="0" err="1">
                <a:effectLst/>
                <a:ea typeface="Times New Roman" panose="02020603050405020304" pitchFamily="18" charset="0"/>
                <a:cs typeface="Times New Roman" panose="02020603050405020304" pitchFamily="18" charset="0"/>
              </a:rPr>
              <a:t>Striplin</a:t>
            </a:r>
            <a:r>
              <a:rPr lang="es-419" sz="1500" dirty="0">
                <a:effectLst/>
                <a:ea typeface="Times New Roman" panose="02020603050405020304" pitchFamily="18" charset="0"/>
                <a:cs typeface="Times New Roman" panose="02020603050405020304" pitchFamily="18" charset="0"/>
              </a:rPr>
              <a:t> D, </a:t>
            </a:r>
            <a:r>
              <a:rPr lang="es-419" sz="1500" dirty="0" err="1">
                <a:effectLst/>
                <a:ea typeface="Times New Roman" panose="02020603050405020304" pitchFamily="18" charset="0"/>
                <a:cs typeface="Times New Roman" panose="02020603050405020304" pitchFamily="18" charset="0"/>
              </a:rPr>
              <a:t>Marinec</a:t>
            </a:r>
            <a:r>
              <a:rPr lang="es-419" sz="1500" dirty="0">
                <a:effectLst/>
                <a:ea typeface="Times New Roman" panose="02020603050405020304" pitchFamily="18" charset="0"/>
                <a:cs typeface="Times New Roman" panose="02020603050405020304" pitchFamily="18" charset="0"/>
              </a:rPr>
              <a:t> N, Chen J, </a:t>
            </a:r>
            <a:r>
              <a:rPr lang="es-419" sz="1500" dirty="0" err="1">
                <a:effectLst/>
                <a:ea typeface="Times New Roman" panose="02020603050405020304" pitchFamily="18" charset="0"/>
                <a:cs typeface="Times New Roman" panose="02020603050405020304" pitchFamily="18" charset="0"/>
              </a:rPr>
              <a:t>Trivedi</a:t>
            </a:r>
            <a:r>
              <a:rPr lang="es-419" sz="1500" dirty="0">
                <a:effectLst/>
                <a:ea typeface="Times New Roman" panose="02020603050405020304" pitchFamily="18" charset="0"/>
                <a:cs typeface="Times New Roman" panose="02020603050405020304" pitchFamily="18" charset="0"/>
              </a:rPr>
              <a:t> RB, Aron DC, et al. A </a:t>
            </a:r>
            <a:r>
              <a:rPr lang="es-419" sz="1500" dirty="0" err="1">
                <a:effectLst/>
                <a:ea typeface="Times New Roman" panose="02020603050405020304" pitchFamily="18" charset="0"/>
                <a:cs typeface="Times New Roman" panose="02020603050405020304" pitchFamily="18" charset="0"/>
              </a:rPr>
              <a:t>mobile</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health</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intervention</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supporting</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heart</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failure</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patients</a:t>
            </a:r>
            <a:r>
              <a:rPr lang="es-419" sz="1500" dirty="0">
                <a:effectLst/>
                <a:ea typeface="Times New Roman" panose="02020603050405020304" pitchFamily="18" charset="0"/>
                <a:cs typeface="Times New Roman" panose="02020603050405020304" pitchFamily="18" charset="0"/>
              </a:rPr>
              <a:t> and </a:t>
            </a:r>
            <a:r>
              <a:rPr lang="es-419" sz="1500" dirty="0" err="1">
                <a:effectLst/>
                <a:ea typeface="Times New Roman" panose="02020603050405020304" pitchFamily="18" charset="0"/>
                <a:cs typeface="Times New Roman" panose="02020603050405020304" pitchFamily="18" charset="0"/>
              </a:rPr>
              <a:t>their</a:t>
            </a:r>
            <a:r>
              <a:rPr lang="es-419" sz="1500" dirty="0">
                <a:effectLst/>
                <a:ea typeface="Times New Roman" panose="02020603050405020304" pitchFamily="18" charset="0"/>
                <a:cs typeface="Times New Roman" panose="02020603050405020304" pitchFamily="18" charset="0"/>
              </a:rPr>
              <a:t> informal </a:t>
            </a:r>
            <a:r>
              <a:rPr lang="es-419" sz="1500" dirty="0" err="1">
                <a:effectLst/>
                <a:ea typeface="Times New Roman" panose="02020603050405020304" pitchFamily="18" charset="0"/>
                <a:cs typeface="Times New Roman" panose="02020603050405020304" pitchFamily="18" charset="0"/>
              </a:rPr>
              <a:t>caregivers</a:t>
            </a:r>
            <a:r>
              <a:rPr lang="es-419" sz="1500" dirty="0">
                <a:effectLst/>
                <a:ea typeface="Times New Roman" panose="02020603050405020304" pitchFamily="18" charset="0"/>
                <a:cs typeface="Times New Roman" panose="02020603050405020304" pitchFamily="18" charset="0"/>
              </a:rPr>
              <a:t>: A </a:t>
            </a:r>
            <a:r>
              <a:rPr lang="es-419" sz="1500" dirty="0" err="1">
                <a:effectLst/>
                <a:ea typeface="Times New Roman" panose="02020603050405020304" pitchFamily="18" charset="0"/>
                <a:cs typeface="Times New Roman" panose="02020603050405020304" pitchFamily="18" charset="0"/>
              </a:rPr>
              <a:t>randomized</a:t>
            </a:r>
            <a:r>
              <a:rPr lang="es-419" sz="1500" dirty="0">
                <a:effectLst/>
                <a:ea typeface="Times New Roman" panose="02020603050405020304" pitchFamily="18" charset="0"/>
                <a:cs typeface="Times New Roman" panose="02020603050405020304" pitchFamily="18" charset="0"/>
              </a:rPr>
              <a:t> comparative </a:t>
            </a:r>
            <a:r>
              <a:rPr lang="es-419" sz="1500" dirty="0" err="1">
                <a:effectLst/>
                <a:ea typeface="Times New Roman" panose="02020603050405020304" pitchFamily="18" charset="0"/>
                <a:cs typeface="Times New Roman" panose="02020603050405020304" pitchFamily="18" charset="0"/>
              </a:rPr>
              <a:t>effectiveness</a:t>
            </a:r>
            <a:r>
              <a:rPr lang="es-419" sz="1500" dirty="0">
                <a:effectLst/>
                <a:ea typeface="Times New Roman" panose="02020603050405020304" pitchFamily="18" charset="0"/>
                <a:cs typeface="Times New Roman" panose="02020603050405020304" pitchFamily="18" charset="0"/>
              </a:rPr>
              <a:t> trial. J </a:t>
            </a:r>
            <a:r>
              <a:rPr lang="es-419" sz="1500" dirty="0" err="1">
                <a:effectLst/>
                <a:ea typeface="Times New Roman" panose="02020603050405020304" pitchFamily="18" charset="0"/>
                <a:cs typeface="Times New Roman" panose="02020603050405020304" pitchFamily="18" charset="0"/>
              </a:rPr>
              <a:t>Med</a:t>
            </a:r>
            <a:r>
              <a:rPr lang="es-419" sz="1500" dirty="0">
                <a:effectLst/>
                <a:ea typeface="Times New Roman" panose="02020603050405020304" pitchFamily="18" charset="0"/>
                <a:cs typeface="Times New Roman" panose="02020603050405020304" pitchFamily="18" charset="0"/>
              </a:rPr>
              <a:t> Internet Res. 2015 Jun 1;17(6):e142. </a:t>
            </a:r>
          </a:p>
          <a:p>
            <a:pPr marL="342900" indent="-342900">
              <a:lnSpc>
                <a:spcPct val="107000"/>
              </a:lnSpc>
              <a:spcAft>
                <a:spcPts val="800"/>
              </a:spcAft>
              <a:buFont typeface="+mj-lt"/>
              <a:buAutoNum type="arabicPeriod"/>
            </a:pPr>
            <a:r>
              <a:rPr lang="es-419" sz="1500" dirty="0">
                <a:effectLst/>
                <a:ea typeface="Times New Roman" panose="02020603050405020304" pitchFamily="18" charset="0"/>
                <a:cs typeface="Times New Roman" panose="02020603050405020304" pitchFamily="18" charset="0"/>
              </a:rPr>
              <a:t>Evans DB, </a:t>
            </a:r>
            <a:r>
              <a:rPr lang="es-419" sz="1500" dirty="0" err="1">
                <a:effectLst/>
                <a:ea typeface="Times New Roman" panose="02020603050405020304" pitchFamily="18" charset="0"/>
                <a:cs typeface="Times New Roman" panose="02020603050405020304" pitchFamily="18" charset="0"/>
              </a:rPr>
              <a:t>Hsu</a:t>
            </a:r>
            <a:r>
              <a:rPr lang="es-419" sz="1500" dirty="0">
                <a:effectLst/>
                <a:ea typeface="Times New Roman" panose="02020603050405020304" pitchFamily="18" charset="0"/>
                <a:cs typeface="Times New Roman" panose="02020603050405020304" pitchFamily="18" charset="0"/>
              </a:rPr>
              <a:t> J, </a:t>
            </a:r>
            <a:r>
              <a:rPr lang="es-419" sz="1500" dirty="0" err="1">
                <a:effectLst/>
                <a:ea typeface="Times New Roman" panose="02020603050405020304" pitchFamily="18" charset="0"/>
                <a:cs typeface="Times New Roman" panose="02020603050405020304" pitchFamily="18" charset="0"/>
              </a:rPr>
              <a:t>Boerma</a:t>
            </a:r>
            <a:r>
              <a:rPr lang="es-419" sz="1500" dirty="0">
                <a:effectLst/>
                <a:ea typeface="Times New Roman" panose="02020603050405020304" pitchFamily="18" charset="0"/>
                <a:cs typeface="Times New Roman" panose="02020603050405020304" pitchFamily="18" charset="0"/>
              </a:rPr>
              <a:t> T. Universal </a:t>
            </a:r>
            <a:r>
              <a:rPr lang="es-419" sz="1500" dirty="0" err="1">
                <a:effectLst/>
                <a:ea typeface="Times New Roman" panose="02020603050405020304" pitchFamily="18" charset="0"/>
                <a:cs typeface="Times New Roman" panose="02020603050405020304" pitchFamily="18" charset="0"/>
              </a:rPr>
              <a:t>health</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coverage</a:t>
            </a:r>
            <a:r>
              <a:rPr lang="es-419" sz="1500" dirty="0">
                <a:effectLst/>
                <a:ea typeface="Times New Roman" panose="02020603050405020304" pitchFamily="18" charset="0"/>
                <a:cs typeface="Times New Roman" panose="02020603050405020304" pitchFamily="18" charset="0"/>
              </a:rPr>
              <a:t> and universal </a:t>
            </a:r>
            <a:r>
              <a:rPr lang="es-419" sz="1500" dirty="0" err="1">
                <a:effectLst/>
                <a:ea typeface="Times New Roman" panose="02020603050405020304" pitchFamily="18" charset="0"/>
                <a:cs typeface="Times New Roman" panose="02020603050405020304" pitchFamily="18" charset="0"/>
              </a:rPr>
              <a:t>access</a:t>
            </a:r>
            <a:r>
              <a:rPr lang="es-419" sz="1500" dirty="0">
                <a:effectLst/>
                <a:ea typeface="Times New Roman" panose="02020603050405020304" pitchFamily="18" charset="0"/>
                <a:cs typeface="Times New Roman" panose="02020603050405020304" pitchFamily="18" charset="0"/>
              </a:rPr>
              <a:t>. Bull </a:t>
            </a:r>
            <a:r>
              <a:rPr lang="es-419" sz="1500" dirty="0" err="1">
                <a:effectLst/>
                <a:ea typeface="Times New Roman" panose="02020603050405020304" pitchFamily="18" charset="0"/>
                <a:cs typeface="Times New Roman" panose="02020603050405020304" pitchFamily="18" charset="0"/>
              </a:rPr>
              <a:t>World</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Health</a:t>
            </a:r>
            <a:r>
              <a:rPr lang="es-419" sz="1500" dirty="0">
                <a:effectLst/>
                <a:ea typeface="Times New Roman" panose="02020603050405020304" pitchFamily="18" charset="0"/>
                <a:cs typeface="Times New Roman" panose="02020603050405020304" pitchFamily="18" charset="0"/>
              </a:rPr>
              <a:t> </a:t>
            </a:r>
            <a:r>
              <a:rPr lang="es-419" sz="1500" dirty="0" err="1">
                <a:effectLst/>
                <a:ea typeface="Times New Roman" panose="02020603050405020304" pitchFamily="18" charset="0"/>
                <a:cs typeface="Times New Roman" panose="02020603050405020304" pitchFamily="18" charset="0"/>
              </a:rPr>
              <a:t>Organ</a:t>
            </a:r>
            <a:r>
              <a:rPr lang="es-419" sz="1500" dirty="0">
                <a:effectLst/>
                <a:ea typeface="Times New Roman" panose="02020603050405020304" pitchFamily="18" charset="0"/>
                <a:cs typeface="Times New Roman" panose="02020603050405020304" pitchFamily="18" charset="0"/>
              </a:rPr>
              <a:t>. 2013;91(8):10–1.</a:t>
            </a:r>
          </a:p>
          <a:p>
            <a:pPr marL="342900" indent="-342900">
              <a:lnSpc>
                <a:spcPct val="107000"/>
              </a:lnSpc>
              <a:spcAft>
                <a:spcPts val="800"/>
              </a:spcAft>
              <a:buFont typeface="+mj-lt"/>
              <a:buAutoNum type="arabicPeriod"/>
            </a:pPr>
            <a:r>
              <a:rPr lang="en-US" sz="1500" b="0" i="0" u="none" strike="noStrike" baseline="0" dirty="0"/>
              <a:t>World Health Organization. Classification of Digital Interventions, Services and Applications in Health. In: A Shared Language to Describe the Uses </a:t>
            </a:r>
            <a:r>
              <a:rPr lang="en-US" sz="1500" b="0" i="0" u="none" strike="noStrike" baseline="0" dirty="0" err="1"/>
              <a:t>ofDigital</a:t>
            </a:r>
            <a:r>
              <a:rPr lang="en-US" sz="1500" b="0" i="0" u="none" strike="noStrike" baseline="0" dirty="0"/>
              <a:t> Technology for Health. 2nd ed. (2023). Available from: </a:t>
            </a:r>
            <a:r>
              <a:rPr lang="en-US" sz="1500" b="0" i="0" u="none" strike="noStrike" baseline="0" dirty="0">
                <a:hlinkClick r:id="rId4"/>
              </a:rPr>
              <a:t>https://iris</a:t>
            </a:r>
            <a:r>
              <a:rPr lang="en-US" sz="1500" b="0" i="0" u="none" strike="noStrike" baseline="0" dirty="0"/>
              <a:t>. </a:t>
            </a:r>
            <a:r>
              <a:rPr lang="es-419" sz="1500" b="0" i="0" u="none" strike="noStrike" baseline="0" dirty="0"/>
              <a:t>who.int/</a:t>
            </a:r>
            <a:r>
              <a:rPr lang="es-419" sz="1500" b="0" i="0" u="none" strike="noStrike" baseline="0" dirty="0" err="1"/>
              <a:t>bitstream</a:t>
            </a:r>
            <a:r>
              <a:rPr lang="es-419" sz="1500" b="0" i="0" u="none" strike="noStrike" baseline="0" dirty="0"/>
              <a:t>/</a:t>
            </a:r>
            <a:r>
              <a:rPr lang="es-419" sz="1500" b="0" i="0" u="none" strike="noStrike" baseline="0" dirty="0" err="1"/>
              <a:t>handle</a:t>
            </a:r>
            <a:r>
              <a:rPr lang="es-419" sz="1500" b="0" i="0" u="none" strike="noStrike" baseline="0" dirty="0"/>
              <a:t>/10665/373581/9789240081949-eng.pdf?sequence=1</a:t>
            </a:r>
            <a:endParaRPr lang="es-419" sz="1500" dirty="0">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número de diapositiva 5">
            <a:extLst>
              <a:ext uri="{FF2B5EF4-FFF2-40B4-BE49-F238E27FC236}">
                <a16:creationId xmlns:a16="http://schemas.microsoft.com/office/drawing/2014/main" id="{1726595C-DF0C-4F98-AB33-7CF6E4C7D0D2}"/>
              </a:ext>
            </a:extLst>
          </p:cNvPr>
          <p:cNvSpPr>
            <a:spLocks noGrp="1"/>
          </p:cNvSpPr>
          <p:nvPr>
            <p:ph type="sldNum" sz="quarter" idx="12"/>
          </p:nvPr>
        </p:nvSpPr>
        <p:spPr/>
        <p:txBody>
          <a:bodyPr/>
          <a:lstStyle/>
          <a:p>
            <a:fld id="{7F1CE694-1297-49F5-90E9-EB642E12B65F}" type="slidenum">
              <a:rPr lang="es-CL" smtClean="0"/>
              <a:t>14</a:t>
            </a:fld>
            <a:endParaRPr lang="es-CL"/>
          </a:p>
        </p:txBody>
      </p:sp>
    </p:spTree>
    <p:extLst>
      <p:ext uri="{BB962C8B-B14F-4D97-AF65-F5344CB8AC3E}">
        <p14:creationId xmlns:p14="http://schemas.microsoft.com/office/powerpoint/2010/main" val="4036592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descr="Figura humana de madera">
            <a:extLst>
              <a:ext uri="{FF2B5EF4-FFF2-40B4-BE49-F238E27FC236}">
                <a16:creationId xmlns:a16="http://schemas.microsoft.com/office/drawing/2014/main" id="{7FA98A67-ECA1-4B36-A80F-F6ACA0B28C1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b="15730"/>
          <a:stretch>
            <a:fillRect/>
          </a:stretch>
        </p:blipFill>
        <p:spPr bwMode="auto">
          <a:xfrm>
            <a:off x="-317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ítulo 1">
            <a:extLst>
              <a:ext uri="{FF2B5EF4-FFF2-40B4-BE49-F238E27FC236}">
                <a16:creationId xmlns:a16="http://schemas.microsoft.com/office/drawing/2014/main" id="{069434D6-379E-4AA9-B132-661EA43AF647}"/>
              </a:ext>
            </a:extLst>
          </p:cNvPr>
          <p:cNvSpPr txBox="1">
            <a:spLocks noChangeArrowheads="1"/>
          </p:cNvSpPr>
          <p:nvPr/>
        </p:nvSpPr>
        <p:spPr bwMode="auto">
          <a:xfrm>
            <a:off x="6092825" y="416719"/>
            <a:ext cx="5199063"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s-CL" altLang="es-CL" sz="4800" b="1" dirty="0">
                <a:latin typeface="Calibri Light" panose="020F0302020204030204" pitchFamily="34" charset="0"/>
              </a:rPr>
              <a:t>¡¡GRACIAS!!</a:t>
            </a:r>
            <a:br>
              <a:rPr lang="es-CL" altLang="es-CL" sz="3200" b="1" dirty="0">
                <a:latin typeface="Calibri Light" panose="020F0302020204030204" pitchFamily="34" charset="0"/>
              </a:rPr>
            </a:br>
            <a:endParaRPr lang="es-CL" altLang="es-CL" sz="3200" b="1" dirty="0">
              <a:latin typeface="Calibri Light" panose="020F0302020204030204" pitchFamily="34" charset="0"/>
            </a:endParaRPr>
          </a:p>
          <a:p>
            <a:pPr algn="r" eaLnBrk="1" hangingPunct="1">
              <a:lnSpc>
                <a:spcPct val="100000"/>
              </a:lnSpc>
              <a:spcBef>
                <a:spcPct val="0"/>
              </a:spcBef>
              <a:buFontTx/>
              <a:buNone/>
            </a:pPr>
            <a:r>
              <a:rPr lang="es-CL" altLang="es-CL" sz="3200" b="1" dirty="0">
                <a:latin typeface="Calibri Light" panose="020F0302020204030204" pitchFamily="34" charset="0"/>
              </a:rPr>
              <a:t>Salud digital y personas mayores</a:t>
            </a:r>
            <a:r>
              <a:rPr lang="es-CL" altLang="es-CL" sz="3200" dirty="0">
                <a:latin typeface="Calibri Light" panose="020F0302020204030204" pitchFamily="34" charset="0"/>
              </a:rPr>
              <a:t>:</a:t>
            </a:r>
            <a:br>
              <a:rPr lang="es-CL" altLang="es-CL" sz="3200" dirty="0">
                <a:latin typeface="Calibri Light" panose="020F0302020204030204" pitchFamily="34" charset="0"/>
              </a:rPr>
            </a:br>
            <a:r>
              <a:rPr lang="es-CL" altLang="es-CL" sz="3200" dirty="0">
                <a:latin typeface="Calibri Light" panose="020F0302020204030204" pitchFamily="34" charset="0"/>
              </a:rPr>
              <a:t>Una exploración al uso actual y oportunidades de optimización en Chile</a:t>
            </a:r>
          </a:p>
        </p:txBody>
      </p:sp>
      <p:pic>
        <p:nvPicPr>
          <p:cNvPr id="128004" name="Imagen 2">
            <a:extLst>
              <a:ext uri="{FF2B5EF4-FFF2-40B4-BE49-F238E27FC236}">
                <a16:creationId xmlns:a16="http://schemas.microsoft.com/office/drawing/2014/main" id="{5DCD3D6F-7B0B-408A-A8C2-8CDBF4FFA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772" y="4760296"/>
            <a:ext cx="4206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CuadroTexto 3">
            <a:extLst>
              <a:ext uri="{FF2B5EF4-FFF2-40B4-BE49-F238E27FC236}">
                <a16:creationId xmlns:a16="http://schemas.microsoft.com/office/drawing/2014/main" id="{0A38B4ED-0B6B-4920-B8E2-A6BE824980E6}"/>
              </a:ext>
            </a:extLst>
          </p:cNvPr>
          <p:cNvSpPr txBox="1">
            <a:spLocks noChangeArrowheads="1"/>
          </p:cNvSpPr>
          <p:nvPr/>
        </p:nvSpPr>
        <p:spPr bwMode="auto">
          <a:xfrm>
            <a:off x="8418749" y="4779346"/>
            <a:ext cx="1436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CL" sz="1800"/>
              <a:t>@cepsudd</a:t>
            </a:r>
            <a:endParaRPr lang="es-419" altLang="es-CL" sz="1800"/>
          </a:p>
        </p:txBody>
      </p:sp>
      <p:pic>
        <p:nvPicPr>
          <p:cNvPr id="128006" name="Imagen 5">
            <a:extLst>
              <a:ext uri="{FF2B5EF4-FFF2-40B4-BE49-F238E27FC236}">
                <a16:creationId xmlns:a16="http://schemas.microsoft.com/office/drawing/2014/main" id="{7531A175-B7EF-438A-892B-0916C4B0C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772" y="5266709"/>
            <a:ext cx="4206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CuadroTexto 8">
            <a:extLst>
              <a:ext uri="{FF2B5EF4-FFF2-40B4-BE49-F238E27FC236}">
                <a16:creationId xmlns:a16="http://schemas.microsoft.com/office/drawing/2014/main" id="{896829CD-D460-4107-81B1-22A4D8A9CE7D}"/>
              </a:ext>
            </a:extLst>
          </p:cNvPr>
          <p:cNvSpPr txBox="1">
            <a:spLocks noChangeArrowheads="1"/>
          </p:cNvSpPr>
          <p:nvPr/>
        </p:nvSpPr>
        <p:spPr bwMode="auto">
          <a:xfrm>
            <a:off x="8418749" y="5257184"/>
            <a:ext cx="1436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CL" sz="1800"/>
              <a:t>@ceps.udd</a:t>
            </a:r>
            <a:endParaRPr lang="es-419" altLang="es-CL" sz="1800"/>
          </a:p>
        </p:txBody>
      </p:sp>
      <p:pic>
        <p:nvPicPr>
          <p:cNvPr id="8" name="Imagen 7">
            <a:extLst>
              <a:ext uri="{FF2B5EF4-FFF2-40B4-BE49-F238E27FC236}">
                <a16:creationId xmlns:a16="http://schemas.microsoft.com/office/drawing/2014/main" id="{23884522-3C44-479C-8EFC-C623C4366ADA}"/>
              </a:ext>
            </a:extLst>
          </p:cNvPr>
          <p:cNvPicPr>
            <a:picLocks noChangeAspect="1"/>
          </p:cNvPicPr>
          <p:nvPr/>
        </p:nvPicPr>
        <p:blipFill>
          <a:blip r:embed="rId6"/>
          <a:stretch>
            <a:fillRect/>
          </a:stretch>
        </p:blipFill>
        <p:spPr>
          <a:xfrm>
            <a:off x="9859963" y="4725371"/>
            <a:ext cx="1431925" cy="1431925"/>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1C27D8DE-A8E4-4851-BDBA-2D25A90E5530}"/>
              </a:ext>
            </a:extLst>
          </p:cNvPr>
          <p:cNvSpPr txBox="1">
            <a:spLocks noChangeArrowheads="1"/>
          </p:cNvSpPr>
          <p:nvPr/>
        </p:nvSpPr>
        <p:spPr bwMode="auto">
          <a:xfrm>
            <a:off x="8487497" y="5727249"/>
            <a:ext cx="103662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defRPr>
            </a:lvl9pPr>
          </a:lstStyle>
          <a:p>
            <a:pPr>
              <a:lnSpc>
                <a:spcPct val="100000"/>
              </a:lnSpc>
              <a:spcBef>
                <a:spcPct val="0"/>
              </a:spcBef>
              <a:buFontTx/>
              <a:buNone/>
            </a:pPr>
            <a:r>
              <a:rPr lang="es-MX" altLang="es-CL" sz="1800" dirty="0" err="1"/>
              <a:t>ceps-udd</a:t>
            </a:r>
            <a:endParaRPr lang="es-419" altLang="es-CL" sz="1800" dirty="0"/>
          </a:p>
        </p:txBody>
      </p:sp>
      <p:pic>
        <p:nvPicPr>
          <p:cNvPr id="10" name="Imagen 9">
            <a:extLst>
              <a:ext uri="{FF2B5EF4-FFF2-40B4-BE49-F238E27FC236}">
                <a16:creationId xmlns:a16="http://schemas.microsoft.com/office/drawing/2014/main" id="{CB1B6A5C-18A4-4A9A-8AC9-56C736E066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8062" y="5762362"/>
            <a:ext cx="428107" cy="428107"/>
          </a:xfrm>
          <a:prstGeom prst="rect">
            <a:avLst/>
          </a:prstGeom>
        </p:spPr>
      </p:pic>
      <p:sp>
        <p:nvSpPr>
          <p:cNvPr id="2" name="Marcador de número de diapositiva 1">
            <a:extLst>
              <a:ext uri="{FF2B5EF4-FFF2-40B4-BE49-F238E27FC236}">
                <a16:creationId xmlns:a16="http://schemas.microsoft.com/office/drawing/2014/main" id="{BDE47C24-4BC8-4092-B02B-3ADF9E57B040}"/>
              </a:ext>
            </a:extLst>
          </p:cNvPr>
          <p:cNvSpPr>
            <a:spLocks noGrp="1"/>
          </p:cNvSpPr>
          <p:nvPr>
            <p:ph type="sldNum" sz="quarter" idx="12"/>
          </p:nvPr>
        </p:nvSpPr>
        <p:spPr/>
        <p:txBody>
          <a:bodyPr/>
          <a:lstStyle/>
          <a:p>
            <a:fld id="{7F1CE694-1297-49F5-90E9-EB642E12B65F}" type="slidenum">
              <a:rPr lang="es-CL" smtClean="0"/>
              <a:t>15</a:t>
            </a:fld>
            <a:endParaRPr lang="es-C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Marcador de número de diapositiva 2">
            <a:extLst>
              <a:ext uri="{FF2B5EF4-FFF2-40B4-BE49-F238E27FC236}">
                <a16:creationId xmlns:a16="http://schemas.microsoft.com/office/drawing/2014/main" id="{0A580F54-E92F-41F6-8F1B-9470EB9CFBA0}"/>
              </a:ext>
            </a:extLst>
          </p:cNvPr>
          <p:cNvSpPr>
            <a:spLocks noGrp="1"/>
          </p:cNvSpPr>
          <p:nvPr>
            <p:ph type="sldNum" sz="quarter" idx="12"/>
          </p:nvPr>
        </p:nvSpPr>
        <p:spPr/>
        <p:txBody>
          <a:bodyPr/>
          <a:lstStyle/>
          <a:p>
            <a:fld id="{7F1CE694-1297-49F5-90E9-EB642E12B65F}" type="slidenum">
              <a:rPr lang="es-CL" smtClean="0"/>
              <a:t>16</a:t>
            </a:fld>
            <a:endParaRPr lang="es-CL"/>
          </a:p>
        </p:txBody>
      </p:sp>
    </p:spTree>
    <p:extLst>
      <p:ext uri="{BB962C8B-B14F-4D97-AF65-F5344CB8AC3E}">
        <p14:creationId xmlns:p14="http://schemas.microsoft.com/office/powerpoint/2010/main" val="3563167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1DB606DD-5FA6-45E4-ACD4-99B6696ACC1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número de diapositiva 1">
            <a:extLst>
              <a:ext uri="{FF2B5EF4-FFF2-40B4-BE49-F238E27FC236}">
                <a16:creationId xmlns:a16="http://schemas.microsoft.com/office/drawing/2014/main" id="{8BAC2A79-AB67-4ED5-8F01-C7CD85CC4A59}"/>
              </a:ext>
            </a:extLst>
          </p:cNvPr>
          <p:cNvSpPr>
            <a:spLocks noGrp="1"/>
          </p:cNvSpPr>
          <p:nvPr>
            <p:ph type="sldNum" sz="quarter" idx="12"/>
          </p:nvPr>
        </p:nvSpPr>
        <p:spPr/>
        <p:txBody>
          <a:bodyPr/>
          <a:lstStyle/>
          <a:p>
            <a:fld id="{7F1CE694-1297-49F5-90E9-EB642E12B65F}" type="slidenum">
              <a:rPr lang="es-CL" smtClean="0"/>
              <a:t>17</a:t>
            </a:fld>
            <a:endParaRPr lang="es-CL"/>
          </a:p>
        </p:txBody>
      </p:sp>
    </p:spTree>
    <p:extLst>
      <p:ext uri="{BB962C8B-B14F-4D97-AF65-F5344CB8AC3E}">
        <p14:creationId xmlns:p14="http://schemas.microsoft.com/office/powerpoint/2010/main" val="3328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7458076" y="742057"/>
            <a:ext cx="4713288" cy="6115943"/>
          </a:xfrm>
          <a:prstGeom prst="rect">
            <a:avLst/>
          </a:prstGeom>
        </p:spPr>
      </p:pic>
      <p:sp>
        <p:nvSpPr>
          <p:cNvPr id="7" name="Rectángulo 6">
            <a:extLst>
              <a:ext uri="{FF2B5EF4-FFF2-40B4-BE49-F238E27FC236}">
                <a16:creationId xmlns:a16="http://schemas.microsoft.com/office/drawing/2014/main" id="{1F1B4357-9575-9CE3-3588-E5A0C06A8669}"/>
              </a:ext>
            </a:extLst>
          </p:cNvPr>
          <p:cNvSpPr/>
          <p:nvPr/>
        </p:nvSpPr>
        <p:spPr>
          <a:xfrm rot="16200000">
            <a:off x="6739173" y="1971226"/>
            <a:ext cx="611594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DBF70A3F-3355-D4C8-3FC3-0B962CEF00E6}"/>
              </a:ext>
            </a:extLst>
          </p:cNvPr>
          <p:cNvSpPr/>
          <p:nvPr/>
        </p:nvSpPr>
        <p:spPr>
          <a:xfrm>
            <a:off x="-1" y="711200"/>
            <a:ext cx="293909" cy="614680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5" name="CuadroTexto 44">
            <a:extLst>
              <a:ext uri="{FF2B5EF4-FFF2-40B4-BE49-F238E27FC236}">
                <a16:creationId xmlns:a16="http://schemas.microsoft.com/office/drawing/2014/main" id="{DBCD5034-084A-4DEA-86C7-BE6B5AA91462}"/>
              </a:ext>
            </a:extLst>
          </p:cNvPr>
          <p:cNvSpPr txBox="1"/>
          <p:nvPr/>
        </p:nvSpPr>
        <p:spPr>
          <a:xfrm>
            <a:off x="471178" y="5453591"/>
            <a:ext cx="6762209" cy="968278"/>
          </a:xfrm>
          <a:prstGeom prst="rect">
            <a:avLst/>
          </a:prstGeom>
          <a:noFill/>
        </p:spPr>
        <p:txBody>
          <a:bodyPr wrap="square">
            <a:spAutoFit/>
          </a:bodyPr>
          <a:lstStyle/>
          <a:p>
            <a:pPr algn="ctr">
              <a:lnSpc>
                <a:spcPct val="107000"/>
              </a:lnSpc>
              <a:spcAft>
                <a:spcPts val="800"/>
              </a:spcAft>
            </a:pPr>
            <a:r>
              <a:rPr lang="es-MX" dirty="0">
                <a:solidFill>
                  <a:srgbClr val="378389"/>
                </a:solidFill>
                <a:latin typeface="Calibri" panose="020F0502020204030204" pitchFamily="34" charset="0"/>
                <a:ea typeface="Calibri" panose="020F0502020204030204" pitchFamily="34" charset="0"/>
                <a:cs typeface="Times New Roman" panose="02020603050405020304" pitchFamily="18" charset="0"/>
              </a:rPr>
              <a:t>🎯 </a:t>
            </a:r>
            <a:r>
              <a:rPr lang="es-419" sz="1800" i="1" dirty="0">
                <a:solidFill>
                  <a:srgbClr val="378389"/>
                </a:solidFill>
                <a:effectLst/>
                <a:latin typeface="Calibri" panose="020F0502020204030204" pitchFamily="34" charset="0"/>
                <a:ea typeface="Calibri" panose="020F0502020204030204" pitchFamily="34" charset="0"/>
                <a:cs typeface="Times New Roman" panose="02020603050405020304" pitchFamily="18" charset="0"/>
              </a:rPr>
              <a:t>Mapear y resumir exhaustivamente las iniciativas, estrategias, programas, innovaciones o políticas de salud digital dirigidas a las personas mayores o sus cuidadores</a:t>
            </a:r>
          </a:p>
        </p:txBody>
      </p:sp>
      <p:graphicFrame>
        <p:nvGraphicFramePr>
          <p:cNvPr id="46" name="Diagrama 45">
            <a:extLst>
              <a:ext uri="{FF2B5EF4-FFF2-40B4-BE49-F238E27FC236}">
                <a16:creationId xmlns:a16="http://schemas.microsoft.com/office/drawing/2014/main" id="{336240B3-36F6-4E65-B4A0-F2DED5F02BD2}"/>
              </a:ext>
            </a:extLst>
          </p:cNvPr>
          <p:cNvGraphicFramePr/>
          <p:nvPr>
            <p:extLst>
              <p:ext uri="{D42A27DB-BD31-4B8C-83A1-F6EECF244321}">
                <p14:modId xmlns:p14="http://schemas.microsoft.com/office/powerpoint/2010/main" val="3432428395"/>
              </p:ext>
            </p:extLst>
          </p:nvPr>
        </p:nvGraphicFramePr>
        <p:xfrm>
          <a:off x="456042" y="6507221"/>
          <a:ext cx="6792482" cy="30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B365FCF9-0052-4C4D-BBA7-D1613072DA94}"/>
              </a:ext>
            </a:extLst>
          </p:cNvPr>
          <p:cNvSpPr txBox="1"/>
          <p:nvPr/>
        </p:nvSpPr>
        <p:spPr>
          <a:xfrm>
            <a:off x="7968342" y="5828057"/>
            <a:ext cx="3657603" cy="923330"/>
          </a:xfrm>
          <a:prstGeom prst="rect">
            <a:avLst/>
          </a:prstGeom>
          <a:noFill/>
        </p:spPr>
        <p:txBody>
          <a:bodyPr wrap="square">
            <a:spAutoFit/>
          </a:bodyPr>
          <a:lstStyle/>
          <a:p>
            <a:pPr algn="ctr"/>
            <a:r>
              <a:rPr lang="es-419" b="1" dirty="0">
                <a:solidFill>
                  <a:schemeClr val="bg1"/>
                </a:solidFill>
                <a:latin typeface="+mj-lt"/>
              </a:rPr>
              <a:t>Palabras clave: </a:t>
            </a:r>
            <a:r>
              <a:rPr lang="es-419" dirty="0">
                <a:solidFill>
                  <a:schemeClr val="bg1"/>
                </a:solidFill>
                <a:latin typeface="+mj-lt"/>
              </a:rPr>
              <a:t>salud digital, personas mayores, cuidador, revisiones, telemedicina.</a:t>
            </a:r>
          </a:p>
        </p:txBody>
      </p:sp>
      <p:sp>
        <p:nvSpPr>
          <p:cNvPr id="6" name="Título 6">
            <a:extLst>
              <a:ext uri="{FF2B5EF4-FFF2-40B4-BE49-F238E27FC236}">
                <a16:creationId xmlns:a16="http://schemas.microsoft.com/office/drawing/2014/main" id="{0D10D580-29D0-5645-A811-1720212D9509}"/>
              </a:ext>
            </a:extLst>
          </p:cNvPr>
          <p:cNvSpPr txBox="1">
            <a:spLocks/>
          </p:cNvSpPr>
          <p:nvPr/>
        </p:nvSpPr>
        <p:spPr>
          <a:xfrm>
            <a:off x="7968342" y="2766218"/>
            <a:ext cx="3657602" cy="99097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4000" b="1" dirty="0">
                <a:solidFill>
                  <a:srgbClr val="003C58"/>
                </a:solidFill>
                <a:latin typeface="Arial" panose="020B0604020202020204" pitchFamily="34" charset="0"/>
                <a:cs typeface="Arial" panose="020B0604020202020204" pitchFamily="34" charset="0"/>
              </a:rPr>
              <a:t>Introducción</a:t>
            </a:r>
          </a:p>
        </p:txBody>
      </p:sp>
      <p:sp>
        <p:nvSpPr>
          <p:cNvPr id="3" name="Marcador de número de diapositiva 2">
            <a:extLst>
              <a:ext uri="{FF2B5EF4-FFF2-40B4-BE49-F238E27FC236}">
                <a16:creationId xmlns:a16="http://schemas.microsoft.com/office/drawing/2014/main" id="{22C0E40E-6503-417C-943D-4D4E74A57E51}"/>
              </a:ext>
            </a:extLst>
          </p:cNvPr>
          <p:cNvSpPr>
            <a:spLocks noGrp="1"/>
          </p:cNvSpPr>
          <p:nvPr>
            <p:ph type="sldNum" sz="quarter" idx="12"/>
          </p:nvPr>
        </p:nvSpPr>
        <p:spPr/>
        <p:txBody>
          <a:bodyPr/>
          <a:lstStyle/>
          <a:p>
            <a:fld id="{7F1CE694-1297-49F5-90E9-EB642E12B65F}" type="slidenum">
              <a:rPr lang="es-CL" smtClean="0"/>
              <a:t>2</a:t>
            </a:fld>
            <a:endParaRPr lang="es-CL"/>
          </a:p>
        </p:txBody>
      </p:sp>
      <p:sp>
        <p:nvSpPr>
          <p:cNvPr id="9" name="CuadroTexto 8">
            <a:extLst>
              <a:ext uri="{FF2B5EF4-FFF2-40B4-BE49-F238E27FC236}">
                <a16:creationId xmlns:a16="http://schemas.microsoft.com/office/drawing/2014/main" id="{20C1ADB9-9266-45AA-97AE-E2BA89578AC0}"/>
              </a:ext>
            </a:extLst>
          </p:cNvPr>
          <p:cNvSpPr txBox="1"/>
          <p:nvPr/>
        </p:nvSpPr>
        <p:spPr>
          <a:xfrm>
            <a:off x="557547" y="638539"/>
            <a:ext cx="6636889" cy="4801314"/>
          </a:xfrm>
          <a:prstGeom prst="rect">
            <a:avLst/>
          </a:prstGeom>
          <a:noFill/>
        </p:spPr>
        <p:txBody>
          <a:bodyPr wrap="square" rtlCol="0">
            <a:spAutoFit/>
          </a:bodyPr>
          <a:lstStyle/>
          <a:p>
            <a:pPr algn="just"/>
            <a:r>
              <a:rPr lang="es-419" dirty="0"/>
              <a:t>🌍 Envejecimiento poblacional</a:t>
            </a:r>
            <a:r>
              <a:rPr lang="es-419" b="1" dirty="0"/>
              <a:t>: 2 mil millones </a:t>
            </a:r>
            <a:r>
              <a:rPr lang="es-419" dirty="0"/>
              <a:t>de personas mayores de 60 años para 2050, el </a:t>
            </a:r>
            <a:r>
              <a:rPr lang="es-419" b="1" dirty="0"/>
              <a:t>80% en países de ingresos bajos y medios </a:t>
            </a:r>
            <a:r>
              <a:rPr lang="es-419" dirty="0"/>
              <a:t>(1).</a:t>
            </a:r>
          </a:p>
          <a:p>
            <a:pPr algn="just"/>
            <a:endParaRPr lang="es-419" dirty="0"/>
          </a:p>
          <a:p>
            <a:pPr algn="just"/>
            <a:r>
              <a:rPr lang="es-419" dirty="0"/>
              <a:t>💪 Este proceso refleja mejoras en salud y calidad de vida, pero también plantea </a:t>
            </a:r>
            <a:r>
              <a:rPr lang="es-419" b="1" dirty="0"/>
              <a:t>desafíos sanitarios y sociales importantes </a:t>
            </a:r>
            <a:r>
              <a:rPr lang="es-419" dirty="0"/>
              <a:t>(2–4).</a:t>
            </a:r>
          </a:p>
          <a:p>
            <a:pPr algn="just"/>
            <a:endParaRPr lang="es-419" dirty="0"/>
          </a:p>
          <a:p>
            <a:pPr algn="just"/>
            <a:r>
              <a:rPr lang="es-419" dirty="0"/>
              <a:t>🚪 Muchas personas mayores enfrentan </a:t>
            </a:r>
            <a:r>
              <a:rPr lang="es-419" b="1" dirty="0"/>
              <a:t>barreras de acceso a servicios de salud</a:t>
            </a:r>
            <a:r>
              <a:rPr lang="es-419" dirty="0"/>
              <a:t>, especialmente en contextos con recursos limitados (2–4).</a:t>
            </a:r>
          </a:p>
          <a:p>
            <a:pPr algn="just"/>
            <a:endParaRPr lang="es-419" dirty="0"/>
          </a:p>
          <a:p>
            <a:pPr algn="just"/>
            <a:r>
              <a:rPr lang="es-419" dirty="0"/>
              <a:t>💻 La </a:t>
            </a:r>
            <a:r>
              <a:rPr lang="es-419" b="1" dirty="0"/>
              <a:t>salud digital</a:t>
            </a:r>
            <a:r>
              <a:rPr lang="es-419" dirty="0"/>
              <a:t> surge como una herramienta prometedora para </a:t>
            </a:r>
            <a:r>
              <a:rPr lang="es-419" b="1" dirty="0"/>
              <a:t>mejorar el acceso, la equidad y la calidad de la atención</a:t>
            </a:r>
            <a:r>
              <a:rPr lang="es-419" dirty="0"/>
              <a:t>, con potencial para </a:t>
            </a:r>
            <a:r>
              <a:rPr lang="es-419" b="1" dirty="0"/>
              <a:t>apoyar la cobertura universal en salud</a:t>
            </a:r>
            <a:r>
              <a:rPr lang="es-419" dirty="0"/>
              <a:t> (5).</a:t>
            </a:r>
          </a:p>
          <a:p>
            <a:pPr algn="just"/>
            <a:endParaRPr lang="es-419" dirty="0"/>
          </a:p>
          <a:p>
            <a:pPr algn="just"/>
            <a:r>
              <a:rPr lang="es-419" dirty="0"/>
              <a:t>🧩 Para un uso efectivo, requiere soluciones accesibles y centradas en el usuario.</a:t>
            </a:r>
          </a:p>
        </p:txBody>
      </p:sp>
    </p:spTree>
    <p:extLst>
      <p:ext uri="{BB962C8B-B14F-4D97-AF65-F5344CB8AC3E}">
        <p14:creationId xmlns:p14="http://schemas.microsoft.com/office/powerpoint/2010/main" val="243148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Graphic spid="46" grpId="0">
        <p:bldAsOne/>
      </p:bldGraphic>
      <p:bldP spid="10" grpId="0"/>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BC4AF9C-7D6C-45C5-875C-36E9D1F70FB9}"/>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12222" y="329184"/>
            <a:ext cx="4713288" cy="6528816"/>
          </a:xfrm>
          <a:prstGeom prst="rect">
            <a:avLst/>
          </a:prstGeom>
        </p:spPr>
      </p:pic>
      <p:sp>
        <p:nvSpPr>
          <p:cNvPr id="12" name="Rectángulo 11">
            <a:extLst>
              <a:ext uri="{FF2B5EF4-FFF2-40B4-BE49-F238E27FC236}">
                <a16:creationId xmlns:a16="http://schemas.microsoft.com/office/drawing/2014/main" id="{73A4029B-1542-4469-B6F0-6619E7B2D3C8}"/>
              </a:ext>
            </a:extLst>
          </p:cNvPr>
          <p:cNvSpPr/>
          <p:nvPr/>
        </p:nvSpPr>
        <p:spPr>
          <a:xfrm rot="16200000">
            <a:off x="-309566" y="1040223"/>
            <a:ext cx="5818243" cy="4203020"/>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588685" y="2919939"/>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9" name="Grupo 8">
            <a:extLst>
              <a:ext uri="{FF2B5EF4-FFF2-40B4-BE49-F238E27FC236}">
                <a16:creationId xmlns:a16="http://schemas.microsoft.com/office/drawing/2014/main" id="{9FD87E5A-8F9E-4645-96F4-7ED2F1CF9BDD}"/>
              </a:ext>
            </a:extLst>
          </p:cNvPr>
          <p:cNvGrpSpPr/>
          <p:nvPr/>
        </p:nvGrpSpPr>
        <p:grpSpPr>
          <a:xfrm>
            <a:off x="4749796" y="134682"/>
            <a:ext cx="7142156" cy="6356497"/>
            <a:chOff x="2635623" y="365125"/>
            <a:chExt cx="6353864" cy="5988626"/>
          </a:xfrm>
        </p:grpSpPr>
        <p:sp>
          <p:nvSpPr>
            <p:cNvPr id="13" name="Freeform 160">
              <a:extLst>
                <a:ext uri="{FF2B5EF4-FFF2-40B4-BE49-F238E27FC236}">
                  <a16:creationId xmlns:a16="http://schemas.microsoft.com/office/drawing/2014/main" id="{5395727D-6085-4A98-9054-DF596F57DD09}"/>
                </a:ext>
              </a:extLst>
            </p:cNvPr>
            <p:cNvSpPr>
              <a:spLocks noChangeAspect="1" noChangeArrowheads="1"/>
            </p:cNvSpPr>
            <p:nvPr/>
          </p:nvSpPr>
          <p:spPr bwMode="auto">
            <a:xfrm>
              <a:off x="5426576" y="2777216"/>
              <a:ext cx="3562911" cy="3533597"/>
            </a:xfrm>
            <a:custGeom>
              <a:avLst/>
              <a:gdLst>
                <a:gd name="T0" fmla="*/ 3392 w 5980"/>
                <a:gd name="T1" fmla="*/ 0 h 5960"/>
                <a:gd name="T2" fmla="*/ 3392 w 5980"/>
                <a:gd name="T3" fmla="*/ 0 h 5960"/>
                <a:gd name="T4" fmla="*/ 3127 w 5980"/>
                <a:gd name="T5" fmla="*/ 492 h 5960"/>
                <a:gd name="T6" fmla="*/ 5467 w 5980"/>
                <a:gd name="T7" fmla="*/ 2969 h 5960"/>
                <a:gd name="T8" fmla="*/ 2989 w 5980"/>
                <a:gd name="T9" fmla="*/ 5447 h 5960"/>
                <a:gd name="T10" fmla="*/ 944 w 5980"/>
                <a:gd name="T11" fmla="*/ 4375 h 5960"/>
                <a:gd name="T12" fmla="*/ 649 w 5980"/>
                <a:gd name="T13" fmla="*/ 3785 h 5960"/>
                <a:gd name="T14" fmla="*/ 511 w 5980"/>
                <a:gd name="T15" fmla="*/ 2969 h 5960"/>
                <a:gd name="T16" fmla="*/ 649 w 5980"/>
                <a:gd name="T17" fmla="*/ 2143 h 5960"/>
                <a:gd name="T18" fmla="*/ 521 w 5980"/>
                <a:gd name="T19" fmla="*/ 1838 h 5960"/>
                <a:gd name="T20" fmla="*/ 226 w 5980"/>
                <a:gd name="T21" fmla="*/ 1819 h 5960"/>
                <a:gd name="T22" fmla="*/ 0 w 5980"/>
                <a:gd name="T23" fmla="*/ 2969 h 5960"/>
                <a:gd name="T24" fmla="*/ 354 w 5980"/>
                <a:gd name="T25" fmla="*/ 4375 h 5960"/>
                <a:gd name="T26" fmla="*/ 649 w 5980"/>
                <a:gd name="T27" fmla="*/ 4828 h 5960"/>
                <a:gd name="T28" fmla="*/ 2989 w 5980"/>
                <a:gd name="T29" fmla="*/ 5959 h 5960"/>
                <a:gd name="T30" fmla="*/ 5979 w 5980"/>
                <a:gd name="T31" fmla="*/ 2969 h 5960"/>
                <a:gd name="T32" fmla="*/ 3392 w 5980"/>
                <a:gd name="T33" fmla="*/ 0 h 5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80" h="5960">
                  <a:moveTo>
                    <a:pt x="3392" y="0"/>
                  </a:moveTo>
                  <a:lnTo>
                    <a:pt x="3392" y="0"/>
                  </a:lnTo>
                  <a:cubicBezTo>
                    <a:pt x="3314" y="177"/>
                    <a:pt x="3235" y="335"/>
                    <a:pt x="3127" y="492"/>
                  </a:cubicBezTo>
                  <a:cubicBezTo>
                    <a:pt x="4435" y="561"/>
                    <a:pt x="5467" y="1641"/>
                    <a:pt x="5467" y="2969"/>
                  </a:cubicBezTo>
                  <a:cubicBezTo>
                    <a:pt x="5467" y="4336"/>
                    <a:pt x="4356" y="5447"/>
                    <a:pt x="2989" y="5447"/>
                  </a:cubicBezTo>
                  <a:cubicBezTo>
                    <a:pt x="2144" y="5447"/>
                    <a:pt x="1386" y="5024"/>
                    <a:pt x="944" y="4375"/>
                  </a:cubicBezTo>
                  <a:cubicBezTo>
                    <a:pt x="816" y="4189"/>
                    <a:pt x="717" y="3992"/>
                    <a:pt x="649" y="3785"/>
                  </a:cubicBezTo>
                  <a:cubicBezTo>
                    <a:pt x="560" y="3530"/>
                    <a:pt x="511" y="3254"/>
                    <a:pt x="511" y="2969"/>
                  </a:cubicBezTo>
                  <a:cubicBezTo>
                    <a:pt x="511" y="2674"/>
                    <a:pt x="560" y="2399"/>
                    <a:pt x="649" y="2143"/>
                  </a:cubicBezTo>
                  <a:cubicBezTo>
                    <a:pt x="609" y="2045"/>
                    <a:pt x="570" y="1937"/>
                    <a:pt x="521" y="1838"/>
                  </a:cubicBezTo>
                  <a:cubicBezTo>
                    <a:pt x="422" y="1838"/>
                    <a:pt x="324" y="1828"/>
                    <a:pt x="226" y="1819"/>
                  </a:cubicBezTo>
                  <a:cubicBezTo>
                    <a:pt x="78" y="2173"/>
                    <a:pt x="0" y="2556"/>
                    <a:pt x="0" y="2969"/>
                  </a:cubicBezTo>
                  <a:cubicBezTo>
                    <a:pt x="0" y="3471"/>
                    <a:pt x="127" y="3953"/>
                    <a:pt x="354" y="4375"/>
                  </a:cubicBezTo>
                  <a:cubicBezTo>
                    <a:pt x="432" y="4533"/>
                    <a:pt x="531" y="4680"/>
                    <a:pt x="649" y="4828"/>
                  </a:cubicBezTo>
                  <a:cubicBezTo>
                    <a:pt x="1189" y="5516"/>
                    <a:pt x="2035" y="5959"/>
                    <a:pt x="2989" y="5959"/>
                  </a:cubicBezTo>
                  <a:cubicBezTo>
                    <a:pt x="4641" y="5959"/>
                    <a:pt x="5979" y="4621"/>
                    <a:pt x="5979" y="2969"/>
                  </a:cubicBezTo>
                  <a:cubicBezTo>
                    <a:pt x="5979" y="1455"/>
                    <a:pt x="4848" y="197"/>
                    <a:pt x="3392" y="0"/>
                  </a:cubicBezTo>
                </a:path>
              </a:pathLst>
            </a:custGeom>
            <a:solidFill>
              <a:schemeClr val="accent1">
                <a:lumMod val="50000"/>
              </a:schemeClr>
            </a:solidFill>
            <a:ln>
              <a:noFill/>
            </a:ln>
            <a:effectLst/>
          </p:spPr>
          <p:txBody>
            <a:bodyPr wrap="none" anchor="ctr"/>
            <a:lstStyle/>
            <a:p>
              <a:endParaRPr lang="es-MX" sz="900"/>
            </a:p>
          </p:txBody>
        </p:sp>
        <p:sp>
          <p:nvSpPr>
            <p:cNvPr id="14" name="Freeform 161">
              <a:extLst>
                <a:ext uri="{FF2B5EF4-FFF2-40B4-BE49-F238E27FC236}">
                  <a16:creationId xmlns:a16="http://schemas.microsoft.com/office/drawing/2014/main" id="{EE1C91D7-64F5-4F0E-9F45-9954C9D1CF75}"/>
                </a:ext>
              </a:extLst>
            </p:cNvPr>
            <p:cNvSpPr>
              <a:spLocks noChangeAspect="1" noChangeArrowheads="1"/>
            </p:cNvSpPr>
            <p:nvPr/>
          </p:nvSpPr>
          <p:spPr bwMode="auto">
            <a:xfrm>
              <a:off x="5837246" y="2817650"/>
              <a:ext cx="1264891" cy="797149"/>
            </a:xfrm>
            <a:custGeom>
              <a:avLst/>
              <a:gdLst>
                <a:gd name="T0" fmla="*/ 521 w 2194"/>
                <a:gd name="T1" fmla="*/ 1297 h 1347"/>
                <a:gd name="T2" fmla="*/ 521 w 2194"/>
                <a:gd name="T3" fmla="*/ 1297 h 1347"/>
                <a:gd name="T4" fmla="*/ 1799 w 2194"/>
                <a:gd name="T5" fmla="*/ 570 h 1347"/>
                <a:gd name="T6" fmla="*/ 2193 w 2194"/>
                <a:gd name="T7" fmla="*/ 0 h 1347"/>
                <a:gd name="T8" fmla="*/ 0 w 2194"/>
                <a:gd name="T9" fmla="*/ 1130 h 1347"/>
                <a:gd name="T10" fmla="*/ 157 w 2194"/>
                <a:gd name="T11" fmla="*/ 1346 h 1347"/>
                <a:gd name="T12" fmla="*/ 521 w 2194"/>
                <a:gd name="T13" fmla="*/ 1297 h 1347"/>
              </a:gdLst>
              <a:ahLst/>
              <a:cxnLst>
                <a:cxn ang="0">
                  <a:pos x="T0" y="T1"/>
                </a:cxn>
                <a:cxn ang="0">
                  <a:pos x="T2" y="T3"/>
                </a:cxn>
                <a:cxn ang="0">
                  <a:pos x="T4" y="T5"/>
                </a:cxn>
                <a:cxn ang="0">
                  <a:pos x="T6" y="T7"/>
                </a:cxn>
                <a:cxn ang="0">
                  <a:pos x="T8" y="T9"/>
                </a:cxn>
                <a:cxn ang="0">
                  <a:pos x="T10" y="T11"/>
                </a:cxn>
                <a:cxn ang="0">
                  <a:pos x="T12" y="T13"/>
                </a:cxn>
              </a:cxnLst>
              <a:rect l="0" t="0" r="r" b="b"/>
              <a:pathLst>
                <a:path w="2194" h="1347">
                  <a:moveTo>
                    <a:pt x="521" y="1297"/>
                  </a:moveTo>
                  <a:lnTo>
                    <a:pt x="521" y="1297"/>
                  </a:lnTo>
                  <a:cubicBezTo>
                    <a:pt x="855" y="934"/>
                    <a:pt x="1298" y="678"/>
                    <a:pt x="1799" y="570"/>
                  </a:cubicBezTo>
                  <a:cubicBezTo>
                    <a:pt x="1956" y="393"/>
                    <a:pt x="2085" y="206"/>
                    <a:pt x="2193" y="0"/>
                  </a:cubicBezTo>
                  <a:cubicBezTo>
                    <a:pt x="1298" y="49"/>
                    <a:pt x="521" y="472"/>
                    <a:pt x="0" y="1130"/>
                  </a:cubicBezTo>
                  <a:cubicBezTo>
                    <a:pt x="59" y="1198"/>
                    <a:pt x="108" y="1277"/>
                    <a:pt x="157" y="1346"/>
                  </a:cubicBezTo>
                  <a:cubicBezTo>
                    <a:pt x="285" y="1336"/>
                    <a:pt x="403" y="1326"/>
                    <a:pt x="521" y="1297"/>
                  </a:cubicBezTo>
                </a:path>
              </a:pathLst>
            </a:custGeom>
            <a:solidFill>
              <a:schemeClr val="accent1">
                <a:lumMod val="50000"/>
              </a:schemeClr>
            </a:solidFill>
            <a:ln>
              <a:noFill/>
            </a:ln>
            <a:effectLst/>
          </p:spPr>
          <p:txBody>
            <a:bodyPr wrap="none" anchor="ctr"/>
            <a:lstStyle/>
            <a:p>
              <a:endParaRPr lang="es-MX" sz="900" dirty="0"/>
            </a:p>
          </p:txBody>
        </p:sp>
        <p:sp>
          <p:nvSpPr>
            <p:cNvPr id="15" name="Freeform 162">
              <a:extLst>
                <a:ext uri="{FF2B5EF4-FFF2-40B4-BE49-F238E27FC236}">
                  <a16:creationId xmlns:a16="http://schemas.microsoft.com/office/drawing/2014/main" id="{AE792E07-C2B6-4C79-B3FA-F06B4042D935}"/>
                </a:ext>
              </a:extLst>
            </p:cNvPr>
            <p:cNvSpPr>
              <a:spLocks noChangeAspect="1" noChangeArrowheads="1"/>
            </p:cNvSpPr>
            <p:nvPr/>
          </p:nvSpPr>
          <p:spPr bwMode="auto">
            <a:xfrm>
              <a:off x="5782442" y="3911369"/>
              <a:ext cx="447030" cy="1521119"/>
            </a:xfrm>
            <a:custGeom>
              <a:avLst/>
              <a:gdLst>
                <a:gd name="T0" fmla="*/ 541 w 778"/>
                <a:gd name="T1" fmla="*/ 0 h 2567"/>
                <a:gd name="T2" fmla="*/ 541 w 778"/>
                <a:gd name="T3" fmla="*/ 0 h 2567"/>
                <a:gd name="T4" fmla="*/ 255 w 778"/>
                <a:gd name="T5" fmla="*/ 29 h 2567"/>
                <a:gd name="T6" fmla="*/ 108 w 778"/>
                <a:gd name="T7" fmla="*/ 39 h 2567"/>
                <a:gd name="T8" fmla="*/ 0 w 778"/>
                <a:gd name="T9" fmla="*/ 29 h 2567"/>
                <a:gd name="T10" fmla="*/ 128 w 778"/>
                <a:gd name="T11" fmla="*/ 334 h 2567"/>
                <a:gd name="T12" fmla="*/ 265 w 778"/>
                <a:gd name="T13" fmla="*/ 1160 h 2567"/>
                <a:gd name="T14" fmla="*/ 128 w 778"/>
                <a:gd name="T15" fmla="*/ 1976 h 2567"/>
                <a:gd name="T16" fmla="*/ 423 w 778"/>
                <a:gd name="T17" fmla="*/ 2566 h 2567"/>
                <a:gd name="T18" fmla="*/ 777 w 778"/>
                <a:gd name="T19" fmla="*/ 1160 h 2567"/>
                <a:gd name="T20" fmla="*/ 541 w 778"/>
                <a:gd name="T21" fmla="*/ 0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8" h="2567">
                  <a:moveTo>
                    <a:pt x="541" y="0"/>
                  </a:moveTo>
                  <a:lnTo>
                    <a:pt x="541" y="0"/>
                  </a:lnTo>
                  <a:cubicBezTo>
                    <a:pt x="452" y="19"/>
                    <a:pt x="354" y="29"/>
                    <a:pt x="255" y="29"/>
                  </a:cubicBezTo>
                  <a:cubicBezTo>
                    <a:pt x="206" y="39"/>
                    <a:pt x="157" y="39"/>
                    <a:pt x="108" y="39"/>
                  </a:cubicBezTo>
                  <a:cubicBezTo>
                    <a:pt x="69" y="39"/>
                    <a:pt x="29" y="39"/>
                    <a:pt x="0" y="29"/>
                  </a:cubicBezTo>
                  <a:cubicBezTo>
                    <a:pt x="49" y="128"/>
                    <a:pt x="88" y="236"/>
                    <a:pt x="128" y="334"/>
                  </a:cubicBezTo>
                  <a:cubicBezTo>
                    <a:pt x="216" y="590"/>
                    <a:pt x="265" y="865"/>
                    <a:pt x="265" y="1160"/>
                  </a:cubicBezTo>
                  <a:cubicBezTo>
                    <a:pt x="265" y="1445"/>
                    <a:pt x="216" y="1721"/>
                    <a:pt x="128" y="1976"/>
                  </a:cubicBezTo>
                  <a:cubicBezTo>
                    <a:pt x="196" y="2183"/>
                    <a:pt x="295" y="2380"/>
                    <a:pt x="423" y="2566"/>
                  </a:cubicBezTo>
                  <a:cubicBezTo>
                    <a:pt x="649" y="2144"/>
                    <a:pt x="777" y="1662"/>
                    <a:pt x="777" y="1160"/>
                  </a:cubicBezTo>
                  <a:cubicBezTo>
                    <a:pt x="777" y="747"/>
                    <a:pt x="688" y="364"/>
                    <a:pt x="541" y="0"/>
                  </a:cubicBezTo>
                </a:path>
              </a:pathLst>
            </a:custGeom>
            <a:solidFill>
              <a:schemeClr val="bg1">
                <a:lumMod val="65000"/>
              </a:schemeClr>
            </a:solidFill>
            <a:ln>
              <a:noFill/>
            </a:ln>
            <a:effectLst/>
          </p:spPr>
          <p:txBody>
            <a:bodyPr wrap="none" anchor="ctr"/>
            <a:lstStyle/>
            <a:p>
              <a:endParaRPr lang="es-MX" sz="900"/>
            </a:p>
          </p:txBody>
        </p:sp>
        <p:sp>
          <p:nvSpPr>
            <p:cNvPr id="16" name="Freeform 163">
              <a:extLst>
                <a:ext uri="{FF2B5EF4-FFF2-40B4-BE49-F238E27FC236}">
                  <a16:creationId xmlns:a16="http://schemas.microsoft.com/office/drawing/2014/main" id="{FC775BE1-6913-4C98-98CF-496D1772454C}"/>
                </a:ext>
              </a:extLst>
            </p:cNvPr>
            <p:cNvSpPr>
              <a:spLocks noChangeAspect="1" noChangeArrowheads="1"/>
            </p:cNvSpPr>
            <p:nvPr/>
          </p:nvSpPr>
          <p:spPr bwMode="auto">
            <a:xfrm>
              <a:off x="2635623" y="2809700"/>
              <a:ext cx="3271257" cy="3544051"/>
            </a:xfrm>
            <a:custGeom>
              <a:avLst/>
              <a:gdLst>
                <a:gd name="T0" fmla="*/ 2989 w 5488"/>
                <a:gd name="T1" fmla="*/ 5466 h 5979"/>
                <a:gd name="T2" fmla="*/ 2989 w 5488"/>
                <a:gd name="T3" fmla="*/ 5466 h 5979"/>
                <a:gd name="T4" fmla="*/ 502 w 5488"/>
                <a:gd name="T5" fmla="*/ 2988 h 5979"/>
                <a:gd name="T6" fmla="*/ 2802 w 5488"/>
                <a:gd name="T7" fmla="*/ 511 h 5979"/>
                <a:gd name="T8" fmla="*/ 2989 w 5488"/>
                <a:gd name="T9" fmla="*/ 501 h 5979"/>
                <a:gd name="T10" fmla="*/ 3481 w 5488"/>
                <a:gd name="T11" fmla="*/ 550 h 5979"/>
                <a:gd name="T12" fmla="*/ 4808 w 5488"/>
                <a:gd name="T13" fmla="*/ 1306 h 5979"/>
                <a:gd name="T14" fmla="*/ 5162 w 5488"/>
                <a:gd name="T15" fmla="*/ 1356 h 5979"/>
                <a:gd name="T16" fmla="*/ 5310 w 5488"/>
                <a:gd name="T17" fmla="*/ 1356 h 5979"/>
                <a:gd name="T18" fmla="*/ 5487 w 5488"/>
                <a:gd name="T19" fmla="*/ 1346 h 5979"/>
                <a:gd name="T20" fmla="*/ 5330 w 5488"/>
                <a:gd name="T21" fmla="*/ 1130 h 5979"/>
                <a:gd name="T22" fmla="*/ 3097 w 5488"/>
                <a:gd name="T23" fmla="*/ 0 h 5979"/>
                <a:gd name="T24" fmla="*/ 2989 w 5488"/>
                <a:gd name="T25" fmla="*/ 0 h 5979"/>
                <a:gd name="T26" fmla="*/ 2547 w 5488"/>
                <a:gd name="T27" fmla="*/ 29 h 5979"/>
                <a:gd name="T28" fmla="*/ 0 w 5488"/>
                <a:gd name="T29" fmla="*/ 2988 h 5979"/>
                <a:gd name="T30" fmla="*/ 2989 w 5488"/>
                <a:gd name="T31" fmla="*/ 5978 h 5979"/>
                <a:gd name="T32" fmla="*/ 5330 w 5488"/>
                <a:gd name="T33" fmla="*/ 4847 h 5979"/>
                <a:gd name="T34" fmla="*/ 5035 w 5488"/>
                <a:gd name="T35" fmla="*/ 4394 h 5979"/>
                <a:gd name="T36" fmla="*/ 2989 w 5488"/>
                <a:gd name="T37" fmla="*/ 5466 h 5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88" h="5979">
                  <a:moveTo>
                    <a:pt x="2989" y="5466"/>
                  </a:moveTo>
                  <a:lnTo>
                    <a:pt x="2989" y="5466"/>
                  </a:lnTo>
                  <a:cubicBezTo>
                    <a:pt x="1612" y="5466"/>
                    <a:pt x="502" y="4355"/>
                    <a:pt x="502" y="2988"/>
                  </a:cubicBezTo>
                  <a:cubicBezTo>
                    <a:pt x="502" y="1670"/>
                    <a:pt x="1524" y="599"/>
                    <a:pt x="2802" y="511"/>
                  </a:cubicBezTo>
                  <a:cubicBezTo>
                    <a:pt x="2861" y="511"/>
                    <a:pt x="2930" y="501"/>
                    <a:pt x="2989" y="501"/>
                  </a:cubicBezTo>
                  <a:cubicBezTo>
                    <a:pt x="3156" y="501"/>
                    <a:pt x="3324" y="521"/>
                    <a:pt x="3481" y="550"/>
                  </a:cubicBezTo>
                  <a:cubicBezTo>
                    <a:pt x="4002" y="658"/>
                    <a:pt x="4464" y="934"/>
                    <a:pt x="4808" y="1306"/>
                  </a:cubicBezTo>
                  <a:cubicBezTo>
                    <a:pt x="4926" y="1326"/>
                    <a:pt x="5044" y="1346"/>
                    <a:pt x="5162" y="1356"/>
                  </a:cubicBezTo>
                  <a:cubicBezTo>
                    <a:pt x="5212" y="1356"/>
                    <a:pt x="5261" y="1356"/>
                    <a:pt x="5310" y="1356"/>
                  </a:cubicBezTo>
                  <a:cubicBezTo>
                    <a:pt x="5369" y="1356"/>
                    <a:pt x="5428" y="1356"/>
                    <a:pt x="5487" y="1346"/>
                  </a:cubicBezTo>
                  <a:cubicBezTo>
                    <a:pt x="5438" y="1277"/>
                    <a:pt x="5389" y="1198"/>
                    <a:pt x="5330" y="1130"/>
                  </a:cubicBezTo>
                  <a:cubicBezTo>
                    <a:pt x="4799" y="462"/>
                    <a:pt x="4002" y="29"/>
                    <a:pt x="3097" y="0"/>
                  </a:cubicBezTo>
                  <a:cubicBezTo>
                    <a:pt x="3058" y="0"/>
                    <a:pt x="3019" y="0"/>
                    <a:pt x="2989" y="0"/>
                  </a:cubicBezTo>
                  <a:cubicBezTo>
                    <a:pt x="2841" y="0"/>
                    <a:pt x="2694" y="9"/>
                    <a:pt x="2547" y="29"/>
                  </a:cubicBezTo>
                  <a:cubicBezTo>
                    <a:pt x="1111" y="236"/>
                    <a:pt x="0" y="1484"/>
                    <a:pt x="0" y="2988"/>
                  </a:cubicBezTo>
                  <a:cubicBezTo>
                    <a:pt x="0" y="4640"/>
                    <a:pt x="1337" y="5978"/>
                    <a:pt x="2989" y="5978"/>
                  </a:cubicBezTo>
                  <a:cubicBezTo>
                    <a:pt x="3933" y="5978"/>
                    <a:pt x="4779" y="5535"/>
                    <a:pt x="5330" y="4847"/>
                  </a:cubicBezTo>
                  <a:cubicBezTo>
                    <a:pt x="5212" y="4699"/>
                    <a:pt x="5113" y="4552"/>
                    <a:pt x="5035" y="4394"/>
                  </a:cubicBezTo>
                  <a:cubicBezTo>
                    <a:pt x="4582" y="5043"/>
                    <a:pt x="3835" y="5466"/>
                    <a:pt x="2989" y="5466"/>
                  </a:cubicBezTo>
                </a:path>
              </a:pathLst>
            </a:custGeom>
            <a:solidFill>
              <a:schemeClr val="bg1">
                <a:lumMod val="65000"/>
              </a:schemeClr>
            </a:solidFill>
            <a:ln>
              <a:noFill/>
            </a:ln>
            <a:effectLst/>
          </p:spPr>
          <p:txBody>
            <a:bodyPr wrap="none" anchor="ctr"/>
            <a:lstStyle/>
            <a:p>
              <a:endParaRPr lang="es-MX" sz="900"/>
            </a:p>
          </p:txBody>
        </p:sp>
        <p:sp>
          <p:nvSpPr>
            <p:cNvPr id="17" name="Freeform 164">
              <a:extLst>
                <a:ext uri="{FF2B5EF4-FFF2-40B4-BE49-F238E27FC236}">
                  <a16:creationId xmlns:a16="http://schemas.microsoft.com/office/drawing/2014/main" id="{FB92B812-F96D-4A15-9D36-A55D15899916}"/>
                </a:ext>
              </a:extLst>
            </p:cNvPr>
            <p:cNvSpPr>
              <a:spLocks noChangeAspect="1" noChangeArrowheads="1"/>
            </p:cNvSpPr>
            <p:nvPr/>
          </p:nvSpPr>
          <p:spPr bwMode="auto">
            <a:xfrm>
              <a:off x="4039190" y="365125"/>
              <a:ext cx="3562911" cy="3544051"/>
            </a:xfrm>
            <a:custGeom>
              <a:avLst/>
              <a:gdLst>
                <a:gd name="T0" fmla="*/ 2990 w 5980"/>
                <a:gd name="T1" fmla="*/ 0 h 5979"/>
                <a:gd name="T2" fmla="*/ 2990 w 5980"/>
                <a:gd name="T3" fmla="*/ 0 h 5979"/>
                <a:gd name="T4" fmla="*/ 0 w 5980"/>
                <a:gd name="T5" fmla="*/ 2990 h 5979"/>
                <a:gd name="T6" fmla="*/ 227 w 5980"/>
                <a:gd name="T7" fmla="*/ 4140 h 5979"/>
                <a:gd name="T8" fmla="*/ 669 w 5980"/>
                <a:gd name="T9" fmla="*/ 4111 h 5979"/>
                <a:gd name="T10" fmla="*/ 777 w 5980"/>
                <a:gd name="T11" fmla="*/ 4111 h 5979"/>
                <a:gd name="T12" fmla="*/ 512 w 5980"/>
                <a:gd name="T13" fmla="*/ 2990 h 5979"/>
                <a:gd name="T14" fmla="*/ 2990 w 5980"/>
                <a:gd name="T15" fmla="*/ 511 h 5979"/>
                <a:gd name="T16" fmla="*/ 5468 w 5980"/>
                <a:gd name="T17" fmla="*/ 2990 h 5979"/>
                <a:gd name="T18" fmla="*/ 5203 w 5980"/>
                <a:gd name="T19" fmla="*/ 4111 h 5979"/>
                <a:gd name="T20" fmla="*/ 4809 w 5980"/>
                <a:gd name="T21" fmla="*/ 4681 h 5979"/>
                <a:gd name="T22" fmla="*/ 3531 w 5980"/>
                <a:gd name="T23" fmla="*/ 5408 h 5979"/>
                <a:gd name="T24" fmla="*/ 3167 w 5980"/>
                <a:gd name="T25" fmla="*/ 5457 h 5979"/>
                <a:gd name="T26" fmla="*/ 2990 w 5980"/>
                <a:gd name="T27" fmla="*/ 5467 h 5979"/>
                <a:gd name="T28" fmla="*/ 2842 w 5980"/>
                <a:gd name="T29" fmla="*/ 5467 h 5979"/>
                <a:gd name="T30" fmla="*/ 2488 w 5980"/>
                <a:gd name="T31" fmla="*/ 5417 h 5979"/>
                <a:gd name="T32" fmla="*/ 1161 w 5980"/>
                <a:gd name="T33" fmla="*/ 4661 h 5979"/>
                <a:gd name="T34" fmla="*/ 669 w 5980"/>
                <a:gd name="T35" fmla="*/ 4612 h 5979"/>
                <a:gd name="T36" fmla="*/ 482 w 5980"/>
                <a:gd name="T37" fmla="*/ 4622 h 5979"/>
                <a:gd name="T38" fmla="*/ 2587 w 5980"/>
                <a:gd name="T39" fmla="*/ 5949 h 5979"/>
                <a:gd name="T40" fmla="*/ 2882 w 5980"/>
                <a:gd name="T41" fmla="*/ 5968 h 5979"/>
                <a:gd name="T42" fmla="*/ 2990 w 5980"/>
                <a:gd name="T43" fmla="*/ 5978 h 5979"/>
                <a:gd name="T44" fmla="*/ 3137 w 5980"/>
                <a:gd name="T45" fmla="*/ 5968 h 5979"/>
                <a:gd name="T46" fmla="*/ 3423 w 5980"/>
                <a:gd name="T47" fmla="*/ 5939 h 5979"/>
                <a:gd name="T48" fmla="*/ 5488 w 5980"/>
                <a:gd name="T49" fmla="*/ 4622 h 5979"/>
                <a:gd name="T50" fmla="*/ 5753 w 5980"/>
                <a:gd name="T51" fmla="*/ 4130 h 5979"/>
                <a:gd name="T52" fmla="*/ 5979 w 5980"/>
                <a:gd name="T53" fmla="*/ 2990 h 5979"/>
                <a:gd name="T54" fmla="*/ 2990 w 5980"/>
                <a:gd name="T55" fmla="*/ 0 h 5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80" h="5979">
                  <a:moveTo>
                    <a:pt x="2990" y="0"/>
                  </a:moveTo>
                  <a:lnTo>
                    <a:pt x="2990" y="0"/>
                  </a:lnTo>
                  <a:cubicBezTo>
                    <a:pt x="1338" y="0"/>
                    <a:pt x="0" y="1337"/>
                    <a:pt x="0" y="2990"/>
                  </a:cubicBezTo>
                  <a:cubicBezTo>
                    <a:pt x="0" y="3393"/>
                    <a:pt x="79" y="3786"/>
                    <a:pt x="227" y="4140"/>
                  </a:cubicBezTo>
                  <a:cubicBezTo>
                    <a:pt x="374" y="4120"/>
                    <a:pt x="521" y="4111"/>
                    <a:pt x="669" y="4111"/>
                  </a:cubicBezTo>
                  <a:cubicBezTo>
                    <a:pt x="699" y="4111"/>
                    <a:pt x="738" y="4111"/>
                    <a:pt x="777" y="4111"/>
                  </a:cubicBezTo>
                  <a:cubicBezTo>
                    <a:pt x="600" y="3776"/>
                    <a:pt x="512" y="3393"/>
                    <a:pt x="512" y="2990"/>
                  </a:cubicBezTo>
                  <a:cubicBezTo>
                    <a:pt x="512" y="1613"/>
                    <a:pt x="1623" y="511"/>
                    <a:pt x="2990" y="511"/>
                  </a:cubicBezTo>
                  <a:cubicBezTo>
                    <a:pt x="4357" y="511"/>
                    <a:pt x="5468" y="1613"/>
                    <a:pt x="5468" y="2990"/>
                  </a:cubicBezTo>
                  <a:cubicBezTo>
                    <a:pt x="5468" y="3393"/>
                    <a:pt x="5370" y="3776"/>
                    <a:pt x="5203" y="4111"/>
                  </a:cubicBezTo>
                  <a:cubicBezTo>
                    <a:pt x="5095" y="4317"/>
                    <a:pt x="4966" y="4504"/>
                    <a:pt x="4809" y="4681"/>
                  </a:cubicBezTo>
                  <a:cubicBezTo>
                    <a:pt x="4475" y="5035"/>
                    <a:pt x="4032" y="5299"/>
                    <a:pt x="3531" y="5408"/>
                  </a:cubicBezTo>
                  <a:cubicBezTo>
                    <a:pt x="3413" y="5437"/>
                    <a:pt x="3295" y="5447"/>
                    <a:pt x="3167" y="5457"/>
                  </a:cubicBezTo>
                  <a:cubicBezTo>
                    <a:pt x="3108" y="5467"/>
                    <a:pt x="3049" y="5467"/>
                    <a:pt x="2990" y="5467"/>
                  </a:cubicBezTo>
                  <a:cubicBezTo>
                    <a:pt x="2941" y="5467"/>
                    <a:pt x="2892" y="5467"/>
                    <a:pt x="2842" y="5467"/>
                  </a:cubicBezTo>
                  <a:cubicBezTo>
                    <a:pt x="2724" y="5457"/>
                    <a:pt x="2606" y="5437"/>
                    <a:pt x="2488" y="5417"/>
                  </a:cubicBezTo>
                  <a:cubicBezTo>
                    <a:pt x="1967" y="5309"/>
                    <a:pt x="1505" y="5045"/>
                    <a:pt x="1161" y="4661"/>
                  </a:cubicBezTo>
                  <a:cubicBezTo>
                    <a:pt x="1004" y="4632"/>
                    <a:pt x="836" y="4612"/>
                    <a:pt x="669" y="4612"/>
                  </a:cubicBezTo>
                  <a:cubicBezTo>
                    <a:pt x="610" y="4612"/>
                    <a:pt x="541" y="4622"/>
                    <a:pt x="482" y="4622"/>
                  </a:cubicBezTo>
                  <a:cubicBezTo>
                    <a:pt x="954" y="5329"/>
                    <a:pt x="1712" y="5831"/>
                    <a:pt x="2587" y="5949"/>
                  </a:cubicBezTo>
                  <a:cubicBezTo>
                    <a:pt x="2685" y="5958"/>
                    <a:pt x="2783" y="5968"/>
                    <a:pt x="2882" y="5968"/>
                  </a:cubicBezTo>
                  <a:cubicBezTo>
                    <a:pt x="2911" y="5978"/>
                    <a:pt x="2951" y="5978"/>
                    <a:pt x="2990" y="5978"/>
                  </a:cubicBezTo>
                  <a:cubicBezTo>
                    <a:pt x="3039" y="5978"/>
                    <a:pt x="3088" y="5978"/>
                    <a:pt x="3137" y="5968"/>
                  </a:cubicBezTo>
                  <a:cubicBezTo>
                    <a:pt x="3236" y="5968"/>
                    <a:pt x="3334" y="5958"/>
                    <a:pt x="3423" y="5939"/>
                  </a:cubicBezTo>
                  <a:cubicBezTo>
                    <a:pt x="4288" y="5821"/>
                    <a:pt x="5035" y="5319"/>
                    <a:pt x="5488" y="4622"/>
                  </a:cubicBezTo>
                  <a:cubicBezTo>
                    <a:pt x="5596" y="4465"/>
                    <a:pt x="5675" y="4307"/>
                    <a:pt x="5753" y="4130"/>
                  </a:cubicBezTo>
                  <a:cubicBezTo>
                    <a:pt x="5901" y="3786"/>
                    <a:pt x="5979" y="3393"/>
                    <a:pt x="5979" y="2990"/>
                  </a:cubicBezTo>
                  <a:cubicBezTo>
                    <a:pt x="5979" y="1337"/>
                    <a:pt x="4642" y="0"/>
                    <a:pt x="2990" y="0"/>
                  </a:cubicBezTo>
                </a:path>
              </a:pathLst>
            </a:custGeom>
            <a:solidFill>
              <a:srgbClr val="0362A2"/>
            </a:solidFill>
            <a:ln>
              <a:noFill/>
            </a:ln>
            <a:effectLst/>
          </p:spPr>
          <p:txBody>
            <a:bodyPr wrap="none" anchor="ctr"/>
            <a:lstStyle/>
            <a:p>
              <a:endParaRPr lang="es-MX" sz="900"/>
            </a:p>
          </p:txBody>
        </p:sp>
        <p:sp>
          <p:nvSpPr>
            <p:cNvPr id="18" name="CuadroTexto 395">
              <a:extLst>
                <a:ext uri="{FF2B5EF4-FFF2-40B4-BE49-F238E27FC236}">
                  <a16:creationId xmlns:a16="http://schemas.microsoft.com/office/drawing/2014/main" id="{83D47BB4-1CD9-4FF5-A8DD-2858DE21BE72}"/>
                </a:ext>
              </a:extLst>
            </p:cNvPr>
            <p:cNvSpPr txBox="1">
              <a:spLocks noChangeAspect="1"/>
            </p:cNvSpPr>
            <p:nvPr/>
          </p:nvSpPr>
          <p:spPr>
            <a:xfrm>
              <a:off x="5165745" y="929380"/>
              <a:ext cx="1343002" cy="375178"/>
            </a:xfrm>
            <a:prstGeom prst="rect">
              <a:avLst/>
            </a:prstGeom>
            <a:noFill/>
          </p:spPr>
          <p:txBody>
            <a:bodyPr wrap="square" rtlCol="0">
              <a:spAutoFit/>
            </a:bodyPr>
            <a:lstStyle/>
            <a:p>
              <a:pPr algn="ctr"/>
              <a:r>
                <a:rPr lang="en-US" b="1" dirty="0" err="1">
                  <a:ea typeface="Lato" charset="0"/>
                  <a:cs typeface="Lato" charset="0"/>
                </a:rPr>
                <a:t>Diseño</a:t>
              </a:r>
              <a:endParaRPr lang="en-US" b="1" dirty="0">
                <a:ea typeface="Lato" charset="0"/>
                <a:cs typeface="Lato" charset="0"/>
              </a:endParaRPr>
            </a:p>
          </p:txBody>
        </p:sp>
        <p:sp>
          <p:nvSpPr>
            <p:cNvPr id="19" name="Rectangle 56">
              <a:extLst>
                <a:ext uri="{FF2B5EF4-FFF2-40B4-BE49-F238E27FC236}">
                  <a16:creationId xmlns:a16="http://schemas.microsoft.com/office/drawing/2014/main" id="{42787D73-39B4-4DFB-9DA6-244B2BFEE84B}"/>
                </a:ext>
              </a:extLst>
            </p:cNvPr>
            <p:cNvSpPr>
              <a:spLocks noChangeAspect="1"/>
            </p:cNvSpPr>
            <p:nvPr/>
          </p:nvSpPr>
          <p:spPr>
            <a:xfrm>
              <a:off x="4685264" y="1486853"/>
              <a:ext cx="2270761" cy="1323439"/>
            </a:xfrm>
            <a:prstGeom prst="rect">
              <a:avLst/>
            </a:prstGeom>
          </p:spPr>
          <p:txBody>
            <a:bodyPr wrap="square">
              <a:spAutoFit/>
            </a:bodyPr>
            <a:lstStyle/>
            <a:p>
              <a:pPr algn="ctr">
                <a:defRPr/>
              </a:pPr>
              <a:r>
                <a:rPr lang="es-419" altLang="es-CL" sz="1600" dirty="0"/>
                <a:t>Revisión de alcance (</a:t>
              </a:r>
              <a:r>
                <a:rPr lang="es-419" altLang="es-CL" sz="1600" dirty="0" err="1"/>
                <a:t>Scoping</a:t>
              </a:r>
              <a:r>
                <a:rPr lang="es-419" altLang="es-CL" sz="1600" dirty="0"/>
                <a:t> </a:t>
              </a:r>
              <a:r>
                <a:rPr lang="es-419" altLang="es-CL" sz="1600" dirty="0" err="1"/>
                <a:t>review</a:t>
              </a:r>
              <a:r>
                <a:rPr lang="es-419" altLang="es-CL" sz="1600" dirty="0"/>
                <a:t>) siguiendo las directrices del Instituto Joanna Briggs (JBI) y PRISMA-</a:t>
              </a:r>
              <a:r>
                <a:rPr lang="es-419" altLang="es-CL" sz="1600" dirty="0" err="1"/>
                <a:t>ScR</a:t>
              </a:r>
              <a:endParaRPr lang="es-419" altLang="es-CL" sz="1600" dirty="0"/>
            </a:p>
          </p:txBody>
        </p:sp>
        <p:sp>
          <p:nvSpPr>
            <p:cNvPr id="20" name="CuadroTexto 395">
              <a:extLst>
                <a:ext uri="{FF2B5EF4-FFF2-40B4-BE49-F238E27FC236}">
                  <a16:creationId xmlns:a16="http://schemas.microsoft.com/office/drawing/2014/main" id="{87FCD7B6-A366-4E0A-A45D-D8974A3F3214}"/>
                </a:ext>
              </a:extLst>
            </p:cNvPr>
            <p:cNvSpPr txBox="1">
              <a:spLocks noChangeAspect="1"/>
            </p:cNvSpPr>
            <p:nvPr/>
          </p:nvSpPr>
          <p:spPr>
            <a:xfrm>
              <a:off x="6307622" y="3442916"/>
              <a:ext cx="2091328" cy="333836"/>
            </a:xfrm>
            <a:prstGeom prst="rect">
              <a:avLst/>
            </a:prstGeom>
            <a:noFill/>
          </p:spPr>
          <p:txBody>
            <a:bodyPr wrap="square" rtlCol="0">
              <a:spAutoFit/>
            </a:bodyPr>
            <a:lstStyle/>
            <a:p>
              <a:pPr algn="ctr"/>
              <a:r>
                <a:rPr lang="es-CL" b="1" dirty="0">
                  <a:ea typeface="Lato" charset="0"/>
                  <a:cs typeface="Lato" charset="0"/>
                </a:rPr>
                <a:t>Búsqueda</a:t>
              </a:r>
              <a:endParaRPr lang="en-US" b="1" dirty="0">
                <a:ea typeface="Lato" charset="0"/>
                <a:cs typeface="Lato" charset="0"/>
              </a:endParaRPr>
            </a:p>
          </p:txBody>
        </p:sp>
        <p:sp>
          <p:nvSpPr>
            <p:cNvPr id="21" name="Rectangle 56">
              <a:extLst>
                <a:ext uri="{FF2B5EF4-FFF2-40B4-BE49-F238E27FC236}">
                  <a16:creationId xmlns:a16="http://schemas.microsoft.com/office/drawing/2014/main" id="{45F3F8AF-11F6-44C7-B28D-E7BB7A166F3A}"/>
                </a:ext>
              </a:extLst>
            </p:cNvPr>
            <p:cNvSpPr>
              <a:spLocks noChangeAspect="1"/>
            </p:cNvSpPr>
            <p:nvPr/>
          </p:nvSpPr>
          <p:spPr>
            <a:xfrm>
              <a:off x="6282768" y="3744533"/>
              <a:ext cx="2298233" cy="1942762"/>
            </a:xfrm>
            <a:prstGeom prst="rect">
              <a:avLst/>
            </a:prstGeom>
          </p:spPr>
          <p:txBody>
            <a:bodyPr wrap="square">
              <a:spAutoFit/>
            </a:bodyPr>
            <a:lstStyle/>
            <a:p>
              <a:pPr marL="285750" indent="-180000">
                <a:buFont typeface="Calibri" panose="020F0502020204030204" pitchFamily="34" charset="0"/>
                <a:buChar char="–"/>
                <a:defRPr/>
              </a:pPr>
              <a:r>
                <a:rPr lang="es-419" sz="1600" dirty="0">
                  <a:cs typeface="Arial" panose="020B0604020202020204" pitchFamily="34" charset="0"/>
                </a:rPr>
                <a:t>Entre abril y mayo de 2022 </a:t>
              </a:r>
            </a:p>
            <a:p>
              <a:pPr marL="285750" indent="-180000">
                <a:buFont typeface="Calibri" panose="020F0502020204030204" pitchFamily="34" charset="0"/>
                <a:buChar char="–"/>
                <a:defRPr/>
              </a:pPr>
              <a:r>
                <a:rPr lang="es-419" altLang="es-CL" sz="1600" dirty="0"/>
                <a:t>Ocho bases de datos biomédicas, literatura gris y búsqueda libre</a:t>
              </a:r>
            </a:p>
            <a:p>
              <a:pPr marL="285750" indent="-180000">
                <a:buFont typeface="Calibri" panose="020F0502020204030204" pitchFamily="34" charset="0"/>
                <a:buChar char="–"/>
                <a:defRPr/>
              </a:pPr>
              <a:r>
                <a:rPr lang="es-419" altLang="es-CL" sz="1600" dirty="0"/>
                <a:t>Sin restricción de año de publicación</a:t>
              </a:r>
            </a:p>
            <a:p>
              <a:pPr marL="285750" indent="-180000">
                <a:buFont typeface="Calibri" panose="020F0502020204030204" pitchFamily="34" charset="0"/>
                <a:buChar char="–"/>
                <a:defRPr/>
              </a:pPr>
              <a:r>
                <a:rPr lang="es-419" altLang="es-CL" sz="1600" dirty="0"/>
                <a:t>Filtros de idioma</a:t>
              </a:r>
            </a:p>
          </p:txBody>
        </p:sp>
        <p:sp>
          <p:nvSpPr>
            <p:cNvPr id="22" name="CuadroTexto 395">
              <a:extLst>
                <a:ext uri="{FF2B5EF4-FFF2-40B4-BE49-F238E27FC236}">
                  <a16:creationId xmlns:a16="http://schemas.microsoft.com/office/drawing/2014/main" id="{DA8B5E9B-39FB-4471-A52F-AC4CC6B11ECC}"/>
                </a:ext>
              </a:extLst>
            </p:cNvPr>
            <p:cNvSpPr txBox="1">
              <a:spLocks noChangeAspect="1"/>
            </p:cNvSpPr>
            <p:nvPr/>
          </p:nvSpPr>
          <p:spPr>
            <a:xfrm>
              <a:off x="3169350" y="3415060"/>
              <a:ext cx="2383026" cy="369332"/>
            </a:xfrm>
            <a:prstGeom prst="rect">
              <a:avLst/>
            </a:prstGeom>
            <a:noFill/>
          </p:spPr>
          <p:txBody>
            <a:bodyPr wrap="square" rtlCol="0">
              <a:spAutoFit/>
            </a:bodyPr>
            <a:lstStyle/>
            <a:p>
              <a:pPr algn="ctr">
                <a:defRPr/>
              </a:pPr>
              <a:r>
                <a:rPr lang="es-CL" altLang="es-CL" b="1" dirty="0"/>
                <a:t>PCC</a:t>
              </a:r>
            </a:p>
          </p:txBody>
        </p:sp>
        <p:sp>
          <p:nvSpPr>
            <p:cNvPr id="23" name="Rectangle 56">
              <a:extLst>
                <a:ext uri="{FF2B5EF4-FFF2-40B4-BE49-F238E27FC236}">
                  <a16:creationId xmlns:a16="http://schemas.microsoft.com/office/drawing/2014/main" id="{63D55BD3-0BFC-47C7-B9B0-EB9428AA7EA2}"/>
                </a:ext>
              </a:extLst>
            </p:cNvPr>
            <p:cNvSpPr>
              <a:spLocks noChangeAspect="1"/>
            </p:cNvSpPr>
            <p:nvPr/>
          </p:nvSpPr>
          <p:spPr>
            <a:xfrm>
              <a:off x="3140997" y="3766697"/>
              <a:ext cx="2383026" cy="2029752"/>
            </a:xfrm>
            <a:prstGeom prst="rect">
              <a:avLst/>
            </a:prstGeom>
          </p:spPr>
          <p:txBody>
            <a:bodyPr wrap="square">
              <a:spAutoFit/>
            </a:bodyPr>
            <a:lstStyle/>
            <a:p>
              <a:pPr marL="285750" indent="-180000">
                <a:buFont typeface="Calibri" panose="020F0502020204030204" pitchFamily="34" charset="0"/>
                <a:buChar char="–"/>
                <a:defRPr/>
              </a:pPr>
              <a:r>
                <a:rPr lang="es-419" altLang="es-CL" b="1" dirty="0">
                  <a:solidFill>
                    <a:srgbClr val="003C58"/>
                  </a:solidFill>
                </a:rPr>
                <a:t>P</a:t>
              </a:r>
              <a:r>
                <a:rPr lang="es-419" altLang="es-CL" sz="1600" dirty="0"/>
                <a:t>oblación: personas  ≥60 años, cuidadores</a:t>
              </a:r>
            </a:p>
            <a:p>
              <a:pPr marL="285750" indent="-180000">
                <a:buFont typeface="Calibri" panose="020F0502020204030204" pitchFamily="34" charset="0"/>
                <a:buChar char="–"/>
                <a:defRPr/>
              </a:pPr>
              <a:r>
                <a:rPr lang="es-419" altLang="es-CL" b="1" dirty="0">
                  <a:solidFill>
                    <a:srgbClr val="003C58"/>
                  </a:solidFill>
                </a:rPr>
                <a:t>C</a:t>
              </a:r>
              <a:r>
                <a:rPr lang="es-419" altLang="es-CL" sz="1600" dirty="0"/>
                <a:t>oncepto: tecnologías en salud con que interactúan o facilitan su vida diaria</a:t>
              </a:r>
            </a:p>
            <a:p>
              <a:pPr marL="285750" indent="-180000">
                <a:buFont typeface="Calibri" panose="020F0502020204030204" pitchFamily="34" charset="0"/>
                <a:buChar char="–"/>
                <a:defRPr/>
              </a:pPr>
              <a:r>
                <a:rPr lang="es-419" altLang="es-CL" b="1" dirty="0">
                  <a:solidFill>
                    <a:srgbClr val="003C58"/>
                  </a:solidFill>
                </a:rPr>
                <a:t>C</a:t>
              </a:r>
              <a:r>
                <a:rPr lang="es-419" altLang="es-CL" sz="1600" dirty="0"/>
                <a:t>ontexto: cualquier país, zona urbana/rural o entorno</a:t>
              </a:r>
            </a:p>
          </p:txBody>
        </p:sp>
      </p:grpSp>
      <p:sp>
        <p:nvSpPr>
          <p:cNvPr id="25" name="CuadroTexto 24">
            <a:extLst>
              <a:ext uri="{FF2B5EF4-FFF2-40B4-BE49-F238E27FC236}">
                <a16:creationId xmlns:a16="http://schemas.microsoft.com/office/drawing/2014/main" id="{7EFA9361-F324-4878-AA76-F615B8571832}"/>
              </a:ext>
            </a:extLst>
          </p:cNvPr>
          <p:cNvSpPr txBox="1"/>
          <p:nvPr/>
        </p:nvSpPr>
        <p:spPr>
          <a:xfrm>
            <a:off x="4749796" y="6471588"/>
            <a:ext cx="6682991" cy="400110"/>
          </a:xfrm>
          <a:prstGeom prst="rect">
            <a:avLst/>
          </a:prstGeom>
          <a:noFill/>
        </p:spPr>
        <p:txBody>
          <a:bodyPr wrap="square">
            <a:spAutoFit/>
          </a:bodyPr>
          <a:lstStyle/>
          <a:p>
            <a:pPr lvl="0" algn="ctr"/>
            <a:r>
              <a:rPr lang="es-419" sz="1000" b="1" dirty="0">
                <a:cs typeface="Arial" panose="020B0604020202020204" pitchFamily="34" charset="0"/>
              </a:rPr>
              <a:t>Exclusión: </a:t>
            </a:r>
            <a:r>
              <a:rPr lang="es-419" sz="1000" dirty="0">
                <a:cs typeface="Arial" panose="020B0604020202020204" pitchFamily="34" charset="0"/>
              </a:rPr>
              <a:t>documentos sin métodos/resultados propios, otros grupos etarios, prácticas quirúrgicas o diagnóstico de patologías, exclusivo aceptabilidad, o que mencionaban la sigla "ICT“ con otros significados</a:t>
            </a:r>
            <a:endParaRPr lang="es-419" sz="1000" dirty="0"/>
          </a:p>
        </p:txBody>
      </p:sp>
      <p:sp>
        <p:nvSpPr>
          <p:cNvPr id="2" name="Marcador de número de diapositiva 1">
            <a:extLst>
              <a:ext uri="{FF2B5EF4-FFF2-40B4-BE49-F238E27FC236}">
                <a16:creationId xmlns:a16="http://schemas.microsoft.com/office/drawing/2014/main" id="{4B2B39F8-AC4B-4F2A-9C68-A63F1FBE62C8}"/>
              </a:ext>
            </a:extLst>
          </p:cNvPr>
          <p:cNvSpPr>
            <a:spLocks noGrp="1"/>
          </p:cNvSpPr>
          <p:nvPr>
            <p:ph type="sldNum" sz="quarter" idx="12"/>
          </p:nvPr>
        </p:nvSpPr>
        <p:spPr/>
        <p:txBody>
          <a:bodyPr/>
          <a:lstStyle/>
          <a:p>
            <a:fld id="{7F1CE694-1297-49F5-90E9-EB642E12B65F}" type="slidenum">
              <a:rPr lang="es-CL" smtClean="0"/>
              <a:t>3</a:t>
            </a:fld>
            <a:endParaRPr lang="es-CL" dirty="0"/>
          </a:p>
        </p:txBody>
      </p:sp>
    </p:spTree>
    <p:extLst>
      <p:ext uri="{BB962C8B-B14F-4D97-AF65-F5344CB8AC3E}">
        <p14:creationId xmlns:p14="http://schemas.microsoft.com/office/powerpoint/2010/main" val="1261181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1DB606DD-5FA6-45E4-ACD4-99B6696ACC16}"/>
              </a:ext>
            </a:extLst>
          </p:cNvPr>
          <p:cNvPicPr>
            <a:picLocks noGrp="1" noRot="1" noChangeAspect="1" noMove="1" noResize="1" noEditPoints="1" noAdjustHandles="1" noChangeArrowheads="1" noChangeShapeType="1" noCrop="1"/>
          </p:cNvPicPr>
          <p:nvPr/>
        </p:nvPicPr>
        <p:blipFill>
          <a:blip r:embed="rId3">
            <a:alphaModFix amt="3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50FA998B-38E0-468A-8505-08A595DC4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426" y="0"/>
            <a:ext cx="5143500" cy="6858000"/>
          </a:xfrm>
          <a:prstGeom prst="rect">
            <a:avLst/>
          </a:prstGeom>
          <a:ln>
            <a:noFill/>
          </a:ln>
          <a:effectLst>
            <a:outerShdw blurRad="292100" dist="139700" dir="2700000" algn="tl" rotWithShape="0">
              <a:srgbClr val="333333">
                <a:alpha val="65000"/>
              </a:srgbClr>
            </a:outerShdw>
          </a:effectLst>
        </p:spPr>
      </p:pic>
      <p:sp>
        <p:nvSpPr>
          <p:cNvPr id="5" name="CuadroTexto 4">
            <a:extLst>
              <a:ext uri="{FF2B5EF4-FFF2-40B4-BE49-F238E27FC236}">
                <a16:creationId xmlns:a16="http://schemas.microsoft.com/office/drawing/2014/main" id="{5452ACDB-7AC2-426E-B20D-A52935EDADE0}"/>
              </a:ext>
            </a:extLst>
          </p:cNvPr>
          <p:cNvSpPr txBox="1"/>
          <p:nvPr/>
        </p:nvSpPr>
        <p:spPr>
          <a:xfrm>
            <a:off x="6711712" y="1997839"/>
            <a:ext cx="5143500" cy="2862322"/>
          </a:xfrm>
          <a:prstGeom prst="rect">
            <a:avLst/>
          </a:prstGeom>
          <a:noFill/>
        </p:spPr>
        <p:txBody>
          <a:bodyPr wrap="square">
            <a:spAutoFit/>
          </a:bodyPr>
          <a:lstStyle/>
          <a:p>
            <a:r>
              <a:rPr lang="es-419" dirty="0"/>
              <a:t>🔎 </a:t>
            </a:r>
            <a:r>
              <a:rPr lang="es-419" b="1" dirty="0"/>
              <a:t>Selección independiente</a:t>
            </a:r>
            <a:r>
              <a:rPr lang="es-419" dirty="0"/>
              <a:t> (2 revisores + 1 tercero)</a:t>
            </a:r>
          </a:p>
          <a:p>
            <a:br>
              <a:rPr lang="es-419" dirty="0"/>
            </a:br>
            <a:r>
              <a:rPr lang="es-419" dirty="0"/>
              <a:t>📊 </a:t>
            </a:r>
            <a:r>
              <a:rPr lang="es-419" b="1" dirty="0"/>
              <a:t>Matriz estandarizada</a:t>
            </a:r>
            <a:r>
              <a:rPr lang="es-419" dirty="0"/>
              <a:t> para extracción</a:t>
            </a:r>
          </a:p>
          <a:p>
            <a:br>
              <a:rPr lang="es-419" dirty="0"/>
            </a:br>
            <a:r>
              <a:rPr lang="es-419" dirty="0"/>
              <a:t>🔄 </a:t>
            </a:r>
            <a:r>
              <a:rPr lang="es-419" b="1" dirty="0"/>
              <a:t>Síntesis iterativa</a:t>
            </a:r>
            <a:r>
              <a:rPr lang="es-419" dirty="0"/>
              <a:t> de resultados</a:t>
            </a:r>
          </a:p>
          <a:p>
            <a:br>
              <a:rPr lang="es-419" dirty="0"/>
            </a:br>
            <a:r>
              <a:rPr lang="es-419" dirty="0"/>
              <a:t>🌍 </a:t>
            </a:r>
            <a:r>
              <a:rPr lang="es-419" b="1" dirty="0"/>
              <a:t>Clasificación OMS</a:t>
            </a:r>
            <a:r>
              <a:rPr lang="es-419" dirty="0"/>
              <a:t> de intervenciones en salud digital para personas y prestadores de servicios (</a:t>
            </a:r>
            <a:r>
              <a:rPr lang="en-US" i="1" dirty="0"/>
              <a:t>Classification of Digital Health Intervention, services and applications in health, 2</a:t>
            </a:r>
            <a:r>
              <a:rPr lang="en-US" i="1" baseline="30000" dirty="0"/>
              <a:t>nd</a:t>
            </a:r>
            <a:r>
              <a:rPr lang="en-US" i="1" dirty="0"/>
              <a:t> ed.) (6)</a:t>
            </a:r>
            <a:endParaRPr lang="es-419" i="1" dirty="0"/>
          </a:p>
        </p:txBody>
      </p:sp>
      <p:sp>
        <p:nvSpPr>
          <p:cNvPr id="2" name="CuadroTexto 1">
            <a:extLst>
              <a:ext uri="{FF2B5EF4-FFF2-40B4-BE49-F238E27FC236}">
                <a16:creationId xmlns:a16="http://schemas.microsoft.com/office/drawing/2014/main" id="{1994D098-4C2A-C2F0-EA8B-AAE2484AFF2F}"/>
              </a:ext>
            </a:extLst>
          </p:cNvPr>
          <p:cNvSpPr txBox="1"/>
          <p:nvPr/>
        </p:nvSpPr>
        <p:spPr>
          <a:xfrm rot="20826953">
            <a:off x="4610567" y="421527"/>
            <a:ext cx="1779396" cy="646331"/>
          </a:xfrm>
          <a:prstGeom prst="rect">
            <a:avLst/>
          </a:prstGeom>
          <a:noFill/>
        </p:spPr>
        <p:txBody>
          <a:bodyPr wrap="square" rtlCol="0">
            <a:spAutoFit/>
          </a:bodyPr>
          <a:lstStyle/>
          <a:p>
            <a:pPr algn="ctr"/>
            <a:r>
              <a:rPr lang="es-CL" dirty="0">
                <a:highlight>
                  <a:srgbClr val="FFFF00"/>
                </a:highlight>
              </a:rPr>
              <a:t>Octubre 2025</a:t>
            </a:r>
          </a:p>
          <a:p>
            <a:pPr algn="ctr"/>
            <a:r>
              <a:rPr lang="es-MX" dirty="0">
                <a:highlight>
                  <a:srgbClr val="FFFF00"/>
                </a:highlight>
              </a:rPr>
              <a:t>📃</a:t>
            </a:r>
            <a:r>
              <a:rPr lang="es-CL" dirty="0">
                <a:highlight>
                  <a:srgbClr val="FFFF00"/>
                </a:highlight>
              </a:rPr>
              <a:t>2.279 </a:t>
            </a:r>
            <a:r>
              <a:rPr lang="es-CL" i="1" dirty="0">
                <a:highlight>
                  <a:srgbClr val="FFFF00"/>
                </a:highlight>
              </a:rPr>
              <a:t>nuevos</a:t>
            </a:r>
          </a:p>
        </p:txBody>
      </p:sp>
      <p:sp>
        <p:nvSpPr>
          <p:cNvPr id="6" name="CuadroTexto 5">
            <a:extLst>
              <a:ext uri="{FF2B5EF4-FFF2-40B4-BE49-F238E27FC236}">
                <a16:creationId xmlns:a16="http://schemas.microsoft.com/office/drawing/2014/main" id="{B2516563-AD72-4B39-9269-CCD72B06E030}"/>
              </a:ext>
            </a:extLst>
          </p:cNvPr>
          <p:cNvSpPr txBox="1"/>
          <p:nvPr/>
        </p:nvSpPr>
        <p:spPr>
          <a:xfrm rot="20738272">
            <a:off x="437896" y="589511"/>
            <a:ext cx="1207185" cy="369332"/>
          </a:xfrm>
          <a:prstGeom prst="rect">
            <a:avLst/>
          </a:prstGeom>
          <a:noFill/>
        </p:spPr>
        <p:txBody>
          <a:bodyPr wrap="square" rtlCol="0">
            <a:spAutoFit/>
          </a:bodyPr>
          <a:lstStyle/>
          <a:p>
            <a:pPr algn="ctr"/>
            <a:r>
              <a:rPr lang="es-CL" dirty="0">
                <a:highlight>
                  <a:srgbClr val="FFFF00"/>
                </a:highlight>
              </a:rPr>
              <a:t>Abril 2022</a:t>
            </a:r>
          </a:p>
        </p:txBody>
      </p:sp>
      <p:sp>
        <p:nvSpPr>
          <p:cNvPr id="4" name="Marcador de número de diapositiva 3">
            <a:extLst>
              <a:ext uri="{FF2B5EF4-FFF2-40B4-BE49-F238E27FC236}">
                <a16:creationId xmlns:a16="http://schemas.microsoft.com/office/drawing/2014/main" id="{40EDFB9C-09D9-40A4-B090-5C5200C7F7DA}"/>
              </a:ext>
            </a:extLst>
          </p:cNvPr>
          <p:cNvSpPr>
            <a:spLocks noGrp="1"/>
          </p:cNvSpPr>
          <p:nvPr>
            <p:ph type="sldNum" sz="quarter" idx="12"/>
          </p:nvPr>
        </p:nvSpPr>
        <p:spPr/>
        <p:txBody>
          <a:bodyPr/>
          <a:lstStyle/>
          <a:p>
            <a:fld id="{7F1CE694-1297-49F5-90E9-EB642E12B65F}" type="slidenum">
              <a:rPr lang="es-CL" smtClean="0"/>
              <a:t>4</a:t>
            </a:fld>
            <a:endParaRPr lang="es-CL"/>
          </a:p>
        </p:txBody>
      </p:sp>
    </p:spTree>
    <p:extLst>
      <p:ext uri="{BB962C8B-B14F-4D97-AF65-F5344CB8AC3E}">
        <p14:creationId xmlns:p14="http://schemas.microsoft.com/office/powerpoint/2010/main" val="75433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49">
            <a:extLst>
              <a:ext uri="{FF2B5EF4-FFF2-40B4-BE49-F238E27FC236}">
                <a16:creationId xmlns:a16="http://schemas.microsoft.com/office/drawing/2014/main" id="{52BA3287-8E4A-43EB-8F06-F22EEC734A43}"/>
              </a:ext>
            </a:extLst>
          </p:cNvPr>
          <p:cNvPicPr>
            <a:picLocks noGrp="1" noRot="1" noChangeAspect="1" noMove="1" noResize="1" noEditPoints="1" noAdjustHandles="1" noChangeArrowheads="1" noChangeShapeType="1" noCrop="1"/>
          </p:cNvPicPr>
          <p:nvPr/>
        </p:nvPicPr>
        <p:blipFill>
          <a:blip r:embed="rId3">
            <a:alphaModFix amt="2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400050" y="570670"/>
            <a:ext cx="3657602" cy="99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4000" b="1" dirty="0">
                <a:solidFill>
                  <a:srgbClr val="003C58"/>
                </a:solidFill>
                <a:latin typeface="Arial" panose="020B0604020202020204" pitchFamily="34" charset="0"/>
                <a:cs typeface="Arial" panose="020B0604020202020204" pitchFamily="34" charset="0"/>
              </a:rPr>
              <a:t>Resultados</a:t>
            </a:r>
          </a:p>
        </p:txBody>
      </p:sp>
      <p:grpSp>
        <p:nvGrpSpPr>
          <p:cNvPr id="34" name="Grupo 33">
            <a:extLst>
              <a:ext uri="{FF2B5EF4-FFF2-40B4-BE49-F238E27FC236}">
                <a16:creationId xmlns:a16="http://schemas.microsoft.com/office/drawing/2014/main" id="{871FB15E-E2A8-468F-8DDE-F32837E3432B}"/>
              </a:ext>
            </a:extLst>
          </p:cNvPr>
          <p:cNvGrpSpPr>
            <a:grpSpLocks/>
          </p:cNvGrpSpPr>
          <p:nvPr/>
        </p:nvGrpSpPr>
        <p:grpSpPr bwMode="auto">
          <a:xfrm>
            <a:off x="8405813" y="4092575"/>
            <a:ext cx="3386137" cy="1639888"/>
            <a:chOff x="8415304" y="4058813"/>
            <a:chExt cx="3385896" cy="1639931"/>
          </a:xfrm>
        </p:grpSpPr>
        <p:sp>
          <p:nvSpPr>
            <p:cNvPr id="35" name="Rectangle 77">
              <a:extLst>
                <a:ext uri="{FF2B5EF4-FFF2-40B4-BE49-F238E27FC236}">
                  <a16:creationId xmlns:a16="http://schemas.microsoft.com/office/drawing/2014/main" id="{D818CFAF-E189-437C-B2DF-DE09995AD674}"/>
                </a:ext>
              </a:extLst>
            </p:cNvPr>
            <p:cNvSpPr>
              <a:spLocks/>
            </p:cNvSpPr>
            <p:nvPr/>
          </p:nvSpPr>
          <p:spPr>
            <a:xfrm>
              <a:off x="8415304" y="4058813"/>
              <a:ext cx="3385896" cy="1639931"/>
            </a:xfrm>
            <a:prstGeom prst="roundRect">
              <a:avLst>
                <a:gd name="adj" fmla="val 21258"/>
              </a:avLst>
            </a:prstGeom>
            <a:solidFill>
              <a:schemeClr val="bg1">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36" name="Rectangle 92">
              <a:extLst>
                <a:ext uri="{FF2B5EF4-FFF2-40B4-BE49-F238E27FC236}">
                  <a16:creationId xmlns:a16="http://schemas.microsoft.com/office/drawing/2014/main" id="{1888E7BD-CEBF-40BE-B32F-1BDED65050CD}"/>
                </a:ext>
              </a:extLst>
            </p:cNvPr>
            <p:cNvSpPr>
              <a:spLocks/>
            </p:cNvSpPr>
            <p:nvPr/>
          </p:nvSpPr>
          <p:spPr>
            <a:xfrm>
              <a:off x="9409008" y="4952599"/>
              <a:ext cx="2192181" cy="708044"/>
            </a:xfrm>
            <a:prstGeom prst="rect">
              <a:avLst/>
            </a:prstGeom>
          </p:spPr>
          <p:txBody>
            <a:bodyPr>
              <a:spAutoFit/>
            </a:bodyPr>
            <a:lstStyle/>
            <a:p>
              <a:pPr algn="ctr">
                <a:defRPr/>
              </a:pPr>
              <a:r>
                <a:rPr lang="es-MX" sz="2000" dirty="0">
                  <a:latin typeface="+mj-lt"/>
                </a:rPr>
                <a:t>en etapa de prueba y validación</a:t>
              </a:r>
            </a:p>
          </p:txBody>
        </p:sp>
        <p:sp>
          <p:nvSpPr>
            <p:cNvPr id="37" name="Rectangle 93">
              <a:extLst>
                <a:ext uri="{FF2B5EF4-FFF2-40B4-BE49-F238E27FC236}">
                  <a16:creationId xmlns:a16="http://schemas.microsoft.com/office/drawing/2014/main" id="{EE05DA2B-B8C9-424C-8810-952AD122738C}"/>
                </a:ext>
              </a:extLst>
            </p:cNvPr>
            <p:cNvSpPr>
              <a:spLocks noChangeArrowheads="1"/>
            </p:cNvSpPr>
            <p:nvPr/>
          </p:nvSpPr>
          <p:spPr bwMode="auto">
            <a:xfrm>
              <a:off x="9522347" y="4076045"/>
              <a:ext cx="2051970" cy="9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rPr>
                <a:t>69</a:t>
              </a:r>
              <a:r>
                <a:rPr lang="en-US" altLang="es-CL" sz="36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rPr>
                <a:t>%</a:t>
              </a:r>
              <a:endParaRPr lang="en-US" altLang="es-CL" sz="80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pic>
          <p:nvPicPr>
            <p:cNvPr id="38" name="Gráfico 14" descr="Clipboard Mixed con relleno sólido">
              <a:extLst>
                <a:ext uri="{FF2B5EF4-FFF2-40B4-BE49-F238E27FC236}">
                  <a16:creationId xmlns:a16="http://schemas.microsoft.com/office/drawing/2014/main" id="{B6AB9194-F2E5-4154-8866-840DCB1550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1979" y="4385847"/>
              <a:ext cx="914335" cy="91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a16="http://schemas.microsoft.com/office/drawing/2014/main" id="{DB1DBCF5-2FF6-4EFA-B0EC-1EF7EA7243A7}"/>
              </a:ext>
            </a:extLst>
          </p:cNvPr>
          <p:cNvGrpSpPr>
            <a:grpSpLocks/>
          </p:cNvGrpSpPr>
          <p:nvPr/>
        </p:nvGrpSpPr>
        <p:grpSpPr bwMode="auto">
          <a:xfrm>
            <a:off x="8397875" y="1879600"/>
            <a:ext cx="3400425" cy="1639888"/>
            <a:chOff x="8415304" y="1844824"/>
            <a:chExt cx="3400729" cy="1639931"/>
          </a:xfrm>
        </p:grpSpPr>
        <p:sp>
          <p:nvSpPr>
            <p:cNvPr id="20" name="Rectangle 77">
              <a:extLst>
                <a:ext uri="{FF2B5EF4-FFF2-40B4-BE49-F238E27FC236}">
                  <a16:creationId xmlns:a16="http://schemas.microsoft.com/office/drawing/2014/main" id="{4AFF8D62-A62C-4499-B1F4-3DF88E26307C}"/>
                </a:ext>
              </a:extLst>
            </p:cNvPr>
            <p:cNvSpPr>
              <a:spLocks/>
            </p:cNvSpPr>
            <p:nvPr/>
          </p:nvSpPr>
          <p:spPr>
            <a:xfrm>
              <a:off x="8415304" y="1844824"/>
              <a:ext cx="3386441" cy="1639931"/>
            </a:xfrm>
            <a:prstGeom prst="roundRect">
              <a:avLst>
                <a:gd name="adj" fmla="val 21258"/>
              </a:avLst>
            </a:prstGeom>
            <a:solidFill>
              <a:schemeClr val="bg1">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21" name="Rectangle 92">
              <a:extLst>
                <a:ext uri="{FF2B5EF4-FFF2-40B4-BE49-F238E27FC236}">
                  <a16:creationId xmlns:a16="http://schemas.microsoft.com/office/drawing/2014/main" id="{0BA21030-E611-4681-980D-33B2E41B593B}"/>
                </a:ext>
              </a:extLst>
            </p:cNvPr>
            <p:cNvSpPr>
              <a:spLocks/>
            </p:cNvSpPr>
            <p:nvPr/>
          </p:nvSpPr>
          <p:spPr>
            <a:xfrm>
              <a:off x="9110691" y="2946578"/>
              <a:ext cx="2705342" cy="400120"/>
            </a:xfrm>
            <a:prstGeom prst="rect">
              <a:avLst/>
            </a:prstGeom>
          </p:spPr>
          <p:txBody>
            <a:bodyPr wrap="square">
              <a:spAutoFit/>
            </a:bodyPr>
            <a:lstStyle/>
            <a:p>
              <a:pPr algn="ctr">
                <a:defRPr/>
              </a:pPr>
              <a:r>
                <a:rPr lang="es-MX" sz="2000" dirty="0">
                  <a:latin typeface="+mj-lt"/>
                </a:rPr>
                <a:t>desde 2013 (1988-2022)</a:t>
              </a:r>
              <a:endParaRPr lang="en-US" sz="2800" dirty="0">
                <a:solidFill>
                  <a:schemeClr val="tx2"/>
                </a:solidFill>
                <a:latin typeface="+mj-lt"/>
                <a:ea typeface="Roboto Medium" panose="02000000000000000000" pitchFamily="2" charset="0"/>
                <a:cs typeface="Montserrat" charset="0"/>
              </a:endParaRPr>
            </a:p>
          </p:txBody>
        </p:sp>
        <p:sp>
          <p:nvSpPr>
            <p:cNvPr id="22" name="Rectangle 93">
              <a:extLst>
                <a:ext uri="{FF2B5EF4-FFF2-40B4-BE49-F238E27FC236}">
                  <a16:creationId xmlns:a16="http://schemas.microsoft.com/office/drawing/2014/main" id="{9DD44C49-A739-4429-ABBC-34DE7AEB079A}"/>
                </a:ext>
              </a:extLst>
            </p:cNvPr>
            <p:cNvSpPr>
              <a:spLocks noChangeArrowheads="1"/>
            </p:cNvSpPr>
            <p:nvPr/>
          </p:nvSpPr>
          <p:spPr bwMode="auto">
            <a:xfrm>
              <a:off x="9481740" y="1925336"/>
              <a:ext cx="2051970" cy="92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dirty="0">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68</a:t>
              </a:r>
              <a:r>
                <a:rPr lang="en-US" altLang="es-CL" sz="3600" b="1" dirty="0">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a:t>
              </a:r>
              <a:endParaRPr lang="en-US" altLang="es-CL" sz="8000" b="1" dirty="0">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pic>
          <p:nvPicPr>
            <p:cNvPr id="23" name="Gráfico 7" descr="Daily calendar con relleno sólido">
              <a:extLst>
                <a:ext uri="{FF2B5EF4-FFF2-40B4-BE49-F238E27FC236}">
                  <a16:creationId xmlns:a16="http://schemas.microsoft.com/office/drawing/2014/main" id="{904AB4CC-1C8E-40FC-9E04-8895237AFF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801" y="2082631"/>
              <a:ext cx="914482" cy="91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upo 13">
            <a:extLst>
              <a:ext uri="{FF2B5EF4-FFF2-40B4-BE49-F238E27FC236}">
                <a16:creationId xmlns:a16="http://schemas.microsoft.com/office/drawing/2014/main" id="{86B98D68-E8CC-475F-90F1-D8BD0D9F281D}"/>
              </a:ext>
            </a:extLst>
          </p:cNvPr>
          <p:cNvGrpSpPr>
            <a:grpSpLocks/>
          </p:cNvGrpSpPr>
          <p:nvPr/>
        </p:nvGrpSpPr>
        <p:grpSpPr bwMode="auto">
          <a:xfrm>
            <a:off x="4403725" y="1879600"/>
            <a:ext cx="3384550" cy="1639888"/>
            <a:chOff x="4362445" y="1844824"/>
            <a:chExt cx="3385896" cy="1640305"/>
          </a:xfrm>
        </p:grpSpPr>
        <p:sp>
          <p:nvSpPr>
            <p:cNvPr id="15" name="Rectangle 77">
              <a:extLst>
                <a:ext uri="{FF2B5EF4-FFF2-40B4-BE49-F238E27FC236}">
                  <a16:creationId xmlns:a16="http://schemas.microsoft.com/office/drawing/2014/main" id="{B52D243E-C4D2-4572-A28F-C66FE16786B6}"/>
                </a:ext>
              </a:extLst>
            </p:cNvPr>
            <p:cNvSpPr>
              <a:spLocks/>
            </p:cNvSpPr>
            <p:nvPr/>
          </p:nvSpPr>
          <p:spPr>
            <a:xfrm>
              <a:off x="4362445" y="1844824"/>
              <a:ext cx="3385896" cy="1640305"/>
            </a:xfrm>
            <a:prstGeom prst="roundRect">
              <a:avLst>
                <a:gd name="adj" fmla="val 21258"/>
              </a:avLst>
            </a:prstGeom>
            <a:solidFill>
              <a:schemeClr val="bg1">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16" name="Rectangle 92">
              <a:extLst>
                <a:ext uri="{FF2B5EF4-FFF2-40B4-BE49-F238E27FC236}">
                  <a16:creationId xmlns:a16="http://schemas.microsoft.com/office/drawing/2014/main" id="{1F657616-CB7B-4F06-A2DC-7AEDF6D5CFED}"/>
                </a:ext>
              </a:extLst>
            </p:cNvPr>
            <p:cNvSpPr>
              <a:spLocks/>
            </p:cNvSpPr>
            <p:nvPr/>
          </p:nvSpPr>
          <p:spPr>
            <a:xfrm>
              <a:off x="5460360" y="2929179"/>
              <a:ext cx="2053453" cy="400212"/>
            </a:xfrm>
            <a:prstGeom prst="rect">
              <a:avLst/>
            </a:prstGeom>
          </p:spPr>
          <p:txBody>
            <a:bodyPr>
              <a:spAutoFit/>
            </a:bodyPr>
            <a:lstStyle/>
            <a:p>
              <a:pPr algn="ctr">
                <a:defRPr/>
              </a:pPr>
              <a:r>
                <a:rPr lang="es-MX" sz="2000" dirty="0">
                  <a:latin typeface="+mj-lt"/>
                </a:rPr>
                <a:t>incluidos</a:t>
              </a:r>
              <a:endParaRPr lang="en-US" sz="2800" dirty="0">
                <a:solidFill>
                  <a:schemeClr val="tx2"/>
                </a:solidFill>
                <a:latin typeface="+mj-lt"/>
                <a:ea typeface="Roboto Medium" panose="02000000000000000000" pitchFamily="2" charset="0"/>
                <a:cs typeface="Montserrat" charset="0"/>
              </a:endParaRPr>
            </a:p>
          </p:txBody>
        </p:sp>
        <p:sp>
          <p:nvSpPr>
            <p:cNvPr id="17" name="Rectangle 93">
              <a:extLst>
                <a:ext uri="{FF2B5EF4-FFF2-40B4-BE49-F238E27FC236}">
                  <a16:creationId xmlns:a16="http://schemas.microsoft.com/office/drawing/2014/main" id="{E074B696-1F62-466C-A08B-911C497DB334}"/>
                </a:ext>
              </a:extLst>
            </p:cNvPr>
            <p:cNvSpPr>
              <a:spLocks noChangeArrowheads="1"/>
            </p:cNvSpPr>
            <p:nvPr/>
          </p:nvSpPr>
          <p:spPr bwMode="auto">
            <a:xfrm>
              <a:off x="5428881" y="1925336"/>
              <a:ext cx="20519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421</a:t>
              </a:r>
              <a:endParaRPr lang="en-US" altLang="es-CL" sz="80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pic>
          <p:nvPicPr>
            <p:cNvPr id="18" name="Gráfico 5" descr="Document con relleno sólido">
              <a:extLst>
                <a:ext uri="{FF2B5EF4-FFF2-40B4-BE49-F238E27FC236}">
                  <a16:creationId xmlns:a16="http://schemas.microsoft.com/office/drawing/2014/main" id="{9B5A6144-A2EA-4039-9B82-A4BFDB4837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53" y="2200514"/>
              <a:ext cx="913176" cy="91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upo 23">
            <a:extLst>
              <a:ext uri="{FF2B5EF4-FFF2-40B4-BE49-F238E27FC236}">
                <a16:creationId xmlns:a16="http://schemas.microsoft.com/office/drawing/2014/main" id="{4921C953-1937-45D5-B6FA-4913FC63274C}"/>
              </a:ext>
            </a:extLst>
          </p:cNvPr>
          <p:cNvGrpSpPr>
            <a:grpSpLocks/>
          </p:cNvGrpSpPr>
          <p:nvPr/>
        </p:nvGrpSpPr>
        <p:grpSpPr bwMode="auto">
          <a:xfrm>
            <a:off x="4375150" y="4092575"/>
            <a:ext cx="3386137" cy="1639888"/>
            <a:chOff x="4362445" y="4058813"/>
            <a:chExt cx="3385780" cy="1639931"/>
          </a:xfrm>
        </p:grpSpPr>
        <p:sp>
          <p:nvSpPr>
            <p:cNvPr id="25" name="Rectangle 77">
              <a:extLst>
                <a:ext uri="{FF2B5EF4-FFF2-40B4-BE49-F238E27FC236}">
                  <a16:creationId xmlns:a16="http://schemas.microsoft.com/office/drawing/2014/main" id="{226577BF-ECD1-4CCF-939B-3CB34B756294}"/>
                </a:ext>
              </a:extLst>
            </p:cNvPr>
            <p:cNvSpPr>
              <a:spLocks/>
            </p:cNvSpPr>
            <p:nvPr/>
          </p:nvSpPr>
          <p:spPr>
            <a:xfrm>
              <a:off x="4362445" y="4058813"/>
              <a:ext cx="3385780" cy="1639931"/>
            </a:xfrm>
            <a:prstGeom prst="roundRect">
              <a:avLst>
                <a:gd name="adj" fmla="val 21258"/>
              </a:avLst>
            </a:prstGeom>
            <a:solidFill>
              <a:schemeClr val="bg1">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26" name="Rectangle 92">
              <a:extLst>
                <a:ext uri="{FF2B5EF4-FFF2-40B4-BE49-F238E27FC236}">
                  <a16:creationId xmlns:a16="http://schemas.microsoft.com/office/drawing/2014/main" id="{E86031B8-8B18-447E-A8DC-6A3941887649}"/>
                </a:ext>
              </a:extLst>
            </p:cNvPr>
            <p:cNvSpPr>
              <a:spLocks/>
            </p:cNvSpPr>
            <p:nvPr/>
          </p:nvSpPr>
          <p:spPr>
            <a:xfrm>
              <a:off x="4927306" y="4952599"/>
              <a:ext cx="2749259" cy="708044"/>
            </a:xfrm>
            <a:prstGeom prst="rect">
              <a:avLst/>
            </a:prstGeom>
          </p:spPr>
          <p:txBody>
            <a:bodyPr>
              <a:spAutoFit/>
            </a:bodyPr>
            <a:lstStyle/>
            <a:p>
              <a:pPr algn="ctr">
                <a:defRPr/>
              </a:pPr>
              <a:r>
                <a:rPr lang="es-MX" sz="2000" dirty="0">
                  <a:latin typeface="+mj-lt"/>
                </a:rPr>
                <a:t>autor de correspondencia hombre</a:t>
              </a:r>
            </a:p>
          </p:txBody>
        </p:sp>
        <p:sp>
          <p:nvSpPr>
            <p:cNvPr id="27" name="Rectangle 93">
              <a:extLst>
                <a:ext uri="{FF2B5EF4-FFF2-40B4-BE49-F238E27FC236}">
                  <a16:creationId xmlns:a16="http://schemas.microsoft.com/office/drawing/2014/main" id="{AA18C483-9763-4B92-AD66-DC4044FF1228}"/>
                </a:ext>
              </a:extLst>
            </p:cNvPr>
            <p:cNvSpPr>
              <a:spLocks noChangeArrowheads="1"/>
            </p:cNvSpPr>
            <p:nvPr/>
          </p:nvSpPr>
          <p:spPr bwMode="auto">
            <a:xfrm>
              <a:off x="5469488" y="4076045"/>
              <a:ext cx="20519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rPr>
                <a:t>53</a:t>
              </a:r>
              <a:r>
                <a:rPr lang="en-US" altLang="es-CL" sz="36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rPr>
                <a:t>%</a:t>
              </a:r>
              <a:endParaRPr lang="en-US" altLang="es-CL" sz="80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pic>
          <p:nvPicPr>
            <p:cNvPr id="28" name="Gráfico 10" descr="Male profile con relleno sólido">
              <a:extLst>
                <a:ext uri="{FF2B5EF4-FFF2-40B4-BE49-F238E27FC236}">
                  <a16:creationId xmlns:a16="http://schemas.microsoft.com/office/drawing/2014/main" id="{6C12514B-F94B-46B3-B681-F4488C538E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8480" y="4385847"/>
              <a:ext cx="914303" cy="91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upo 7">
            <a:extLst>
              <a:ext uri="{FF2B5EF4-FFF2-40B4-BE49-F238E27FC236}">
                <a16:creationId xmlns:a16="http://schemas.microsoft.com/office/drawing/2014/main" id="{F38CF51D-0A37-431E-BAD3-CBF9DC27C8A8}"/>
              </a:ext>
            </a:extLst>
          </p:cNvPr>
          <p:cNvGrpSpPr>
            <a:grpSpLocks/>
          </p:cNvGrpSpPr>
          <p:nvPr/>
        </p:nvGrpSpPr>
        <p:grpSpPr bwMode="auto">
          <a:xfrm>
            <a:off x="393700" y="1879600"/>
            <a:ext cx="3400425" cy="1639888"/>
            <a:chOff x="410743" y="1844824"/>
            <a:chExt cx="3400729" cy="1639931"/>
          </a:xfrm>
        </p:grpSpPr>
        <p:sp>
          <p:nvSpPr>
            <p:cNvPr id="9" name="Rectangle 77">
              <a:extLst>
                <a:ext uri="{FF2B5EF4-FFF2-40B4-BE49-F238E27FC236}">
                  <a16:creationId xmlns:a16="http://schemas.microsoft.com/office/drawing/2014/main" id="{65399C7E-4362-4FF3-B317-9E5E5858FB1B}"/>
                </a:ext>
              </a:extLst>
            </p:cNvPr>
            <p:cNvSpPr>
              <a:spLocks/>
            </p:cNvSpPr>
            <p:nvPr/>
          </p:nvSpPr>
          <p:spPr>
            <a:xfrm>
              <a:off x="410743" y="1844824"/>
              <a:ext cx="3386441" cy="1639931"/>
            </a:xfrm>
            <a:prstGeom prst="roundRect">
              <a:avLst>
                <a:gd name="adj" fmla="val 21258"/>
              </a:avLst>
            </a:prstGeom>
            <a:solidFill>
              <a:schemeClr val="bg1">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11" name="Rectangle 92">
              <a:extLst>
                <a:ext uri="{FF2B5EF4-FFF2-40B4-BE49-F238E27FC236}">
                  <a16:creationId xmlns:a16="http://schemas.microsoft.com/office/drawing/2014/main" id="{E0346BC3-227C-4994-80E8-C0E11CBA4914}"/>
                </a:ext>
              </a:extLst>
            </p:cNvPr>
            <p:cNvSpPr>
              <a:spLocks/>
            </p:cNvSpPr>
            <p:nvPr/>
          </p:nvSpPr>
          <p:spPr>
            <a:xfrm>
              <a:off x="1195038" y="2946578"/>
              <a:ext cx="2616434" cy="400060"/>
            </a:xfrm>
            <a:prstGeom prst="rect">
              <a:avLst/>
            </a:prstGeom>
          </p:spPr>
          <p:txBody>
            <a:bodyPr>
              <a:spAutoFit/>
            </a:bodyPr>
            <a:lstStyle/>
            <a:p>
              <a:pPr algn="ctr">
                <a:defRPr/>
              </a:pPr>
              <a:r>
                <a:rPr lang="es-MX" sz="2000" dirty="0">
                  <a:latin typeface="+mj-lt"/>
                </a:rPr>
                <a:t>total artículos</a:t>
              </a:r>
              <a:endParaRPr lang="en-US" sz="2800" dirty="0">
                <a:solidFill>
                  <a:schemeClr val="tx2"/>
                </a:solidFill>
                <a:latin typeface="+mj-lt"/>
                <a:ea typeface="Roboto Medium" panose="02000000000000000000" pitchFamily="2" charset="0"/>
                <a:cs typeface="Montserrat" charset="0"/>
              </a:endParaRPr>
            </a:p>
          </p:txBody>
        </p:sp>
        <p:sp>
          <p:nvSpPr>
            <p:cNvPr id="12" name="Rectangle 93">
              <a:extLst>
                <a:ext uri="{FF2B5EF4-FFF2-40B4-BE49-F238E27FC236}">
                  <a16:creationId xmlns:a16="http://schemas.microsoft.com/office/drawing/2014/main" id="{661F207F-B7AC-4F54-96D8-CAD1DD7B8D7E}"/>
                </a:ext>
              </a:extLst>
            </p:cNvPr>
            <p:cNvSpPr>
              <a:spLocks noChangeArrowheads="1"/>
            </p:cNvSpPr>
            <p:nvPr/>
          </p:nvSpPr>
          <p:spPr bwMode="auto">
            <a:xfrm>
              <a:off x="1477179" y="1925336"/>
              <a:ext cx="20519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dirty="0">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4.401</a:t>
              </a:r>
              <a:endParaRPr lang="en-US" altLang="es-CL" sz="8000" b="1" dirty="0">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pic>
          <p:nvPicPr>
            <p:cNvPr id="13" name="Gráfico 3" descr="Earth globe: Americas con relleno sólido">
              <a:extLst>
                <a:ext uri="{FF2B5EF4-FFF2-40B4-BE49-F238E27FC236}">
                  <a16:creationId xmlns:a16="http://schemas.microsoft.com/office/drawing/2014/main" id="{62367F2B-D0C7-4123-BFEB-31B10F117D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125" y="2200433"/>
              <a:ext cx="914482" cy="91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upo 28">
            <a:extLst>
              <a:ext uri="{FF2B5EF4-FFF2-40B4-BE49-F238E27FC236}">
                <a16:creationId xmlns:a16="http://schemas.microsoft.com/office/drawing/2014/main" id="{A936C826-E0B8-48C9-9C10-0ADDD6B9A523}"/>
              </a:ext>
            </a:extLst>
          </p:cNvPr>
          <p:cNvGrpSpPr>
            <a:grpSpLocks/>
          </p:cNvGrpSpPr>
          <p:nvPr/>
        </p:nvGrpSpPr>
        <p:grpSpPr bwMode="auto">
          <a:xfrm>
            <a:off x="400050" y="4092575"/>
            <a:ext cx="3386138" cy="1639888"/>
            <a:chOff x="410743" y="4058813"/>
            <a:chExt cx="3385896" cy="1639931"/>
          </a:xfrm>
        </p:grpSpPr>
        <p:sp>
          <p:nvSpPr>
            <p:cNvPr id="30" name="Rectangle 77">
              <a:extLst>
                <a:ext uri="{FF2B5EF4-FFF2-40B4-BE49-F238E27FC236}">
                  <a16:creationId xmlns:a16="http://schemas.microsoft.com/office/drawing/2014/main" id="{E71C1886-D23F-4A48-B0B0-E76A21848955}"/>
                </a:ext>
              </a:extLst>
            </p:cNvPr>
            <p:cNvSpPr>
              <a:spLocks/>
            </p:cNvSpPr>
            <p:nvPr/>
          </p:nvSpPr>
          <p:spPr>
            <a:xfrm>
              <a:off x="410743" y="4058813"/>
              <a:ext cx="3385896" cy="1639931"/>
            </a:xfrm>
            <a:prstGeom prst="roundRect">
              <a:avLst>
                <a:gd name="adj" fmla="val 21258"/>
              </a:avLst>
            </a:prstGeom>
            <a:solidFill>
              <a:schemeClr val="bg1">
                <a:lumMod val="5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31" name="Rectangle 92">
              <a:extLst>
                <a:ext uri="{FF2B5EF4-FFF2-40B4-BE49-F238E27FC236}">
                  <a16:creationId xmlns:a16="http://schemas.microsoft.com/office/drawing/2014/main" id="{90FB165B-D24D-4269-8DC3-F6FEB6601126}"/>
                </a:ext>
              </a:extLst>
            </p:cNvPr>
            <p:cNvSpPr>
              <a:spLocks/>
            </p:cNvSpPr>
            <p:nvPr/>
          </p:nvSpPr>
          <p:spPr>
            <a:xfrm>
              <a:off x="1282219" y="4952599"/>
              <a:ext cx="2447750" cy="708044"/>
            </a:xfrm>
            <a:prstGeom prst="rect">
              <a:avLst/>
            </a:prstGeom>
          </p:spPr>
          <p:txBody>
            <a:bodyPr>
              <a:spAutoFit/>
            </a:bodyPr>
            <a:lstStyle/>
            <a:p>
              <a:pPr algn="ctr">
                <a:defRPr/>
              </a:pPr>
              <a:r>
                <a:rPr lang="es-MX" sz="2000" dirty="0">
                  <a:latin typeface="+mj-lt"/>
                </a:rPr>
                <a:t>ensayos clínicos o experimentales</a:t>
              </a:r>
            </a:p>
          </p:txBody>
        </p:sp>
        <p:sp>
          <p:nvSpPr>
            <p:cNvPr id="32" name="Rectangle 93">
              <a:extLst>
                <a:ext uri="{FF2B5EF4-FFF2-40B4-BE49-F238E27FC236}">
                  <a16:creationId xmlns:a16="http://schemas.microsoft.com/office/drawing/2014/main" id="{2DA01F9E-0791-4C54-A918-784273B6CC9B}"/>
                </a:ext>
              </a:extLst>
            </p:cNvPr>
            <p:cNvSpPr>
              <a:spLocks noChangeArrowheads="1"/>
            </p:cNvSpPr>
            <p:nvPr/>
          </p:nvSpPr>
          <p:spPr bwMode="auto">
            <a:xfrm>
              <a:off x="1517786" y="4076045"/>
              <a:ext cx="20519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rPr>
                <a:t>51</a:t>
              </a:r>
              <a:r>
                <a:rPr lang="en-US" altLang="es-CL" sz="36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rPr>
                <a:t>%</a:t>
              </a:r>
              <a:endParaRPr lang="en-US" altLang="es-CL" sz="8000" b="1">
                <a:solidFill>
                  <a:schemeClr val="tx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pic>
          <p:nvPicPr>
            <p:cNvPr id="33" name="Gráfico 12" descr="Doctor female con relleno sólido">
              <a:extLst>
                <a:ext uri="{FF2B5EF4-FFF2-40B4-BE49-F238E27FC236}">
                  <a16:creationId xmlns:a16="http://schemas.microsoft.com/office/drawing/2014/main" id="{3C4AB698-B75E-413C-8AAA-F39B9CA42E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112" y="4385847"/>
              <a:ext cx="914335" cy="91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Marcador de número de diapositiva 1">
            <a:extLst>
              <a:ext uri="{FF2B5EF4-FFF2-40B4-BE49-F238E27FC236}">
                <a16:creationId xmlns:a16="http://schemas.microsoft.com/office/drawing/2014/main" id="{BE970D7F-F2F2-4955-B2D6-763E3FD36470}"/>
              </a:ext>
            </a:extLst>
          </p:cNvPr>
          <p:cNvSpPr>
            <a:spLocks noGrp="1"/>
          </p:cNvSpPr>
          <p:nvPr>
            <p:ph type="sldNum" sz="quarter" idx="12"/>
          </p:nvPr>
        </p:nvSpPr>
        <p:spPr/>
        <p:txBody>
          <a:bodyPr/>
          <a:lstStyle/>
          <a:p>
            <a:fld id="{7F1CE694-1297-49F5-90E9-EB642E12B65F}" type="slidenum">
              <a:rPr lang="es-CL" smtClean="0"/>
              <a:t>5</a:t>
            </a:fld>
            <a:endParaRPr lang="es-CL"/>
          </a:p>
        </p:txBody>
      </p:sp>
    </p:spTree>
    <p:extLst>
      <p:ext uri="{BB962C8B-B14F-4D97-AF65-F5344CB8AC3E}">
        <p14:creationId xmlns:p14="http://schemas.microsoft.com/office/powerpoint/2010/main" val="205441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p:tgtEl>
                                          <p:spTgt spid="34"/>
                                        </p:tgtEl>
                                        <p:attrNameLst>
                                          <p:attrName>ppt_x</p:attrName>
                                        </p:attrNameLst>
                                      </p:cBhvr>
                                      <p:tavLst>
                                        <p:tav tm="0">
                                          <p:val>
                                            <p:strVal val="#ppt_x-#ppt_w*1.125000"/>
                                          </p:val>
                                        </p:tav>
                                        <p:tav tm="100000">
                                          <p:val>
                                            <p:strVal val="#ppt_x"/>
                                          </p:val>
                                        </p:tav>
                                      </p:tavLst>
                                    </p:anim>
                                    <p:animEffect transition="in" filter="wipe(righ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B2231CD4-84AD-4337-97AF-E2BC6B7D0E24}"/>
              </a:ext>
            </a:extLst>
          </p:cNvPr>
          <p:cNvSpPr/>
          <p:nvPr/>
        </p:nvSpPr>
        <p:spPr>
          <a:xfrm rot="16200000">
            <a:off x="5971800" y="661613"/>
            <a:ext cx="248400" cy="1219200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5778" name="Imagen 2">
            <a:extLst>
              <a:ext uri="{FF2B5EF4-FFF2-40B4-BE49-F238E27FC236}">
                <a16:creationId xmlns:a16="http://schemas.microsoft.com/office/drawing/2014/main" id="{297387AB-F56B-422C-B9D6-E896D36CE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37"/>
          <a:stretch>
            <a:fillRect/>
          </a:stretch>
        </p:blipFill>
        <p:spPr bwMode="auto">
          <a:xfrm>
            <a:off x="1872747" y="619042"/>
            <a:ext cx="8446507" cy="551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 name="CuadroTexto 516">
            <a:extLst>
              <a:ext uri="{FF2B5EF4-FFF2-40B4-BE49-F238E27FC236}">
                <a16:creationId xmlns:a16="http://schemas.microsoft.com/office/drawing/2014/main" id="{6832A690-AA1D-42F6-9CAB-C20B3F4DA830}"/>
              </a:ext>
            </a:extLst>
          </p:cNvPr>
          <p:cNvSpPr txBox="1">
            <a:spLocks noChangeArrowheads="1"/>
          </p:cNvSpPr>
          <p:nvPr/>
        </p:nvSpPr>
        <p:spPr bwMode="auto">
          <a:xfrm>
            <a:off x="7510463" y="803986"/>
            <a:ext cx="3154362" cy="9540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s-419" altLang="es-419" sz="2400" dirty="0">
                <a:latin typeface="+mj-lt"/>
              </a:rPr>
              <a:t>Europa y Asia Central </a:t>
            </a:r>
          </a:p>
          <a:p>
            <a:pPr algn="ctr">
              <a:lnSpc>
                <a:spcPct val="100000"/>
              </a:lnSpc>
              <a:spcBef>
                <a:spcPct val="0"/>
              </a:spcBef>
              <a:buFontTx/>
              <a:buNone/>
              <a:defRPr/>
            </a:pPr>
            <a:r>
              <a:rPr lang="es-419" altLang="es-419" sz="3200" dirty="0">
                <a:latin typeface="+mj-lt"/>
              </a:rPr>
              <a:t>35,4%</a:t>
            </a:r>
          </a:p>
        </p:txBody>
      </p:sp>
      <p:sp>
        <p:nvSpPr>
          <p:cNvPr id="518" name="CuadroTexto 517">
            <a:extLst>
              <a:ext uri="{FF2B5EF4-FFF2-40B4-BE49-F238E27FC236}">
                <a16:creationId xmlns:a16="http://schemas.microsoft.com/office/drawing/2014/main" id="{523FD8C0-4646-4184-B8D8-7C7AA0F0B496}"/>
              </a:ext>
            </a:extLst>
          </p:cNvPr>
          <p:cNvSpPr txBox="1">
            <a:spLocks noChangeArrowheads="1"/>
          </p:cNvSpPr>
          <p:nvPr/>
        </p:nvSpPr>
        <p:spPr bwMode="auto">
          <a:xfrm>
            <a:off x="342231" y="2421710"/>
            <a:ext cx="2711450" cy="9540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s-419" altLang="es-419" sz="2400" dirty="0">
                <a:latin typeface="+mj-lt"/>
              </a:rPr>
              <a:t>América del Norte </a:t>
            </a:r>
            <a:r>
              <a:rPr lang="es-419" altLang="es-419" sz="3200" dirty="0">
                <a:latin typeface="+mj-lt"/>
              </a:rPr>
              <a:t>27,1%</a:t>
            </a:r>
            <a:endParaRPr lang="es-419" altLang="es-419" sz="2400" dirty="0">
              <a:latin typeface="+mj-lt"/>
            </a:endParaRPr>
          </a:p>
        </p:txBody>
      </p:sp>
      <p:sp>
        <p:nvSpPr>
          <p:cNvPr id="519" name="CuadroTexto 518">
            <a:extLst>
              <a:ext uri="{FF2B5EF4-FFF2-40B4-BE49-F238E27FC236}">
                <a16:creationId xmlns:a16="http://schemas.microsoft.com/office/drawing/2014/main" id="{512F90A7-9834-42FD-928C-B1212E0474EA}"/>
              </a:ext>
            </a:extLst>
          </p:cNvPr>
          <p:cNvSpPr txBox="1">
            <a:spLocks noChangeArrowheads="1"/>
          </p:cNvSpPr>
          <p:nvPr/>
        </p:nvSpPr>
        <p:spPr bwMode="auto">
          <a:xfrm>
            <a:off x="9405144" y="2364310"/>
            <a:ext cx="2519362" cy="13239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s-419" altLang="es-419" sz="2400" dirty="0">
                <a:latin typeface="+mj-lt"/>
              </a:rPr>
              <a:t>Asia Oriental y Pacífico </a:t>
            </a:r>
          </a:p>
          <a:p>
            <a:pPr algn="ctr">
              <a:lnSpc>
                <a:spcPct val="100000"/>
              </a:lnSpc>
              <a:spcBef>
                <a:spcPct val="0"/>
              </a:spcBef>
              <a:buFontTx/>
              <a:buNone/>
              <a:defRPr/>
            </a:pPr>
            <a:r>
              <a:rPr lang="es-419" altLang="es-419" sz="3200" dirty="0">
                <a:latin typeface="+mj-lt"/>
              </a:rPr>
              <a:t>18,5%</a:t>
            </a:r>
          </a:p>
        </p:txBody>
      </p:sp>
      <p:sp>
        <p:nvSpPr>
          <p:cNvPr id="520" name="CuadroTexto 519">
            <a:extLst>
              <a:ext uri="{FF2B5EF4-FFF2-40B4-BE49-F238E27FC236}">
                <a16:creationId xmlns:a16="http://schemas.microsoft.com/office/drawing/2014/main" id="{E3856E13-CFA4-4F5F-8CCE-CB6AC46771C8}"/>
              </a:ext>
            </a:extLst>
          </p:cNvPr>
          <p:cNvSpPr txBox="1">
            <a:spLocks noChangeArrowheads="1"/>
          </p:cNvSpPr>
          <p:nvPr/>
        </p:nvSpPr>
        <p:spPr bwMode="auto">
          <a:xfrm>
            <a:off x="342231" y="4993522"/>
            <a:ext cx="4033838" cy="13239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s-419" altLang="es-419" sz="2000" dirty="0">
                <a:latin typeface="+mj-lt"/>
              </a:rPr>
              <a:t>Medio Oriente y Norte de África 1,4%</a:t>
            </a:r>
          </a:p>
          <a:p>
            <a:pPr>
              <a:lnSpc>
                <a:spcPct val="100000"/>
              </a:lnSpc>
              <a:spcBef>
                <a:spcPct val="0"/>
              </a:spcBef>
              <a:buFontTx/>
              <a:buNone/>
              <a:defRPr/>
            </a:pPr>
            <a:r>
              <a:rPr lang="es-419" altLang="es-419" sz="2000" dirty="0">
                <a:latin typeface="+mj-lt"/>
              </a:rPr>
              <a:t>América Latina y el Caribe 1,2%</a:t>
            </a:r>
          </a:p>
          <a:p>
            <a:pPr>
              <a:lnSpc>
                <a:spcPct val="100000"/>
              </a:lnSpc>
              <a:spcBef>
                <a:spcPct val="0"/>
              </a:spcBef>
              <a:buFontTx/>
              <a:buNone/>
              <a:defRPr/>
            </a:pPr>
            <a:r>
              <a:rPr lang="es-419" altLang="es-419" sz="2000" dirty="0">
                <a:latin typeface="+mj-lt"/>
              </a:rPr>
              <a:t>África Subsahariana 0,7%</a:t>
            </a:r>
          </a:p>
          <a:p>
            <a:pPr>
              <a:lnSpc>
                <a:spcPct val="100000"/>
              </a:lnSpc>
              <a:spcBef>
                <a:spcPct val="0"/>
              </a:spcBef>
              <a:buFontTx/>
              <a:buNone/>
              <a:defRPr/>
            </a:pPr>
            <a:r>
              <a:rPr lang="es-419" altLang="es-419" sz="2000" dirty="0">
                <a:latin typeface="+mj-lt"/>
              </a:rPr>
              <a:t>Asia Meridional 0,2%</a:t>
            </a:r>
          </a:p>
        </p:txBody>
      </p:sp>
      <p:sp>
        <p:nvSpPr>
          <p:cNvPr id="75783" name="Rectangle 93">
            <a:extLst>
              <a:ext uri="{FF2B5EF4-FFF2-40B4-BE49-F238E27FC236}">
                <a16:creationId xmlns:a16="http://schemas.microsoft.com/office/drawing/2014/main" id="{DED734F5-0F6D-463D-AD2D-3F84CAF2DA30}"/>
              </a:ext>
            </a:extLst>
          </p:cNvPr>
          <p:cNvSpPr>
            <a:spLocks noChangeArrowheads="1"/>
          </p:cNvSpPr>
          <p:nvPr/>
        </p:nvSpPr>
        <p:spPr bwMode="auto">
          <a:xfrm>
            <a:off x="200025" y="238125"/>
            <a:ext cx="205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421</a:t>
            </a:r>
            <a:endParaRPr lang="en-US" altLang="es-CL" sz="80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sp>
        <p:nvSpPr>
          <p:cNvPr id="8" name="CuadroTexto 7">
            <a:extLst>
              <a:ext uri="{FF2B5EF4-FFF2-40B4-BE49-F238E27FC236}">
                <a16:creationId xmlns:a16="http://schemas.microsoft.com/office/drawing/2014/main" id="{431DA30D-7C54-49B9-8491-18C4F096DAE4}"/>
              </a:ext>
            </a:extLst>
          </p:cNvPr>
          <p:cNvSpPr txBox="1">
            <a:spLocks noChangeArrowheads="1"/>
          </p:cNvSpPr>
          <p:nvPr/>
        </p:nvSpPr>
        <p:spPr bwMode="auto">
          <a:xfrm>
            <a:off x="7815931" y="4993522"/>
            <a:ext cx="4033837" cy="13223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defRPr/>
            </a:pPr>
            <a:r>
              <a:rPr lang="es-419" altLang="es-419" sz="2000" dirty="0">
                <a:latin typeface="+mj-lt"/>
              </a:rPr>
              <a:t>Países de </a:t>
            </a:r>
            <a:r>
              <a:rPr lang="es-419" altLang="es-419" sz="2000" b="1" dirty="0">
                <a:solidFill>
                  <a:srgbClr val="036FC0"/>
                </a:solidFill>
                <a:latin typeface="+mj-lt"/>
              </a:rPr>
              <a:t>ingresos altos 80%</a:t>
            </a:r>
          </a:p>
          <a:p>
            <a:pPr algn="r">
              <a:lnSpc>
                <a:spcPct val="100000"/>
              </a:lnSpc>
              <a:spcBef>
                <a:spcPct val="0"/>
              </a:spcBef>
              <a:buFontTx/>
              <a:buNone/>
              <a:defRPr/>
            </a:pPr>
            <a:r>
              <a:rPr lang="es-419" altLang="es-419" sz="2000" dirty="0">
                <a:latin typeface="+mj-lt"/>
              </a:rPr>
              <a:t>Medio-altos 6,7%</a:t>
            </a:r>
          </a:p>
          <a:p>
            <a:pPr algn="r">
              <a:lnSpc>
                <a:spcPct val="100000"/>
              </a:lnSpc>
              <a:spcBef>
                <a:spcPct val="0"/>
              </a:spcBef>
              <a:buFontTx/>
              <a:buNone/>
              <a:defRPr/>
            </a:pPr>
            <a:r>
              <a:rPr lang="es-419" altLang="es-419" sz="2000" dirty="0">
                <a:latin typeface="+mj-lt"/>
              </a:rPr>
              <a:t>Medio-bajos 1%</a:t>
            </a:r>
          </a:p>
          <a:p>
            <a:pPr algn="r">
              <a:lnSpc>
                <a:spcPct val="100000"/>
              </a:lnSpc>
              <a:spcBef>
                <a:spcPct val="0"/>
              </a:spcBef>
              <a:buFontTx/>
              <a:buNone/>
              <a:defRPr/>
            </a:pPr>
            <a:r>
              <a:rPr lang="es-419" altLang="es-419" sz="2000" dirty="0">
                <a:latin typeface="+mj-lt"/>
              </a:rPr>
              <a:t>Bajos 0,2%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p:bldP spid="518" grpId="0"/>
      <p:bldP spid="519" grpId="0"/>
      <p:bldP spid="52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83643FBA-7019-4D40-BE31-A242F864BF74}"/>
              </a:ext>
            </a:extLst>
          </p:cNvPr>
          <p:cNvGrpSpPr>
            <a:grpSpLocks/>
          </p:cNvGrpSpPr>
          <p:nvPr/>
        </p:nvGrpSpPr>
        <p:grpSpPr bwMode="auto">
          <a:xfrm>
            <a:off x="696913" y="1628775"/>
            <a:ext cx="2520950" cy="1336675"/>
            <a:chOff x="697272" y="1628800"/>
            <a:chExt cx="2521017" cy="1336431"/>
          </a:xfrm>
        </p:grpSpPr>
        <p:sp>
          <p:nvSpPr>
            <p:cNvPr id="2" name="Rectangle 1">
              <a:extLst>
                <a:ext uri="{FF2B5EF4-FFF2-40B4-BE49-F238E27FC236}">
                  <a16:creationId xmlns:a16="http://schemas.microsoft.com/office/drawing/2014/main" id="{E85CBDCA-03C0-42FC-AD24-E03809DB156F}"/>
                </a:ext>
              </a:extLst>
            </p:cNvPr>
            <p:cNvSpPr/>
            <p:nvPr/>
          </p:nvSpPr>
          <p:spPr>
            <a:xfrm>
              <a:off x="778236" y="1628800"/>
              <a:ext cx="2333687" cy="1336431"/>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0C516F06-B5E0-45DD-A7A9-334A8593DF1B}"/>
                </a:ext>
              </a:extLst>
            </p:cNvPr>
            <p:cNvSpPr/>
            <p:nvPr/>
          </p:nvSpPr>
          <p:spPr>
            <a:xfrm>
              <a:off x="697272" y="1824027"/>
              <a:ext cx="2521017" cy="830110"/>
            </a:xfrm>
            <a:prstGeom prst="rect">
              <a:avLst/>
            </a:prstGeom>
          </p:spPr>
          <p:txBody>
            <a:bodyPr>
              <a:spAutoFit/>
            </a:bodyPr>
            <a:lstStyle/>
            <a:p>
              <a:pPr algn="ctr">
                <a:defRPr/>
              </a:pPr>
              <a:r>
                <a:rPr lang="es-MX" sz="2400" b="1" dirty="0">
                  <a:latin typeface="+mj-lt"/>
                </a:rPr>
                <a:t>Personas mayores</a:t>
              </a:r>
            </a:p>
            <a:p>
              <a:pPr algn="ctr">
                <a:defRPr/>
              </a:pPr>
              <a:r>
                <a:rPr lang="es-MX" sz="2400" dirty="0">
                  <a:latin typeface="+mj-lt"/>
                </a:rPr>
                <a:t>93,3% (n=393) </a:t>
              </a:r>
              <a:endParaRPr lang="es-419" sz="2400" dirty="0">
                <a:latin typeface="+mj-lt"/>
              </a:endParaRPr>
            </a:p>
          </p:txBody>
        </p:sp>
      </p:grpSp>
      <p:sp>
        <p:nvSpPr>
          <p:cNvPr id="77827" name="Título 1">
            <a:extLst>
              <a:ext uri="{FF2B5EF4-FFF2-40B4-BE49-F238E27FC236}">
                <a16:creationId xmlns:a16="http://schemas.microsoft.com/office/drawing/2014/main" id="{99AB49BB-7089-4CE8-A318-249423C36A90}"/>
              </a:ext>
            </a:extLst>
          </p:cNvPr>
          <p:cNvSpPr txBox="1">
            <a:spLocks/>
          </p:cNvSpPr>
          <p:nvPr/>
        </p:nvSpPr>
        <p:spPr bwMode="auto">
          <a:xfrm>
            <a:off x="450850" y="517525"/>
            <a:ext cx="10515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s-419" altLang="es-CL" sz="3200" b="1">
                <a:cs typeface="Calibri" panose="020F0502020204030204" pitchFamily="34" charset="0"/>
              </a:rPr>
              <a:t>Población objetivo y enfermedad/condición</a:t>
            </a:r>
          </a:p>
        </p:txBody>
      </p:sp>
      <p:grpSp>
        <p:nvGrpSpPr>
          <p:cNvPr id="10" name="Grupo 9">
            <a:extLst>
              <a:ext uri="{FF2B5EF4-FFF2-40B4-BE49-F238E27FC236}">
                <a16:creationId xmlns:a16="http://schemas.microsoft.com/office/drawing/2014/main" id="{84E9AC29-6338-4B5A-9A09-3DDE994B5E68}"/>
              </a:ext>
            </a:extLst>
          </p:cNvPr>
          <p:cNvGrpSpPr>
            <a:grpSpLocks/>
          </p:cNvGrpSpPr>
          <p:nvPr/>
        </p:nvGrpSpPr>
        <p:grpSpPr bwMode="auto">
          <a:xfrm>
            <a:off x="3438525" y="1628775"/>
            <a:ext cx="2520950" cy="1336675"/>
            <a:chOff x="3438618" y="1628800"/>
            <a:chExt cx="2521017" cy="1336431"/>
          </a:xfrm>
        </p:grpSpPr>
        <p:sp>
          <p:nvSpPr>
            <p:cNvPr id="36" name="Rectangle 35">
              <a:extLst>
                <a:ext uri="{FF2B5EF4-FFF2-40B4-BE49-F238E27FC236}">
                  <a16:creationId xmlns:a16="http://schemas.microsoft.com/office/drawing/2014/main" id="{E0707245-0EA6-4031-B73C-E6E466114964}"/>
                </a:ext>
              </a:extLst>
            </p:cNvPr>
            <p:cNvSpPr/>
            <p:nvPr/>
          </p:nvSpPr>
          <p:spPr>
            <a:xfrm>
              <a:off x="3544984" y="1628800"/>
              <a:ext cx="2335274" cy="1336431"/>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1">
              <a:extLst>
                <a:ext uri="{FF2B5EF4-FFF2-40B4-BE49-F238E27FC236}">
                  <a16:creationId xmlns:a16="http://schemas.microsoft.com/office/drawing/2014/main" id="{E36110FD-6B81-4848-A0D7-0B32E8B0527D}"/>
                </a:ext>
              </a:extLst>
            </p:cNvPr>
            <p:cNvSpPr/>
            <p:nvPr/>
          </p:nvSpPr>
          <p:spPr>
            <a:xfrm>
              <a:off x="3438618" y="1876405"/>
              <a:ext cx="2521017" cy="830111"/>
            </a:xfrm>
            <a:prstGeom prst="rect">
              <a:avLst/>
            </a:prstGeom>
          </p:spPr>
          <p:txBody>
            <a:bodyPr>
              <a:spAutoFit/>
            </a:bodyPr>
            <a:lstStyle/>
            <a:p>
              <a:pPr algn="ctr">
                <a:defRPr/>
              </a:pPr>
              <a:r>
                <a:rPr lang="es-MX" sz="2400" b="1" dirty="0">
                  <a:latin typeface="+mj-lt"/>
                </a:rPr>
                <a:t>Profesional salud</a:t>
              </a:r>
            </a:p>
            <a:p>
              <a:pPr algn="ctr">
                <a:defRPr/>
              </a:pPr>
              <a:r>
                <a:rPr lang="es-MX" sz="2400" dirty="0">
                  <a:latin typeface="+mj-lt"/>
                </a:rPr>
                <a:t>48% (n=202) </a:t>
              </a:r>
              <a:endParaRPr lang="es-419" sz="2400" dirty="0">
                <a:latin typeface="+mj-lt"/>
              </a:endParaRPr>
            </a:p>
          </p:txBody>
        </p:sp>
      </p:grpSp>
      <p:grpSp>
        <p:nvGrpSpPr>
          <p:cNvPr id="11" name="Grupo 10">
            <a:extLst>
              <a:ext uri="{FF2B5EF4-FFF2-40B4-BE49-F238E27FC236}">
                <a16:creationId xmlns:a16="http://schemas.microsoft.com/office/drawing/2014/main" id="{EA1C82AA-EF80-41B0-9F6E-EB7BFF145353}"/>
              </a:ext>
            </a:extLst>
          </p:cNvPr>
          <p:cNvGrpSpPr>
            <a:grpSpLocks/>
          </p:cNvGrpSpPr>
          <p:nvPr/>
        </p:nvGrpSpPr>
        <p:grpSpPr bwMode="auto">
          <a:xfrm>
            <a:off x="6219825" y="1628775"/>
            <a:ext cx="2520950" cy="1336675"/>
            <a:chOff x="6219116" y="1628800"/>
            <a:chExt cx="2521017" cy="1336431"/>
          </a:xfrm>
        </p:grpSpPr>
        <p:sp>
          <p:nvSpPr>
            <p:cNvPr id="37" name="Rectangle 36">
              <a:extLst>
                <a:ext uri="{FF2B5EF4-FFF2-40B4-BE49-F238E27FC236}">
                  <a16:creationId xmlns:a16="http://schemas.microsoft.com/office/drawing/2014/main" id="{E7663F79-692A-451A-9BFB-F52B610F8A83}"/>
                </a:ext>
              </a:extLst>
            </p:cNvPr>
            <p:cNvSpPr/>
            <p:nvPr/>
          </p:nvSpPr>
          <p:spPr>
            <a:xfrm>
              <a:off x="6312781" y="1628800"/>
              <a:ext cx="2333687" cy="1336431"/>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41">
              <a:extLst>
                <a:ext uri="{FF2B5EF4-FFF2-40B4-BE49-F238E27FC236}">
                  <a16:creationId xmlns:a16="http://schemas.microsoft.com/office/drawing/2014/main" id="{4E8B25F4-B1CB-40CC-AB2B-4F0AA7735004}"/>
                </a:ext>
              </a:extLst>
            </p:cNvPr>
            <p:cNvSpPr/>
            <p:nvPr/>
          </p:nvSpPr>
          <p:spPr>
            <a:xfrm>
              <a:off x="6219116" y="1881167"/>
              <a:ext cx="2521017" cy="831698"/>
            </a:xfrm>
            <a:prstGeom prst="rect">
              <a:avLst/>
            </a:prstGeom>
          </p:spPr>
          <p:txBody>
            <a:bodyPr>
              <a:spAutoFit/>
            </a:bodyPr>
            <a:lstStyle/>
            <a:p>
              <a:pPr algn="ctr">
                <a:defRPr/>
              </a:pPr>
              <a:r>
                <a:rPr lang="es-MX" sz="2400" b="1" dirty="0">
                  <a:latin typeface="+mj-lt"/>
                </a:rPr>
                <a:t>Cuidadores</a:t>
              </a:r>
            </a:p>
            <a:p>
              <a:pPr algn="ctr">
                <a:defRPr/>
              </a:pPr>
              <a:r>
                <a:rPr lang="es-MX" sz="2400" dirty="0">
                  <a:latin typeface="+mj-lt"/>
                </a:rPr>
                <a:t>33% (n=139) </a:t>
              </a:r>
              <a:endParaRPr lang="es-419" sz="2400" dirty="0">
                <a:latin typeface="+mj-lt"/>
              </a:endParaRPr>
            </a:p>
          </p:txBody>
        </p:sp>
      </p:grpSp>
      <p:grpSp>
        <p:nvGrpSpPr>
          <p:cNvPr id="12" name="Grupo 11">
            <a:extLst>
              <a:ext uri="{FF2B5EF4-FFF2-40B4-BE49-F238E27FC236}">
                <a16:creationId xmlns:a16="http://schemas.microsoft.com/office/drawing/2014/main" id="{4C15DB6C-1139-4333-B0C6-255D2B54B224}"/>
              </a:ext>
            </a:extLst>
          </p:cNvPr>
          <p:cNvGrpSpPr>
            <a:grpSpLocks/>
          </p:cNvGrpSpPr>
          <p:nvPr/>
        </p:nvGrpSpPr>
        <p:grpSpPr bwMode="auto">
          <a:xfrm>
            <a:off x="8986838" y="1628775"/>
            <a:ext cx="2520950" cy="1336675"/>
            <a:chOff x="8986358" y="1628800"/>
            <a:chExt cx="2521017" cy="1336431"/>
          </a:xfrm>
        </p:grpSpPr>
        <p:sp>
          <p:nvSpPr>
            <p:cNvPr id="38" name="Rectangle 37">
              <a:extLst>
                <a:ext uri="{FF2B5EF4-FFF2-40B4-BE49-F238E27FC236}">
                  <a16:creationId xmlns:a16="http://schemas.microsoft.com/office/drawing/2014/main" id="{C2E06B47-BC97-42B1-B77C-BCE4DAF45E37}"/>
                </a:ext>
              </a:extLst>
            </p:cNvPr>
            <p:cNvSpPr/>
            <p:nvPr/>
          </p:nvSpPr>
          <p:spPr>
            <a:xfrm>
              <a:off x="9080022" y="1628800"/>
              <a:ext cx="2333687" cy="1336431"/>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41">
              <a:extLst>
                <a:ext uri="{FF2B5EF4-FFF2-40B4-BE49-F238E27FC236}">
                  <a16:creationId xmlns:a16="http://schemas.microsoft.com/office/drawing/2014/main" id="{EB24E529-07EB-417D-845F-AACF130777FA}"/>
                </a:ext>
              </a:extLst>
            </p:cNvPr>
            <p:cNvSpPr/>
            <p:nvPr/>
          </p:nvSpPr>
          <p:spPr>
            <a:xfrm>
              <a:off x="8986358" y="1876405"/>
              <a:ext cx="2521017" cy="830111"/>
            </a:xfrm>
            <a:prstGeom prst="rect">
              <a:avLst/>
            </a:prstGeom>
          </p:spPr>
          <p:txBody>
            <a:bodyPr>
              <a:spAutoFit/>
            </a:bodyPr>
            <a:lstStyle/>
            <a:p>
              <a:pPr algn="ctr">
                <a:defRPr/>
              </a:pPr>
              <a:r>
                <a:rPr lang="es-MX" sz="2400" b="1" dirty="0">
                  <a:latin typeface="+mj-lt"/>
                </a:rPr>
                <a:t>Familiar</a:t>
              </a:r>
            </a:p>
            <a:p>
              <a:pPr algn="ctr">
                <a:defRPr/>
              </a:pPr>
              <a:r>
                <a:rPr lang="es-MX" sz="2400" dirty="0">
                  <a:latin typeface="+mj-lt"/>
                </a:rPr>
                <a:t>52,5% (n=73) </a:t>
              </a:r>
              <a:endParaRPr lang="es-419" sz="2400" dirty="0">
                <a:latin typeface="+mj-lt"/>
              </a:endParaRPr>
            </a:p>
          </p:txBody>
        </p:sp>
      </p:grpSp>
      <p:pic>
        <p:nvPicPr>
          <p:cNvPr id="5" name="Imagen 4">
            <a:extLst>
              <a:ext uri="{FF2B5EF4-FFF2-40B4-BE49-F238E27FC236}">
                <a16:creationId xmlns:a16="http://schemas.microsoft.com/office/drawing/2014/main" id="{1DDF3C8C-D064-4644-9EEB-9A8C2983B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 y="3184610"/>
            <a:ext cx="10636250"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Rectangle 93">
            <a:extLst>
              <a:ext uri="{FF2B5EF4-FFF2-40B4-BE49-F238E27FC236}">
                <a16:creationId xmlns:a16="http://schemas.microsoft.com/office/drawing/2014/main" id="{ECDEF2B9-B0FA-4184-95D7-21F5192D9DD6}"/>
              </a:ext>
            </a:extLst>
          </p:cNvPr>
          <p:cNvSpPr>
            <a:spLocks noChangeArrowheads="1"/>
          </p:cNvSpPr>
          <p:nvPr/>
        </p:nvSpPr>
        <p:spPr bwMode="auto">
          <a:xfrm>
            <a:off x="9455150" y="180975"/>
            <a:ext cx="2052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421</a:t>
            </a:r>
            <a:endParaRPr lang="en-US" altLang="es-CL" sz="80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sp>
        <p:nvSpPr>
          <p:cNvPr id="18" name="Rectángulo 17">
            <a:extLst>
              <a:ext uri="{FF2B5EF4-FFF2-40B4-BE49-F238E27FC236}">
                <a16:creationId xmlns:a16="http://schemas.microsoft.com/office/drawing/2014/main" id="{BDF52881-9246-4B13-8E78-7539C54F7B86}"/>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CuadroTexto 2">
            <a:extLst>
              <a:ext uri="{FF2B5EF4-FFF2-40B4-BE49-F238E27FC236}">
                <a16:creationId xmlns:a16="http://schemas.microsoft.com/office/drawing/2014/main" id="{87B07654-689F-4EFE-BB41-91AC3B60181C}"/>
              </a:ext>
            </a:extLst>
          </p:cNvPr>
          <p:cNvSpPr txBox="1"/>
          <p:nvPr/>
        </p:nvSpPr>
        <p:spPr>
          <a:xfrm>
            <a:off x="862582" y="4647363"/>
            <a:ext cx="2189612" cy="338554"/>
          </a:xfrm>
          <a:prstGeom prst="rect">
            <a:avLst/>
          </a:prstGeom>
          <a:noFill/>
        </p:spPr>
        <p:txBody>
          <a:bodyPr wrap="square" rtlCol="0">
            <a:spAutoFit/>
          </a:bodyPr>
          <a:lstStyle/>
          <a:p>
            <a:r>
              <a:rPr lang="es-MX" sz="1600" b="1" dirty="0">
                <a:solidFill>
                  <a:schemeClr val="bg1"/>
                </a:solidFill>
              </a:rPr>
              <a:t>Enfermedad crónica</a:t>
            </a:r>
            <a:endParaRPr lang="es-419" sz="1600" b="1" dirty="0">
              <a:solidFill>
                <a:schemeClr val="bg1"/>
              </a:solidFill>
            </a:endParaRPr>
          </a:p>
        </p:txBody>
      </p:sp>
      <p:sp>
        <p:nvSpPr>
          <p:cNvPr id="19" name="CuadroTexto 18">
            <a:extLst>
              <a:ext uri="{FF2B5EF4-FFF2-40B4-BE49-F238E27FC236}">
                <a16:creationId xmlns:a16="http://schemas.microsoft.com/office/drawing/2014/main" id="{9BADF664-54E3-4106-AD8A-DCA93D084CEA}"/>
              </a:ext>
            </a:extLst>
          </p:cNvPr>
          <p:cNvSpPr txBox="1"/>
          <p:nvPr/>
        </p:nvSpPr>
        <p:spPr>
          <a:xfrm>
            <a:off x="4652543" y="4612567"/>
            <a:ext cx="1829960" cy="338554"/>
          </a:xfrm>
          <a:prstGeom prst="rect">
            <a:avLst/>
          </a:prstGeom>
          <a:noFill/>
        </p:spPr>
        <p:txBody>
          <a:bodyPr wrap="square" rtlCol="0">
            <a:spAutoFit/>
          </a:bodyPr>
          <a:lstStyle/>
          <a:p>
            <a:r>
              <a:rPr lang="es-MX" sz="1600" b="1" dirty="0">
                <a:solidFill>
                  <a:schemeClr val="bg1"/>
                </a:solidFill>
              </a:rPr>
              <a:t>Fragilidad</a:t>
            </a:r>
            <a:endParaRPr lang="es-419" sz="1600" b="1" dirty="0">
              <a:solidFill>
                <a:schemeClr val="bg1"/>
              </a:solidFill>
            </a:endParaRPr>
          </a:p>
        </p:txBody>
      </p:sp>
      <p:sp>
        <p:nvSpPr>
          <p:cNvPr id="20" name="CuadroTexto 19">
            <a:extLst>
              <a:ext uri="{FF2B5EF4-FFF2-40B4-BE49-F238E27FC236}">
                <a16:creationId xmlns:a16="http://schemas.microsoft.com/office/drawing/2014/main" id="{E59EAD62-0373-41AB-8713-645B61140E88}"/>
              </a:ext>
            </a:extLst>
          </p:cNvPr>
          <p:cNvSpPr txBox="1"/>
          <p:nvPr/>
        </p:nvSpPr>
        <p:spPr>
          <a:xfrm>
            <a:off x="6625386" y="4612568"/>
            <a:ext cx="1611689" cy="338554"/>
          </a:xfrm>
          <a:prstGeom prst="rect">
            <a:avLst/>
          </a:prstGeom>
          <a:noFill/>
        </p:spPr>
        <p:txBody>
          <a:bodyPr wrap="square" rtlCol="0">
            <a:spAutoFit/>
          </a:bodyPr>
          <a:lstStyle/>
          <a:p>
            <a:r>
              <a:rPr lang="es-MX" sz="1600" b="1" dirty="0">
                <a:solidFill>
                  <a:schemeClr val="bg1"/>
                </a:solidFill>
              </a:rPr>
              <a:t>Neurológicas</a:t>
            </a:r>
            <a:endParaRPr lang="es-419" sz="1600" b="1" dirty="0">
              <a:solidFill>
                <a:schemeClr val="bg1"/>
              </a:solidFill>
            </a:endParaRPr>
          </a:p>
        </p:txBody>
      </p:sp>
      <p:sp>
        <p:nvSpPr>
          <p:cNvPr id="21" name="CuadroTexto 20">
            <a:extLst>
              <a:ext uri="{FF2B5EF4-FFF2-40B4-BE49-F238E27FC236}">
                <a16:creationId xmlns:a16="http://schemas.microsoft.com/office/drawing/2014/main" id="{98016EF8-EFEF-4A02-A59D-56BF999CE5C3}"/>
              </a:ext>
            </a:extLst>
          </p:cNvPr>
          <p:cNvSpPr txBox="1"/>
          <p:nvPr/>
        </p:nvSpPr>
        <p:spPr>
          <a:xfrm>
            <a:off x="8379958" y="4612567"/>
            <a:ext cx="1611689" cy="338554"/>
          </a:xfrm>
          <a:prstGeom prst="rect">
            <a:avLst/>
          </a:prstGeom>
          <a:noFill/>
        </p:spPr>
        <p:txBody>
          <a:bodyPr wrap="square" rtlCol="0">
            <a:spAutoFit/>
          </a:bodyPr>
          <a:lstStyle/>
          <a:p>
            <a:r>
              <a:rPr lang="es-MX" sz="1600" b="1" dirty="0">
                <a:solidFill>
                  <a:schemeClr val="bg1"/>
                </a:solidFill>
              </a:rPr>
              <a:t>Salud mental</a:t>
            </a:r>
            <a:endParaRPr lang="es-419" sz="1600" b="1" dirty="0">
              <a:solidFill>
                <a:schemeClr val="bg1"/>
              </a:solidFill>
            </a:endParaRPr>
          </a:p>
        </p:txBody>
      </p:sp>
      <p:sp>
        <p:nvSpPr>
          <p:cNvPr id="22" name="CuadroTexto 21">
            <a:extLst>
              <a:ext uri="{FF2B5EF4-FFF2-40B4-BE49-F238E27FC236}">
                <a16:creationId xmlns:a16="http://schemas.microsoft.com/office/drawing/2014/main" id="{765C3647-FD9E-4CC1-8275-184F507F1C76}"/>
              </a:ext>
            </a:extLst>
          </p:cNvPr>
          <p:cNvSpPr txBox="1"/>
          <p:nvPr/>
        </p:nvSpPr>
        <p:spPr>
          <a:xfrm>
            <a:off x="9754768" y="4612568"/>
            <a:ext cx="1611689" cy="584775"/>
          </a:xfrm>
          <a:prstGeom prst="rect">
            <a:avLst/>
          </a:prstGeom>
          <a:noFill/>
        </p:spPr>
        <p:txBody>
          <a:bodyPr wrap="square" rtlCol="0">
            <a:spAutoFit/>
          </a:bodyPr>
          <a:lstStyle/>
          <a:p>
            <a:r>
              <a:rPr lang="es-MX" sz="1600" b="1" dirty="0">
                <a:solidFill>
                  <a:schemeClr val="bg1"/>
                </a:solidFill>
              </a:rPr>
              <a:t>Envejecimiento saludable y CV</a:t>
            </a:r>
            <a:endParaRPr lang="es-419" sz="1600" b="1" dirty="0">
              <a:solidFill>
                <a:schemeClr val="bg1"/>
              </a:solidFill>
            </a:endParaRPr>
          </a:p>
        </p:txBody>
      </p:sp>
      <p:sp>
        <p:nvSpPr>
          <p:cNvPr id="23" name="CuadroTexto 22">
            <a:extLst>
              <a:ext uri="{FF2B5EF4-FFF2-40B4-BE49-F238E27FC236}">
                <a16:creationId xmlns:a16="http://schemas.microsoft.com/office/drawing/2014/main" id="{A87DBF51-92DE-4779-9FB1-810B1CE09F9C}"/>
              </a:ext>
            </a:extLst>
          </p:cNvPr>
          <p:cNvSpPr txBox="1"/>
          <p:nvPr/>
        </p:nvSpPr>
        <p:spPr>
          <a:xfrm>
            <a:off x="9754768" y="5744554"/>
            <a:ext cx="814098" cy="338554"/>
          </a:xfrm>
          <a:prstGeom prst="rect">
            <a:avLst/>
          </a:prstGeom>
          <a:noFill/>
        </p:spPr>
        <p:txBody>
          <a:bodyPr wrap="square" rtlCol="0">
            <a:spAutoFit/>
          </a:bodyPr>
          <a:lstStyle/>
          <a:p>
            <a:r>
              <a:rPr lang="es-MX" sz="1600" b="1" dirty="0">
                <a:solidFill>
                  <a:schemeClr val="bg1"/>
                </a:solidFill>
              </a:rPr>
              <a:t>Otros </a:t>
            </a:r>
            <a:endParaRPr lang="es-419" sz="16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CDF62A99-743B-42D1-B6AB-8ACCC85ECB11}"/>
              </a:ext>
            </a:extLst>
          </p:cNvPr>
          <p:cNvSpPr/>
          <p:nvPr/>
        </p:nvSpPr>
        <p:spPr>
          <a:xfrm rot="16200000">
            <a:off x="5971800" y="661613"/>
            <a:ext cx="248400" cy="1219200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8" name="Grupo 17">
            <a:extLst>
              <a:ext uri="{FF2B5EF4-FFF2-40B4-BE49-F238E27FC236}">
                <a16:creationId xmlns:a16="http://schemas.microsoft.com/office/drawing/2014/main" id="{B1A0FCD2-31C0-4896-ABD1-2115E1EDADBE}"/>
              </a:ext>
            </a:extLst>
          </p:cNvPr>
          <p:cNvGrpSpPr>
            <a:grpSpLocks/>
          </p:cNvGrpSpPr>
          <p:nvPr/>
        </p:nvGrpSpPr>
        <p:grpSpPr bwMode="auto">
          <a:xfrm>
            <a:off x="1190625" y="4037013"/>
            <a:ext cx="2520950" cy="1336675"/>
            <a:chOff x="697272" y="1628801"/>
            <a:chExt cx="2521017" cy="1336431"/>
          </a:xfrm>
        </p:grpSpPr>
        <p:sp>
          <p:nvSpPr>
            <p:cNvPr id="19" name="Rectangle 1">
              <a:extLst>
                <a:ext uri="{FF2B5EF4-FFF2-40B4-BE49-F238E27FC236}">
                  <a16:creationId xmlns:a16="http://schemas.microsoft.com/office/drawing/2014/main" id="{1C63D30D-D3BC-42F3-BD46-4511BFC5FD78}"/>
                </a:ext>
              </a:extLst>
            </p:cNvPr>
            <p:cNvSpPr/>
            <p:nvPr/>
          </p:nvSpPr>
          <p:spPr>
            <a:xfrm>
              <a:off x="778237" y="1628801"/>
              <a:ext cx="2333687" cy="1336431"/>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41">
              <a:extLst>
                <a:ext uri="{FF2B5EF4-FFF2-40B4-BE49-F238E27FC236}">
                  <a16:creationId xmlns:a16="http://schemas.microsoft.com/office/drawing/2014/main" id="{8AB33046-2FE6-4633-A01A-3A9316C2B6BC}"/>
                </a:ext>
              </a:extLst>
            </p:cNvPr>
            <p:cNvSpPr/>
            <p:nvPr/>
          </p:nvSpPr>
          <p:spPr>
            <a:xfrm>
              <a:off x="697272" y="1824026"/>
              <a:ext cx="2521017" cy="769301"/>
            </a:xfrm>
            <a:prstGeom prst="rect">
              <a:avLst/>
            </a:prstGeom>
          </p:spPr>
          <p:txBody>
            <a:bodyPr>
              <a:spAutoFit/>
            </a:bodyPr>
            <a:lstStyle/>
            <a:p>
              <a:pPr algn="ctr">
                <a:defRPr/>
              </a:pPr>
              <a:r>
                <a:rPr lang="es-MX" sz="2000" b="1" dirty="0">
                  <a:latin typeface="+mj-lt"/>
                </a:rPr>
                <a:t>Hogar</a:t>
              </a:r>
            </a:p>
            <a:p>
              <a:pPr algn="ctr">
                <a:defRPr/>
              </a:pPr>
              <a:r>
                <a:rPr lang="es-MX" sz="2400" dirty="0">
                  <a:latin typeface="+mj-lt"/>
                </a:rPr>
                <a:t>76% (n=320) </a:t>
              </a:r>
              <a:endParaRPr lang="es-419" sz="2400" dirty="0">
                <a:latin typeface="+mj-lt"/>
              </a:endParaRPr>
            </a:p>
          </p:txBody>
        </p:sp>
      </p:grpSp>
      <p:grpSp>
        <p:nvGrpSpPr>
          <p:cNvPr id="24" name="Grupo 23">
            <a:extLst>
              <a:ext uri="{FF2B5EF4-FFF2-40B4-BE49-F238E27FC236}">
                <a16:creationId xmlns:a16="http://schemas.microsoft.com/office/drawing/2014/main" id="{2BA048FC-CB4D-4303-9B93-B3ADF7881619}"/>
              </a:ext>
            </a:extLst>
          </p:cNvPr>
          <p:cNvGrpSpPr>
            <a:grpSpLocks/>
          </p:cNvGrpSpPr>
          <p:nvPr/>
        </p:nvGrpSpPr>
        <p:grpSpPr bwMode="auto">
          <a:xfrm>
            <a:off x="8531504" y="4037014"/>
            <a:ext cx="2520950" cy="1336674"/>
            <a:chOff x="684571" y="1628800"/>
            <a:chExt cx="2521017" cy="1336431"/>
          </a:xfrm>
        </p:grpSpPr>
        <p:sp>
          <p:nvSpPr>
            <p:cNvPr id="25" name="Rectangle 1">
              <a:extLst>
                <a:ext uri="{FF2B5EF4-FFF2-40B4-BE49-F238E27FC236}">
                  <a16:creationId xmlns:a16="http://schemas.microsoft.com/office/drawing/2014/main" id="{22692F9D-0AA4-474F-9136-2B848685A60B}"/>
                </a:ext>
              </a:extLst>
            </p:cNvPr>
            <p:cNvSpPr/>
            <p:nvPr/>
          </p:nvSpPr>
          <p:spPr>
            <a:xfrm>
              <a:off x="778237" y="1628800"/>
              <a:ext cx="2333687" cy="1336431"/>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Rectangle 41">
              <a:extLst>
                <a:ext uri="{FF2B5EF4-FFF2-40B4-BE49-F238E27FC236}">
                  <a16:creationId xmlns:a16="http://schemas.microsoft.com/office/drawing/2014/main" id="{5141ECAF-8BB8-41C8-A239-C3192834C044}"/>
                </a:ext>
              </a:extLst>
            </p:cNvPr>
            <p:cNvSpPr/>
            <p:nvPr/>
          </p:nvSpPr>
          <p:spPr>
            <a:xfrm>
              <a:off x="684571" y="1785933"/>
              <a:ext cx="2521017" cy="769301"/>
            </a:xfrm>
            <a:prstGeom prst="rect">
              <a:avLst/>
            </a:prstGeom>
          </p:spPr>
          <p:txBody>
            <a:bodyPr>
              <a:spAutoFit/>
            </a:bodyPr>
            <a:lstStyle/>
            <a:p>
              <a:pPr algn="ctr">
                <a:defRPr/>
              </a:pPr>
              <a:r>
                <a:rPr lang="es-MX" sz="2000" b="1" dirty="0">
                  <a:latin typeface="+mj-lt"/>
                </a:rPr>
                <a:t>Centros de salud</a:t>
              </a:r>
            </a:p>
            <a:p>
              <a:pPr algn="ctr">
                <a:defRPr/>
              </a:pPr>
              <a:r>
                <a:rPr lang="es-419" altLang="es-419" sz="2400" dirty="0">
                  <a:latin typeface="+mj-lt"/>
                  <a:ea typeface="Calibri" panose="020F0502020204030204" pitchFamily="34" charset="0"/>
                  <a:cs typeface="Times New Roman" panose="02020603050405020304" pitchFamily="18" charset="0"/>
                </a:rPr>
                <a:t>26,4% (n=111) </a:t>
              </a:r>
              <a:endParaRPr lang="es-419" sz="2400" dirty="0">
                <a:latin typeface="+mj-lt"/>
              </a:endParaRPr>
            </a:p>
          </p:txBody>
        </p:sp>
      </p:grpSp>
      <p:pic>
        <p:nvPicPr>
          <p:cNvPr id="27" name="Imagen 26">
            <a:extLst>
              <a:ext uri="{FF2B5EF4-FFF2-40B4-BE49-F238E27FC236}">
                <a16:creationId xmlns:a16="http://schemas.microsoft.com/office/drawing/2014/main" id="{673BD816-414E-4595-B93A-D707C7059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70100"/>
            <a:ext cx="1981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7">
            <a:extLst>
              <a:ext uri="{FF2B5EF4-FFF2-40B4-BE49-F238E27FC236}">
                <a16:creationId xmlns:a16="http://schemas.microsoft.com/office/drawing/2014/main" id="{E0D1BC0D-34BD-4C65-B63F-182BA9BBA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882" y="1829637"/>
            <a:ext cx="2134158" cy="42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93">
            <a:extLst>
              <a:ext uri="{FF2B5EF4-FFF2-40B4-BE49-F238E27FC236}">
                <a16:creationId xmlns:a16="http://schemas.microsoft.com/office/drawing/2014/main" id="{ADFC6D3D-E77E-4687-9320-339A080FFCDF}"/>
              </a:ext>
            </a:extLst>
          </p:cNvPr>
          <p:cNvSpPr>
            <a:spLocks noChangeArrowheads="1"/>
          </p:cNvSpPr>
          <p:nvPr/>
        </p:nvSpPr>
        <p:spPr bwMode="auto">
          <a:xfrm>
            <a:off x="9455150" y="180975"/>
            <a:ext cx="2052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421</a:t>
            </a:r>
            <a:endParaRPr lang="en-US" altLang="es-CL" sz="80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sp>
        <p:nvSpPr>
          <p:cNvPr id="30" name="Título 1">
            <a:extLst>
              <a:ext uri="{FF2B5EF4-FFF2-40B4-BE49-F238E27FC236}">
                <a16:creationId xmlns:a16="http://schemas.microsoft.com/office/drawing/2014/main" id="{2934ADE4-7710-4BF3-8E19-52AB43C779A7}"/>
              </a:ext>
            </a:extLst>
          </p:cNvPr>
          <p:cNvSpPr txBox="1">
            <a:spLocks/>
          </p:cNvSpPr>
          <p:nvPr/>
        </p:nvSpPr>
        <p:spPr bwMode="auto">
          <a:xfrm>
            <a:off x="450850" y="517525"/>
            <a:ext cx="10515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s-419" altLang="es-CL" sz="3200" b="1">
                <a:cs typeface="Calibri" panose="020F0502020204030204" pitchFamily="34" charset="0"/>
              </a:rPr>
              <a:t>El contexto de la intervención o del estudio</a:t>
            </a:r>
          </a:p>
        </p:txBody>
      </p:sp>
      <p:grpSp>
        <p:nvGrpSpPr>
          <p:cNvPr id="3" name="Grupo 2">
            <a:extLst>
              <a:ext uri="{FF2B5EF4-FFF2-40B4-BE49-F238E27FC236}">
                <a16:creationId xmlns:a16="http://schemas.microsoft.com/office/drawing/2014/main" id="{4A1D9DF8-B903-4F81-B60D-FC85EB1C30CD}"/>
              </a:ext>
            </a:extLst>
          </p:cNvPr>
          <p:cNvGrpSpPr/>
          <p:nvPr/>
        </p:nvGrpSpPr>
        <p:grpSpPr>
          <a:xfrm>
            <a:off x="4822824" y="1473200"/>
            <a:ext cx="2682876" cy="3900488"/>
            <a:chOff x="4822824" y="1473200"/>
            <a:chExt cx="2682876" cy="3900488"/>
          </a:xfrm>
        </p:grpSpPr>
        <p:pic>
          <p:nvPicPr>
            <p:cNvPr id="31" name="Imagen 30">
              <a:extLst>
                <a:ext uri="{FF2B5EF4-FFF2-40B4-BE49-F238E27FC236}">
                  <a16:creationId xmlns:a16="http://schemas.microsoft.com/office/drawing/2014/main" id="{BECEBFDA-98BC-4F33-BACB-E96DA6925C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833"/>
            <a:stretch/>
          </p:blipFill>
          <p:spPr bwMode="auto">
            <a:xfrm>
              <a:off x="4902200" y="1473200"/>
              <a:ext cx="26035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upo 31">
              <a:extLst>
                <a:ext uri="{FF2B5EF4-FFF2-40B4-BE49-F238E27FC236}">
                  <a16:creationId xmlns:a16="http://schemas.microsoft.com/office/drawing/2014/main" id="{C038C99B-596C-4891-8A61-EC087451C7E8}"/>
                </a:ext>
              </a:extLst>
            </p:cNvPr>
            <p:cNvGrpSpPr>
              <a:grpSpLocks/>
            </p:cNvGrpSpPr>
            <p:nvPr/>
          </p:nvGrpSpPr>
          <p:grpSpPr bwMode="auto">
            <a:xfrm>
              <a:off x="4822824" y="4037013"/>
              <a:ext cx="2682876" cy="1336675"/>
              <a:chOff x="592348" y="1628800"/>
              <a:chExt cx="2681765" cy="1336431"/>
            </a:xfrm>
          </p:grpSpPr>
          <p:sp>
            <p:nvSpPr>
              <p:cNvPr id="33" name="Rectangle 1">
                <a:extLst>
                  <a:ext uri="{FF2B5EF4-FFF2-40B4-BE49-F238E27FC236}">
                    <a16:creationId xmlns:a16="http://schemas.microsoft.com/office/drawing/2014/main" id="{F81FF402-C09F-41F5-A7B5-F29DB75F6598}"/>
                  </a:ext>
                </a:extLst>
              </p:cNvPr>
              <p:cNvSpPr/>
              <p:nvPr/>
            </p:nvSpPr>
            <p:spPr>
              <a:xfrm>
                <a:off x="778011" y="1628800"/>
                <a:ext cx="2334245" cy="1336431"/>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41">
                <a:extLst>
                  <a:ext uri="{FF2B5EF4-FFF2-40B4-BE49-F238E27FC236}">
                    <a16:creationId xmlns:a16="http://schemas.microsoft.com/office/drawing/2014/main" id="{974BB345-5514-4824-B33C-DD4B3B026268}"/>
                  </a:ext>
                </a:extLst>
              </p:cNvPr>
              <p:cNvSpPr/>
              <p:nvPr/>
            </p:nvSpPr>
            <p:spPr>
              <a:xfrm>
                <a:off x="592348" y="1754189"/>
                <a:ext cx="2681765" cy="1077021"/>
              </a:xfrm>
              <a:prstGeom prst="rect">
                <a:avLst/>
              </a:prstGeom>
            </p:spPr>
            <p:txBody>
              <a:bodyPr wrap="square">
                <a:spAutoFit/>
              </a:bodyPr>
              <a:lstStyle/>
              <a:p>
                <a:pPr algn="ctr">
                  <a:defRPr/>
                </a:pPr>
                <a:r>
                  <a:rPr lang="es-419" sz="2000" b="1" dirty="0">
                    <a:latin typeface="+mj-lt"/>
                  </a:rPr>
                  <a:t>Centros de cuidado y residencias</a:t>
                </a:r>
              </a:p>
              <a:p>
                <a:pPr algn="ctr">
                  <a:defRPr/>
                </a:pPr>
                <a:r>
                  <a:rPr lang="es-MX" sz="2400" dirty="0">
                    <a:latin typeface="+mj-lt"/>
                  </a:rPr>
                  <a:t>28,5% (n=120) </a:t>
                </a:r>
                <a:endParaRPr lang="es-419" sz="2400" dirty="0">
                  <a:latin typeface="+mj-lt"/>
                </a:endParaRPr>
              </a:p>
            </p:txBody>
          </p:sp>
        </p:grpSp>
      </p:grpSp>
    </p:spTree>
    <p:extLst>
      <p:ext uri="{BB962C8B-B14F-4D97-AF65-F5344CB8AC3E}">
        <p14:creationId xmlns:p14="http://schemas.microsoft.com/office/powerpoint/2010/main" val="781314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ítulo 1">
            <a:extLst>
              <a:ext uri="{FF2B5EF4-FFF2-40B4-BE49-F238E27FC236}">
                <a16:creationId xmlns:a16="http://schemas.microsoft.com/office/drawing/2014/main" id="{AE3D0BCC-BB55-453C-934C-A805E2259BFE}"/>
              </a:ext>
            </a:extLst>
          </p:cNvPr>
          <p:cNvSpPr txBox="1">
            <a:spLocks/>
          </p:cNvSpPr>
          <p:nvPr/>
        </p:nvSpPr>
        <p:spPr bwMode="auto">
          <a:xfrm>
            <a:off x="450850" y="517525"/>
            <a:ext cx="10515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s-419" altLang="es-419" sz="3200" b="1" dirty="0">
                <a:cs typeface="Calibri" panose="020F0502020204030204" pitchFamily="34" charset="0"/>
              </a:rPr>
              <a:t>Objetivo de salud buscado por la herramienta tecnológica</a:t>
            </a:r>
          </a:p>
        </p:txBody>
      </p:sp>
      <p:sp>
        <p:nvSpPr>
          <p:cNvPr id="81923" name="Rectangle 93">
            <a:extLst>
              <a:ext uri="{FF2B5EF4-FFF2-40B4-BE49-F238E27FC236}">
                <a16:creationId xmlns:a16="http://schemas.microsoft.com/office/drawing/2014/main" id="{E12FCC95-905B-4EF7-812C-FC64C739F89D}"/>
              </a:ext>
            </a:extLst>
          </p:cNvPr>
          <p:cNvSpPr>
            <a:spLocks noChangeArrowheads="1"/>
          </p:cNvSpPr>
          <p:nvPr/>
        </p:nvSpPr>
        <p:spPr bwMode="auto">
          <a:xfrm>
            <a:off x="9575800" y="5705475"/>
            <a:ext cx="2052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s-CL" sz="54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rPr>
              <a:t>421</a:t>
            </a:r>
            <a:endParaRPr lang="en-US" altLang="es-CL" sz="8000" b="1">
              <a:solidFill>
                <a:srgbClr val="0362A2"/>
              </a:solidFill>
              <a:latin typeface="Verdana Pro Cond Black" panose="020B0A06030504040204" pitchFamily="34" charset="0"/>
              <a:ea typeface="Roboto Medium" panose="02000000000000000000" pitchFamily="2" charset="0"/>
              <a:cs typeface="Verdana Pro Cond Black" panose="020B0A06030504040204" pitchFamily="34" charset="0"/>
            </a:endParaRPr>
          </a:p>
        </p:txBody>
      </p:sp>
      <p:sp>
        <p:nvSpPr>
          <p:cNvPr id="81924" name="Freeform 336">
            <a:extLst>
              <a:ext uri="{FF2B5EF4-FFF2-40B4-BE49-F238E27FC236}">
                <a16:creationId xmlns:a16="http://schemas.microsoft.com/office/drawing/2014/main" id="{236B689D-4A4C-4122-AB84-0A87C980D76D}"/>
              </a:ext>
            </a:extLst>
          </p:cNvPr>
          <p:cNvSpPr>
            <a:spLocks/>
          </p:cNvSpPr>
          <p:nvPr/>
        </p:nvSpPr>
        <p:spPr bwMode="auto">
          <a:xfrm>
            <a:off x="4083050" y="2133600"/>
            <a:ext cx="4025900" cy="3478213"/>
          </a:xfrm>
          <a:custGeom>
            <a:avLst/>
            <a:gdLst>
              <a:gd name="T0" fmla="*/ 2147483646 w 7471"/>
              <a:gd name="T1" fmla="*/ 2147483646 h 6456"/>
              <a:gd name="T2" fmla="*/ 2147483646 w 7471"/>
              <a:gd name="T3" fmla="*/ 2147483646 h 6456"/>
              <a:gd name="T4" fmla="*/ 2147483646 w 7471"/>
              <a:gd name="T5" fmla="*/ 2147483646 h 6456"/>
              <a:gd name="T6" fmla="*/ 2147483646 w 7471"/>
              <a:gd name="T7" fmla="*/ 2147483646 h 6456"/>
              <a:gd name="T8" fmla="*/ 2147483646 w 7471"/>
              <a:gd name="T9" fmla="*/ 2147483646 h 6456"/>
              <a:gd name="T10" fmla="*/ 2147483646 w 7471"/>
              <a:gd name="T11" fmla="*/ 2147483646 h 6456"/>
              <a:gd name="T12" fmla="*/ 0 w 7471"/>
              <a:gd name="T13" fmla="*/ 2147483646 h 6456"/>
              <a:gd name="T14" fmla="*/ 2147483646 w 7471"/>
              <a:gd name="T15" fmla="*/ 2147483646 h 6456"/>
              <a:gd name="T16" fmla="*/ 2147483646 w 7471"/>
              <a:gd name="T17" fmla="*/ 0 h 6456"/>
              <a:gd name="T18" fmla="*/ 2147483646 w 7471"/>
              <a:gd name="T19" fmla="*/ 2147483646 h 6456"/>
              <a:gd name="T20" fmla="*/ 2147483646 w 7471"/>
              <a:gd name="T21" fmla="*/ 2147483646 h 6456"/>
              <a:gd name="T22" fmla="*/ 2147483646 w 7471"/>
              <a:gd name="T23" fmla="*/ 2147483646 h 6456"/>
              <a:gd name="T24" fmla="*/ 2147483646 w 7471"/>
              <a:gd name="T25" fmla="*/ 0 h 6456"/>
              <a:gd name="T26" fmla="*/ 2147483646 w 7471"/>
              <a:gd name="T27" fmla="*/ 2147483646 h 6456"/>
              <a:gd name="T28" fmla="*/ 2147483646 w 7471"/>
              <a:gd name="T29" fmla="*/ 2147483646 h 6456"/>
              <a:gd name="T30" fmla="*/ 2147483646 w 7471"/>
              <a:gd name="T31" fmla="*/ 2147483646 h 6456"/>
              <a:gd name="T32" fmla="*/ 2147483646 w 7471"/>
              <a:gd name="T33" fmla="*/ 2147483646 h 6456"/>
              <a:gd name="T34" fmla="*/ 2147483646 w 7471"/>
              <a:gd name="T35" fmla="*/ 2147483646 h 6456"/>
              <a:gd name="T36" fmla="*/ 2147483646 w 7471"/>
              <a:gd name="T37" fmla="*/ 2147483646 h 6456"/>
              <a:gd name="T38" fmla="*/ 2147483646 w 7471"/>
              <a:gd name="T39" fmla="*/ 2147483646 h 6456"/>
              <a:gd name="T40" fmla="*/ 2147483646 w 7471"/>
              <a:gd name="T41" fmla="*/ 2147483646 h 6456"/>
              <a:gd name="T42" fmla="*/ 2147483646 w 7471"/>
              <a:gd name="T43" fmla="*/ 2147483646 h 6456"/>
              <a:gd name="T44" fmla="*/ 2147483646 w 7471"/>
              <a:gd name="T45" fmla="*/ 2147483646 h 6456"/>
              <a:gd name="T46" fmla="*/ 2147483646 w 7471"/>
              <a:gd name="T47" fmla="*/ 2147483646 h 6456"/>
              <a:gd name="T48" fmla="*/ 2147483646 w 7471"/>
              <a:gd name="T49" fmla="*/ 2147483646 h 6456"/>
              <a:gd name="T50" fmla="*/ 2147483646 w 7471"/>
              <a:gd name="T51" fmla="*/ 2147483646 h 64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71" h="6456">
                <a:moveTo>
                  <a:pt x="3731" y="6455"/>
                </a:moveTo>
                <a:lnTo>
                  <a:pt x="3731" y="6455"/>
                </a:lnTo>
                <a:cubicBezTo>
                  <a:pt x="3678" y="6455"/>
                  <a:pt x="3615" y="6428"/>
                  <a:pt x="3571" y="6383"/>
                </a:cubicBezTo>
                <a:cubicBezTo>
                  <a:pt x="1086" y="3899"/>
                  <a:pt x="1086" y="3899"/>
                  <a:pt x="1086" y="3899"/>
                </a:cubicBezTo>
                <a:lnTo>
                  <a:pt x="1078" y="3890"/>
                </a:lnTo>
                <a:cubicBezTo>
                  <a:pt x="588" y="3401"/>
                  <a:pt x="588" y="3401"/>
                  <a:pt x="588" y="3401"/>
                </a:cubicBezTo>
                <a:cubicBezTo>
                  <a:pt x="205" y="3027"/>
                  <a:pt x="0" y="2528"/>
                  <a:pt x="0" y="1994"/>
                </a:cubicBezTo>
                <a:cubicBezTo>
                  <a:pt x="0" y="1461"/>
                  <a:pt x="205" y="962"/>
                  <a:pt x="588" y="579"/>
                </a:cubicBezTo>
                <a:cubicBezTo>
                  <a:pt x="962" y="205"/>
                  <a:pt x="1460" y="0"/>
                  <a:pt x="1995" y="0"/>
                </a:cubicBezTo>
                <a:cubicBezTo>
                  <a:pt x="2529" y="0"/>
                  <a:pt x="3037" y="205"/>
                  <a:pt x="3411" y="579"/>
                </a:cubicBezTo>
                <a:cubicBezTo>
                  <a:pt x="3731" y="909"/>
                  <a:pt x="3731" y="909"/>
                  <a:pt x="3731" y="909"/>
                </a:cubicBezTo>
                <a:cubicBezTo>
                  <a:pt x="4060" y="579"/>
                  <a:pt x="4060" y="579"/>
                  <a:pt x="4060" y="579"/>
                </a:cubicBezTo>
                <a:cubicBezTo>
                  <a:pt x="4433" y="205"/>
                  <a:pt x="4941" y="0"/>
                  <a:pt x="5466" y="0"/>
                </a:cubicBezTo>
                <a:cubicBezTo>
                  <a:pt x="6001" y="0"/>
                  <a:pt x="6508" y="205"/>
                  <a:pt x="6882" y="579"/>
                </a:cubicBezTo>
                <a:cubicBezTo>
                  <a:pt x="7256" y="962"/>
                  <a:pt x="7470" y="1461"/>
                  <a:pt x="7470" y="1994"/>
                </a:cubicBezTo>
                <a:cubicBezTo>
                  <a:pt x="7470" y="2528"/>
                  <a:pt x="7256" y="3027"/>
                  <a:pt x="6882" y="3401"/>
                </a:cubicBezTo>
                <a:cubicBezTo>
                  <a:pt x="6392" y="3890"/>
                  <a:pt x="6392" y="3890"/>
                  <a:pt x="6392" y="3890"/>
                </a:cubicBezTo>
                <a:lnTo>
                  <a:pt x="6384" y="3899"/>
                </a:lnTo>
                <a:cubicBezTo>
                  <a:pt x="3899" y="6383"/>
                  <a:pt x="3899" y="6383"/>
                  <a:pt x="3899" y="6383"/>
                </a:cubicBezTo>
                <a:cubicBezTo>
                  <a:pt x="3855" y="6428"/>
                  <a:pt x="3792" y="6455"/>
                  <a:pt x="3731" y="6455"/>
                </a:cubicBezTo>
                <a:lnTo>
                  <a:pt x="6713" y="3231"/>
                </a:lnTo>
                <a:lnTo>
                  <a:pt x="3731" y="6455"/>
                </a:lnTo>
              </a:path>
            </a:pathLst>
          </a:custGeom>
          <a:solidFill>
            <a:srgbClr val="0061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grpSp>
        <p:nvGrpSpPr>
          <p:cNvPr id="59" name="Grupo 58">
            <a:extLst>
              <a:ext uri="{FF2B5EF4-FFF2-40B4-BE49-F238E27FC236}">
                <a16:creationId xmlns:a16="http://schemas.microsoft.com/office/drawing/2014/main" id="{6E1EB513-C484-4C9B-A91F-2920964AA99A}"/>
              </a:ext>
            </a:extLst>
          </p:cNvPr>
          <p:cNvGrpSpPr>
            <a:grpSpLocks/>
          </p:cNvGrpSpPr>
          <p:nvPr/>
        </p:nvGrpSpPr>
        <p:grpSpPr bwMode="auto">
          <a:xfrm>
            <a:off x="6321425" y="4313238"/>
            <a:ext cx="4621213" cy="1211262"/>
            <a:chOff x="6385862" y="4342449"/>
            <a:chExt cx="4621712" cy="1211713"/>
          </a:xfrm>
        </p:grpSpPr>
        <p:sp>
          <p:nvSpPr>
            <p:cNvPr id="81973" name="Freeform 345">
              <a:extLst>
                <a:ext uri="{FF2B5EF4-FFF2-40B4-BE49-F238E27FC236}">
                  <a16:creationId xmlns:a16="http://schemas.microsoft.com/office/drawing/2014/main" id="{C5B2D094-4B53-4E86-9AB6-D10256B1E896}"/>
                </a:ext>
              </a:extLst>
            </p:cNvPr>
            <p:cNvSpPr>
              <a:spLocks/>
            </p:cNvSpPr>
            <p:nvPr/>
          </p:nvSpPr>
          <p:spPr bwMode="auto">
            <a:xfrm>
              <a:off x="6521288" y="4477876"/>
              <a:ext cx="1050151" cy="1026392"/>
            </a:xfrm>
            <a:custGeom>
              <a:avLst/>
              <a:gdLst>
                <a:gd name="T0" fmla="*/ 2147483646 w 1951"/>
                <a:gd name="T1" fmla="*/ 0 h 1907"/>
                <a:gd name="T2" fmla="*/ 2147483646 w 1951"/>
                <a:gd name="T3" fmla="*/ 0 h 1907"/>
                <a:gd name="T4" fmla="*/ 0 w 1951"/>
                <a:gd name="T5" fmla="*/ 2147483646 h 1907"/>
                <a:gd name="T6" fmla="*/ 2147483646 w 1951"/>
                <a:gd name="T7" fmla="*/ 2147483646 h 1907"/>
                <a:gd name="T8" fmla="*/ 2147483646 w 1951"/>
                <a:gd name="T9" fmla="*/ 2147483646 h 1907"/>
                <a:gd name="T10" fmla="*/ 2147483646 w 1951"/>
                <a:gd name="T11" fmla="*/ 2147483646 h 1907"/>
                <a:gd name="T12" fmla="*/ 2147483646 w 1951"/>
                <a:gd name="T13" fmla="*/ 2147483646 h 1907"/>
                <a:gd name="T14" fmla="*/ 2147483646 w 1951"/>
                <a:gd name="T15" fmla="*/ 2147483646 h 1907"/>
                <a:gd name="T16" fmla="*/ 2147483646 w 1951"/>
                <a:gd name="T17" fmla="*/ 2147483646 h 1907"/>
                <a:gd name="T18" fmla="*/ 2147483646 w 1951"/>
                <a:gd name="T19" fmla="*/ 2147483646 h 1907"/>
                <a:gd name="T20" fmla="*/ 2147483646 w 1951"/>
                <a:gd name="T21" fmla="*/ 2147483646 h 1907"/>
                <a:gd name="T22" fmla="*/ 2147483646 w 1951"/>
                <a:gd name="T23" fmla="*/ 0 h 19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51" h="1907">
                  <a:moveTo>
                    <a:pt x="1415" y="0"/>
                  </a:moveTo>
                  <a:lnTo>
                    <a:pt x="1415" y="0"/>
                  </a:lnTo>
                  <a:cubicBezTo>
                    <a:pt x="0" y="1407"/>
                    <a:pt x="0" y="1407"/>
                    <a:pt x="0" y="1407"/>
                  </a:cubicBezTo>
                  <a:cubicBezTo>
                    <a:pt x="44" y="1478"/>
                    <a:pt x="89" y="1541"/>
                    <a:pt x="151" y="1603"/>
                  </a:cubicBezTo>
                  <a:cubicBezTo>
                    <a:pt x="338" y="1790"/>
                    <a:pt x="587" y="1906"/>
                    <a:pt x="872" y="1906"/>
                  </a:cubicBezTo>
                  <a:cubicBezTo>
                    <a:pt x="1157" y="1906"/>
                    <a:pt x="1415" y="1790"/>
                    <a:pt x="1602" y="1603"/>
                  </a:cubicBezTo>
                  <a:cubicBezTo>
                    <a:pt x="1789" y="1416"/>
                    <a:pt x="1905" y="1158"/>
                    <a:pt x="1905" y="873"/>
                  </a:cubicBezTo>
                  <a:cubicBezTo>
                    <a:pt x="1950" y="873"/>
                    <a:pt x="1950" y="873"/>
                    <a:pt x="1950" y="873"/>
                  </a:cubicBezTo>
                  <a:cubicBezTo>
                    <a:pt x="1905" y="873"/>
                    <a:pt x="1905" y="873"/>
                    <a:pt x="1905" y="873"/>
                  </a:cubicBezTo>
                  <a:cubicBezTo>
                    <a:pt x="1905" y="588"/>
                    <a:pt x="1789" y="330"/>
                    <a:pt x="1602" y="143"/>
                  </a:cubicBezTo>
                  <a:cubicBezTo>
                    <a:pt x="1549" y="89"/>
                    <a:pt x="1478" y="36"/>
                    <a:pt x="1415"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74" name="Freeform 346">
              <a:extLst>
                <a:ext uri="{FF2B5EF4-FFF2-40B4-BE49-F238E27FC236}">
                  <a16:creationId xmlns:a16="http://schemas.microsoft.com/office/drawing/2014/main" id="{26746FCD-DD91-4869-8FFE-3F800B550994}"/>
                </a:ext>
              </a:extLst>
            </p:cNvPr>
            <p:cNvSpPr>
              <a:spLocks/>
            </p:cNvSpPr>
            <p:nvPr/>
          </p:nvSpPr>
          <p:spPr bwMode="auto">
            <a:xfrm>
              <a:off x="6438132" y="4397096"/>
              <a:ext cx="845823" cy="841071"/>
            </a:xfrm>
            <a:custGeom>
              <a:avLst/>
              <a:gdLst>
                <a:gd name="T0" fmla="*/ 2147483646 w 1568"/>
                <a:gd name="T1" fmla="*/ 0 h 1559"/>
                <a:gd name="T2" fmla="*/ 2147483646 w 1568"/>
                <a:gd name="T3" fmla="*/ 0 h 1559"/>
                <a:gd name="T4" fmla="*/ 2147483646 w 1568"/>
                <a:gd name="T5" fmla="*/ 2147483646 h 1559"/>
                <a:gd name="T6" fmla="*/ 0 w 1568"/>
                <a:gd name="T7" fmla="*/ 2147483646 h 1559"/>
                <a:gd name="T8" fmla="*/ 2147483646 w 1568"/>
                <a:gd name="T9" fmla="*/ 2147483646 h 1559"/>
                <a:gd name="T10" fmla="*/ 2147483646 w 1568"/>
                <a:gd name="T11" fmla="*/ 2147483646 h 1559"/>
                <a:gd name="T12" fmla="*/ 2147483646 w 1568"/>
                <a:gd name="T13" fmla="*/ 0 h 1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8" h="1559">
                  <a:moveTo>
                    <a:pt x="1024" y="0"/>
                  </a:moveTo>
                  <a:lnTo>
                    <a:pt x="1024" y="0"/>
                  </a:lnTo>
                  <a:cubicBezTo>
                    <a:pt x="739" y="0"/>
                    <a:pt x="490" y="116"/>
                    <a:pt x="303" y="294"/>
                  </a:cubicBezTo>
                  <a:cubicBezTo>
                    <a:pt x="116" y="481"/>
                    <a:pt x="0" y="739"/>
                    <a:pt x="0" y="1024"/>
                  </a:cubicBezTo>
                  <a:cubicBezTo>
                    <a:pt x="0" y="1220"/>
                    <a:pt x="54" y="1407"/>
                    <a:pt x="152" y="1558"/>
                  </a:cubicBezTo>
                  <a:cubicBezTo>
                    <a:pt x="1567" y="151"/>
                    <a:pt x="1567" y="151"/>
                    <a:pt x="1567" y="151"/>
                  </a:cubicBezTo>
                  <a:cubicBezTo>
                    <a:pt x="1407" y="53"/>
                    <a:pt x="1220" y="0"/>
                    <a:pt x="1024" y="0"/>
                  </a:cubicBezTo>
                </a:path>
              </a:pathLst>
            </a:custGeom>
            <a:solidFill>
              <a:schemeClr val="bg2">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15" name="Freeform 347">
              <a:extLst>
                <a:ext uri="{FF2B5EF4-FFF2-40B4-BE49-F238E27FC236}">
                  <a16:creationId xmlns:a16="http://schemas.microsoft.com/office/drawing/2014/main" id="{889BC95E-A50C-4F63-BA85-E19A2132E7E5}"/>
                </a:ext>
              </a:extLst>
            </p:cNvPr>
            <p:cNvSpPr>
              <a:spLocks noChangeArrowheads="1"/>
            </p:cNvSpPr>
            <p:nvPr/>
          </p:nvSpPr>
          <p:spPr bwMode="auto">
            <a:xfrm>
              <a:off x="6481122" y="4439322"/>
              <a:ext cx="1114545" cy="1114840"/>
            </a:xfrm>
            <a:custGeom>
              <a:avLst/>
              <a:gdLst>
                <a:gd name="T0" fmla="*/ 2022 w 2067"/>
                <a:gd name="T1" fmla="*/ 944 h 2067"/>
                <a:gd name="T2" fmla="*/ 2022 w 2067"/>
                <a:gd name="T3" fmla="*/ 944 h 2067"/>
                <a:gd name="T4" fmla="*/ 2022 w 2067"/>
                <a:gd name="T5" fmla="*/ 944 h 2067"/>
                <a:gd name="T6" fmla="*/ 1977 w 2067"/>
                <a:gd name="T7" fmla="*/ 944 h 2067"/>
                <a:gd name="T8" fmla="*/ 1674 w 2067"/>
                <a:gd name="T9" fmla="*/ 1674 h 2067"/>
                <a:gd name="T10" fmla="*/ 944 w 2067"/>
                <a:gd name="T11" fmla="*/ 1977 h 2067"/>
                <a:gd name="T12" fmla="*/ 223 w 2067"/>
                <a:gd name="T13" fmla="*/ 1674 h 2067"/>
                <a:gd name="T14" fmla="*/ 72 w 2067"/>
                <a:gd name="T15" fmla="*/ 1478 h 2067"/>
                <a:gd name="T16" fmla="*/ 0 w 2067"/>
                <a:gd name="T17" fmla="*/ 1549 h 2067"/>
                <a:gd name="T18" fmla="*/ 152 w 2067"/>
                <a:gd name="T19" fmla="*/ 1736 h 2067"/>
                <a:gd name="T20" fmla="*/ 944 w 2067"/>
                <a:gd name="T21" fmla="*/ 2066 h 2067"/>
                <a:gd name="T22" fmla="*/ 944 w 2067"/>
                <a:gd name="T23" fmla="*/ 2066 h 2067"/>
                <a:gd name="T24" fmla="*/ 1746 w 2067"/>
                <a:gd name="T25" fmla="*/ 1736 h 2067"/>
                <a:gd name="T26" fmla="*/ 2066 w 2067"/>
                <a:gd name="T27" fmla="*/ 988 h 2067"/>
                <a:gd name="T28" fmla="*/ 2022 w 2067"/>
                <a:gd name="T29" fmla="*/ 988 h 2067"/>
                <a:gd name="T30" fmla="*/ 2022 w 2067"/>
                <a:gd name="T31" fmla="*/ 944 h 2067"/>
                <a:gd name="T32" fmla="*/ 1550 w 2067"/>
                <a:gd name="T33" fmla="*/ 0 h 2067"/>
                <a:gd name="T34" fmla="*/ 1550 w 2067"/>
                <a:gd name="T35" fmla="*/ 0 h 2067"/>
                <a:gd name="T36" fmla="*/ 1487 w 2067"/>
                <a:gd name="T37" fmla="*/ 71 h 2067"/>
                <a:gd name="T38" fmla="*/ 1674 w 2067"/>
                <a:gd name="T39" fmla="*/ 214 h 2067"/>
                <a:gd name="T40" fmla="*/ 1977 w 2067"/>
                <a:gd name="T41" fmla="*/ 944 h 2067"/>
                <a:gd name="T42" fmla="*/ 2022 w 2067"/>
                <a:gd name="T43" fmla="*/ 944 h 2067"/>
                <a:gd name="T44" fmla="*/ 2022 w 2067"/>
                <a:gd name="T45" fmla="*/ 899 h 2067"/>
                <a:gd name="T46" fmla="*/ 2066 w 2067"/>
                <a:gd name="T47" fmla="*/ 899 h 2067"/>
                <a:gd name="T48" fmla="*/ 1746 w 2067"/>
                <a:gd name="T49" fmla="*/ 151 h 2067"/>
                <a:gd name="T50" fmla="*/ 1550 w 2067"/>
                <a:gd name="T51" fmla="*/ 0 h 2067"/>
                <a:gd name="T52" fmla="*/ 2022 w 2067"/>
                <a:gd name="T53" fmla="*/ 944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67" h="2067">
                  <a:moveTo>
                    <a:pt x="2022" y="944"/>
                  </a:moveTo>
                  <a:lnTo>
                    <a:pt x="2022" y="944"/>
                  </a:lnTo>
                  <a:lnTo>
                    <a:pt x="2022" y="944"/>
                  </a:lnTo>
                  <a:cubicBezTo>
                    <a:pt x="1977" y="944"/>
                    <a:pt x="1977" y="944"/>
                    <a:pt x="1977" y="944"/>
                  </a:cubicBezTo>
                  <a:cubicBezTo>
                    <a:pt x="1977" y="1229"/>
                    <a:pt x="1861" y="1487"/>
                    <a:pt x="1674" y="1674"/>
                  </a:cubicBezTo>
                  <a:cubicBezTo>
                    <a:pt x="1487" y="1861"/>
                    <a:pt x="1229" y="1977"/>
                    <a:pt x="944" y="1977"/>
                  </a:cubicBezTo>
                  <a:cubicBezTo>
                    <a:pt x="659" y="1977"/>
                    <a:pt x="410" y="1861"/>
                    <a:pt x="223" y="1674"/>
                  </a:cubicBezTo>
                  <a:cubicBezTo>
                    <a:pt x="161" y="1612"/>
                    <a:pt x="116" y="1549"/>
                    <a:pt x="72" y="1478"/>
                  </a:cubicBezTo>
                  <a:cubicBezTo>
                    <a:pt x="0" y="1549"/>
                    <a:pt x="0" y="1549"/>
                    <a:pt x="0" y="1549"/>
                  </a:cubicBezTo>
                  <a:cubicBezTo>
                    <a:pt x="45" y="1621"/>
                    <a:pt x="98" y="1683"/>
                    <a:pt x="152" y="1736"/>
                  </a:cubicBezTo>
                  <a:cubicBezTo>
                    <a:pt x="357" y="1941"/>
                    <a:pt x="641" y="2066"/>
                    <a:pt x="944" y="2066"/>
                  </a:cubicBezTo>
                  <a:lnTo>
                    <a:pt x="944" y="2066"/>
                  </a:lnTo>
                  <a:cubicBezTo>
                    <a:pt x="1256" y="2066"/>
                    <a:pt x="1541" y="1941"/>
                    <a:pt x="1746" y="1736"/>
                  </a:cubicBezTo>
                  <a:cubicBezTo>
                    <a:pt x="1933" y="1549"/>
                    <a:pt x="2057" y="1282"/>
                    <a:pt x="2066" y="988"/>
                  </a:cubicBezTo>
                  <a:cubicBezTo>
                    <a:pt x="2022" y="988"/>
                    <a:pt x="2022" y="988"/>
                    <a:pt x="2022" y="988"/>
                  </a:cubicBezTo>
                  <a:cubicBezTo>
                    <a:pt x="2022" y="944"/>
                    <a:pt x="2022" y="944"/>
                    <a:pt x="2022" y="944"/>
                  </a:cubicBezTo>
                  <a:lnTo>
                    <a:pt x="1550" y="0"/>
                  </a:lnTo>
                  <a:lnTo>
                    <a:pt x="1550" y="0"/>
                  </a:lnTo>
                  <a:cubicBezTo>
                    <a:pt x="1487" y="71"/>
                    <a:pt x="1487" y="71"/>
                    <a:pt x="1487" y="71"/>
                  </a:cubicBezTo>
                  <a:cubicBezTo>
                    <a:pt x="1550" y="107"/>
                    <a:pt x="1621" y="160"/>
                    <a:pt x="1674" y="214"/>
                  </a:cubicBezTo>
                  <a:cubicBezTo>
                    <a:pt x="1861" y="401"/>
                    <a:pt x="1977" y="659"/>
                    <a:pt x="1977" y="944"/>
                  </a:cubicBezTo>
                  <a:cubicBezTo>
                    <a:pt x="2022" y="944"/>
                    <a:pt x="2022" y="944"/>
                    <a:pt x="2022" y="944"/>
                  </a:cubicBezTo>
                  <a:cubicBezTo>
                    <a:pt x="2022" y="899"/>
                    <a:pt x="2022" y="899"/>
                    <a:pt x="2022" y="899"/>
                  </a:cubicBezTo>
                  <a:cubicBezTo>
                    <a:pt x="2066" y="899"/>
                    <a:pt x="2066" y="899"/>
                    <a:pt x="2066" y="899"/>
                  </a:cubicBezTo>
                  <a:cubicBezTo>
                    <a:pt x="2057" y="606"/>
                    <a:pt x="1933" y="347"/>
                    <a:pt x="1746" y="151"/>
                  </a:cubicBezTo>
                  <a:cubicBezTo>
                    <a:pt x="1683" y="89"/>
                    <a:pt x="1621" y="45"/>
                    <a:pt x="1550" y="0"/>
                  </a:cubicBezTo>
                  <a:lnTo>
                    <a:pt x="2022" y="944"/>
                  </a:lnTo>
                </a:path>
              </a:pathLst>
            </a:custGeom>
            <a:solidFill>
              <a:schemeClr val="tx2">
                <a:lumMod val="75000"/>
              </a:schemeClr>
            </a:solidFill>
            <a:ln>
              <a:noFill/>
            </a:ln>
            <a:effectLst/>
          </p:spPr>
          <p:txBody>
            <a:bodyPr wrap="none" anchor="ctr"/>
            <a:lstStyle/>
            <a:p>
              <a:pPr>
                <a:defRPr/>
              </a:pPr>
              <a:endParaRPr lang="es-MX"/>
            </a:p>
          </p:txBody>
        </p:sp>
        <p:sp>
          <p:nvSpPr>
            <p:cNvPr id="16" name="Freeform 348">
              <a:extLst>
                <a:ext uri="{FF2B5EF4-FFF2-40B4-BE49-F238E27FC236}">
                  <a16:creationId xmlns:a16="http://schemas.microsoft.com/office/drawing/2014/main" id="{55644925-AD15-4E57-9ED3-18A683449FAD}"/>
                </a:ext>
              </a:extLst>
            </p:cNvPr>
            <p:cNvSpPr>
              <a:spLocks noChangeArrowheads="1"/>
            </p:cNvSpPr>
            <p:nvPr/>
          </p:nvSpPr>
          <p:spPr bwMode="auto">
            <a:xfrm>
              <a:off x="6385862" y="4342449"/>
              <a:ext cx="931964" cy="930621"/>
            </a:xfrm>
            <a:custGeom>
              <a:avLst/>
              <a:gdLst>
                <a:gd name="T0" fmla="*/ 1122 w 1729"/>
                <a:gd name="T1" fmla="*/ 0 h 1728"/>
                <a:gd name="T2" fmla="*/ 1122 w 1729"/>
                <a:gd name="T3" fmla="*/ 0 h 1728"/>
                <a:gd name="T4" fmla="*/ 1122 w 1729"/>
                <a:gd name="T5" fmla="*/ 0 h 1728"/>
                <a:gd name="T6" fmla="*/ 330 w 1729"/>
                <a:gd name="T7" fmla="*/ 329 h 1728"/>
                <a:gd name="T8" fmla="*/ 0 w 1729"/>
                <a:gd name="T9" fmla="*/ 1122 h 1728"/>
                <a:gd name="T10" fmla="*/ 178 w 1729"/>
                <a:gd name="T11" fmla="*/ 1727 h 1728"/>
                <a:gd name="T12" fmla="*/ 250 w 1729"/>
                <a:gd name="T13" fmla="*/ 1656 h 1728"/>
                <a:gd name="T14" fmla="*/ 98 w 1729"/>
                <a:gd name="T15" fmla="*/ 1122 h 1728"/>
                <a:gd name="T16" fmla="*/ 401 w 1729"/>
                <a:gd name="T17" fmla="*/ 392 h 1728"/>
                <a:gd name="T18" fmla="*/ 1122 w 1729"/>
                <a:gd name="T19" fmla="*/ 98 h 1728"/>
                <a:gd name="T20" fmla="*/ 1665 w 1729"/>
                <a:gd name="T21" fmla="*/ 249 h 1728"/>
                <a:gd name="T22" fmla="*/ 1728 w 1729"/>
                <a:gd name="T23" fmla="*/ 178 h 1728"/>
                <a:gd name="T24" fmla="*/ 1122 w 1729"/>
                <a:gd name="T25"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9" h="1728">
                  <a:moveTo>
                    <a:pt x="1122" y="0"/>
                  </a:moveTo>
                  <a:lnTo>
                    <a:pt x="1122" y="0"/>
                  </a:lnTo>
                  <a:lnTo>
                    <a:pt x="1122" y="0"/>
                  </a:lnTo>
                  <a:cubicBezTo>
                    <a:pt x="819" y="0"/>
                    <a:pt x="535" y="125"/>
                    <a:pt x="330" y="329"/>
                  </a:cubicBezTo>
                  <a:cubicBezTo>
                    <a:pt x="125" y="534"/>
                    <a:pt x="0" y="810"/>
                    <a:pt x="0" y="1122"/>
                  </a:cubicBezTo>
                  <a:cubicBezTo>
                    <a:pt x="0" y="1344"/>
                    <a:pt x="63" y="1549"/>
                    <a:pt x="178" y="1727"/>
                  </a:cubicBezTo>
                  <a:cubicBezTo>
                    <a:pt x="250" y="1656"/>
                    <a:pt x="250" y="1656"/>
                    <a:pt x="250" y="1656"/>
                  </a:cubicBezTo>
                  <a:cubicBezTo>
                    <a:pt x="152" y="1505"/>
                    <a:pt x="98" y="1318"/>
                    <a:pt x="98" y="1122"/>
                  </a:cubicBezTo>
                  <a:cubicBezTo>
                    <a:pt x="98" y="837"/>
                    <a:pt x="214" y="579"/>
                    <a:pt x="401" y="392"/>
                  </a:cubicBezTo>
                  <a:cubicBezTo>
                    <a:pt x="588" y="214"/>
                    <a:pt x="837" y="98"/>
                    <a:pt x="1122" y="98"/>
                  </a:cubicBezTo>
                  <a:cubicBezTo>
                    <a:pt x="1318" y="98"/>
                    <a:pt x="1505" y="151"/>
                    <a:pt x="1665" y="249"/>
                  </a:cubicBezTo>
                  <a:cubicBezTo>
                    <a:pt x="1728" y="178"/>
                    <a:pt x="1728" y="178"/>
                    <a:pt x="1728" y="178"/>
                  </a:cubicBezTo>
                  <a:cubicBezTo>
                    <a:pt x="1559" y="62"/>
                    <a:pt x="1345" y="0"/>
                    <a:pt x="1122" y="0"/>
                  </a:cubicBezTo>
                </a:path>
              </a:pathLst>
            </a:custGeom>
            <a:solidFill>
              <a:schemeClr val="tx2">
                <a:lumMod val="75000"/>
              </a:schemeClr>
            </a:solidFill>
            <a:ln>
              <a:noFill/>
            </a:ln>
            <a:effectLst/>
          </p:spPr>
          <p:txBody>
            <a:bodyPr wrap="none" anchor="ctr"/>
            <a:lstStyle/>
            <a:p>
              <a:pPr>
                <a:defRPr/>
              </a:pPr>
              <a:endParaRPr lang="es-MX"/>
            </a:p>
          </p:txBody>
        </p:sp>
        <p:sp>
          <p:nvSpPr>
            <p:cNvPr id="23" name="Freeform 355">
              <a:extLst>
                <a:ext uri="{FF2B5EF4-FFF2-40B4-BE49-F238E27FC236}">
                  <a16:creationId xmlns:a16="http://schemas.microsoft.com/office/drawing/2014/main" id="{B0B9CE50-43CE-4F4A-A2F9-4B61A2F22E1B}"/>
                </a:ext>
              </a:extLst>
            </p:cNvPr>
            <p:cNvSpPr>
              <a:spLocks noChangeArrowheads="1"/>
            </p:cNvSpPr>
            <p:nvPr/>
          </p:nvSpPr>
          <p:spPr bwMode="auto">
            <a:xfrm>
              <a:off x="7595668" y="4925278"/>
              <a:ext cx="1270137" cy="46055"/>
            </a:xfrm>
            <a:custGeom>
              <a:avLst/>
              <a:gdLst>
                <a:gd name="T0" fmla="*/ 2360 w 2361"/>
                <a:gd name="T1" fmla="*/ 0 h 90"/>
                <a:gd name="T2" fmla="*/ 2360 w 2361"/>
                <a:gd name="T3" fmla="*/ 0 h 90"/>
                <a:gd name="T4" fmla="*/ 0 w 2361"/>
                <a:gd name="T5" fmla="*/ 0 h 90"/>
                <a:gd name="T6" fmla="*/ 9 w 2361"/>
                <a:gd name="T7" fmla="*/ 45 h 90"/>
                <a:gd name="T8" fmla="*/ 9 w 2361"/>
                <a:gd name="T9" fmla="*/ 45 h 90"/>
                <a:gd name="T10" fmla="*/ 9 w 2361"/>
                <a:gd name="T11" fmla="*/ 45 h 90"/>
                <a:gd name="T12" fmla="*/ 0 w 2361"/>
                <a:gd name="T13" fmla="*/ 89 h 90"/>
                <a:gd name="T14" fmla="*/ 2360 w 2361"/>
                <a:gd name="T15" fmla="*/ 89 h 90"/>
                <a:gd name="T16" fmla="*/ 2360 w 2361"/>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1" h="90">
                  <a:moveTo>
                    <a:pt x="2360" y="0"/>
                  </a:moveTo>
                  <a:lnTo>
                    <a:pt x="2360" y="0"/>
                  </a:lnTo>
                  <a:cubicBezTo>
                    <a:pt x="0" y="0"/>
                    <a:pt x="0" y="0"/>
                    <a:pt x="0" y="0"/>
                  </a:cubicBezTo>
                  <a:cubicBezTo>
                    <a:pt x="9" y="18"/>
                    <a:pt x="9" y="27"/>
                    <a:pt x="9" y="45"/>
                  </a:cubicBezTo>
                  <a:lnTo>
                    <a:pt x="9" y="45"/>
                  </a:lnTo>
                  <a:lnTo>
                    <a:pt x="9" y="45"/>
                  </a:lnTo>
                  <a:cubicBezTo>
                    <a:pt x="9" y="63"/>
                    <a:pt x="9" y="80"/>
                    <a:pt x="0" y="89"/>
                  </a:cubicBezTo>
                  <a:cubicBezTo>
                    <a:pt x="2360" y="89"/>
                    <a:pt x="2360" y="89"/>
                    <a:pt x="2360" y="89"/>
                  </a:cubicBezTo>
                  <a:cubicBezTo>
                    <a:pt x="2360" y="0"/>
                    <a:pt x="2360" y="0"/>
                    <a:pt x="2360" y="0"/>
                  </a:cubicBezTo>
                </a:path>
              </a:pathLst>
            </a:custGeom>
            <a:solidFill>
              <a:schemeClr val="tx2">
                <a:lumMod val="75000"/>
              </a:schemeClr>
            </a:solidFill>
            <a:ln>
              <a:noFill/>
            </a:ln>
            <a:effectLst/>
          </p:spPr>
          <p:txBody>
            <a:bodyPr wrap="none" anchor="ctr"/>
            <a:lstStyle/>
            <a:p>
              <a:pPr>
                <a:defRPr/>
              </a:pPr>
              <a:endParaRPr lang="es-MX"/>
            </a:p>
          </p:txBody>
        </p:sp>
        <p:sp>
          <p:nvSpPr>
            <p:cNvPr id="24" name="Freeform 356">
              <a:extLst>
                <a:ext uri="{FF2B5EF4-FFF2-40B4-BE49-F238E27FC236}">
                  <a16:creationId xmlns:a16="http://schemas.microsoft.com/office/drawing/2014/main" id="{A27F1647-E2F6-43DB-8CBD-855BB1C09541}"/>
                </a:ext>
              </a:extLst>
            </p:cNvPr>
            <p:cNvSpPr>
              <a:spLocks noChangeArrowheads="1"/>
            </p:cNvSpPr>
            <p:nvPr/>
          </p:nvSpPr>
          <p:spPr bwMode="auto">
            <a:xfrm>
              <a:off x="7571853" y="4925278"/>
              <a:ext cx="28578" cy="46055"/>
            </a:xfrm>
            <a:custGeom>
              <a:avLst/>
              <a:gdLst>
                <a:gd name="T0" fmla="*/ 53 w 54"/>
                <a:gd name="T1" fmla="*/ 45 h 90"/>
                <a:gd name="T2" fmla="*/ 53 w 54"/>
                <a:gd name="T3" fmla="*/ 45 h 90"/>
                <a:gd name="T4" fmla="*/ 0 w 54"/>
                <a:gd name="T5" fmla="*/ 45 h 90"/>
                <a:gd name="T6" fmla="*/ 0 w 54"/>
                <a:gd name="T7" fmla="*/ 89 h 90"/>
                <a:gd name="T8" fmla="*/ 44 w 54"/>
                <a:gd name="T9" fmla="*/ 89 h 90"/>
                <a:gd name="T10" fmla="*/ 53 w 54"/>
                <a:gd name="T11" fmla="*/ 45 h 90"/>
                <a:gd name="T12" fmla="*/ 53 w 54"/>
                <a:gd name="T13" fmla="*/ 45 h 90"/>
                <a:gd name="T14" fmla="*/ 53 w 54"/>
                <a:gd name="T15" fmla="*/ 45 h 90"/>
                <a:gd name="T16" fmla="*/ 53 w 54"/>
                <a:gd name="T17" fmla="*/ 45 h 90"/>
                <a:gd name="T18" fmla="*/ 53 w 54"/>
                <a:gd name="T19" fmla="*/ 45 h 90"/>
                <a:gd name="T20" fmla="*/ 44 w 54"/>
                <a:gd name="T21" fmla="*/ 0 h 90"/>
                <a:gd name="T22" fmla="*/ 44 w 54"/>
                <a:gd name="T23" fmla="*/ 0 h 90"/>
                <a:gd name="T24" fmla="*/ 0 w 54"/>
                <a:gd name="T25" fmla="*/ 0 h 90"/>
                <a:gd name="T26" fmla="*/ 0 w 54"/>
                <a:gd name="T27" fmla="*/ 45 h 90"/>
                <a:gd name="T28" fmla="*/ 53 w 54"/>
                <a:gd name="T29" fmla="*/ 45 h 90"/>
                <a:gd name="T30" fmla="*/ 53 w 54"/>
                <a:gd name="T31" fmla="*/ 45 h 90"/>
                <a:gd name="T32" fmla="*/ 44 w 54"/>
                <a:gd name="T33" fmla="*/ 0 h 90"/>
                <a:gd name="T34" fmla="*/ 53 w 54"/>
                <a:gd name="T35"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90">
                  <a:moveTo>
                    <a:pt x="53" y="45"/>
                  </a:moveTo>
                  <a:lnTo>
                    <a:pt x="53" y="45"/>
                  </a:lnTo>
                  <a:cubicBezTo>
                    <a:pt x="0" y="45"/>
                    <a:pt x="0" y="45"/>
                    <a:pt x="0" y="45"/>
                  </a:cubicBezTo>
                  <a:cubicBezTo>
                    <a:pt x="0" y="89"/>
                    <a:pt x="0" y="89"/>
                    <a:pt x="0" y="89"/>
                  </a:cubicBezTo>
                  <a:cubicBezTo>
                    <a:pt x="44" y="89"/>
                    <a:pt x="44" y="89"/>
                    <a:pt x="44" y="89"/>
                  </a:cubicBezTo>
                  <a:cubicBezTo>
                    <a:pt x="53" y="80"/>
                    <a:pt x="53" y="63"/>
                    <a:pt x="53" y="45"/>
                  </a:cubicBezTo>
                  <a:lnTo>
                    <a:pt x="53" y="45"/>
                  </a:lnTo>
                  <a:lnTo>
                    <a:pt x="53" y="45"/>
                  </a:lnTo>
                  <a:lnTo>
                    <a:pt x="53" y="45"/>
                  </a:lnTo>
                  <a:lnTo>
                    <a:pt x="53" y="45"/>
                  </a:lnTo>
                  <a:lnTo>
                    <a:pt x="44" y="0"/>
                  </a:lnTo>
                  <a:lnTo>
                    <a:pt x="44" y="0"/>
                  </a:lnTo>
                  <a:cubicBezTo>
                    <a:pt x="0" y="0"/>
                    <a:pt x="0" y="0"/>
                    <a:pt x="0" y="0"/>
                  </a:cubicBezTo>
                  <a:cubicBezTo>
                    <a:pt x="0" y="45"/>
                    <a:pt x="0" y="45"/>
                    <a:pt x="0" y="45"/>
                  </a:cubicBezTo>
                  <a:cubicBezTo>
                    <a:pt x="53" y="45"/>
                    <a:pt x="53" y="45"/>
                    <a:pt x="53" y="45"/>
                  </a:cubicBezTo>
                  <a:lnTo>
                    <a:pt x="53" y="45"/>
                  </a:lnTo>
                  <a:cubicBezTo>
                    <a:pt x="53" y="27"/>
                    <a:pt x="53" y="18"/>
                    <a:pt x="44" y="0"/>
                  </a:cubicBezTo>
                  <a:lnTo>
                    <a:pt x="53" y="45"/>
                  </a:lnTo>
                </a:path>
              </a:pathLst>
            </a:custGeom>
            <a:solidFill>
              <a:schemeClr val="tx2">
                <a:lumMod val="75000"/>
              </a:schemeClr>
            </a:solidFill>
            <a:ln>
              <a:noFill/>
            </a:ln>
            <a:effectLst/>
          </p:spPr>
          <p:txBody>
            <a:bodyPr wrap="none" anchor="ctr"/>
            <a:lstStyle/>
            <a:p>
              <a:pPr>
                <a:defRPr/>
              </a:pPr>
              <a:endParaRPr lang="es-MX"/>
            </a:p>
          </p:txBody>
        </p:sp>
        <p:sp>
          <p:nvSpPr>
            <p:cNvPr id="81979" name="Freeform 362">
              <a:extLst>
                <a:ext uri="{FF2B5EF4-FFF2-40B4-BE49-F238E27FC236}">
                  <a16:creationId xmlns:a16="http://schemas.microsoft.com/office/drawing/2014/main" id="{F97E54E0-A0F6-483E-9FF7-7D250CE3E402}"/>
                </a:ext>
              </a:extLst>
            </p:cNvPr>
            <p:cNvSpPr>
              <a:spLocks/>
            </p:cNvSpPr>
            <p:nvPr/>
          </p:nvSpPr>
          <p:spPr bwMode="auto">
            <a:xfrm>
              <a:off x="6621076" y="4646565"/>
              <a:ext cx="743660" cy="605857"/>
            </a:xfrm>
            <a:custGeom>
              <a:avLst/>
              <a:gdLst>
                <a:gd name="T0" fmla="*/ 2147483646 w 1381"/>
                <a:gd name="T1" fmla="*/ 2147483646 h 1123"/>
                <a:gd name="T2" fmla="*/ 2147483646 w 1381"/>
                <a:gd name="T3" fmla="*/ 2147483646 h 1123"/>
                <a:gd name="T4" fmla="*/ 2147483646 w 1381"/>
                <a:gd name="T5" fmla="*/ 2147483646 h 1123"/>
                <a:gd name="T6" fmla="*/ 2147483646 w 1381"/>
                <a:gd name="T7" fmla="*/ 2147483646 h 1123"/>
                <a:gd name="T8" fmla="*/ 2147483646 w 1381"/>
                <a:gd name="T9" fmla="*/ 2147483646 h 1123"/>
                <a:gd name="T10" fmla="*/ 0 w 1381"/>
                <a:gd name="T11" fmla="*/ 2147483646 h 1123"/>
                <a:gd name="T12" fmla="*/ 2147483646 w 1381"/>
                <a:gd name="T13" fmla="*/ 2147483646 h 1123"/>
                <a:gd name="T14" fmla="*/ 2147483646 w 1381"/>
                <a:gd name="T15" fmla="*/ 2147483646 h 1123"/>
                <a:gd name="T16" fmla="*/ 2147483646 w 1381"/>
                <a:gd name="T17" fmla="*/ 2147483646 h 1123"/>
                <a:gd name="T18" fmla="*/ 2147483646 w 1381"/>
                <a:gd name="T19" fmla="*/ 2147483646 h 1123"/>
                <a:gd name="T20" fmla="*/ 2147483646 w 1381"/>
                <a:gd name="T21" fmla="*/ 2147483646 h 1123"/>
                <a:gd name="T22" fmla="*/ 2147483646 w 1381"/>
                <a:gd name="T23" fmla="*/ 2147483646 h 1123"/>
                <a:gd name="T24" fmla="*/ 2147483646 w 1381"/>
                <a:gd name="T25" fmla="*/ 2147483646 h 1123"/>
                <a:gd name="T26" fmla="*/ 2147483646 w 1381"/>
                <a:gd name="T27" fmla="*/ 2147483646 h 1123"/>
                <a:gd name="T28" fmla="*/ 2147483646 w 1381"/>
                <a:gd name="T29" fmla="*/ 2147483646 h 1123"/>
                <a:gd name="T30" fmla="*/ 2147483646 w 1381"/>
                <a:gd name="T31" fmla="*/ 2147483646 h 1123"/>
                <a:gd name="T32" fmla="*/ 2147483646 w 1381"/>
                <a:gd name="T33" fmla="*/ 2147483646 h 1123"/>
                <a:gd name="T34" fmla="*/ 2147483646 w 1381"/>
                <a:gd name="T35" fmla="*/ 2147483646 h 1123"/>
                <a:gd name="T36" fmla="*/ 2147483646 w 1381"/>
                <a:gd name="T37" fmla="*/ 2147483646 h 1123"/>
                <a:gd name="T38" fmla="*/ 2147483646 w 1381"/>
                <a:gd name="T39" fmla="*/ 2147483646 h 1123"/>
                <a:gd name="T40" fmla="*/ 2147483646 w 1381"/>
                <a:gd name="T41" fmla="*/ 2147483646 h 1123"/>
                <a:gd name="T42" fmla="*/ 2147483646 w 1381"/>
                <a:gd name="T43" fmla="*/ 2147483646 h 1123"/>
                <a:gd name="T44" fmla="*/ 2147483646 w 1381"/>
                <a:gd name="T45" fmla="*/ 2147483646 h 1123"/>
                <a:gd name="T46" fmla="*/ 2147483646 w 1381"/>
                <a:gd name="T47" fmla="*/ 2147483646 h 1123"/>
                <a:gd name="T48" fmla="*/ 2147483646 w 1381"/>
                <a:gd name="T49" fmla="*/ 2147483646 h 1123"/>
                <a:gd name="T50" fmla="*/ 2147483646 w 1381"/>
                <a:gd name="T51" fmla="*/ 2147483646 h 1123"/>
                <a:gd name="T52" fmla="*/ 2147483646 w 1381"/>
                <a:gd name="T53" fmla="*/ 2147483646 h 1123"/>
                <a:gd name="T54" fmla="*/ 2147483646 w 1381"/>
                <a:gd name="T55" fmla="*/ 2147483646 h 1123"/>
                <a:gd name="T56" fmla="*/ 2147483646 w 1381"/>
                <a:gd name="T57" fmla="*/ 2147483646 h 1123"/>
                <a:gd name="T58" fmla="*/ 2147483646 w 1381"/>
                <a:gd name="T59" fmla="*/ 2147483646 h 1123"/>
                <a:gd name="T60" fmla="*/ 2147483646 w 1381"/>
                <a:gd name="T61" fmla="*/ 2147483646 h 1123"/>
                <a:gd name="T62" fmla="*/ 2147483646 w 1381"/>
                <a:gd name="T63" fmla="*/ 2147483646 h 1123"/>
                <a:gd name="T64" fmla="*/ 2147483646 w 1381"/>
                <a:gd name="T65" fmla="*/ 2147483646 h 1123"/>
                <a:gd name="T66" fmla="*/ 2147483646 w 1381"/>
                <a:gd name="T67" fmla="*/ 2147483646 h 1123"/>
                <a:gd name="T68" fmla="*/ 2147483646 w 1381"/>
                <a:gd name="T69" fmla="*/ 2147483646 h 1123"/>
                <a:gd name="T70" fmla="*/ 2147483646 w 1381"/>
                <a:gd name="T71" fmla="*/ 2147483646 h 1123"/>
                <a:gd name="T72" fmla="*/ 2147483646 w 1381"/>
                <a:gd name="T73" fmla="*/ 2147483646 h 1123"/>
                <a:gd name="T74" fmla="*/ 2147483646 w 1381"/>
                <a:gd name="T75" fmla="*/ 2147483646 h 1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81" h="1123">
                  <a:moveTo>
                    <a:pt x="1282" y="98"/>
                  </a:moveTo>
                  <a:lnTo>
                    <a:pt x="1282" y="98"/>
                  </a:lnTo>
                  <a:cubicBezTo>
                    <a:pt x="1211" y="35"/>
                    <a:pt x="1130" y="0"/>
                    <a:pt x="1032" y="0"/>
                  </a:cubicBezTo>
                  <a:cubicBezTo>
                    <a:pt x="944" y="0"/>
                    <a:pt x="854" y="35"/>
                    <a:pt x="792" y="98"/>
                  </a:cubicBezTo>
                  <a:cubicBezTo>
                    <a:pt x="730" y="160"/>
                    <a:pt x="730" y="160"/>
                    <a:pt x="730" y="160"/>
                  </a:cubicBezTo>
                  <a:cubicBezTo>
                    <a:pt x="667" y="98"/>
                    <a:pt x="667" y="98"/>
                    <a:pt x="667" y="98"/>
                  </a:cubicBezTo>
                  <a:cubicBezTo>
                    <a:pt x="596" y="35"/>
                    <a:pt x="516" y="0"/>
                    <a:pt x="418" y="0"/>
                  </a:cubicBezTo>
                  <a:cubicBezTo>
                    <a:pt x="329" y="0"/>
                    <a:pt x="240" y="35"/>
                    <a:pt x="178" y="98"/>
                  </a:cubicBezTo>
                  <a:cubicBezTo>
                    <a:pt x="106" y="169"/>
                    <a:pt x="71" y="249"/>
                    <a:pt x="71" y="347"/>
                  </a:cubicBezTo>
                  <a:cubicBezTo>
                    <a:pt x="71" y="392"/>
                    <a:pt x="80" y="427"/>
                    <a:pt x="98" y="472"/>
                  </a:cubicBezTo>
                  <a:cubicBezTo>
                    <a:pt x="35" y="472"/>
                    <a:pt x="35" y="472"/>
                    <a:pt x="35" y="472"/>
                  </a:cubicBezTo>
                  <a:cubicBezTo>
                    <a:pt x="17" y="472"/>
                    <a:pt x="0" y="481"/>
                    <a:pt x="0" y="498"/>
                  </a:cubicBezTo>
                  <a:cubicBezTo>
                    <a:pt x="0" y="525"/>
                    <a:pt x="17" y="534"/>
                    <a:pt x="35" y="534"/>
                  </a:cubicBezTo>
                  <a:cubicBezTo>
                    <a:pt x="133" y="534"/>
                    <a:pt x="133" y="534"/>
                    <a:pt x="133" y="534"/>
                  </a:cubicBezTo>
                  <a:cubicBezTo>
                    <a:pt x="142" y="552"/>
                    <a:pt x="160" y="570"/>
                    <a:pt x="178" y="588"/>
                  </a:cubicBezTo>
                  <a:cubicBezTo>
                    <a:pt x="267" y="677"/>
                    <a:pt x="267" y="677"/>
                    <a:pt x="267" y="677"/>
                  </a:cubicBezTo>
                  <a:cubicBezTo>
                    <a:pt x="703" y="1113"/>
                    <a:pt x="703" y="1113"/>
                    <a:pt x="703" y="1113"/>
                  </a:cubicBezTo>
                  <a:cubicBezTo>
                    <a:pt x="712" y="1122"/>
                    <a:pt x="721" y="1122"/>
                    <a:pt x="730" y="1122"/>
                  </a:cubicBezTo>
                  <a:cubicBezTo>
                    <a:pt x="739" y="1122"/>
                    <a:pt x="748" y="1122"/>
                    <a:pt x="748" y="1113"/>
                  </a:cubicBezTo>
                  <a:cubicBezTo>
                    <a:pt x="1193" y="677"/>
                    <a:pt x="1193" y="677"/>
                    <a:pt x="1193" y="677"/>
                  </a:cubicBezTo>
                  <a:cubicBezTo>
                    <a:pt x="1282" y="588"/>
                    <a:pt x="1282" y="588"/>
                    <a:pt x="1282" y="588"/>
                  </a:cubicBezTo>
                  <a:cubicBezTo>
                    <a:pt x="1344" y="525"/>
                    <a:pt x="1380" y="436"/>
                    <a:pt x="1380" y="347"/>
                  </a:cubicBezTo>
                  <a:cubicBezTo>
                    <a:pt x="1380" y="249"/>
                    <a:pt x="1344" y="169"/>
                    <a:pt x="1282" y="98"/>
                  </a:cubicBezTo>
                  <a:close/>
                  <a:moveTo>
                    <a:pt x="1228" y="543"/>
                  </a:moveTo>
                  <a:lnTo>
                    <a:pt x="1228" y="543"/>
                  </a:lnTo>
                  <a:cubicBezTo>
                    <a:pt x="1139" y="632"/>
                    <a:pt x="1139" y="632"/>
                    <a:pt x="1139" y="632"/>
                  </a:cubicBezTo>
                  <a:cubicBezTo>
                    <a:pt x="730" y="1042"/>
                    <a:pt x="730" y="1042"/>
                    <a:pt x="730" y="1042"/>
                  </a:cubicBezTo>
                  <a:cubicBezTo>
                    <a:pt x="311" y="632"/>
                    <a:pt x="311" y="632"/>
                    <a:pt x="311" y="632"/>
                  </a:cubicBezTo>
                  <a:cubicBezTo>
                    <a:pt x="222" y="543"/>
                    <a:pt x="222" y="543"/>
                    <a:pt x="222" y="543"/>
                  </a:cubicBezTo>
                  <a:cubicBezTo>
                    <a:pt x="213" y="525"/>
                    <a:pt x="204" y="516"/>
                    <a:pt x="196" y="498"/>
                  </a:cubicBezTo>
                  <a:cubicBezTo>
                    <a:pt x="240" y="445"/>
                    <a:pt x="240" y="445"/>
                    <a:pt x="240" y="445"/>
                  </a:cubicBezTo>
                  <a:cubicBezTo>
                    <a:pt x="338" y="632"/>
                    <a:pt x="338" y="632"/>
                    <a:pt x="338" y="632"/>
                  </a:cubicBezTo>
                  <a:cubicBezTo>
                    <a:pt x="347" y="641"/>
                    <a:pt x="356" y="650"/>
                    <a:pt x="374" y="650"/>
                  </a:cubicBezTo>
                  <a:cubicBezTo>
                    <a:pt x="382" y="650"/>
                    <a:pt x="400" y="641"/>
                    <a:pt x="400" y="623"/>
                  </a:cubicBezTo>
                  <a:cubicBezTo>
                    <a:pt x="471" y="320"/>
                    <a:pt x="471" y="320"/>
                    <a:pt x="471" y="320"/>
                  </a:cubicBezTo>
                  <a:cubicBezTo>
                    <a:pt x="561" y="730"/>
                    <a:pt x="561" y="730"/>
                    <a:pt x="561" y="730"/>
                  </a:cubicBezTo>
                  <a:cubicBezTo>
                    <a:pt x="561" y="748"/>
                    <a:pt x="569" y="757"/>
                    <a:pt x="587" y="757"/>
                  </a:cubicBezTo>
                  <a:cubicBezTo>
                    <a:pt x="605" y="757"/>
                    <a:pt x="614" y="748"/>
                    <a:pt x="623" y="730"/>
                  </a:cubicBezTo>
                  <a:cubicBezTo>
                    <a:pt x="712" y="454"/>
                    <a:pt x="712" y="454"/>
                    <a:pt x="712" y="454"/>
                  </a:cubicBezTo>
                  <a:cubicBezTo>
                    <a:pt x="783" y="525"/>
                    <a:pt x="783" y="525"/>
                    <a:pt x="783" y="525"/>
                  </a:cubicBezTo>
                  <a:cubicBezTo>
                    <a:pt x="792" y="534"/>
                    <a:pt x="801" y="534"/>
                    <a:pt x="810" y="534"/>
                  </a:cubicBezTo>
                  <a:cubicBezTo>
                    <a:pt x="917" y="534"/>
                    <a:pt x="917" y="534"/>
                    <a:pt x="917" y="534"/>
                  </a:cubicBezTo>
                  <a:cubicBezTo>
                    <a:pt x="944" y="534"/>
                    <a:pt x="952" y="525"/>
                    <a:pt x="952" y="498"/>
                  </a:cubicBezTo>
                  <a:cubicBezTo>
                    <a:pt x="952" y="481"/>
                    <a:pt x="944" y="472"/>
                    <a:pt x="917" y="472"/>
                  </a:cubicBezTo>
                  <a:cubicBezTo>
                    <a:pt x="819" y="472"/>
                    <a:pt x="819" y="472"/>
                    <a:pt x="819" y="472"/>
                  </a:cubicBezTo>
                  <a:cubicBezTo>
                    <a:pt x="721" y="365"/>
                    <a:pt x="721" y="365"/>
                    <a:pt x="721" y="365"/>
                  </a:cubicBezTo>
                  <a:cubicBezTo>
                    <a:pt x="712" y="356"/>
                    <a:pt x="703" y="356"/>
                    <a:pt x="694" y="356"/>
                  </a:cubicBezTo>
                  <a:cubicBezTo>
                    <a:pt x="676" y="365"/>
                    <a:pt x="667" y="374"/>
                    <a:pt x="667" y="383"/>
                  </a:cubicBezTo>
                  <a:cubicBezTo>
                    <a:pt x="596" y="588"/>
                    <a:pt x="596" y="588"/>
                    <a:pt x="596" y="588"/>
                  </a:cubicBezTo>
                  <a:cubicBezTo>
                    <a:pt x="507" y="160"/>
                    <a:pt x="507" y="160"/>
                    <a:pt x="507" y="160"/>
                  </a:cubicBezTo>
                  <a:cubicBezTo>
                    <a:pt x="507" y="142"/>
                    <a:pt x="489" y="133"/>
                    <a:pt x="471" y="133"/>
                  </a:cubicBezTo>
                  <a:cubicBezTo>
                    <a:pt x="463" y="133"/>
                    <a:pt x="445" y="142"/>
                    <a:pt x="445" y="160"/>
                  </a:cubicBezTo>
                  <a:cubicBezTo>
                    <a:pt x="356" y="516"/>
                    <a:pt x="356" y="516"/>
                    <a:pt x="356" y="516"/>
                  </a:cubicBezTo>
                  <a:cubicBezTo>
                    <a:pt x="284" y="374"/>
                    <a:pt x="284" y="374"/>
                    <a:pt x="284" y="374"/>
                  </a:cubicBezTo>
                  <a:cubicBezTo>
                    <a:pt x="276" y="365"/>
                    <a:pt x="267" y="356"/>
                    <a:pt x="258" y="356"/>
                  </a:cubicBezTo>
                  <a:cubicBezTo>
                    <a:pt x="240" y="356"/>
                    <a:pt x="231" y="356"/>
                    <a:pt x="222" y="365"/>
                  </a:cubicBezTo>
                  <a:cubicBezTo>
                    <a:pt x="160" y="436"/>
                    <a:pt x="160" y="436"/>
                    <a:pt x="160" y="436"/>
                  </a:cubicBezTo>
                  <a:cubicBezTo>
                    <a:pt x="151" y="410"/>
                    <a:pt x="142" y="374"/>
                    <a:pt x="142" y="347"/>
                  </a:cubicBezTo>
                  <a:cubicBezTo>
                    <a:pt x="142" y="267"/>
                    <a:pt x="169" y="205"/>
                    <a:pt x="222" y="151"/>
                  </a:cubicBezTo>
                  <a:cubicBezTo>
                    <a:pt x="276" y="98"/>
                    <a:pt x="347" y="71"/>
                    <a:pt x="418" y="71"/>
                  </a:cubicBezTo>
                  <a:cubicBezTo>
                    <a:pt x="498" y="71"/>
                    <a:pt x="561" y="98"/>
                    <a:pt x="614" y="151"/>
                  </a:cubicBezTo>
                  <a:cubicBezTo>
                    <a:pt x="703" y="240"/>
                    <a:pt x="703" y="240"/>
                    <a:pt x="703" y="240"/>
                  </a:cubicBezTo>
                  <a:cubicBezTo>
                    <a:pt x="712" y="240"/>
                    <a:pt x="721" y="249"/>
                    <a:pt x="730" y="249"/>
                  </a:cubicBezTo>
                  <a:cubicBezTo>
                    <a:pt x="739" y="249"/>
                    <a:pt x="748" y="240"/>
                    <a:pt x="748" y="240"/>
                  </a:cubicBezTo>
                  <a:cubicBezTo>
                    <a:pt x="837" y="151"/>
                    <a:pt x="837" y="151"/>
                    <a:pt x="837" y="151"/>
                  </a:cubicBezTo>
                  <a:cubicBezTo>
                    <a:pt x="890" y="98"/>
                    <a:pt x="961" y="71"/>
                    <a:pt x="1032" y="71"/>
                  </a:cubicBezTo>
                  <a:cubicBezTo>
                    <a:pt x="1104" y="71"/>
                    <a:pt x="1175" y="98"/>
                    <a:pt x="1228" y="151"/>
                  </a:cubicBezTo>
                  <a:cubicBezTo>
                    <a:pt x="1282" y="205"/>
                    <a:pt x="1309" y="267"/>
                    <a:pt x="1309" y="347"/>
                  </a:cubicBezTo>
                  <a:cubicBezTo>
                    <a:pt x="1309" y="418"/>
                    <a:pt x="1282" y="490"/>
                    <a:pt x="1228" y="54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80" name="Rectangle 40">
              <a:extLst>
                <a:ext uri="{FF2B5EF4-FFF2-40B4-BE49-F238E27FC236}">
                  <a16:creationId xmlns:a16="http://schemas.microsoft.com/office/drawing/2014/main" id="{6EAA2ADD-84CE-4591-8FAD-AB837718D9A4}"/>
                </a:ext>
              </a:extLst>
            </p:cNvPr>
            <p:cNvSpPr>
              <a:spLocks noChangeArrowheads="1"/>
            </p:cNvSpPr>
            <p:nvPr/>
          </p:nvSpPr>
          <p:spPr bwMode="auto">
            <a:xfrm>
              <a:off x="8889172" y="4658416"/>
              <a:ext cx="21184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419" altLang="es-419" sz="1600" dirty="0">
                  <a:ea typeface="Calibri" panose="020F0502020204030204" pitchFamily="34" charset="0"/>
                  <a:cs typeface="Times New Roman" panose="02020603050405020304" pitchFamily="18" charset="0"/>
                </a:rPr>
                <a:t>19,0% (n=80) diagnóstico</a:t>
              </a:r>
            </a:p>
          </p:txBody>
        </p:sp>
      </p:grpSp>
      <p:grpSp>
        <p:nvGrpSpPr>
          <p:cNvPr id="60" name="Grupo 59">
            <a:extLst>
              <a:ext uri="{FF2B5EF4-FFF2-40B4-BE49-F238E27FC236}">
                <a16:creationId xmlns:a16="http://schemas.microsoft.com/office/drawing/2014/main" id="{E56CC60D-CE84-42B2-ADB2-A1AA01B23652}"/>
              </a:ext>
            </a:extLst>
          </p:cNvPr>
          <p:cNvGrpSpPr>
            <a:grpSpLocks/>
          </p:cNvGrpSpPr>
          <p:nvPr/>
        </p:nvGrpSpPr>
        <p:grpSpPr bwMode="auto">
          <a:xfrm>
            <a:off x="7145338" y="2895600"/>
            <a:ext cx="4741862" cy="1214438"/>
            <a:chOff x="7129520" y="2867012"/>
            <a:chExt cx="4742232" cy="1214087"/>
          </a:xfrm>
        </p:grpSpPr>
        <p:sp>
          <p:nvSpPr>
            <p:cNvPr id="81965" name="Freeform 337">
              <a:extLst>
                <a:ext uri="{FF2B5EF4-FFF2-40B4-BE49-F238E27FC236}">
                  <a16:creationId xmlns:a16="http://schemas.microsoft.com/office/drawing/2014/main" id="{275B0EDC-8D1E-4011-AC9C-59651997E2FD}"/>
                </a:ext>
              </a:extLst>
            </p:cNvPr>
            <p:cNvSpPr>
              <a:spLocks/>
            </p:cNvSpPr>
            <p:nvPr/>
          </p:nvSpPr>
          <p:spPr bwMode="auto">
            <a:xfrm>
              <a:off x="7730625" y="3052332"/>
              <a:ext cx="586848" cy="974122"/>
            </a:xfrm>
            <a:custGeom>
              <a:avLst/>
              <a:gdLst>
                <a:gd name="T0" fmla="*/ 2147483646 w 1087"/>
                <a:gd name="T1" fmla="*/ 0 h 1808"/>
                <a:gd name="T2" fmla="*/ 2147483646 w 1087"/>
                <a:gd name="T3" fmla="*/ 0 h 1808"/>
                <a:gd name="T4" fmla="*/ 2147483646 w 1087"/>
                <a:gd name="T5" fmla="*/ 2147483646 h 1808"/>
                <a:gd name="T6" fmla="*/ 2147483646 w 1087"/>
                <a:gd name="T7" fmla="*/ 2147483646 h 1808"/>
                <a:gd name="T8" fmla="*/ 2147483646 w 1087"/>
                <a:gd name="T9" fmla="*/ 2147483646 h 1808"/>
                <a:gd name="T10" fmla="*/ 0 w 1087"/>
                <a:gd name="T11" fmla="*/ 2147483646 h 1808"/>
                <a:gd name="T12" fmla="*/ 2147483646 w 1087"/>
                <a:gd name="T13" fmla="*/ 2147483646 h 1808"/>
                <a:gd name="T14" fmla="*/ 2147483646 w 1087"/>
                <a:gd name="T15" fmla="*/ 2147483646 h 1808"/>
                <a:gd name="T16" fmla="*/ 2147483646 w 1087"/>
                <a:gd name="T17" fmla="*/ 2147483646 h 1808"/>
                <a:gd name="T18" fmla="*/ 2147483646 w 1087"/>
                <a:gd name="T19" fmla="*/ 2147483646 h 1808"/>
                <a:gd name="T20" fmla="*/ 2147483646 w 1087"/>
                <a:gd name="T21" fmla="*/ 2147483646 h 1808"/>
                <a:gd name="T22" fmla="*/ 2147483646 w 1087"/>
                <a:gd name="T23" fmla="*/ 2147483646 h 1808"/>
                <a:gd name="T24" fmla="*/ 2147483646 w 1087"/>
                <a:gd name="T25" fmla="*/ 2147483646 h 1808"/>
                <a:gd name="T26" fmla="*/ 2147483646 w 1087"/>
                <a:gd name="T27" fmla="*/ 0 h 18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7" h="1808">
                  <a:moveTo>
                    <a:pt x="685" y="0"/>
                  </a:moveTo>
                  <a:lnTo>
                    <a:pt x="685" y="0"/>
                  </a:lnTo>
                  <a:cubicBezTo>
                    <a:pt x="694" y="98"/>
                    <a:pt x="703" y="187"/>
                    <a:pt x="703" y="285"/>
                  </a:cubicBezTo>
                  <a:cubicBezTo>
                    <a:pt x="703" y="819"/>
                    <a:pt x="489" y="1318"/>
                    <a:pt x="115" y="1692"/>
                  </a:cubicBezTo>
                  <a:cubicBezTo>
                    <a:pt x="0" y="1807"/>
                    <a:pt x="0" y="1807"/>
                    <a:pt x="0" y="1807"/>
                  </a:cubicBezTo>
                  <a:cubicBezTo>
                    <a:pt x="8" y="1807"/>
                    <a:pt x="8" y="1807"/>
                    <a:pt x="8" y="1807"/>
                  </a:cubicBezTo>
                  <a:cubicBezTo>
                    <a:pt x="293" y="1807"/>
                    <a:pt x="551" y="1692"/>
                    <a:pt x="739" y="1505"/>
                  </a:cubicBezTo>
                  <a:cubicBezTo>
                    <a:pt x="926" y="1318"/>
                    <a:pt x="1032" y="1059"/>
                    <a:pt x="1032" y="775"/>
                  </a:cubicBezTo>
                  <a:cubicBezTo>
                    <a:pt x="1086" y="775"/>
                    <a:pt x="1086" y="775"/>
                    <a:pt x="1086" y="775"/>
                  </a:cubicBezTo>
                  <a:cubicBezTo>
                    <a:pt x="1032" y="775"/>
                    <a:pt x="1032" y="775"/>
                    <a:pt x="1032" y="775"/>
                  </a:cubicBezTo>
                  <a:cubicBezTo>
                    <a:pt x="1032" y="498"/>
                    <a:pt x="926" y="240"/>
                    <a:pt x="739" y="53"/>
                  </a:cubicBezTo>
                  <a:cubicBezTo>
                    <a:pt x="721" y="35"/>
                    <a:pt x="703" y="18"/>
                    <a:pt x="685"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66" name="Freeform 338">
              <a:extLst>
                <a:ext uri="{FF2B5EF4-FFF2-40B4-BE49-F238E27FC236}">
                  <a16:creationId xmlns:a16="http://schemas.microsoft.com/office/drawing/2014/main" id="{682804CA-CAAC-4233-AD9E-D71DE346DFDB}"/>
                </a:ext>
              </a:extLst>
            </p:cNvPr>
            <p:cNvSpPr>
              <a:spLocks/>
            </p:cNvSpPr>
            <p:nvPr/>
          </p:nvSpPr>
          <p:spPr bwMode="auto">
            <a:xfrm>
              <a:off x="7177038" y="2919282"/>
              <a:ext cx="931356" cy="1107173"/>
            </a:xfrm>
            <a:custGeom>
              <a:avLst/>
              <a:gdLst>
                <a:gd name="T0" fmla="*/ 2147483646 w 1729"/>
                <a:gd name="T1" fmla="*/ 0 h 2056"/>
                <a:gd name="T2" fmla="*/ 2147483646 w 1729"/>
                <a:gd name="T3" fmla="*/ 0 h 2056"/>
                <a:gd name="T4" fmla="*/ 2147483646 w 1729"/>
                <a:gd name="T5" fmla="*/ 2147483646 h 2056"/>
                <a:gd name="T6" fmla="*/ 0 w 1729"/>
                <a:gd name="T7" fmla="*/ 2147483646 h 2056"/>
                <a:gd name="T8" fmla="*/ 2147483646 w 1729"/>
                <a:gd name="T9" fmla="*/ 2147483646 h 2056"/>
                <a:gd name="T10" fmla="*/ 2147483646 w 1729"/>
                <a:gd name="T11" fmla="*/ 2147483646 h 2056"/>
                <a:gd name="T12" fmla="*/ 2147483646 w 1729"/>
                <a:gd name="T13" fmla="*/ 2147483646 h 2056"/>
                <a:gd name="T14" fmla="*/ 2147483646 w 1729"/>
                <a:gd name="T15" fmla="*/ 2147483646 h 2056"/>
                <a:gd name="T16" fmla="*/ 2147483646 w 1729"/>
                <a:gd name="T17" fmla="*/ 2147483646 h 2056"/>
                <a:gd name="T18" fmla="*/ 2147483646 w 1729"/>
                <a:gd name="T19" fmla="*/ 2147483646 h 2056"/>
                <a:gd name="T20" fmla="*/ 2147483646 w 1729"/>
                <a:gd name="T21" fmla="*/ 0 h 2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29" h="2056">
                  <a:moveTo>
                    <a:pt x="1033" y="0"/>
                  </a:moveTo>
                  <a:lnTo>
                    <a:pt x="1033" y="0"/>
                  </a:lnTo>
                  <a:cubicBezTo>
                    <a:pt x="748" y="0"/>
                    <a:pt x="490" y="114"/>
                    <a:pt x="303" y="301"/>
                  </a:cubicBezTo>
                  <a:cubicBezTo>
                    <a:pt x="116" y="488"/>
                    <a:pt x="0" y="746"/>
                    <a:pt x="0" y="1023"/>
                  </a:cubicBezTo>
                  <a:cubicBezTo>
                    <a:pt x="0" y="1307"/>
                    <a:pt x="116" y="1566"/>
                    <a:pt x="303" y="1753"/>
                  </a:cubicBezTo>
                  <a:cubicBezTo>
                    <a:pt x="490" y="1940"/>
                    <a:pt x="748" y="2055"/>
                    <a:pt x="1025" y="2055"/>
                  </a:cubicBezTo>
                  <a:cubicBezTo>
                    <a:pt x="1140" y="1940"/>
                    <a:pt x="1140" y="1940"/>
                    <a:pt x="1140" y="1940"/>
                  </a:cubicBezTo>
                  <a:cubicBezTo>
                    <a:pt x="1514" y="1566"/>
                    <a:pt x="1728" y="1067"/>
                    <a:pt x="1728" y="533"/>
                  </a:cubicBezTo>
                  <a:cubicBezTo>
                    <a:pt x="1728" y="435"/>
                    <a:pt x="1719" y="346"/>
                    <a:pt x="1710" y="248"/>
                  </a:cubicBezTo>
                  <a:cubicBezTo>
                    <a:pt x="1523" y="97"/>
                    <a:pt x="1292" y="0"/>
                    <a:pt x="1033" y="0"/>
                  </a:cubicBezTo>
                </a:path>
              </a:pathLst>
            </a:custGeom>
            <a:solidFill>
              <a:schemeClr val="bg2">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7" name="Freeform 339">
              <a:extLst>
                <a:ext uri="{FF2B5EF4-FFF2-40B4-BE49-F238E27FC236}">
                  <a16:creationId xmlns:a16="http://schemas.microsoft.com/office/drawing/2014/main" id="{78A5DDD3-F107-4E13-A32A-56A00257E310}"/>
                </a:ext>
              </a:extLst>
            </p:cNvPr>
            <p:cNvSpPr>
              <a:spLocks noChangeArrowheads="1"/>
            </p:cNvSpPr>
            <p:nvPr/>
          </p:nvSpPr>
          <p:spPr bwMode="auto">
            <a:xfrm>
              <a:off x="7680425" y="2976518"/>
              <a:ext cx="658864" cy="1104581"/>
            </a:xfrm>
            <a:custGeom>
              <a:avLst/>
              <a:gdLst>
                <a:gd name="T0" fmla="*/ 1176 w 1221"/>
                <a:gd name="T1" fmla="*/ 918 h 2049"/>
                <a:gd name="T2" fmla="*/ 1176 w 1221"/>
                <a:gd name="T3" fmla="*/ 918 h 2049"/>
                <a:gd name="T4" fmla="*/ 1176 w 1221"/>
                <a:gd name="T5" fmla="*/ 918 h 2049"/>
                <a:gd name="T6" fmla="*/ 1122 w 1221"/>
                <a:gd name="T7" fmla="*/ 918 h 2049"/>
                <a:gd name="T8" fmla="*/ 829 w 1221"/>
                <a:gd name="T9" fmla="*/ 1648 h 2049"/>
                <a:gd name="T10" fmla="*/ 98 w 1221"/>
                <a:gd name="T11" fmla="*/ 1950 h 2049"/>
                <a:gd name="T12" fmla="*/ 90 w 1221"/>
                <a:gd name="T13" fmla="*/ 1950 h 2049"/>
                <a:gd name="T14" fmla="*/ 0 w 1221"/>
                <a:gd name="T15" fmla="*/ 2040 h 2049"/>
                <a:gd name="T16" fmla="*/ 98 w 1221"/>
                <a:gd name="T17" fmla="*/ 2048 h 2049"/>
                <a:gd name="T18" fmla="*/ 98 w 1221"/>
                <a:gd name="T19" fmla="*/ 2048 h 2049"/>
                <a:gd name="T20" fmla="*/ 891 w 1221"/>
                <a:gd name="T21" fmla="*/ 1719 h 2049"/>
                <a:gd name="T22" fmla="*/ 1220 w 1221"/>
                <a:gd name="T23" fmla="*/ 971 h 2049"/>
                <a:gd name="T24" fmla="*/ 1176 w 1221"/>
                <a:gd name="T25" fmla="*/ 971 h 2049"/>
                <a:gd name="T26" fmla="*/ 1176 w 1221"/>
                <a:gd name="T27" fmla="*/ 918 h 2049"/>
                <a:gd name="T28" fmla="*/ 748 w 1221"/>
                <a:gd name="T29" fmla="*/ 0 h 2049"/>
                <a:gd name="T30" fmla="*/ 748 w 1221"/>
                <a:gd name="T31" fmla="*/ 0 h 2049"/>
                <a:gd name="T32" fmla="*/ 775 w 1221"/>
                <a:gd name="T33" fmla="*/ 143 h 2049"/>
                <a:gd name="T34" fmla="*/ 829 w 1221"/>
                <a:gd name="T35" fmla="*/ 196 h 2049"/>
                <a:gd name="T36" fmla="*/ 1122 w 1221"/>
                <a:gd name="T37" fmla="*/ 918 h 2049"/>
                <a:gd name="T38" fmla="*/ 1176 w 1221"/>
                <a:gd name="T39" fmla="*/ 918 h 2049"/>
                <a:gd name="T40" fmla="*/ 1176 w 1221"/>
                <a:gd name="T41" fmla="*/ 873 h 2049"/>
                <a:gd name="T42" fmla="*/ 1220 w 1221"/>
                <a:gd name="T43" fmla="*/ 873 h 2049"/>
                <a:gd name="T44" fmla="*/ 891 w 1221"/>
                <a:gd name="T45" fmla="*/ 125 h 2049"/>
                <a:gd name="T46" fmla="*/ 748 w 1221"/>
                <a:gd name="T47" fmla="*/ 0 h 2049"/>
                <a:gd name="T48" fmla="*/ 1176 w 1221"/>
                <a:gd name="T49" fmla="*/ 918 h 2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1" h="2049">
                  <a:moveTo>
                    <a:pt x="1176" y="918"/>
                  </a:moveTo>
                  <a:lnTo>
                    <a:pt x="1176" y="918"/>
                  </a:lnTo>
                  <a:lnTo>
                    <a:pt x="1176" y="918"/>
                  </a:lnTo>
                  <a:cubicBezTo>
                    <a:pt x="1122" y="918"/>
                    <a:pt x="1122" y="918"/>
                    <a:pt x="1122" y="918"/>
                  </a:cubicBezTo>
                  <a:cubicBezTo>
                    <a:pt x="1122" y="1202"/>
                    <a:pt x="1016" y="1461"/>
                    <a:pt x="829" y="1648"/>
                  </a:cubicBezTo>
                  <a:cubicBezTo>
                    <a:pt x="641" y="1835"/>
                    <a:pt x="383" y="1950"/>
                    <a:pt x="98" y="1950"/>
                  </a:cubicBezTo>
                  <a:cubicBezTo>
                    <a:pt x="98" y="1950"/>
                    <a:pt x="98" y="1950"/>
                    <a:pt x="90" y="1950"/>
                  </a:cubicBezTo>
                  <a:cubicBezTo>
                    <a:pt x="0" y="2040"/>
                    <a:pt x="0" y="2040"/>
                    <a:pt x="0" y="2040"/>
                  </a:cubicBezTo>
                  <a:cubicBezTo>
                    <a:pt x="36" y="2040"/>
                    <a:pt x="63" y="2048"/>
                    <a:pt x="98" y="2048"/>
                  </a:cubicBezTo>
                  <a:lnTo>
                    <a:pt x="98" y="2048"/>
                  </a:lnTo>
                  <a:cubicBezTo>
                    <a:pt x="410" y="2048"/>
                    <a:pt x="686" y="1924"/>
                    <a:pt x="891" y="1719"/>
                  </a:cubicBezTo>
                  <a:cubicBezTo>
                    <a:pt x="1087" y="1523"/>
                    <a:pt x="1211" y="1265"/>
                    <a:pt x="1220" y="971"/>
                  </a:cubicBezTo>
                  <a:cubicBezTo>
                    <a:pt x="1176" y="971"/>
                    <a:pt x="1176" y="971"/>
                    <a:pt x="1176" y="971"/>
                  </a:cubicBezTo>
                  <a:cubicBezTo>
                    <a:pt x="1176" y="918"/>
                    <a:pt x="1176" y="918"/>
                    <a:pt x="1176" y="918"/>
                  </a:cubicBezTo>
                  <a:lnTo>
                    <a:pt x="748" y="0"/>
                  </a:lnTo>
                  <a:lnTo>
                    <a:pt x="748" y="0"/>
                  </a:lnTo>
                  <a:cubicBezTo>
                    <a:pt x="757" y="54"/>
                    <a:pt x="766" y="98"/>
                    <a:pt x="775" y="143"/>
                  </a:cubicBezTo>
                  <a:cubicBezTo>
                    <a:pt x="793" y="161"/>
                    <a:pt x="811" y="178"/>
                    <a:pt x="829" y="196"/>
                  </a:cubicBezTo>
                  <a:cubicBezTo>
                    <a:pt x="1016" y="383"/>
                    <a:pt x="1122" y="641"/>
                    <a:pt x="1122" y="918"/>
                  </a:cubicBezTo>
                  <a:cubicBezTo>
                    <a:pt x="1176" y="918"/>
                    <a:pt x="1176" y="918"/>
                    <a:pt x="1176" y="918"/>
                  </a:cubicBezTo>
                  <a:cubicBezTo>
                    <a:pt x="1176" y="873"/>
                    <a:pt x="1176" y="873"/>
                    <a:pt x="1176" y="873"/>
                  </a:cubicBezTo>
                  <a:cubicBezTo>
                    <a:pt x="1220" y="873"/>
                    <a:pt x="1220" y="873"/>
                    <a:pt x="1220" y="873"/>
                  </a:cubicBezTo>
                  <a:cubicBezTo>
                    <a:pt x="1211" y="579"/>
                    <a:pt x="1087" y="321"/>
                    <a:pt x="891" y="125"/>
                  </a:cubicBezTo>
                  <a:cubicBezTo>
                    <a:pt x="846" y="81"/>
                    <a:pt x="802" y="45"/>
                    <a:pt x="748" y="0"/>
                  </a:cubicBezTo>
                  <a:lnTo>
                    <a:pt x="1176" y="918"/>
                  </a:lnTo>
                </a:path>
              </a:pathLst>
            </a:custGeom>
            <a:solidFill>
              <a:schemeClr val="accent3"/>
            </a:solidFill>
            <a:ln>
              <a:noFill/>
            </a:ln>
            <a:effectLst/>
          </p:spPr>
          <p:txBody>
            <a:bodyPr wrap="none" anchor="ctr"/>
            <a:lstStyle/>
            <a:p>
              <a:pPr>
                <a:defRPr/>
              </a:pPr>
              <a:endParaRPr lang="es-MX"/>
            </a:p>
          </p:txBody>
        </p:sp>
        <p:sp>
          <p:nvSpPr>
            <p:cNvPr id="8" name="Freeform 340">
              <a:extLst>
                <a:ext uri="{FF2B5EF4-FFF2-40B4-BE49-F238E27FC236}">
                  <a16:creationId xmlns:a16="http://schemas.microsoft.com/office/drawing/2014/main" id="{2913F9D8-FD12-4EE7-B77C-22536F0EB392}"/>
                </a:ext>
              </a:extLst>
            </p:cNvPr>
            <p:cNvSpPr>
              <a:spLocks noChangeArrowheads="1"/>
            </p:cNvSpPr>
            <p:nvPr/>
          </p:nvSpPr>
          <p:spPr bwMode="auto">
            <a:xfrm>
              <a:off x="7129520" y="2867012"/>
              <a:ext cx="970038" cy="1209325"/>
            </a:xfrm>
            <a:custGeom>
              <a:avLst/>
              <a:gdLst>
                <a:gd name="T0" fmla="*/ 1121 w 1799"/>
                <a:gd name="T1" fmla="*/ 0 h 2244"/>
                <a:gd name="T2" fmla="*/ 1121 w 1799"/>
                <a:gd name="T3" fmla="*/ 0 h 2244"/>
                <a:gd name="T4" fmla="*/ 1121 w 1799"/>
                <a:gd name="T5" fmla="*/ 0 h 2244"/>
                <a:gd name="T6" fmla="*/ 329 w 1799"/>
                <a:gd name="T7" fmla="*/ 328 h 2244"/>
                <a:gd name="T8" fmla="*/ 0 w 1799"/>
                <a:gd name="T9" fmla="*/ 1121 h 2244"/>
                <a:gd name="T10" fmla="*/ 329 w 1799"/>
                <a:gd name="T11" fmla="*/ 1922 h 2244"/>
                <a:gd name="T12" fmla="*/ 1023 w 1799"/>
                <a:gd name="T13" fmla="*/ 2243 h 2244"/>
                <a:gd name="T14" fmla="*/ 1113 w 1799"/>
                <a:gd name="T15" fmla="*/ 2153 h 2244"/>
                <a:gd name="T16" fmla="*/ 391 w 1799"/>
                <a:gd name="T17" fmla="*/ 1851 h 2244"/>
                <a:gd name="T18" fmla="*/ 88 w 1799"/>
                <a:gd name="T19" fmla="*/ 1121 h 2244"/>
                <a:gd name="T20" fmla="*/ 391 w 1799"/>
                <a:gd name="T21" fmla="*/ 399 h 2244"/>
                <a:gd name="T22" fmla="*/ 1121 w 1799"/>
                <a:gd name="T23" fmla="*/ 98 h 2244"/>
                <a:gd name="T24" fmla="*/ 1798 w 1799"/>
                <a:gd name="T25" fmla="*/ 346 h 2244"/>
                <a:gd name="T26" fmla="*/ 1771 w 1799"/>
                <a:gd name="T27" fmla="*/ 203 h 2244"/>
                <a:gd name="T28" fmla="*/ 1121 w 1799"/>
                <a:gd name="T29" fmla="*/ 0 h 2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9" h="2244">
                  <a:moveTo>
                    <a:pt x="1121" y="0"/>
                  </a:moveTo>
                  <a:lnTo>
                    <a:pt x="1121" y="0"/>
                  </a:lnTo>
                  <a:lnTo>
                    <a:pt x="1121" y="0"/>
                  </a:lnTo>
                  <a:cubicBezTo>
                    <a:pt x="810" y="0"/>
                    <a:pt x="534" y="124"/>
                    <a:pt x="329" y="328"/>
                  </a:cubicBezTo>
                  <a:cubicBezTo>
                    <a:pt x="124" y="533"/>
                    <a:pt x="0" y="818"/>
                    <a:pt x="0" y="1121"/>
                  </a:cubicBezTo>
                  <a:cubicBezTo>
                    <a:pt x="0" y="1432"/>
                    <a:pt x="124" y="1717"/>
                    <a:pt x="329" y="1922"/>
                  </a:cubicBezTo>
                  <a:cubicBezTo>
                    <a:pt x="507" y="2100"/>
                    <a:pt x="756" y="2225"/>
                    <a:pt x="1023" y="2243"/>
                  </a:cubicBezTo>
                  <a:cubicBezTo>
                    <a:pt x="1113" y="2153"/>
                    <a:pt x="1113" y="2153"/>
                    <a:pt x="1113" y="2153"/>
                  </a:cubicBezTo>
                  <a:cubicBezTo>
                    <a:pt x="836" y="2153"/>
                    <a:pt x="578" y="2038"/>
                    <a:pt x="391" y="1851"/>
                  </a:cubicBezTo>
                  <a:cubicBezTo>
                    <a:pt x="204" y="1664"/>
                    <a:pt x="88" y="1405"/>
                    <a:pt x="88" y="1121"/>
                  </a:cubicBezTo>
                  <a:cubicBezTo>
                    <a:pt x="88" y="844"/>
                    <a:pt x="204" y="586"/>
                    <a:pt x="391" y="399"/>
                  </a:cubicBezTo>
                  <a:cubicBezTo>
                    <a:pt x="578" y="212"/>
                    <a:pt x="836" y="98"/>
                    <a:pt x="1121" y="98"/>
                  </a:cubicBezTo>
                  <a:cubicBezTo>
                    <a:pt x="1380" y="98"/>
                    <a:pt x="1611" y="195"/>
                    <a:pt x="1798" y="346"/>
                  </a:cubicBezTo>
                  <a:cubicBezTo>
                    <a:pt x="1789" y="301"/>
                    <a:pt x="1780" y="257"/>
                    <a:pt x="1771" y="203"/>
                  </a:cubicBezTo>
                  <a:cubicBezTo>
                    <a:pt x="1584" y="80"/>
                    <a:pt x="1362" y="0"/>
                    <a:pt x="1121" y="0"/>
                  </a:cubicBezTo>
                </a:path>
              </a:pathLst>
            </a:custGeom>
            <a:solidFill>
              <a:schemeClr val="accent3">
                <a:alpha val="90000"/>
              </a:schemeClr>
            </a:solidFill>
            <a:ln>
              <a:noFill/>
            </a:ln>
            <a:effectLst/>
          </p:spPr>
          <p:txBody>
            <a:bodyPr wrap="none" anchor="ctr"/>
            <a:lstStyle/>
            <a:p>
              <a:pPr>
                <a:defRPr/>
              </a:pPr>
              <a:endParaRPr lang="es-MX"/>
            </a:p>
          </p:txBody>
        </p:sp>
        <p:sp>
          <p:nvSpPr>
            <p:cNvPr id="21" name="Freeform 353">
              <a:extLst>
                <a:ext uri="{FF2B5EF4-FFF2-40B4-BE49-F238E27FC236}">
                  <a16:creationId xmlns:a16="http://schemas.microsoft.com/office/drawing/2014/main" id="{01E98E33-C943-4B1A-B531-BEC6E5F76830}"/>
                </a:ext>
              </a:extLst>
            </p:cNvPr>
            <p:cNvSpPr>
              <a:spLocks noChangeArrowheads="1"/>
            </p:cNvSpPr>
            <p:nvPr/>
          </p:nvSpPr>
          <p:spPr bwMode="auto">
            <a:xfrm>
              <a:off x="8339289" y="3446283"/>
              <a:ext cx="1265336" cy="52372"/>
            </a:xfrm>
            <a:custGeom>
              <a:avLst/>
              <a:gdLst>
                <a:gd name="T0" fmla="*/ 2351 w 2352"/>
                <a:gd name="T1" fmla="*/ 0 h 99"/>
                <a:gd name="T2" fmla="*/ 2351 w 2352"/>
                <a:gd name="T3" fmla="*/ 0 h 99"/>
                <a:gd name="T4" fmla="*/ 0 w 2352"/>
                <a:gd name="T5" fmla="*/ 0 h 99"/>
                <a:gd name="T6" fmla="*/ 0 w 2352"/>
                <a:gd name="T7" fmla="*/ 45 h 99"/>
                <a:gd name="T8" fmla="*/ 0 w 2352"/>
                <a:gd name="T9" fmla="*/ 45 h 99"/>
                <a:gd name="T10" fmla="*/ 0 w 2352"/>
                <a:gd name="T11" fmla="*/ 45 h 99"/>
                <a:gd name="T12" fmla="*/ 0 w 2352"/>
                <a:gd name="T13" fmla="*/ 98 h 99"/>
                <a:gd name="T14" fmla="*/ 2351 w 2352"/>
                <a:gd name="T15" fmla="*/ 98 h 99"/>
                <a:gd name="T16" fmla="*/ 2351 w 2352"/>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2" h="99">
                  <a:moveTo>
                    <a:pt x="2351" y="0"/>
                  </a:moveTo>
                  <a:lnTo>
                    <a:pt x="2351" y="0"/>
                  </a:lnTo>
                  <a:cubicBezTo>
                    <a:pt x="0" y="0"/>
                    <a:pt x="0" y="0"/>
                    <a:pt x="0" y="0"/>
                  </a:cubicBezTo>
                  <a:cubicBezTo>
                    <a:pt x="0" y="18"/>
                    <a:pt x="0" y="36"/>
                    <a:pt x="0" y="45"/>
                  </a:cubicBezTo>
                  <a:lnTo>
                    <a:pt x="0" y="45"/>
                  </a:lnTo>
                  <a:lnTo>
                    <a:pt x="0" y="45"/>
                  </a:lnTo>
                  <a:cubicBezTo>
                    <a:pt x="0" y="62"/>
                    <a:pt x="0" y="80"/>
                    <a:pt x="0" y="98"/>
                  </a:cubicBezTo>
                  <a:cubicBezTo>
                    <a:pt x="2351" y="98"/>
                    <a:pt x="2351" y="98"/>
                    <a:pt x="2351" y="98"/>
                  </a:cubicBezTo>
                  <a:cubicBezTo>
                    <a:pt x="2351" y="0"/>
                    <a:pt x="2351" y="0"/>
                    <a:pt x="2351" y="0"/>
                  </a:cubicBezTo>
                </a:path>
              </a:pathLst>
            </a:custGeom>
            <a:solidFill>
              <a:schemeClr val="accent3"/>
            </a:solidFill>
            <a:ln>
              <a:noFill/>
            </a:ln>
            <a:effectLst/>
          </p:spPr>
          <p:txBody>
            <a:bodyPr wrap="none" anchor="ctr"/>
            <a:lstStyle/>
            <a:p>
              <a:pPr>
                <a:defRPr/>
              </a:pPr>
              <a:endParaRPr lang="es-MX"/>
            </a:p>
          </p:txBody>
        </p:sp>
        <p:sp>
          <p:nvSpPr>
            <p:cNvPr id="22" name="Freeform 354">
              <a:extLst>
                <a:ext uri="{FF2B5EF4-FFF2-40B4-BE49-F238E27FC236}">
                  <a16:creationId xmlns:a16="http://schemas.microsoft.com/office/drawing/2014/main" id="{E63E1E0A-FD86-415E-9A40-D5569CACE7C2}"/>
                </a:ext>
              </a:extLst>
            </p:cNvPr>
            <p:cNvSpPr>
              <a:spLocks noChangeArrowheads="1"/>
            </p:cNvSpPr>
            <p:nvPr/>
          </p:nvSpPr>
          <p:spPr bwMode="auto">
            <a:xfrm>
              <a:off x="8315475" y="3446283"/>
              <a:ext cx="23815" cy="52372"/>
            </a:xfrm>
            <a:custGeom>
              <a:avLst/>
              <a:gdLst>
                <a:gd name="T0" fmla="*/ 44 w 45"/>
                <a:gd name="T1" fmla="*/ 45 h 99"/>
                <a:gd name="T2" fmla="*/ 44 w 45"/>
                <a:gd name="T3" fmla="*/ 45 h 99"/>
                <a:gd name="T4" fmla="*/ 0 w 45"/>
                <a:gd name="T5" fmla="*/ 45 h 99"/>
                <a:gd name="T6" fmla="*/ 0 w 45"/>
                <a:gd name="T7" fmla="*/ 98 h 99"/>
                <a:gd name="T8" fmla="*/ 44 w 45"/>
                <a:gd name="T9" fmla="*/ 98 h 99"/>
                <a:gd name="T10" fmla="*/ 44 w 45"/>
                <a:gd name="T11" fmla="*/ 45 h 99"/>
                <a:gd name="T12" fmla="*/ 44 w 45"/>
                <a:gd name="T13" fmla="*/ 45 h 99"/>
                <a:gd name="T14" fmla="*/ 44 w 45"/>
                <a:gd name="T15" fmla="*/ 45 h 99"/>
                <a:gd name="T16" fmla="*/ 44 w 45"/>
                <a:gd name="T17" fmla="*/ 45 h 99"/>
                <a:gd name="T18" fmla="*/ 44 w 45"/>
                <a:gd name="T19" fmla="*/ 45 h 99"/>
                <a:gd name="T20" fmla="*/ 44 w 45"/>
                <a:gd name="T21" fmla="*/ 0 h 99"/>
                <a:gd name="T22" fmla="*/ 44 w 45"/>
                <a:gd name="T23" fmla="*/ 0 h 99"/>
                <a:gd name="T24" fmla="*/ 0 w 45"/>
                <a:gd name="T25" fmla="*/ 0 h 99"/>
                <a:gd name="T26" fmla="*/ 0 w 45"/>
                <a:gd name="T27" fmla="*/ 45 h 99"/>
                <a:gd name="T28" fmla="*/ 44 w 45"/>
                <a:gd name="T29" fmla="*/ 45 h 99"/>
                <a:gd name="T30" fmla="*/ 44 w 45"/>
                <a:gd name="T31" fmla="*/ 45 h 99"/>
                <a:gd name="T32" fmla="*/ 44 w 45"/>
                <a:gd name="T33" fmla="*/ 0 h 99"/>
                <a:gd name="T34" fmla="*/ 44 w 45"/>
                <a:gd name="T35"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99">
                  <a:moveTo>
                    <a:pt x="44" y="45"/>
                  </a:moveTo>
                  <a:lnTo>
                    <a:pt x="44" y="45"/>
                  </a:lnTo>
                  <a:cubicBezTo>
                    <a:pt x="0" y="45"/>
                    <a:pt x="0" y="45"/>
                    <a:pt x="0" y="45"/>
                  </a:cubicBezTo>
                  <a:cubicBezTo>
                    <a:pt x="0" y="98"/>
                    <a:pt x="0" y="98"/>
                    <a:pt x="0" y="98"/>
                  </a:cubicBezTo>
                  <a:cubicBezTo>
                    <a:pt x="44" y="98"/>
                    <a:pt x="44" y="98"/>
                    <a:pt x="44" y="98"/>
                  </a:cubicBezTo>
                  <a:cubicBezTo>
                    <a:pt x="44" y="80"/>
                    <a:pt x="44" y="62"/>
                    <a:pt x="44" y="45"/>
                  </a:cubicBezTo>
                  <a:lnTo>
                    <a:pt x="44" y="45"/>
                  </a:lnTo>
                  <a:lnTo>
                    <a:pt x="44" y="45"/>
                  </a:lnTo>
                  <a:lnTo>
                    <a:pt x="44" y="45"/>
                  </a:lnTo>
                  <a:lnTo>
                    <a:pt x="44" y="45"/>
                  </a:lnTo>
                  <a:lnTo>
                    <a:pt x="44" y="0"/>
                  </a:lnTo>
                  <a:lnTo>
                    <a:pt x="44" y="0"/>
                  </a:lnTo>
                  <a:cubicBezTo>
                    <a:pt x="0" y="0"/>
                    <a:pt x="0" y="0"/>
                    <a:pt x="0" y="0"/>
                  </a:cubicBezTo>
                  <a:cubicBezTo>
                    <a:pt x="0" y="45"/>
                    <a:pt x="0" y="45"/>
                    <a:pt x="0" y="45"/>
                  </a:cubicBezTo>
                  <a:cubicBezTo>
                    <a:pt x="44" y="45"/>
                    <a:pt x="44" y="45"/>
                    <a:pt x="44" y="45"/>
                  </a:cubicBezTo>
                  <a:lnTo>
                    <a:pt x="44" y="45"/>
                  </a:lnTo>
                  <a:cubicBezTo>
                    <a:pt x="44" y="36"/>
                    <a:pt x="44" y="18"/>
                    <a:pt x="44" y="0"/>
                  </a:cubicBezTo>
                  <a:lnTo>
                    <a:pt x="44" y="45"/>
                  </a:lnTo>
                </a:path>
              </a:pathLst>
            </a:custGeom>
            <a:solidFill>
              <a:schemeClr val="accent3"/>
            </a:solidFill>
            <a:ln>
              <a:noFill/>
            </a:ln>
            <a:effectLst/>
          </p:spPr>
          <p:txBody>
            <a:bodyPr wrap="none" anchor="ctr"/>
            <a:lstStyle/>
            <a:p>
              <a:pPr>
                <a:defRPr/>
              </a:pPr>
              <a:endParaRPr lang="es-MX"/>
            </a:p>
          </p:txBody>
        </p:sp>
        <p:sp>
          <p:nvSpPr>
            <p:cNvPr id="81971" name="Freeform 363">
              <a:extLst>
                <a:ext uri="{FF2B5EF4-FFF2-40B4-BE49-F238E27FC236}">
                  <a16:creationId xmlns:a16="http://schemas.microsoft.com/office/drawing/2014/main" id="{968CA404-2221-47EE-B7E4-599845C47C4B}"/>
                </a:ext>
              </a:extLst>
            </p:cNvPr>
            <p:cNvSpPr>
              <a:spLocks/>
            </p:cNvSpPr>
            <p:nvPr/>
          </p:nvSpPr>
          <p:spPr bwMode="auto">
            <a:xfrm>
              <a:off x="7350480" y="3216269"/>
              <a:ext cx="767417" cy="513196"/>
            </a:xfrm>
            <a:custGeom>
              <a:avLst/>
              <a:gdLst>
                <a:gd name="T0" fmla="*/ 2147483646 w 1426"/>
                <a:gd name="T1" fmla="*/ 2147483646 h 953"/>
                <a:gd name="T2" fmla="*/ 2147483646 w 1426"/>
                <a:gd name="T3" fmla="*/ 0 h 953"/>
                <a:gd name="T4" fmla="*/ 2147483646 w 1426"/>
                <a:gd name="T5" fmla="*/ 2147483646 h 953"/>
                <a:gd name="T6" fmla="*/ 2147483646 w 1426"/>
                <a:gd name="T7" fmla="*/ 2147483646 h 953"/>
                <a:gd name="T8" fmla="*/ 2147483646 w 1426"/>
                <a:gd name="T9" fmla="*/ 2147483646 h 953"/>
                <a:gd name="T10" fmla="*/ 2147483646 w 1426"/>
                <a:gd name="T11" fmla="*/ 2147483646 h 953"/>
                <a:gd name="T12" fmla="*/ 2147483646 w 1426"/>
                <a:gd name="T13" fmla="*/ 0 h 953"/>
                <a:gd name="T14" fmla="*/ 2147483646 w 1426"/>
                <a:gd name="T15" fmla="*/ 2147483646 h 953"/>
                <a:gd name="T16" fmla="*/ 0 w 1426"/>
                <a:gd name="T17" fmla="*/ 2147483646 h 953"/>
                <a:gd name="T18" fmla="*/ 2147483646 w 1426"/>
                <a:gd name="T19" fmla="*/ 2147483646 h 953"/>
                <a:gd name="T20" fmla="*/ 2147483646 w 1426"/>
                <a:gd name="T21" fmla="*/ 2147483646 h 953"/>
                <a:gd name="T22" fmla="*/ 2147483646 w 1426"/>
                <a:gd name="T23" fmla="*/ 2147483646 h 953"/>
                <a:gd name="T24" fmla="*/ 2147483646 w 1426"/>
                <a:gd name="T25" fmla="*/ 2147483646 h 953"/>
                <a:gd name="T26" fmla="*/ 2147483646 w 1426"/>
                <a:gd name="T27" fmla="*/ 2147483646 h 953"/>
                <a:gd name="T28" fmla="*/ 2147483646 w 1426"/>
                <a:gd name="T29" fmla="*/ 2147483646 h 953"/>
                <a:gd name="T30" fmla="*/ 2147483646 w 1426"/>
                <a:gd name="T31" fmla="*/ 2147483646 h 953"/>
                <a:gd name="T32" fmla="*/ 2147483646 w 1426"/>
                <a:gd name="T33" fmla="*/ 2147483646 h 953"/>
                <a:gd name="T34" fmla="*/ 2147483646 w 1426"/>
                <a:gd name="T35" fmla="*/ 2147483646 h 953"/>
                <a:gd name="T36" fmla="*/ 2147483646 w 1426"/>
                <a:gd name="T37" fmla="*/ 2147483646 h 953"/>
                <a:gd name="T38" fmla="*/ 2147483646 w 1426"/>
                <a:gd name="T39" fmla="*/ 2147483646 h 953"/>
                <a:gd name="T40" fmla="*/ 2147483646 w 1426"/>
                <a:gd name="T41" fmla="*/ 2147483646 h 953"/>
                <a:gd name="T42" fmla="*/ 2147483646 w 1426"/>
                <a:gd name="T43" fmla="*/ 2147483646 h 953"/>
                <a:gd name="T44" fmla="*/ 2147483646 w 1426"/>
                <a:gd name="T45" fmla="*/ 2147483646 h 953"/>
                <a:gd name="T46" fmla="*/ 2147483646 w 1426"/>
                <a:gd name="T47" fmla="*/ 2147483646 h 953"/>
                <a:gd name="T48" fmla="*/ 2147483646 w 1426"/>
                <a:gd name="T49" fmla="*/ 2147483646 h 953"/>
                <a:gd name="T50" fmla="*/ 2147483646 w 1426"/>
                <a:gd name="T51" fmla="*/ 2147483646 h 953"/>
                <a:gd name="T52" fmla="*/ 2147483646 w 1426"/>
                <a:gd name="T53" fmla="*/ 2147483646 h 953"/>
                <a:gd name="T54" fmla="*/ 2147483646 w 1426"/>
                <a:gd name="T55" fmla="*/ 2147483646 h 953"/>
                <a:gd name="T56" fmla="*/ 2147483646 w 1426"/>
                <a:gd name="T57" fmla="*/ 2147483646 h 953"/>
                <a:gd name="T58" fmla="*/ 2147483646 w 1426"/>
                <a:gd name="T59" fmla="*/ 2147483646 h 953"/>
                <a:gd name="T60" fmla="*/ 2147483646 w 1426"/>
                <a:gd name="T61" fmla="*/ 2147483646 h 953"/>
                <a:gd name="T62" fmla="*/ 2147483646 w 1426"/>
                <a:gd name="T63" fmla="*/ 2147483646 h 953"/>
                <a:gd name="T64" fmla="*/ 2147483646 w 1426"/>
                <a:gd name="T65" fmla="*/ 2147483646 h 953"/>
                <a:gd name="T66" fmla="*/ 2147483646 w 1426"/>
                <a:gd name="T67" fmla="*/ 2147483646 h 953"/>
                <a:gd name="T68" fmla="*/ 2147483646 w 1426"/>
                <a:gd name="T69" fmla="*/ 2147483646 h 953"/>
                <a:gd name="T70" fmla="*/ 2147483646 w 1426"/>
                <a:gd name="T71" fmla="*/ 2147483646 h 953"/>
                <a:gd name="T72" fmla="*/ 2147483646 w 1426"/>
                <a:gd name="T73" fmla="*/ 2147483646 h 953"/>
                <a:gd name="T74" fmla="*/ 2147483646 w 1426"/>
                <a:gd name="T75" fmla="*/ 2147483646 h 953"/>
                <a:gd name="T76" fmla="*/ 2147483646 w 1426"/>
                <a:gd name="T77" fmla="*/ 2147483646 h 953"/>
                <a:gd name="T78" fmla="*/ 2147483646 w 1426"/>
                <a:gd name="T79" fmla="*/ 2147483646 h 953"/>
                <a:gd name="T80" fmla="*/ 2147483646 w 1426"/>
                <a:gd name="T81" fmla="*/ 2147483646 h 953"/>
                <a:gd name="T82" fmla="*/ 2147483646 w 1426"/>
                <a:gd name="T83" fmla="*/ 2147483646 h 953"/>
                <a:gd name="T84" fmla="*/ 2147483646 w 1426"/>
                <a:gd name="T85" fmla="*/ 2147483646 h 953"/>
                <a:gd name="T86" fmla="*/ 2147483646 w 1426"/>
                <a:gd name="T87" fmla="*/ 2147483646 h 953"/>
                <a:gd name="T88" fmla="*/ 2147483646 w 1426"/>
                <a:gd name="T89" fmla="*/ 2147483646 h 953"/>
                <a:gd name="T90" fmla="*/ 2147483646 w 1426"/>
                <a:gd name="T91" fmla="*/ 2147483646 h 953"/>
                <a:gd name="T92" fmla="*/ 2147483646 w 1426"/>
                <a:gd name="T93" fmla="*/ 2147483646 h 953"/>
                <a:gd name="T94" fmla="*/ 2147483646 w 1426"/>
                <a:gd name="T95" fmla="*/ 2147483646 h 953"/>
                <a:gd name="T96" fmla="*/ 2147483646 w 1426"/>
                <a:gd name="T97" fmla="*/ 2147483646 h 953"/>
                <a:gd name="T98" fmla="*/ 2147483646 w 1426"/>
                <a:gd name="T99" fmla="*/ 2147483646 h 953"/>
                <a:gd name="T100" fmla="*/ 2147483646 w 1426"/>
                <a:gd name="T101" fmla="*/ 2147483646 h 953"/>
                <a:gd name="T102" fmla="*/ 2147483646 w 1426"/>
                <a:gd name="T103" fmla="*/ 2147483646 h 953"/>
                <a:gd name="T104" fmla="*/ 2147483646 w 1426"/>
                <a:gd name="T105" fmla="*/ 2147483646 h 953"/>
                <a:gd name="T106" fmla="*/ 2147483646 w 1426"/>
                <a:gd name="T107" fmla="*/ 2147483646 h 953"/>
                <a:gd name="T108" fmla="*/ 2147483646 w 1426"/>
                <a:gd name="T109" fmla="*/ 2147483646 h 953"/>
                <a:gd name="T110" fmla="*/ 2147483646 w 1426"/>
                <a:gd name="T111" fmla="*/ 2147483646 h 953"/>
                <a:gd name="T112" fmla="*/ 2147483646 w 1426"/>
                <a:gd name="T113" fmla="*/ 2147483646 h 953"/>
                <a:gd name="T114" fmla="*/ 2147483646 w 1426"/>
                <a:gd name="T115" fmla="*/ 2147483646 h 953"/>
                <a:gd name="T116" fmla="*/ 2147483646 w 1426"/>
                <a:gd name="T117" fmla="*/ 2147483646 h 953"/>
                <a:gd name="T118" fmla="*/ 2147483646 w 1426"/>
                <a:gd name="T119" fmla="*/ 2147483646 h 953"/>
                <a:gd name="T120" fmla="*/ 2147483646 w 1426"/>
                <a:gd name="T121" fmla="*/ 2147483646 h 953"/>
                <a:gd name="T122" fmla="*/ 2147483646 w 1426"/>
                <a:gd name="T123" fmla="*/ 2147483646 h 9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26" h="953">
                  <a:moveTo>
                    <a:pt x="1398" y="169"/>
                  </a:moveTo>
                  <a:lnTo>
                    <a:pt x="1398" y="169"/>
                  </a:lnTo>
                  <a:cubicBezTo>
                    <a:pt x="1327" y="169"/>
                    <a:pt x="1327" y="169"/>
                    <a:pt x="1327" y="169"/>
                  </a:cubicBezTo>
                  <a:cubicBezTo>
                    <a:pt x="1327" y="107"/>
                    <a:pt x="1327" y="107"/>
                    <a:pt x="1327" y="107"/>
                  </a:cubicBezTo>
                  <a:cubicBezTo>
                    <a:pt x="1327" y="89"/>
                    <a:pt x="1309" y="80"/>
                    <a:pt x="1300" y="80"/>
                  </a:cubicBezTo>
                  <a:cubicBezTo>
                    <a:pt x="1220" y="80"/>
                    <a:pt x="1220" y="80"/>
                    <a:pt x="1220" y="80"/>
                  </a:cubicBezTo>
                  <a:cubicBezTo>
                    <a:pt x="1220" y="26"/>
                    <a:pt x="1220" y="26"/>
                    <a:pt x="1220" y="26"/>
                  </a:cubicBezTo>
                  <a:cubicBezTo>
                    <a:pt x="1220" y="9"/>
                    <a:pt x="1211" y="0"/>
                    <a:pt x="1193" y="0"/>
                  </a:cubicBezTo>
                  <a:cubicBezTo>
                    <a:pt x="1086" y="0"/>
                    <a:pt x="1086" y="0"/>
                    <a:pt x="1086" y="0"/>
                  </a:cubicBezTo>
                  <a:cubicBezTo>
                    <a:pt x="1077" y="0"/>
                    <a:pt x="1060" y="9"/>
                    <a:pt x="1060" y="26"/>
                  </a:cubicBezTo>
                  <a:cubicBezTo>
                    <a:pt x="1060" y="187"/>
                    <a:pt x="1060" y="187"/>
                    <a:pt x="1060" y="187"/>
                  </a:cubicBezTo>
                  <a:cubicBezTo>
                    <a:pt x="1060" y="178"/>
                    <a:pt x="1060" y="178"/>
                    <a:pt x="1060" y="178"/>
                  </a:cubicBezTo>
                  <a:cubicBezTo>
                    <a:pt x="1069" y="133"/>
                    <a:pt x="1033" y="89"/>
                    <a:pt x="980" y="89"/>
                  </a:cubicBezTo>
                  <a:cubicBezTo>
                    <a:pt x="962" y="80"/>
                    <a:pt x="935" y="89"/>
                    <a:pt x="917" y="107"/>
                  </a:cubicBezTo>
                  <a:cubicBezTo>
                    <a:pt x="899" y="89"/>
                    <a:pt x="882" y="80"/>
                    <a:pt x="864" y="71"/>
                  </a:cubicBezTo>
                  <a:cubicBezTo>
                    <a:pt x="837" y="71"/>
                    <a:pt x="810" y="80"/>
                    <a:pt x="792" y="98"/>
                  </a:cubicBezTo>
                  <a:cubicBezTo>
                    <a:pt x="784" y="80"/>
                    <a:pt x="757" y="71"/>
                    <a:pt x="739" y="62"/>
                  </a:cubicBezTo>
                  <a:cubicBezTo>
                    <a:pt x="712" y="62"/>
                    <a:pt x="686" y="71"/>
                    <a:pt x="668" y="98"/>
                  </a:cubicBezTo>
                  <a:cubicBezTo>
                    <a:pt x="650" y="80"/>
                    <a:pt x="632" y="71"/>
                    <a:pt x="614" y="71"/>
                  </a:cubicBezTo>
                  <a:cubicBezTo>
                    <a:pt x="588" y="71"/>
                    <a:pt x="570" y="80"/>
                    <a:pt x="552" y="89"/>
                  </a:cubicBezTo>
                  <a:cubicBezTo>
                    <a:pt x="534" y="107"/>
                    <a:pt x="525" y="124"/>
                    <a:pt x="517" y="142"/>
                  </a:cubicBezTo>
                  <a:cubicBezTo>
                    <a:pt x="401" y="195"/>
                    <a:pt x="401" y="195"/>
                    <a:pt x="401" y="195"/>
                  </a:cubicBezTo>
                  <a:cubicBezTo>
                    <a:pt x="392" y="187"/>
                    <a:pt x="383" y="187"/>
                    <a:pt x="374" y="187"/>
                  </a:cubicBezTo>
                  <a:cubicBezTo>
                    <a:pt x="356" y="187"/>
                    <a:pt x="356" y="187"/>
                    <a:pt x="356" y="187"/>
                  </a:cubicBezTo>
                  <a:cubicBezTo>
                    <a:pt x="356" y="26"/>
                    <a:pt x="356" y="26"/>
                    <a:pt x="356" y="26"/>
                  </a:cubicBezTo>
                  <a:cubicBezTo>
                    <a:pt x="356" y="17"/>
                    <a:pt x="347" y="0"/>
                    <a:pt x="329" y="0"/>
                  </a:cubicBezTo>
                  <a:cubicBezTo>
                    <a:pt x="223" y="0"/>
                    <a:pt x="223" y="0"/>
                    <a:pt x="223" y="0"/>
                  </a:cubicBezTo>
                  <a:cubicBezTo>
                    <a:pt x="214" y="0"/>
                    <a:pt x="196" y="17"/>
                    <a:pt x="196" y="26"/>
                  </a:cubicBezTo>
                  <a:cubicBezTo>
                    <a:pt x="196" y="80"/>
                    <a:pt x="196" y="80"/>
                    <a:pt x="196" y="80"/>
                  </a:cubicBezTo>
                  <a:cubicBezTo>
                    <a:pt x="125" y="80"/>
                    <a:pt x="125" y="80"/>
                    <a:pt x="125" y="80"/>
                  </a:cubicBezTo>
                  <a:cubicBezTo>
                    <a:pt x="107" y="80"/>
                    <a:pt x="98" y="89"/>
                    <a:pt x="98" y="107"/>
                  </a:cubicBezTo>
                  <a:cubicBezTo>
                    <a:pt x="98" y="169"/>
                    <a:pt x="98" y="169"/>
                    <a:pt x="98" y="169"/>
                  </a:cubicBezTo>
                  <a:cubicBezTo>
                    <a:pt x="27" y="169"/>
                    <a:pt x="27" y="169"/>
                    <a:pt x="27" y="169"/>
                  </a:cubicBezTo>
                  <a:cubicBezTo>
                    <a:pt x="9" y="169"/>
                    <a:pt x="0" y="187"/>
                    <a:pt x="0" y="195"/>
                  </a:cubicBezTo>
                  <a:cubicBezTo>
                    <a:pt x="0" y="383"/>
                    <a:pt x="0" y="383"/>
                    <a:pt x="0" y="383"/>
                  </a:cubicBezTo>
                  <a:cubicBezTo>
                    <a:pt x="0" y="391"/>
                    <a:pt x="9" y="409"/>
                    <a:pt x="27" y="409"/>
                  </a:cubicBezTo>
                  <a:cubicBezTo>
                    <a:pt x="98" y="409"/>
                    <a:pt x="98" y="409"/>
                    <a:pt x="98" y="409"/>
                  </a:cubicBezTo>
                  <a:cubicBezTo>
                    <a:pt x="98" y="463"/>
                    <a:pt x="98" y="463"/>
                    <a:pt x="98" y="463"/>
                  </a:cubicBezTo>
                  <a:cubicBezTo>
                    <a:pt x="98" y="480"/>
                    <a:pt x="107" y="489"/>
                    <a:pt x="125" y="489"/>
                  </a:cubicBezTo>
                  <a:cubicBezTo>
                    <a:pt x="196" y="489"/>
                    <a:pt x="196" y="489"/>
                    <a:pt x="196" y="489"/>
                  </a:cubicBezTo>
                  <a:cubicBezTo>
                    <a:pt x="196" y="534"/>
                    <a:pt x="196" y="534"/>
                    <a:pt x="196" y="534"/>
                  </a:cubicBezTo>
                  <a:cubicBezTo>
                    <a:pt x="196" y="552"/>
                    <a:pt x="214" y="561"/>
                    <a:pt x="223" y="561"/>
                  </a:cubicBezTo>
                  <a:cubicBezTo>
                    <a:pt x="329" y="561"/>
                    <a:pt x="329" y="561"/>
                    <a:pt x="329" y="561"/>
                  </a:cubicBezTo>
                  <a:cubicBezTo>
                    <a:pt x="347" y="561"/>
                    <a:pt x="356" y="552"/>
                    <a:pt x="356" y="534"/>
                  </a:cubicBezTo>
                  <a:cubicBezTo>
                    <a:pt x="356" y="373"/>
                    <a:pt x="356" y="373"/>
                    <a:pt x="356" y="373"/>
                  </a:cubicBezTo>
                  <a:cubicBezTo>
                    <a:pt x="365" y="373"/>
                    <a:pt x="365" y="373"/>
                    <a:pt x="365" y="373"/>
                  </a:cubicBezTo>
                  <a:cubicBezTo>
                    <a:pt x="365" y="436"/>
                    <a:pt x="374" y="507"/>
                    <a:pt x="374" y="507"/>
                  </a:cubicBezTo>
                  <a:cubicBezTo>
                    <a:pt x="374" y="516"/>
                    <a:pt x="383" y="525"/>
                    <a:pt x="383" y="525"/>
                  </a:cubicBezTo>
                  <a:cubicBezTo>
                    <a:pt x="517" y="614"/>
                    <a:pt x="517" y="614"/>
                    <a:pt x="517" y="614"/>
                  </a:cubicBezTo>
                  <a:cubicBezTo>
                    <a:pt x="525" y="926"/>
                    <a:pt x="525" y="926"/>
                    <a:pt x="525" y="926"/>
                  </a:cubicBezTo>
                  <a:cubicBezTo>
                    <a:pt x="525" y="943"/>
                    <a:pt x="534" y="952"/>
                    <a:pt x="552" y="952"/>
                  </a:cubicBezTo>
                  <a:cubicBezTo>
                    <a:pt x="561" y="952"/>
                    <a:pt x="579" y="943"/>
                    <a:pt x="579" y="926"/>
                  </a:cubicBezTo>
                  <a:cubicBezTo>
                    <a:pt x="570" y="605"/>
                    <a:pt x="570" y="605"/>
                    <a:pt x="570" y="605"/>
                  </a:cubicBezTo>
                  <a:cubicBezTo>
                    <a:pt x="570" y="596"/>
                    <a:pt x="570" y="596"/>
                    <a:pt x="570" y="596"/>
                  </a:cubicBezTo>
                  <a:cubicBezTo>
                    <a:pt x="570" y="587"/>
                    <a:pt x="570" y="587"/>
                    <a:pt x="570" y="587"/>
                  </a:cubicBezTo>
                  <a:cubicBezTo>
                    <a:pt x="561" y="587"/>
                    <a:pt x="561" y="587"/>
                    <a:pt x="561" y="587"/>
                  </a:cubicBezTo>
                  <a:cubicBezTo>
                    <a:pt x="561" y="578"/>
                    <a:pt x="561" y="578"/>
                    <a:pt x="561" y="578"/>
                  </a:cubicBezTo>
                  <a:cubicBezTo>
                    <a:pt x="427" y="489"/>
                    <a:pt x="427" y="489"/>
                    <a:pt x="427" y="489"/>
                  </a:cubicBezTo>
                  <a:cubicBezTo>
                    <a:pt x="419" y="463"/>
                    <a:pt x="419" y="400"/>
                    <a:pt x="419" y="347"/>
                  </a:cubicBezTo>
                  <a:cubicBezTo>
                    <a:pt x="427" y="240"/>
                    <a:pt x="427" y="240"/>
                    <a:pt x="427" y="240"/>
                  </a:cubicBezTo>
                  <a:cubicBezTo>
                    <a:pt x="561" y="178"/>
                    <a:pt x="561" y="178"/>
                    <a:pt x="561" y="178"/>
                  </a:cubicBezTo>
                  <a:cubicBezTo>
                    <a:pt x="570" y="187"/>
                    <a:pt x="579" y="205"/>
                    <a:pt x="570" y="213"/>
                  </a:cubicBezTo>
                  <a:cubicBezTo>
                    <a:pt x="570" y="213"/>
                    <a:pt x="561" y="231"/>
                    <a:pt x="534" y="249"/>
                  </a:cubicBezTo>
                  <a:cubicBezTo>
                    <a:pt x="517" y="258"/>
                    <a:pt x="499" y="267"/>
                    <a:pt x="490" y="267"/>
                  </a:cubicBezTo>
                  <a:cubicBezTo>
                    <a:pt x="472" y="276"/>
                    <a:pt x="463" y="285"/>
                    <a:pt x="463" y="302"/>
                  </a:cubicBezTo>
                  <a:cubicBezTo>
                    <a:pt x="481" y="409"/>
                    <a:pt x="481" y="409"/>
                    <a:pt x="481" y="409"/>
                  </a:cubicBezTo>
                  <a:cubicBezTo>
                    <a:pt x="481" y="418"/>
                    <a:pt x="490" y="427"/>
                    <a:pt x="507" y="427"/>
                  </a:cubicBezTo>
                  <a:cubicBezTo>
                    <a:pt x="525" y="427"/>
                    <a:pt x="534" y="418"/>
                    <a:pt x="534" y="400"/>
                  </a:cubicBezTo>
                  <a:cubicBezTo>
                    <a:pt x="517" y="311"/>
                    <a:pt x="517" y="311"/>
                    <a:pt x="517" y="311"/>
                  </a:cubicBezTo>
                  <a:cubicBezTo>
                    <a:pt x="525" y="311"/>
                    <a:pt x="525" y="311"/>
                    <a:pt x="525" y="311"/>
                  </a:cubicBezTo>
                  <a:cubicBezTo>
                    <a:pt x="543" y="329"/>
                    <a:pt x="561" y="347"/>
                    <a:pt x="588" y="347"/>
                  </a:cubicBezTo>
                  <a:lnTo>
                    <a:pt x="597" y="347"/>
                  </a:lnTo>
                  <a:cubicBezTo>
                    <a:pt x="614" y="347"/>
                    <a:pt x="623" y="347"/>
                    <a:pt x="632" y="338"/>
                  </a:cubicBezTo>
                  <a:cubicBezTo>
                    <a:pt x="641" y="347"/>
                    <a:pt x="641" y="356"/>
                    <a:pt x="650" y="356"/>
                  </a:cubicBezTo>
                  <a:cubicBezTo>
                    <a:pt x="668" y="373"/>
                    <a:pt x="686" y="391"/>
                    <a:pt x="712" y="391"/>
                  </a:cubicBezTo>
                  <a:cubicBezTo>
                    <a:pt x="712" y="391"/>
                    <a:pt x="712" y="391"/>
                    <a:pt x="721" y="391"/>
                  </a:cubicBezTo>
                  <a:cubicBezTo>
                    <a:pt x="739" y="391"/>
                    <a:pt x="757" y="383"/>
                    <a:pt x="775" y="373"/>
                  </a:cubicBezTo>
                  <a:cubicBezTo>
                    <a:pt x="784" y="391"/>
                    <a:pt x="810" y="400"/>
                    <a:pt x="828" y="400"/>
                  </a:cubicBezTo>
                  <a:cubicBezTo>
                    <a:pt x="837" y="400"/>
                    <a:pt x="837" y="400"/>
                    <a:pt x="837" y="400"/>
                  </a:cubicBezTo>
                  <a:cubicBezTo>
                    <a:pt x="855" y="400"/>
                    <a:pt x="882" y="391"/>
                    <a:pt x="890" y="383"/>
                  </a:cubicBezTo>
                  <a:cubicBezTo>
                    <a:pt x="908" y="400"/>
                    <a:pt x="926" y="409"/>
                    <a:pt x="953" y="409"/>
                  </a:cubicBezTo>
                  <a:lnTo>
                    <a:pt x="962" y="409"/>
                  </a:lnTo>
                  <a:cubicBezTo>
                    <a:pt x="971" y="409"/>
                    <a:pt x="980" y="409"/>
                    <a:pt x="988" y="409"/>
                  </a:cubicBezTo>
                  <a:cubicBezTo>
                    <a:pt x="971" y="498"/>
                    <a:pt x="926" y="614"/>
                    <a:pt x="908" y="668"/>
                  </a:cubicBezTo>
                  <a:cubicBezTo>
                    <a:pt x="908" y="676"/>
                    <a:pt x="908" y="676"/>
                    <a:pt x="908" y="676"/>
                  </a:cubicBezTo>
                  <a:cubicBezTo>
                    <a:pt x="899" y="792"/>
                    <a:pt x="899" y="792"/>
                    <a:pt x="899" y="792"/>
                  </a:cubicBezTo>
                  <a:cubicBezTo>
                    <a:pt x="899" y="801"/>
                    <a:pt x="908" y="819"/>
                    <a:pt x="926" y="819"/>
                  </a:cubicBezTo>
                  <a:cubicBezTo>
                    <a:pt x="944" y="819"/>
                    <a:pt x="953" y="810"/>
                    <a:pt x="953" y="792"/>
                  </a:cubicBezTo>
                  <a:cubicBezTo>
                    <a:pt x="962" y="685"/>
                    <a:pt x="962" y="685"/>
                    <a:pt x="962" y="685"/>
                  </a:cubicBezTo>
                  <a:cubicBezTo>
                    <a:pt x="971" y="650"/>
                    <a:pt x="1033" y="489"/>
                    <a:pt x="1051" y="373"/>
                  </a:cubicBezTo>
                  <a:cubicBezTo>
                    <a:pt x="1060" y="373"/>
                    <a:pt x="1060" y="373"/>
                    <a:pt x="1060" y="373"/>
                  </a:cubicBezTo>
                  <a:cubicBezTo>
                    <a:pt x="1060" y="534"/>
                    <a:pt x="1060" y="534"/>
                    <a:pt x="1060" y="534"/>
                  </a:cubicBezTo>
                  <a:cubicBezTo>
                    <a:pt x="1060" y="552"/>
                    <a:pt x="1077" y="561"/>
                    <a:pt x="1086" y="561"/>
                  </a:cubicBezTo>
                  <a:cubicBezTo>
                    <a:pt x="1193" y="561"/>
                    <a:pt x="1193" y="561"/>
                    <a:pt x="1193" y="561"/>
                  </a:cubicBezTo>
                  <a:cubicBezTo>
                    <a:pt x="1211" y="561"/>
                    <a:pt x="1220" y="552"/>
                    <a:pt x="1220" y="534"/>
                  </a:cubicBezTo>
                  <a:cubicBezTo>
                    <a:pt x="1220" y="489"/>
                    <a:pt x="1220" y="489"/>
                    <a:pt x="1220" y="489"/>
                  </a:cubicBezTo>
                  <a:cubicBezTo>
                    <a:pt x="1300" y="489"/>
                    <a:pt x="1300" y="489"/>
                    <a:pt x="1300" y="489"/>
                  </a:cubicBezTo>
                  <a:cubicBezTo>
                    <a:pt x="1309" y="489"/>
                    <a:pt x="1327" y="480"/>
                    <a:pt x="1327" y="463"/>
                  </a:cubicBezTo>
                  <a:cubicBezTo>
                    <a:pt x="1327" y="400"/>
                    <a:pt x="1327" y="400"/>
                    <a:pt x="1327" y="400"/>
                  </a:cubicBezTo>
                  <a:cubicBezTo>
                    <a:pt x="1398" y="400"/>
                    <a:pt x="1398" y="400"/>
                    <a:pt x="1398" y="400"/>
                  </a:cubicBezTo>
                  <a:cubicBezTo>
                    <a:pt x="1416" y="400"/>
                    <a:pt x="1425" y="391"/>
                    <a:pt x="1425" y="373"/>
                  </a:cubicBezTo>
                  <a:cubicBezTo>
                    <a:pt x="1425" y="195"/>
                    <a:pt x="1425" y="195"/>
                    <a:pt x="1425" y="195"/>
                  </a:cubicBezTo>
                  <a:cubicBezTo>
                    <a:pt x="1425" y="178"/>
                    <a:pt x="1416" y="169"/>
                    <a:pt x="1398" y="169"/>
                  </a:cubicBezTo>
                  <a:close/>
                  <a:moveTo>
                    <a:pt x="54" y="356"/>
                  </a:moveTo>
                  <a:lnTo>
                    <a:pt x="54" y="356"/>
                  </a:lnTo>
                  <a:cubicBezTo>
                    <a:pt x="54" y="222"/>
                    <a:pt x="54" y="222"/>
                    <a:pt x="54" y="222"/>
                  </a:cubicBezTo>
                  <a:cubicBezTo>
                    <a:pt x="98" y="222"/>
                    <a:pt x="98" y="222"/>
                    <a:pt x="98" y="222"/>
                  </a:cubicBezTo>
                  <a:cubicBezTo>
                    <a:pt x="98" y="356"/>
                    <a:pt x="98" y="356"/>
                    <a:pt x="98" y="356"/>
                  </a:cubicBezTo>
                  <a:lnTo>
                    <a:pt x="54" y="356"/>
                  </a:lnTo>
                  <a:close/>
                  <a:moveTo>
                    <a:pt x="151" y="436"/>
                  </a:moveTo>
                  <a:lnTo>
                    <a:pt x="151" y="436"/>
                  </a:lnTo>
                  <a:cubicBezTo>
                    <a:pt x="151" y="383"/>
                    <a:pt x="151" y="383"/>
                    <a:pt x="151" y="383"/>
                  </a:cubicBezTo>
                  <a:cubicBezTo>
                    <a:pt x="151" y="195"/>
                    <a:pt x="151" y="195"/>
                    <a:pt x="151" y="195"/>
                  </a:cubicBezTo>
                  <a:cubicBezTo>
                    <a:pt x="151" y="133"/>
                    <a:pt x="151" y="133"/>
                    <a:pt x="151" y="133"/>
                  </a:cubicBezTo>
                  <a:cubicBezTo>
                    <a:pt x="196" y="133"/>
                    <a:pt x="196" y="133"/>
                    <a:pt x="196" y="133"/>
                  </a:cubicBezTo>
                  <a:cubicBezTo>
                    <a:pt x="196" y="436"/>
                    <a:pt x="196" y="436"/>
                    <a:pt x="196" y="436"/>
                  </a:cubicBezTo>
                  <a:lnTo>
                    <a:pt x="151" y="436"/>
                  </a:lnTo>
                  <a:close/>
                  <a:moveTo>
                    <a:pt x="303" y="507"/>
                  </a:moveTo>
                  <a:lnTo>
                    <a:pt x="303" y="507"/>
                  </a:lnTo>
                  <a:cubicBezTo>
                    <a:pt x="249" y="507"/>
                    <a:pt x="249" y="507"/>
                    <a:pt x="249" y="507"/>
                  </a:cubicBezTo>
                  <a:cubicBezTo>
                    <a:pt x="249" y="480"/>
                    <a:pt x="249" y="480"/>
                    <a:pt x="249" y="480"/>
                  </a:cubicBezTo>
                  <a:cubicBezTo>
                    <a:pt x="258" y="472"/>
                    <a:pt x="258" y="472"/>
                    <a:pt x="258" y="463"/>
                  </a:cubicBezTo>
                  <a:cubicBezTo>
                    <a:pt x="258" y="107"/>
                    <a:pt x="258" y="107"/>
                    <a:pt x="258" y="107"/>
                  </a:cubicBezTo>
                  <a:cubicBezTo>
                    <a:pt x="258" y="98"/>
                    <a:pt x="258" y="89"/>
                    <a:pt x="249" y="89"/>
                  </a:cubicBezTo>
                  <a:cubicBezTo>
                    <a:pt x="249" y="53"/>
                    <a:pt x="249" y="53"/>
                    <a:pt x="249" y="53"/>
                  </a:cubicBezTo>
                  <a:cubicBezTo>
                    <a:pt x="303" y="53"/>
                    <a:pt x="303" y="53"/>
                    <a:pt x="303" y="53"/>
                  </a:cubicBezTo>
                  <a:cubicBezTo>
                    <a:pt x="303" y="213"/>
                    <a:pt x="303" y="213"/>
                    <a:pt x="303" y="213"/>
                  </a:cubicBezTo>
                  <a:cubicBezTo>
                    <a:pt x="303" y="347"/>
                    <a:pt x="303" y="347"/>
                    <a:pt x="303" y="347"/>
                  </a:cubicBezTo>
                  <a:lnTo>
                    <a:pt x="303" y="507"/>
                  </a:lnTo>
                  <a:close/>
                  <a:moveTo>
                    <a:pt x="356" y="320"/>
                  </a:moveTo>
                  <a:lnTo>
                    <a:pt x="356" y="320"/>
                  </a:lnTo>
                  <a:cubicBezTo>
                    <a:pt x="356" y="240"/>
                    <a:pt x="356" y="240"/>
                    <a:pt x="356" y="240"/>
                  </a:cubicBezTo>
                  <a:cubicBezTo>
                    <a:pt x="374" y="240"/>
                    <a:pt x="374" y="240"/>
                    <a:pt x="374" y="240"/>
                  </a:cubicBezTo>
                  <a:cubicBezTo>
                    <a:pt x="365" y="320"/>
                    <a:pt x="365" y="320"/>
                    <a:pt x="365" y="320"/>
                  </a:cubicBezTo>
                  <a:cubicBezTo>
                    <a:pt x="365" y="320"/>
                    <a:pt x="365" y="320"/>
                    <a:pt x="356" y="320"/>
                  </a:cubicBezTo>
                  <a:close/>
                  <a:moveTo>
                    <a:pt x="597" y="293"/>
                  </a:moveTo>
                  <a:lnTo>
                    <a:pt x="597" y="293"/>
                  </a:lnTo>
                  <a:cubicBezTo>
                    <a:pt x="588" y="293"/>
                    <a:pt x="579" y="293"/>
                    <a:pt x="570" y="285"/>
                  </a:cubicBezTo>
                  <a:cubicBezTo>
                    <a:pt x="597" y="267"/>
                    <a:pt x="614" y="249"/>
                    <a:pt x="623" y="231"/>
                  </a:cubicBezTo>
                  <a:cubicBezTo>
                    <a:pt x="632" y="213"/>
                    <a:pt x="623" y="195"/>
                    <a:pt x="623" y="187"/>
                  </a:cubicBezTo>
                  <a:cubicBezTo>
                    <a:pt x="623" y="169"/>
                    <a:pt x="614" y="160"/>
                    <a:pt x="606" y="151"/>
                  </a:cubicBezTo>
                  <a:cubicBezTo>
                    <a:pt x="597" y="142"/>
                    <a:pt x="588" y="133"/>
                    <a:pt x="588" y="133"/>
                  </a:cubicBezTo>
                  <a:cubicBezTo>
                    <a:pt x="588" y="124"/>
                    <a:pt x="597" y="124"/>
                    <a:pt x="606" y="124"/>
                  </a:cubicBezTo>
                  <a:cubicBezTo>
                    <a:pt x="614" y="124"/>
                    <a:pt x="623" y="133"/>
                    <a:pt x="632" y="133"/>
                  </a:cubicBezTo>
                  <a:cubicBezTo>
                    <a:pt x="641" y="142"/>
                    <a:pt x="641" y="151"/>
                    <a:pt x="641" y="160"/>
                  </a:cubicBezTo>
                  <a:cubicBezTo>
                    <a:pt x="632" y="258"/>
                    <a:pt x="632" y="258"/>
                    <a:pt x="632" y="258"/>
                  </a:cubicBezTo>
                  <a:cubicBezTo>
                    <a:pt x="632" y="285"/>
                    <a:pt x="614" y="293"/>
                    <a:pt x="597" y="293"/>
                  </a:cubicBezTo>
                  <a:close/>
                  <a:moveTo>
                    <a:pt x="712" y="338"/>
                  </a:moveTo>
                  <a:lnTo>
                    <a:pt x="712" y="338"/>
                  </a:lnTo>
                  <a:cubicBezTo>
                    <a:pt x="704" y="338"/>
                    <a:pt x="695" y="329"/>
                    <a:pt x="695" y="320"/>
                  </a:cubicBezTo>
                  <a:cubicBezTo>
                    <a:pt x="686" y="320"/>
                    <a:pt x="686" y="311"/>
                    <a:pt x="686" y="302"/>
                  </a:cubicBezTo>
                  <a:cubicBezTo>
                    <a:pt x="695" y="151"/>
                    <a:pt x="695" y="151"/>
                    <a:pt x="695" y="151"/>
                  </a:cubicBezTo>
                  <a:cubicBezTo>
                    <a:pt x="695" y="133"/>
                    <a:pt x="712" y="115"/>
                    <a:pt x="730" y="115"/>
                  </a:cubicBezTo>
                  <a:cubicBezTo>
                    <a:pt x="739" y="115"/>
                    <a:pt x="748" y="124"/>
                    <a:pt x="757" y="133"/>
                  </a:cubicBezTo>
                  <a:cubicBezTo>
                    <a:pt x="757" y="133"/>
                    <a:pt x="766" y="142"/>
                    <a:pt x="766" y="151"/>
                  </a:cubicBezTo>
                  <a:cubicBezTo>
                    <a:pt x="766" y="151"/>
                    <a:pt x="766" y="151"/>
                    <a:pt x="766" y="160"/>
                  </a:cubicBezTo>
                  <a:cubicBezTo>
                    <a:pt x="748" y="302"/>
                    <a:pt x="748" y="302"/>
                    <a:pt x="748" y="302"/>
                  </a:cubicBezTo>
                  <a:cubicBezTo>
                    <a:pt x="748" y="311"/>
                    <a:pt x="748" y="311"/>
                    <a:pt x="748" y="311"/>
                  </a:cubicBezTo>
                  <a:cubicBezTo>
                    <a:pt x="748" y="329"/>
                    <a:pt x="730" y="338"/>
                    <a:pt x="712" y="338"/>
                  </a:cubicBezTo>
                  <a:close/>
                  <a:moveTo>
                    <a:pt x="864" y="338"/>
                  </a:moveTo>
                  <a:lnTo>
                    <a:pt x="864" y="338"/>
                  </a:lnTo>
                  <a:cubicBezTo>
                    <a:pt x="855" y="347"/>
                    <a:pt x="846" y="347"/>
                    <a:pt x="837" y="347"/>
                  </a:cubicBezTo>
                  <a:cubicBezTo>
                    <a:pt x="819" y="347"/>
                    <a:pt x="810" y="329"/>
                    <a:pt x="802" y="320"/>
                  </a:cubicBezTo>
                  <a:cubicBezTo>
                    <a:pt x="802" y="311"/>
                    <a:pt x="802" y="311"/>
                    <a:pt x="802" y="311"/>
                  </a:cubicBezTo>
                  <a:cubicBezTo>
                    <a:pt x="819" y="160"/>
                    <a:pt x="819" y="160"/>
                    <a:pt x="819" y="160"/>
                  </a:cubicBezTo>
                  <a:lnTo>
                    <a:pt x="819" y="151"/>
                  </a:lnTo>
                  <a:cubicBezTo>
                    <a:pt x="819" y="142"/>
                    <a:pt x="828" y="142"/>
                    <a:pt x="828" y="133"/>
                  </a:cubicBezTo>
                  <a:cubicBezTo>
                    <a:pt x="837" y="133"/>
                    <a:pt x="846" y="124"/>
                    <a:pt x="855" y="133"/>
                  </a:cubicBezTo>
                  <a:cubicBezTo>
                    <a:pt x="873" y="133"/>
                    <a:pt x="882" y="142"/>
                    <a:pt x="890" y="160"/>
                  </a:cubicBezTo>
                  <a:cubicBezTo>
                    <a:pt x="882" y="160"/>
                    <a:pt x="882" y="160"/>
                    <a:pt x="882" y="169"/>
                  </a:cubicBezTo>
                  <a:cubicBezTo>
                    <a:pt x="873" y="311"/>
                    <a:pt x="873" y="311"/>
                    <a:pt x="873" y="311"/>
                  </a:cubicBezTo>
                  <a:cubicBezTo>
                    <a:pt x="873" y="320"/>
                    <a:pt x="873" y="320"/>
                    <a:pt x="873" y="320"/>
                  </a:cubicBezTo>
                  <a:cubicBezTo>
                    <a:pt x="873" y="329"/>
                    <a:pt x="864" y="338"/>
                    <a:pt x="864" y="338"/>
                  </a:cubicBezTo>
                  <a:close/>
                  <a:moveTo>
                    <a:pt x="962" y="356"/>
                  </a:moveTo>
                  <a:lnTo>
                    <a:pt x="962" y="356"/>
                  </a:lnTo>
                  <a:cubicBezTo>
                    <a:pt x="944" y="356"/>
                    <a:pt x="926" y="347"/>
                    <a:pt x="926" y="329"/>
                  </a:cubicBezTo>
                  <a:cubicBezTo>
                    <a:pt x="926" y="320"/>
                    <a:pt x="926" y="320"/>
                    <a:pt x="926" y="320"/>
                  </a:cubicBezTo>
                  <a:cubicBezTo>
                    <a:pt x="944" y="169"/>
                    <a:pt x="944" y="169"/>
                    <a:pt x="944" y="169"/>
                  </a:cubicBezTo>
                  <a:cubicBezTo>
                    <a:pt x="944" y="169"/>
                    <a:pt x="944" y="169"/>
                    <a:pt x="944" y="160"/>
                  </a:cubicBezTo>
                  <a:cubicBezTo>
                    <a:pt x="944" y="151"/>
                    <a:pt x="962" y="142"/>
                    <a:pt x="980" y="142"/>
                  </a:cubicBezTo>
                  <a:cubicBezTo>
                    <a:pt x="997" y="142"/>
                    <a:pt x="1006" y="160"/>
                    <a:pt x="1006" y="178"/>
                  </a:cubicBezTo>
                  <a:cubicBezTo>
                    <a:pt x="997" y="329"/>
                    <a:pt x="997" y="329"/>
                    <a:pt x="997" y="329"/>
                  </a:cubicBezTo>
                  <a:cubicBezTo>
                    <a:pt x="997" y="347"/>
                    <a:pt x="980" y="356"/>
                    <a:pt x="962" y="356"/>
                  </a:cubicBezTo>
                  <a:close/>
                  <a:moveTo>
                    <a:pt x="1051" y="320"/>
                  </a:moveTo>
                  <a:lnTo>
                    <a:pt x="1051" y="320"/>
                  </a:lnTo>
                  <a:cubicBezTo>
                    <a:pt x="1060" y="240"/>
                    <a:pt x="1060" y="240"/>
                    <a:pt x="1060" y="240"/>
                  </a:cubicBezTo>
                  <a:cubicBezTo>
                    <a:pt x="1060" y="320"/>
                    <a:pt x="1060" y="320"/>
                    <a:pt x="1060" y="320"/>
                  </a:cubicBezTo>
                  <a:lnTo>
                    <a:pt x="1051" y="320"/>
                  </a:lnTo>
                  <a:close/>
                  <a:moveTo>
                    <a:pt x="1167" y="507"/>
                  </a:moveTo>
                  <a:lnTo>
                    <a:pt x="1167" y="507"/>
                  </a:lnTo>
                  <a:cubicBezTo>
                    <a:pt x="1122" y="507"/>
                    <a:pt x="1122" y="507"/>
                    <a:pt x="1122" y="507"/>
                  </a:cubicBezTo>
                  <a:cubicBezTo>
                    <a:pt x="1122" y="347"/>
                    <a:pt x="1122" y="347"/>
                    <a:pt x="1122" y="347"/>
                  </a:cubicBezTo>
                  <a:cubicBezTo>
                    <a:pt x="1122" y="213"/>
                    <a:pt x="1122" y="213"/>
                    <a:pt x="1122" y="213"/>
                  </a:cubicBezTo>
                  <a:cubicBezTo>
                    <a:pt x="1122" y="53"/>
                    <a:pt x="1122" y="53"/>
                    <a:pt x="1122" y="53"/>
                  </a:cubicBezTo>
                  <a:cubicBezTo>
                    <a:pt x="1167" y="53"/>
                    <a:pt x="1167" y="53"/>
                    <a:pt x="1167" y="53"/>
                  </a:cubicBezTo>
                  <a:cubicBezTo>
                    <a:pt x="1167" y="107"/>
                    <a:pt x="1167" y="107"/>
                    <a:pt x="1167" y="107"/>
                  </a:cubicBezTo>
                  <a:cubicBezTo>
                    <a:pt x="1167" y="463"/>
                    <a:pt x="1167" y="463"/>
                    <a:pt x="1167" y="463"/>
                  </a:cubicBezTo>
                  <a:lnTo>
                    <a:pt x="1167" y="507"/>
                  </a:lnTo>
                  <a:close/>
                  <a:moveTo>
                    <a:pt x="1273" y="436"/>
                  </a:moveTo>
                  <a:lnTo>
                    <a:pt x="1273" y="436"/>
                  </a:lnTo>
                  <a:cubicBezTo>
                    <a:pt x="1220" y="436"/>
                    <a:pt x="1220" y="436"/>
                    <a:pt x="1220" y="436"/>
                  </a:cubicBezTo>
                  <a:cubicBezTo>
                    <a:pt x="1220" y="133"/>
                    <a:pt x="1220" y="133"/>
                    <a:pt x="1220" y="133"/>
                  </a:cubicBezTo>
                  <a:cubicBezTo>
                    <a:pt x="1273" y="133"/>
                    <a:pt x="1273" y="133"/>
                    <a:pt x="1273" y="133"/>
                  </a:cubicBezTo>
                  <a:cubicBezTo>
                    <a:pt x="1273" y="195"/>
                    <a:pt x="1273" y="195"/>
                    <a:pt x="1273" y="195"/>
                  </a:cubicBezTo>
                  <a:cubicBezTo>
                    <a:pt x="1273" y="373"/>
                    <a:pt x="1273" y="373"/>
                    <a:pt x="1273" y="373"/>
                  </a:cubicBezTo>
                  <a:lnTo>
                    <a:pt x="1273" y="436"/>
                  </a:lnTo>
                  <a:close/>
                  <a:moveTo>
                    <a:pt x="1371" y="347"/>
                  </a:moveTo>
                  <a:lnTo>
                    <a:pt x="1371" y="347"/>
                  </a:lnTo>
                  <a:cubicBezTo>
                    <a:pt x="1327" y="347"/>
                    <a:pt x="1327" y="347"/>
                    <a:pt x="1327" y="347"/>
                  </a:cubicBezTo>
                  <a:cubicBezTo>
                    <a:pt x="1327" y="222"/>
                    <a:pt x="1327" y="222"/>
                    <a:pt x="1327" y="222"/>
                  </a:cubicBezTo>
                  <a:cubicBezTo>
                    <a:pt x="1371" y="222"/>
                    <a:pt x="1371" y="222"/>
                    <a:pt x="1371" y="222"/>
                  </a:cubicBezTo>
                  <a:lnTo>
                    <a:pt x="1371" y="34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72" name="Rectangle 40">
              <a:extLst>
                <a:ext uri="{FF2B5EF4-FFF2-40B4-BE49-F238E27FC236}">
                  <a16:creationId xmlns:a16="http://schemas.microsoft.com/office/drawing/2014/main" id="{8AF0A3AF-4292-4FDB-A5E4-C6C1D39AB3A7}"/>
                </a:ext>
              </a:extLst>
            </p:cNvPr>
            <p:cNvSpPr>
              <a:spLocks noChangeArrowheads="1"/>
            </p:cNvSpPr>
            <p:nvPr/>
          </p:nvSpPr>
          <p:spPr bwMode="auto">
            <a:xfrm>
              <a:off x="9626599" y="3177650"/>
              <a:ext cx="22451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419" altLang="es-419" sz="1600" dirty="0">
                  <a:ea typeface="Calibri" panose="020F0502020204030204" pitchFamily="34" charset="0"/>
                  <a:cs typeface="Times New Roman" panose="02020603050405020304" pitchFamily="18" charset="0"/>
                </a:rPr>
                <a:t>16,6% (n=70) rehabilitación</a:t>
              </a:r>
            </a:p>
          </p:txBody>
        </p:sp>
      </p:grpSp>
      <p:grpSp>
        <p:nvGrpSpPr>
          <p:cNvPr id="55" name="Grupo 54">
            <a:extLst>
              <a:ext uri="{FF2B5EF4-FFF2-40B4-BE49-F238E27FC236}">
                <a16:creationId xmlns:a16="http://schemas.microsoft.com/office/drawing/2014/main" id="{E6DC6E8C-C334-4A35-9CFA-669C94662DDD}"/>
              </a:ext>
            </a:extLst>
          </p:cNvPr>
          <p:cNvGrpSpPr>
            <a:grpSpLocks/>
          </p:cNvGrpSpPr>
          <p:nvPr/>
        </p:nvGrpSpPr>
        <p:grpSpPr bwMode="auto">
          <a:xfrm>
            <a:off x="549275" y="1827213"/>
            <a:ext cx="4635500" cy="1214437"/>
            <a:chOff x="488121" y="2185126"/>
            <a:chExt cx="4636133" cy="1214089"/>
          </a:xfrm>
        </p:grpSpPr>
        <p:sp>
          <p:nvSpPr>
            <p:cNvPr id="81957" name="Freeform 341">
              <a:extLst>
                <a:ext uri="{FF2B5EF4-FFF2-40B4-BE49-F238E27FC236}">
                  <a16:creationId xmlns:a16="http://schemas.microsoft.com/office/drawing/2014/main" id="{54605421-BBBA-481E-9954-87B751266464}"/>
                </a:ext>
              </a:extLst>
            </p:cNvPr>
            <p:cNvSpPr>
              <a:spLocks/>
            </p:cNvSpPr>
            <p:nvPr/>
          </p:nvSpPr>
          <p:spPr bwMode="auto">
            <a:xfrm>
              <a:off x="3964812" y="2237396"/>
              <a:ext cx="691390" cy="902845"/>
            </a:xfrm>
            <a:custGeom>
              <a:avLst/>
              <a:gdLst>
                <a:gd name="T0" fmla="*/ 2147483646 w 1283"/>
                <a:gd name="T1" fmla="*/ 0 h 1674"/>
                <a:gd name="T2" fmla="*/ 2147483646 w 1283"/>
                <a:gd name="T3" fmla="*/ 0 h 1674"/>
                <a:gd name="T4" fmla="*/ 2147483646 w 1283"/>
                <a:gd name="T5" fmla="*/ 2147483646 h 1674"/>
                <a:gd name="T6" fmla="*/ 0 w 1283"/>
                <a:gd name="T7" fmla="*/ 2147483646 h 1674"/>
                <a:gd name="T8" fmla="*/ 2147483646 w 1283"/>
                <a:gd name="T9" fmla="*/ 2147483646 h 1674"/>
                <a:gd name="T10" fmla="*/ 2147483646 w 1283"/>
                <a:gd name="T11" fmla="*/ 2147483646 h 1674"/>
                <a:gd name="T12" fmla="*/ 2147483646 w 1283"/>
                <a:gd name="T13" fmla="*/ 2147483646 h 1674"/>
                <a:gd name="T14" fmla="*/ 2147483646 w 1283"/>
                <a:gd name="T15" fmla="*/ 0 h 16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83" h="1674">
                  <a:moveTo>
                    <a:pt x="1023" y="0"/>
                  </a:moveTo>
                  <a:lnTo>
                    <a:pt x="1023" y="0"/>
                  </a:lnTo>
                  <a:cubicBezTo>
                    <a:pt x="748" y="0"/>
                    <a:pt x="489" y="116"/>
                    <a:pt x="302" y="303"/>
                  </a:cubicBezTo>
                  <a:cubicBezTo>
                    <a:pt x="115" y="490"/>
                    <a:pt x="0" y="748"/>
                    <a:pt x="0" y="1024"/>
                  </a:cubicBezTo>
                  <a:cubicBezTo>
                    <a:pt x="0" y="1274"/>
                    <a:pt x="89" y="1495"/>
                    <a:pt x="222" y="1673"/>
                  </a:cubicBezTo>
                  <a:cubicBezTo>
                    <a:pt x="258" y="1184"/>
                    <a:pt x="463" y="730"/>
                    <a:pt x="810" y="383"/>
                  </a:cubicBezTo>
                  <a:cubicBezTo>
                    <a:pt x="952" y="241"/>
                    <a:pt x="1113" y="125"/>
                    <a:pt x="1282" y="36"/>
                  </a:cubicBezTo>
                  <a:cubicBezTo>
                    <a:pt x="1202" y="9"/>
                    <a:pt x="1113" y="0"/>
                    <a:pt x="1023"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58" name="Freeform 342">
              <a:extLst>
                <a:ext uri="{FF2B5EF4-FFF2-40B4-BE49-F238E27FC236}">
                  <a16:creationId xmlns:a16="http://schemas.microsoft.com/office/drawing/2014/main" id="{1F129F01-B0C9-4539-B51C-40204284BA92}"/>
                </a:ext>
              </a:extLst>
            </p:cNvPr>
            <p:cNvSpPr>
              <a:spLocks/>
            </p:cNvSpPr>
            <p:nvPr/>
          </p:nvSpPr>
          <p:spPr bwMode="auto">
            <a:xfrm>
              <a:off x="4083607" y="2256403"/>
              <a:ext cx="1012137" cy="1088166"/>
            </a:xfrm>
            <a:custGeom>
              <a:avLst/>
              <a:gdLst>
                <a:gd name="T0" fmla="*/ 2147483646 w 1880"/>
                <a:gd name="T1" fmla="*/ 0 h 2021"/>
                <a:gd name="T2" fmla="*/ 2147483646 w 1880"/>
                <a:gd name="T3" fmla="*/ 0 h 2021"/>
                <a:gd name="T4" fmla="*/ 2147483646 w 1880"/>
                <a:gd name="T5" fmla="*/ 2147483646 h 2021"/>
                <a:gd name="T6" fmla="*/ 0 w 1880"/>
                <a:gd name="T7" fmla="*/ 2147483646 h 2021"/>
                <a:gd name="T8" fmla="*/ 2147483646 w 1880"/>
                <a:gd name="T9" fmla="*/ 2147483646 h 2021"/>
                <a:gd name="T10" fmla="*/ 2147483646 w 1880"/>
                <a:gd name="T11" fmla="*/ 2147483646 h 2021"/>
                <a:gd name="T12" fmla="*/ 2147483646 w 1880"/>
                <a:gd name="T13" fmla="*/ 2147483646 h 2021"/>
                <a:gd name="T14" fmla="*/ 2147483646 w 1880"/>
                <a:gd name="T15" fmla="*/ 2147483646 h 2021"/>
                <a:gd name="T16" fmla="*/ 2147483646 w 1880"/>
                <a:gd name="T17" fmla="*/ 2147483646 h 2021"/>
                <a:gd name="T18" fmla="*/ 2147483646 w 1880"/>
                <a:gd name="T19" fmla="*/ 2147483646 h 2021"/>
                <a:gd name="T20" fmla="*/ 2147483646 w 1880"/>
                <a:gd name="T21" fmla="*/ 2147483646 h 2021"/>
                <a:gd name="T22" fmla="*/ 2147483646 w 1880"/>
                <a:gd name="T23" fmla="*/ 2147483646 h 2021"/>
                <a:gd name="T24" fmla="*/ 2147483646 w 1880"/>
                <a:gd name="T25" fmla="*/ 0 h 20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80" h="2021">
                  <a:moveTo>
                    <a:pt x="1060" y="0"/>
                  </a:moveTo>
                  <a:lnTo>
                    <a:pt x="1060" y="0"/>
                  </a:lnTo>
                  <a:cubicBezTo>
                    <a:pt x="891" y="89"/>
                    <a:pt x="730" y="205"/>
                    <a:pt x="588" y="347"/>
                  </a:cubicBezTo>
                  <a:cubicBezTo>
                    <a:pt x="241" y="694"/>
                    <a:pt x="36" y="1148"/>
                    <a:pt x="0" y="1637"/>
                  </a:cubicBezTo>
                  <a:cubicBezTo>
                    <a:pt x="27" y="1664"/>
                    <a:pt x="53" y="1691"/>
                    <a:pt x="80" y="1717"/>
                  </a:cubicBezTo>
                  <a:cubicBezTo>
                    <a:pt x="267" y="1904"/>
                    <a:pt x="526" y="2020"/>
                    <a:pt x="801" y="2020"/>
                  </a:cubicBezTo>
                  <a:cubicBezTo>
                    <a:pt x="1086" y="2020"/>
                    <a:pt x="1345" y="1904"/>
                    <a:pt x="1532" y="1717"/>
                  </a:cubicBezTo>
                  <a:cubicBezTo>
                    <a:pt x="1719" y="1530"/>
                    <a:pt x="1834" y="1273"/>
                    <a:pt x="1834" y="988"/>
                  </a:cubicBezTo>
                  <a:cubicBezTo>
                    <a:pt x="1879" y="988"/>
                    <a:pt x="1879" y="988"/>
                    <a:pt x="1879" y="988"/>
                  </a:cubicBezTo>
                  <a:cubicBezTo>
                    <a:pt x="1834" y="988"/>
                    <a:pt x="1834" y="988"/>
                    <a:pt x="1834" y="988"/>
                  </a:cubicBezTo>
                  <a:cubicBezTo>
                    <a:pt x="1834" y="712"/>
                    <a:pt x="1719" y="454"/>
                    <a:pt x="1532" y="267"/>
                  </a:cubicBezTo>
                  <a:cubicBezTo>
                    <a:pt x="1407" y="134"/>
                    <a:pt x="1247" y="44"/>
                    <a:pt x="1060" y="0"/>
                  </a:cubicBezTo>
                </a:path>
              </a:pathLst>
            </a:custGeom>
            <a:solidFill>
              <a:schemeClr val="bg2">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59" name="Freeform 343">
              <a:extLst>
                <a:ext uri="{FF2B5EF4-FFF2-40B4-BE49-F238E27FC236}">
                  <a16:creationId xmlns:a16="http://schemas.microsoft.com/office/drawing/2014/main" id="{48D6EA16-C01B-406D-86AA-3A604870EB48}"/>
                </a:ext>
              </a:extLst>
            </p:cNvPr>
            <p:cNvSpPr>
              <a:spLocks/>
            </p:cNvSpPr>
            <p:nvPr/>
          </p:nvSpPr>
          <p:spPr bwMode="auto">
            <a:xfrm>
              <a:off x="3912542" y="2185126"/>
              <a:ext cx="810185" cy="1031144"/>
            </a:xfrm>
            <a:custGeom>
              <a:avLst/>
              <a:gdLst>
                <a:gd name="T0" fmla="*/ 2147483646 w 1505"/>
                <a:gd name="T1" fmla="*/ 0 h 1915"/>
                <a:gd name="T2" fmla="*/ 2147483646 w 1505"/>
                <a:gd name="T3" fmla="*/ 0 h 1915"/>
                <a:gd name="T4" fmla="*/ 2147483646 w 1505"/>
                <a:gd name="T5" fmla="*/ 0 h 1915"/>
                <a:gd name="T6" fmla="*/ 2147483646 w 1505"/>
                <a:gd name="T7" fmla="*/ 2147483646 h 1915"/>
                <a:gd name="T8" fmla="*/ 0 w 1505"/>
                <a:gd name="T9" fmla="*/ 2147483646 h 1915"/>
                <a:gd name="T10" fmla="*/ 2147483646 w 1505"/>
                <a:gd name="T11" fmla="*/ 2147483646 h 1915"/>
                <a:gd name="T12" fmla="*/ 2147483646 w 1505"/>
                <a:gd name="T13" fmla="*/ 2147483646 h 1915"/>
                <a:gd name="T14" fmla="*/ 0 w 1505"/>
                <a:gd name="T15" fmla="*/ 2147483646 h 1915"/>
                <a:gd name="T16" fmla="*/ 2147483646 w 1505"/>
                <a:gd name="T17" fmla="*/ 2147483646 h 1915"/>
                <a:gd name="T18" fmla="*/ 2147483646 w 1505"/>
                <a:gd name="T19" fmla="*/ 2147483646 h 1915"/>
                <a:gd name="T20" fmla="*/ 2147483646 w 1505"/>
                <a:gd name="T21" fmla="*/ 2147483646 h 1915"/>
                <a:gd name="T22" fmla="*/ 2147483646 w 1505"/>
                <a:gd name="T23" fmla="*/ 2147483646 h 1915"/>
                <a:gd name="T24" fmla="*/ 2147483646 w 1505"/>
                <a:gd name="T25" fmla="*/ 2147483646 h 1915"/>
                <a:gd name="T26" fmla="*/ 2147483646 w 1505"/>
                <a:gd name="T27" fmla="*/ 2147483646 h 1915"/>
                <a:gd name="T28" fmla="*/ 2147483646 w 1505"/>
                <a:gd name="T29" fmla="*/ 2147483646 h 1915"/>
                <a:gd name="T30" fmla="*/ 2147483646 w 1505"/>
                <a:gd name="T31" fmla="*/ 2147483646 h 1915"/>
                <a:gd name="T32" fmla="*/ 2147483646 w 1505"/>
                <a:gd name="T33" fmla="*/ 0 h 19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05" h="1915">
                  <a:moveTo>
                    <a:pt x="1121" y="0"/>
                  </a:moveTo>
                  <a:lnTo>
                    <a:pt x="1121" y="0"/>
                  </a:lnTo>
                  <a:cubicBezTo>
                    <a:pt x="819" y="0"/>
                    <a:pt x="534" y="125"/>
                    <a:pt x="329" y="330"/>
                  </a:cubicBezTo>
                  <a:cubicBezTo>
                    <a:pt x="142" y="526"/>
                    <a:pt x="17" y="784"/>
                    <a:pt x="0" y="1078"/>
                  </a:cubicBezTo>
                  <a:cubicBezTo>
                    <a:pt x="53" y="1078"/>
                    <a:pt x="53" y="1078"/>
                    <a:pt x="53" y="1078"/>
                  </a:cubicBezTo>
                  <a:cubicBezTo>
                    <a:pt x="53" y="1176"/>
                    <a:pt x="53" y="1176"/>
                    <a:pt x="53" y="1176"/>
                  </a:cubicBezTo>
                  <a:cubicBezTo>
                    <a:pt x="0" y="1176"/>
                    <a:pt x="0" y="1176"/>
                    <a:pt x="0" y="1176"/>
                  </a:cubicBezTo>
                  <a:cubicBezTo>
                    <a:pt x="17" y="1460"/>
                    <a:pt x="133" y="1718"/>
                    <a:pt x="320" y="1914"/>
                  </a:cubicBezTo>
                  <a:cubicBezTo>
                    <a:pt x="320" y="1905"/>
                    <a:pt x="320" y="1896"/>
                    <a:pt x="320" y="1896"/>
                  </a:cubicBezTo>
                  <a:cubicBezTo>
                    <a:pt x="320" y="1851"/>
                    <a:pt x="320" y="1816"/>
                    <a:pt x="320" y="1771"/>
                  </a:cubicBezTo>
                  <a:cubicBezTo>
                    <a:pt x="187" y="1593"/>
                    <a:pt x="98" y="1372"/>
                    <a:pt x="98" y="1122"/>
                  </a:cubicBezTo>
                  <a:cubicBezTo>
                    <a:pt x="98" y="846"/>
                    <a:pt x="213" y="588"/>
                    <a:pt x="400" y="401"/>
                  </a:cubicBezTo>
                  <a:cubicBezTo>
                    <a:pt x="587" y="214"/>
                    <a:pt x="846" y="98"/>
                    <a:pt x="1121" y="98"/>
                  </a:cubicBezTo>
                  <a:cubicBezTo>
                    <a:pt x="1211" y="98"/>
                    <a:pt x="1300" y="107"/>
                    <a:pt x="1380" y="134"/>
                  </a:cubicBezTo>
                  <a:cubicBezTo>
                    <a:pt x="1424" y="107"/>
                    <a:pt x="1460" y="89"/>
                    <a:pt x="1504" y="72"/>
                  </a:cubicBezTo>
                  <a:cubicBezTo>
                    <a:pt x="1389" y="27"/>
                    <a:pt x="1255" y="0"/>
                    <a:pt x="1121"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60" name="Freeform 344">
              <a:extLst>
                <a:ext uri="{FF2B5EF4-FFF2-40B4-BE49-F238E27FC236}">
                  <a16:creationId xmlns:a16="http://schemas.microsoft.com/office/drawing/2014/main" id="{B3E3C796-9256-4E61-8059-F4741E2FC231}"/>
                </a:ext>
              </a:extLst>
            </p:cNvPr>
            <p:cNvSpPr>
              <a:spLocks/>
            </p:cNvSpPr>
            <p:nvPr/>
          </p:nvSpPr>
          <p:spPr bwMode="auto">
            <a:xfrm>
              <a:off x="4083607" y="2223140"/>
              <a:ext cx="1040647" cy="1176075"/>
            </a:xfrm>
            <a:custGeom>
              <a:avLst/>
              <a:gdLst>
                <a:gd name="T0" fmla="*/ 2147483646 w 1933"/>
                <a:gd name="T1" fmla="*/ 2147483646 h 2181"/>
                <a:gd name="T2" fmla="*/ 2147483646 w 1933"/>
                <a:gd name="T3" fmla="*/ 2147483646 h 2181"/>
                <a:gd name="T4" fmla="*/ 2147483646 w 1933"/>
                <a:gd name="T5" fmla="*/ 2147483646 h 2181"/>
                <a:gd name="T6" fmla="*/ 2147483646 w 1933"/>
                <a:gd name="T7" fmla="*/ 2147483646 h 2181"/>
                <a:gd name="T8" fmla="*/ 2147483646 w 1933"/>
                <a:gd name="T9" fmla="*/ 2147483646 h 2181"/>
                <a:gd name="T10" fmla="*/ 2147483646 w 1933"/>
                <a:gd name="T11" fmla="*/ 2147483646 h 2181"/>
                <a:gd name="T12" fmla="*/ 2147483646 w 1933"/>
                <a:gd name="T13" fmla="*/ 2147483646 h 2181"/>
                <a:gd name="T14" fmla="*/ 0 w 1933"/>
                <a:gd name="T15" fmla="*/ 2147483646 h 2181"/>
                <a:gd name="T16" fmla="*/ 0 w 1933"/>
                <a:gd name="T17" fmla="*/ 2147483646 h 2181"/>
                <a:gd name="T18" fmla="*/ 0 w 1933"/>
                <a:gd name="T19" fmla="*/ 2147483646 h 2181"/>
                <a:gd name="T20" fmla="*/ 2147483646 w 1933"/>
                <a:gd name="T21" fmla="*/ 2147483646 h 2181"/>
                <a:gd name="T22" fmla="*/ 2147483646 w 1933"/>
                <a:gd name="T23" fmla="*/ 2147483646 h 2181"/>
                <a:gd name="T24" fmla="*/ 2147483646 w 1933"/>
                <a:gd name="T25" fmla="*/ 2147483646 h 2181"/>
                <a:gd name="T26" fmla="*/ 2147483646 w 1933"/>
                <a:gd name="T27" fmla="*/ 2147483646 h 2181"/>
                <a:gd name="T28" fmla="*/ 2147483646 w 1933"/>
                <a:gd name="T29" fmla="*/ 2147483646 h 2181"/>
                <a:gd name="T30" fmla="*/ 2147483646 w 1933"/>
                <a:gd name="T31" fmla="*/ 0 h 2181"/>
                <a:gd name="T32" fmla="*/ 2147483646 w 1933"/>
                <a:gd name="T33" fmla="*/ 0 h 2181"/>
                <a:gd name="T34" fmla="*/ 2147483646 w 1933"/>
                <a:gd name="T35" fmla="*/ 2147483646 h 2181"/>
                <a:gd name="T36" fmla="*/ 2147483646 w 1933"/>
                <a:gd name="T37" fmla="*/ 2147483646 h 2181"/>
                <a:gd name="T38" fmla="*/ 2147483646 w 1933"/>
                <a:gd name="T39" fmla="*/ 2147483646 h 2181"/>
                <a:gd name="T40" fmla="*/ 2147483646 w 1933"/>
                <a:gd name="T41" fmla="*/ 2147483646 h 2181"/>
                <a:gd name="T42" fmla="*/ 2147483646 w 1933"/>
                <a:gd name="T43" fmla="*/ 2147483646 h 2181"/>
                <a:gd name="T44" fmla="*/ 2147483646 w 1933"/>
                <a:gd name="T45" fmla="*/ 2147483646 h 2181"/>
                <a:gd name="T46" fmla="*/ 2147483646 w 1933"/>
                <a:gd name="T47" fmla="*/ 2147483646 h 2181"/>
                <a:gd name="T48" fmla="*/ 2147483646 w 1933"/>
                <a:gd name="T49" fmla="*/ 0 h 2181"/>
                <a:gd name="T50" fmla="*/ 2147483646 w 1933"/>
                <a:gd name="T51" fmla="*/ 2147483646 h 21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33" h="2181">
                  <a:moveTo>
                    <a:pt x="1932" y="1050"/>
                  </a:moveTo>
                  <a:lnTo>
                    <a:pt x="1932" y="1050"/>
                  </a:lnTo>
                  <a:cubicBezTo>
                    <a:pt x="1879" y="1050"/>
                    <a:pt x="1879" y="1050"/>
                    <a:pt x="1879" y="1050"/>
                  </a:cubicBezTo>
                  <a:cubicBezTo>
                    <a:pt x="1834" y="1050"/>
                    <a:pt x="1834" y="1050"/>
                    <a:pt x="1834" y="1050"/>
                  </a:cubicBezTo>
                  <a:cubicBezTo>
                    <a:pt x="1834" y="1335"/>
                    <a:pt x="1719" y="1592"/>
                    <a:pt x="1532" y="1779"/>
                  </a:cubicBezTo>
                  <a:cubicBezTo>
                    <a:pt x="1345" y="1966"/>
                    <a:pt x="1086" y="2082"/>
                    <a:pt x="801" y="2082"/>
                  </a:cubicBezTo>
                  <a:cubicBezTo>
                    <a:pt x="526" y="2082"/>
                    <a:pt x="267" y="1966"/>
                    <a:pt x="80" y="1779"/>
                  </a:cubicBezTo>
                  <a:cubicBezTo>
                    <a:pt x="53" y="1753"/>
                    <a:pt x="27" y="1726"/>
                    <a:pt x="0" y="1699"/>
                  </a:cubicBezTo>
                  <a:cubicBezTo>
                    <a:pt x="0" y="1744"/>
                    <a:pt x="0" y="1779"/>
                    <a:pt x="0" y="1824"/>
                  </a:cubicBezTo>
                  <a:cubicBezTo>
                    <a:pt x="0" y="1824"/>
                    <a:pt x="0" y="1833"/>
                    <a:pt x="0" y="1842"/>
                  </a:cubicBezTo>
                  <a:cubicBezTo>
                    <a:pt x="0" y="1842"/>
                    <a:pt x="9" y="1842"/>
                    <a:pt x="9" y="1851"/>
                  </a:cubicBezTo>
                  <a:cubicBezTo>
                    <a:pt x="214" y="2055"/>
                    <a:pt x="499" y="2180"/>
                    <a:pt x="801" y="2180"/>
                  </a:cubicBezTo>
                  <a:cubicBezTo>
                    <a:pt x="1113" y="2180"/>
                    <a:pt x="1398" y="2055"/>
                    <a:pt x="1603" y="1851"/>
                  </a:cubicBezTo>
                  <a:cubicBezTo>
                    <a:pt x="1808" y="1646"/>
                    <a:pt x="1932" y="1362"/>
                    <a:pt x="1932" y="1050"/>
                  </a:cubicBezTo>
                  <a:lnTo>
                    <a:pt x="1184" y="0"/>
                  </a:lnTo>
                  <a:cubicBezTo>
                    <a:pt x="1140" y="17"/>
                    <a:pt x="1104" y="35"/>
                    <a:pt x="1060" y="62"/>
                  </a:cubicBezTo>
                  <a:cubicBezTo>
                    <a:pt x="1247" y="106"/>
                    <a:pt x="1407" y="196"/>
                    <a:pt x="1532" y="329"/>
                  </a:cubicBezTo>
                  <a:cubicBezTo>
                    <a:pt x="1719" y="516"/>
                    <a:pt x="1834" y="774"/>
                    <a:pt x="1834" y="1050"/>
                  </a:cubicBezTo>
                  <a:cubicBezTo>
                    <a:pt x="1879" y="1050"/>
                    <a:pt x="1879" y="1050"/>
                    <a:pt x="1879" y="1050"/>
                  </a:cubicBezTo>
                  <a:cubicBezTo>
                    <a:pt x="1932" y="1050"/>
                    <a:pt x="1932" y="1050"/>
                    <a:pt x="1932" y="1050"/>
                  </a:cubicBezTo>
                  <a:cubicBezTo>
                    <a:pt x="1932" y="747"/>
                    <a:pt x="1808" y="463"/>
                    <a:pt x="1603" y="258"/>
                  </a:cubicBezTo>
                  <a:cubicBezTo>
                    <a:pt x="1487" y="142"/>
                    <a:pt x="1345" y="53"/>
                    <a:pt x="1184" y="0"/>
                  </a:cubicBezTo>
                  <a:lnTo>
                    <a:pt x="1932" y="1050"/>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61" name="Freeform 359">
              <a:extLst>
                <a:ext uri="{FF2B5EF4-FFF2-40B4-BE49-F238E27FC236}">
                  <a16:creationId xmlns:a16="http://schemas.microsoft.com/office/drawing/2014/main" id="{188A836E-50E0-4D12-8323-09DC601A2495}"/>
                </a:ext>
              </a:extLst>
            </p:cNvPr>
            <p:cNvSpPr>
              <a:spLocks/>
            </p:cNvSpPr>
            <p:nvPr/>
          </p:nvSpPr>
          <p:spPr bwMode="auto">
            <a:xfrm>
              <a:off x="2643808" y="2764847"/>
              <a:ext cx="1266359" cy="52270"/>
            </a:xfrm>
            <a:custGeom>
              <a:avLst/>
              <a:gdLst>
                <a:gd name="T0" fmla="*/ 2147483646 w 2352"/>
                <a:gd name="T1" fmla="*/ 0 h 99"/>
                <a:gd name="T2" fmla="*/ 2147483646 w 2352"/>
                <a:gd name="T3" fmla="*/ 0 h 99"/>
                <a:gd name="T4" fmla="*/ 0 w 2352"/>
                <a:gd name="T5" fmla="*/ 0 h 99"/>
                <a:gd name="T6" fmla="*/ 0 w 2352"/>
                <a:gd name="T7" fmla="*/ 2147483646 h 99"/>
                <a:gd name="T8" fmla="*/ 2147483646 w 2352"/>
                <a:gd name="T9" fmla="*/ 2147483646 h 99"/>
                <a:gd name="T10" fmla="*/ 2147483646 w 2352"/>
                <a:gd name="T11" fmla="*/ 2147483646 h 99"/>
                <a:gd name="T12" fmla="*/ 2147483646 w 2352"/>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2" h="99">
                  <a:moveTo>
                    <a:pt x="2351" y="0"/>
                  </a:moveTo>
                  <a:lnTo>
                    <a:pt x="2351" y="0"/>
                  </a:lnTo>
                  <a:cubicBezTo>
                    <a:pt x="0" y="0"/>
                    <a:pt x="0" y="0"/>
                    <a:pt x="0" y="0"/>
                  </a:cubicBezTo>
                  <a:cubicBezTo>
                    <a:pt x="0" y="98"/>
                    <a:pt x="0" y="98"/>
                    <a:pt x="0" y="98"/>
                  </a:cubicBezTo>
                  <a:cubicBezTo>
                    <a:pt x="2351" y="98"/>
                    <a:pt x="2351" y="98"/>
                    <a:pt x="2351" y="98"/>
                  </a:cubicBezTo>
                  <a:cubicBezTo>
                    <a:pt x="2351" y="80"/>
                    <a:pt x="2351" y="62"/>
                    <a:pt x="2351" y="44"/>
                  </a:cubicBezTo>
                  <a:cubicBezTo>
                    <a:pt x="2351" y="35"/>
                    <a:pt x="2351" y="18"/>
                    <a:pt x="2351"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62" name="Freeform 360">
              <a:extLst>
                <a:ext uri="{FF2B5EF4-FFF2-40B4-BE49-F238E27FC236}">
                  <a16:creationId xmlns:a16="http://schemas.microsoft.com/office/drawing/2014/main" id="{01D1747B-C5B7-49E3-8B30-DDE025283E55}"/>
                </a:ext>
              </a:extLst>
            </p:cNvPr>
            <p:cNvSpPr>
              <a:spLocks/>
            </p:cNvSpPr>
            <p:nvPr/>
          </p:nvSpPr>
          <p:spPr bwMode="auto">
            <a:xfrm>
              <a:off x="3912542" y="2764847"/>
              <a:ext cx="28511" cy="52270"/>
            </a:xfrm>
            <a:custGeom>
              <a:avLst/>
              <a:gdLst>
                <a:gd name="T0" fmla="*/ 2147483646 w 54"/>
                <a:gd name="T1" fmla="*/ 0 h 99"/>
                <a:gd name="T2" fmla="*/ 2147483646 w 54"/>
                <a:gd name="T3" fmla="*/ 0 h 99"/>
                <a:gd name="T4" fmla="*/ 0 w 54"/>
                <a:gd name="T5" fmla="*/ 0 h 99"/>
                <a:gd name="T6" fmla="*/ 0 w 54"/>
                <a:gd name="T7" fmla="*/ 2147483646 h 99"/>
                <a:gd name="T8" fmla="*/ 0 w 54"/>
                <a:gd name="T9" fmla="*/ 2147483646 h 99"/>
                <a:gd name="T10" fmla="*/ 2147483646 w 54"/>
                <a:gd name="T11" fmla="*/ 2147483646 h 99"/>
                <a:gd name="T12" fmla="*/ 2147483646 w 54"/>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99">
                  <a:moveTo>
                    <a:pt x="53" y="0"/>
                  </a:moveTo>
                  <a:lnTo>
                    <a:pt x="53" y="0"/>
                  </a:lnTo>
                  <a:cubicBezTo>
                    <a:pt x="0" y="0"/>
                    <a:pt x="0" y="0"/>
                    <a:pt x="0" y="0"/>
                  </a:cubicBezTo>
                  <a:cubicBezTo>
                    <a:pt x="0" y="18"/>
                    <a:pt x="0" y="35"/>
                    <a:pt x="0" y="44"/>
                  </a:cubicBezTo>
                  <a:cubicBezTo>
                    <a:pt x="0" y="62"/>
                    <a:pt x="0" y="80"/>
                    <a:pt x="0" y="98"/>
                  </a:cubicBezTo>
                  <a:cubicBezTo>
                    <a:pt x="53" y="98"/>
                    <a:pt x="53" y="98"/>
                    <a:pt x="53" y="98"/>
                  </a:cubicBezTo>
                  <a:cubicBezTo>
                    <a:pt x="53" y="0"/>
                    <a:pt x="53" y="0"/>
                    <a:pt x="53"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63" name="Rectangle 40">
              <a:extLst>
                <a:ext uri="{FF2B5EF4-FFF2-40B4-BE49-F238E27FC236}">
                  <a16:creationId xmlns:a16="http://schemas.microsoft.com/office/drawing/2014/main" id="{3884C2FA-D9BB-4FC7-AF86-AA781F6F9E55}"/>
                </a:ext>
              </a:extLst>
            </p:cNvPr>
            <p:cNvSpPr>
              <a:spLocks noChangeArrowheads="1"/>
            </p:cNvSpPr>
            <p:nvPr/>
          </p:nvSpPr>
          <p:spPr bwMode="auto">
            <a:xfrm>
              <a:off x="488121" y="2527056"/>
              <a:ext cx="21184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s-419" altLang="es-419" sz="1600" dirty="0">
                  <a:ea typeface="Calibri" panose="020F0502020204030204" pitchFamily="34" charset="0"/>
                  <a:cs typeface="Times New Roman" panose="02020603050405020304" pitchFamily="18" charset="0"/>
                </a:rPr>
                <a:t>47,5% (n=221) terapia o tratamiento</a:t>
              </a:r>
            </a:p>
          </p:txBody>
        </p:sp>
        <p:sp>
          <p:nvSpPr>
            <p:cNvPr id="81964" name="Freeform 348">
              <a:extLst>
                <a:ext uri="{FF2B5EF4-FFF2-40B4-BE49-F238E27FC236}">
                  <a16:creationId xmlns:a16="http://schemas.microsoft.com/office/drawing/2014/main" id="{6C662744-0CB4-44AF-8A0F-F303CFB001E9}"/>
                </a:ext>
              </a:extLst>
            </p:cNvPr>
            <p:cNvSpPr>
              <a:spLocks noChangeArrowheads="1"/>
            </p:cNvSpPr>
            <p:nvPr/>
          </p:nvSpPr>
          <p:spPr bwMode="auto">
            <a:xfrm>
              <a:off x="4235336" y="2375587"/>
              <a:ext cx="677792" cy="738083"/>
            </a:xfrm>
            <a:custGeom>
              <a:avLst/>
              <a:gdLst>
                <a:gd name="T0" fmla="*/ 2147483646 w 719"/>
                <a:gd name="T1" fmla="*/ 2147483646 h 789"/>
                <a:gd name="T2" fmla="*/ 2147483646 w 719"/>
                <a:gd name="T3" fmla="*/ 2147483646 h 789"/>
                <a:gd name="T4" fmla="*/ 2147483646 w 719"/>
                <a:gd name="T5" fmla="*/ 2147483646 h 789"/>
                <a:gd name="T6" fmla="*/ 2147483646 w 719"/>
                <a:gd name="T7" fmla="*/ 0 h 789"/>
                <a:gd name="T8" fmla="*/ 0 w 719"/>
                <a:gd name="T9" fmla="*/ 2147483646 h 789"/>
                <a:gd name="T10" fmla="*/ 0 w 719"/>
                <a:gd name="T11" fmla="*/ 2147483646 h 789"/>
                <a:gd name="T12" fmla="*/ 2147483646 w 719"/>
                <a:gd name="T13" fmla="*/ 2147483646 h 789"/>
                <a:gd name="T14" fmla="*/ 2147483646 w 719"/>
                <a:gd name="T15" fmla="*/ 2147483646 h 789"/>
                <a:gd name="T16" fmla="*/ 2147483646 w 719"/>
                <a:gd name="T17" fmla="*/ 2147483646 h 789"/>
                <a:gd name="T18" fmla="*/ 2147483646 w 719"/>
                <a:gd name="T19" fmla="*/ 2147483646 h 789"/>
                <a:gd name="T20" fmla="*/ 2147483646 w 719"/>
                <a:gd name="T21" fmla="*/ 2147483646 h 789"/>
                <a:gd name="T22" fmla="*/ 2147483646 w 719"/>
                <a:gd name="T23" fmla="*/ 2147483646 h 789"/>
                <a:gd name="T24" fmla="*/ 2147483646 w 719"/>
                <a:gd name="T25" fmla="*/ 2147483646 h 789"/>
                <a:gd name="T26" fmla="*/ 2147483646 w 719"/>
                <a:gd name="T27" fmla="*/ 2147483646 h 789"/>
                <a:gd name="T28" fmla="*/ 2147483646 w 719"/>
                <a:gd name="T29" fmla="*/ 2147483646 h 789"/>
                <a:gd name="T30" fmla="*/ 2147483646 w 719"/>
                <a:gd name="T31" fmla="*/ 2147483646 h 789"/>
                <a:gd name="T32" fmla="*/ 2147483646 w 719"/>
                <a:gd name="T33" fmla="*/ 2147483646 h 789"/>
                <a:gd name="T34" fmla="*/ 2147483646 w 719"/>
                <a:gd name="T35" fmla="*/ 2147483646 h 789"/>
                <a:gd name="T36" fmla="*/ 2147483646 w 719"/>
                <a:gd name="T37" fmla="*/ 2147483646 h 789"/>
                <a:gd name="T38" fmla="*/ 2147483646 w 719"/>
                <a:gd name="T39" fmla="*/ 2147483646 h 789"/>
                <a:gd name="T40" fmla="*/ 2147483646 w 719"/>
                <a:gd name="T41" fmla="*/ 2147483646 h 789"/>
                <a:gd name="T42" fmla="*/ 2147483646 w 719"/>
                <a:gd name="T43" fmla="*/ 2147483646 h 789"/>
                <a:gd name="T44" fmla="*/ 2147483646 w 719"/>
                <a:gd name="T45" fmla="*/ 2147483646 h 789"/>
                <a:gd name="T46" fmla="*/ 2147483646 w 719"/>
                <a:gd name="T47" fmla="*/ 2147483646 h 789"/>
                <a:gd name="T48" fmla="*/ 2147483646 w 719"/>
                <a:gd name="T49" fmla="*/ 2147483646 h 789"/>
                <a:gd name="T50" fmla="*/ 2147483646 w 719"/>
                <a:gd name="T51" fmla="*/ 2147483646 h 789"/>
                <a:gd name="T52" fmla="*/ 2147483646 w 719"/>
                <a:gd name="T53" fmla="*/ 2147483646 h 789"/>
                <a:gd name="T54" fmla="*/ 2147483646 w 719"/>
                <a:gd name="T55" fmla="*/ 2147483646 h 789"/>
                <a:gd name="T56" fmla="*/ 2147483646 w 719"/>
                <a:gd name="T57" fmla="*/ 2147483646 h 789"/>
                <a:gd name="T58" fmla="*/ 2147483646 w 719"/>
                <a:gd name="T59" fmla="*/ 2147483646 h 789"/>
                <a:gd name="T60" fmla="*/ 2147483646 w 719"/>
                <a:gd name="T61" fmla="*/ 2147483646 h 789"/>
                <a:gd name="T62" fmla="*/ 2147483646 w 719"/>
                <a:gd name="T63" fmla="*/ 2147483646 h 789"/>
                <a:gd name="T64" fmla="*/ 2147483646 w 719"/>
                <a:gd name="T65" fmla="*/ 2147483646 h 789"/>
                <a:gd name="T66" fmla="*/ 2147483646 w 719"/>
                <a:gd name="T67" fmla="*/ 2147483646 h 789"/>
                <a:gd name="T68" fmla="*/ 2147483646 w 719"/>
                <a:gd name="T69" fmla="*/ 2147483646 h 789"/>
                <a:gd name="T70" fmla="*/ 2147483646 w 719"/>
                <a:gd name="T71" fmla="*/ 2147483646 h 789"/>
                <a:gd name="T72" fmla="*/ 2147483646 w 719"/>
                <a:gd name="T73" fmla="*/ 2147483646 h 789"/>
                <a:gd name="T74" fmla="*/ 2147483646 w 719"/>
                <a:gd name="T75" fmla="*/ 2147483646 h 789"/>
                <a:gd name="T76" fmla="*/ 2147483646 w 719"/>
                <a:gd name="T77" fmla="*/ 2147483646 h 789"/>
                <a:gd name="T78" fmla="*/ 2147483646 w 719"/>
                <a:gd name="T79" fmla="*/ 2147483646 h 789"/>
                <a:gd name="T80" fmla="*/ 2147483646 w 719"/>
                <a:gd name="T81" fmla="*/ 2147483646 h 789"/>
                <a:gd name="T82" fmla="*/ 2147483646 w 719"/>
                <a:gd name="T83" fmla="*/ 2147483646 h 789"/>
                <a:gd name="T84" fmla="*/ 2147483646 w 719"/>
                <a:gd name="T85" fmla="*/ 2147483646 h 789"/>
                <a:gd name="T86" fmla="*/ 2147483646 w 719"/>
                <a:gd name="T87" fmla="*/ 2147483646 h 789"/>
                <a:gd name="T88" fmla="*/ 2147483646 w 719"/>
                <a:gd name="T89" fmla="*/ 2147483646 h 789"/>
                <a:gd name="T90" fmla="*/ 2147483646 w 719"/>
                <a:gd name="T91" fmla="*/ 2147483646 h 789"/>
                <a:gd name="T92" fmla="*/ 2147483646 w 719"/>
                <a:gd name="T93" fmla="*/ 2147483646 h 7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9" h="789">
                  <a:moveTo>
                    <a:pt x="718" y="355"/>
                  </a:moveTo>
                  <a:lnTo>
                    <a:pt x="718" y="355"/>
                  </a:lnTo>
                  <a:cubicBezTo>
                    <a:pt x="718" y="303"/>
                    <a:pt x="701" y="260"/>
                    <a:pt x="667" y="225"/>
                  </a:cubicBezTo>
                  <a:cubicBezTo>
                    <a:pt x="623" y="190"/>
                    <a:pt x="580" y="164"/>
                    <a:pt x="528" y="164"/>
                  </a:cubicBezTo>
                  <a:cubicBezTo>
                    <a:pt x="476" y="164"/>
                    <a:pt x="433" y="182"/>
                    <a:pt x="398" y="216"/>
                  </a:cubicBezTo>
                  <a:lnTo>
                    <a:pt x="398" y="225"/>
                  </a:lnTo>
                  <a:cubicBezTo>
                    <a:pt x="381" y="242"/>
                    <a:pt x="381" y="242"/>
                    <a:pt x="381" y="242"/>
                  </a:cubicBezTo>
                  <a:cubicBezTo>
                    <a:pt x="381" y="190"/>
                    <a:pt x="381" y="190"/>
                    <a:pt x="381" y="190"/>
                  </a:cubicBezTo>
                  <a:lnTo>
                    <a:pt x="381" y="182"/>
                  </a:lnTo>
                  <a:cubicBezTo>
                    <a:pt x="372" y="138"/>
                    <a:pt x="355" y="87"/>
                    <a:pt x="320" y="52"/>
                  </a:cubicBezTo>
                  <a:cubicBezTo>
                    <a:pt x="285" y="17"/>
                    <a:pt x="233" y="0"/>
                    <a:pt x="190" y="0"/>
                  </a:cubicBezTo>
                  <a:cubicBezTo>
                    <a:pt x="138" y="0"/>
                    <a:pt x="86" y="17"/>
                    <a:pt x="51" y="52"/>
                  </a:cubicBezTo>
                  <a:cubicBezTo>
                    <a:pt x="17" y="87"/>
                    <a:pt x="0" y="138"/>
                    <a:pt x="0" y="182"/>
                  </a:cubicBezTo>
                  <a:cubicBezTo>
                    <a:pt x="0" y="190"/>
                    <a:pt x="0" y="190"/>
                    <a:pt x="0" y="190"/>
                  </a:cubicBezTo>
                  <a:cubicBezTo>
                    <a:pt x="0" y="364"/>
                    <a:pt x="0" y="364"/>
                    <a:pt x="0" y="364"/>
                  </a:cubicBezTo>
                  <a:cubicBezTo>
                    <a:pt x="0" y="528"/>
                    <a:pt x="0" y="528"/>
                    <a:pt x="0" y="528"/>
                  </a:cubicBezTo>
                  <a:lnTo>
                    <a:pt x="0" y="537"/>
                  </a:lnTo>
                  <a:cubicBezTo>
                    <a:pt x="0" y="615"/>
                    <a:pt x="60" y="693"/>
                    <a:pt x="138" y="710"/>
                  </a:cubicBezTo>
                  <a:cubicBezTo>
                    <a:pt x="138" y="719"/>
                    <a:pt x="147" y="728"/>
                    <a:pt x="155" y="736"/>
                  </a:cubicBezTo>
                  <a:cubicBezTo>
                    <a:pt x="190" y="771"/>
                    <a:pt x="233" y="788"/>
                    <a:pt x="285" y="788"/>
                  </a:cubicBezTo>
                  <a:cubicBezTo>
                    <a:pt x="337" y="788"/>
                    <a:pt x="381" y="771"/>
                    <a:pt x="415" y="736"/>
                  </a:cubicBezTo>
                  <a:cubicBezTo>
                    <a:pt x="424" y="736"/>
                    <a:pt x="424" y="736"/>
                    <a:pt x="424" y="736"/>
                  </a:cubicBezTo>
                  <a:cubicBezTo>
                    <a:pt x="545" y="615"/>
                    <a:pt x="545" y="615"/>
                    <a:pt x="545" y="615"/>
                  </a:cubicBezTo>
                  <a:cubicBezTo>
                    <a:pt x="667" y="494"/>
                    <a:pt x="667" y="494"/>
                    <a:pt x="667" y="494"/>
                  </a:cubicBezTo>
                  <a:lnTo>
                    <a:pt x="667" y="485"/>
                  </a:lnTo>
                  <a:cubicBezTo>
                    <a:pt x="701" y="450"/>
                    <a:pt x="718" y="407"/>
                    <a:pt x="718" y="355"/>
                  </a:cubicBezTo>
                  <a:close/>
                  <a:moveTo>
                    <a:pt x="34" y="190"/>
                  </a:moveTo>
                  <a:lnTo>
                    <a:pt x="34" y="190"/>
                  </a:lnTo>
                  <a:cubicBezTo>
                    <a:pt x="34" y="190"/>
                    <a:pt x="34" y="190"/>
                    <a:pt x="34" y="182"/>
                  </a:cubicBezTo>
                  <a:cubicBezTo>
                    <a:pt x="34" y="147"/>
                    <a:pt x="51" y="112"/>
                    <a:pt x="77" y="78"/>
                  </a:cubicBezTo>
                  <a:cubicBezTo>
                    <a:pt x="112" y="52"/>
                    <a:pt x="147" y="34"/>
                    <a:pt x="190" y="34"/>
                  </a:cubicBezTo>
                  <a:cubicBezTo>
                    <a:pt x="225" y="34"/>
                    <a:pt x="268" y="52"/>
                    <a:pt x="294" y="78"/>
                  </a:cubicBezTo>
                  <a:cubicBezTo>
                    <a:pt x="320" y="112"/>
                    <a:pt x="337" y="147"/>
                    <a:pt x="337" y="182"/>
                  </a:cubicBezTo>
                  <a:cubicBezTo>
                    <a:pt x="337" y="190"/>
                    <a:pt x="337" y="190"/>
                    <a:pt x="337" y="190"/>
                  </a:cubicBezTo>
                  <a:cubicBezTo>
                    <a:pt x="337" y="277"/>
                    <a:pt x="337" y="277"/>
                    <a:pt x="337" y="277"/>
                  </a:cubicBezTo>
                  <a:cubicBezTo>
                    <a:pt x="277" y="338"/>
                    <a:pt x="277" y="338"/>
                    <a:pt x="277" y="338"/>
                  </a:cubicBezTo>
                  <a:cubicBezTo>
                    <a:pt x="34" y="338"/>
                    <a:pt x="34" y="338"/>
                    <a:pt x="34" y="338"/>
                  </a:cubicBezTo>
                  <a:lnTo>
                    <a:pt x="34" y="190"/>
                  </a:lnTo>
                  <a:close/>
                  <a:moveTo>
                    <a:pt x="34" y="537"/>
                  </a:moveTo>
                  <a:lnTo>
                    <a:pt x="34" y="537"/>
                  </a:lnTo>
                  <a:cubicBezTo>
                    <a:pt x="34" y="528"/>
                    <a:pt x="34" y="528"/>
                    <a:pt x="34" y="528"/>
                  </a:cubicBezTo>
                  <a:cubicBezTo>
                    <a:pt x="34" y="381"/>
                    <a:pt x="34" y="381"/>
                    <a:pt x="34" y="381"/>
                  </a:cubicBezTo>
                  <a:cubicBezTo>
                    <a:pt x="233" y="381"/>
                    <a:pt x="233" y="381"/>
                    <a:pt x="233" y="381"/>
                  </a:cubicBezTo>
                  <a:cubicBezTo>
                    <a:pt x="155" y="459"/>
                    <a:pt x="155" y="459"/>
                    <a:pt x="155" y="459"/>
                  </a:cubicBezTo>
                  <a:cubicBezTo>
                    <a:pt x="155" y="468"/>
                    <a:pt x="155" y="468"/>
                    <a:pt x="147" y="468"/>
                  </a:cubicBezTo>
                  <a:cubicBezTo>
                    <a:pt x="147" y="476"/>
                    <a:pt x="147" y="476"/>
                    <a:pt x="138" y="476"/>
                  </a:cubicBezTo>
                  <a:lnTo>
                    <a:pt x="138" y="485"/>
                  </a:lnTo>
                  <a:cubicBezTo>
                    <a:pt x="138" y="485"/>
                    <a:pt x="138" y="485"/>
                    <a:pt x="129" y="485"/>
                  </a:cubicBezTo>
                  <a:lnTo>
                    <a:pt x="129" y="494"/>
                  </a:lnTo>
                  <a:cubicBezTo>
                    <a:pt x="121" y="502"/>
                    <a:pt x="121" y="502"/>
                    <a:pt x="121" y="502"/>
                  </a:cubicBezTo>
                  <a:cubicBezTo>
                    <a:pt x="121" y="502"/>
                    <a:pt x="121" y="502"/>
                    <a:pt x="121" y="511"/>
                  </a:cubicBezTo>
                  <a:cubicBezTo>
                    <a:pt x="121" y="511"/>
                    <a:pt x="121" y="511"/>
                    <a:pt x="112" y="511"/>
                  </a:cubicBezTo>
                  <a:cubicBezTo>
                    <a:pt x="112" y="520"/>
                    <a:pt x="112" y="520"/>
                    <a:pt x="112" y="520"/>
                  </a:cubicBezTo>
                  <a:cubicBezTo>
                    <a:pt x="112" y="520"/>
                    <a:pt x="112" y="520"/>
                    <a:pt x="112" y="528"/>
                  </a:cubicBezTo>
                  <a:cubicBezTo>
                    <a:pt x="112" y="537"/>
                    <a:pt x="104" y="537"/>
                    <a:pt x="104" y="537"/>
                  </a:cubicBezTo>
                  <a:lnTo>
                    <a:pt x="104" y="546"/>
                  </a:lnTo>
                  <a:cubicBezTo>
                    <a:pt x="104" y="546"/>
                    <a:pt x="104" y="546"/>
                    <a:pt x="104" y="554"/>
                  </a:cubicBezTo>
                  <a:lnTo>
                    <a:pt x="104" y="563"/>
                  </a:lnTo>
                  <a:cubicBezTo>
                    <a:pt x="104" y="563"/>
                    <a:pt x="104" y="563"/>
                    <a:pt x="104" y="572"/>
                  </a:cubicBezTo>
                  <a:cubicBezTo>
                    <a:pt x="95" y="572"/>
                    <a:pt x="95" y="572"/>
                    <a:pt x="95" y="572"/>
                  </a:cubicBezTo>
                  <a:cubicBezTo>
                    <a:pt x="95" y="580"/>
                    <a:pt x="95" y="580"/>
                    <a:pt x="95" y="580"/>
                  </a:cubicBezTo>
                  <a:lnTo>
                    <a:pt x="95" y="589"/>
                  </a:lnTo>
                  <a:cubicBezTo>
                    <a:pt x="95" y="597"/>
                    <a:pt x="95" y="597"/>
                    <a:pt x="95" y="597"/>
                  </a:cubicBezTo>
                  <a:cubicBezTo>
                    <a:pt x="95" y="606"/>
                    <a:pt x="95" y="606"/>
                    <a:pt x="95" y="606"/>
                  </a:cubicBezTo>
                  <a:cubicBezTo>
                    <a:pt x="95" y="606"/>
                    <a:pt x="95" y="606"/>
                    <a:pt x="95" y="615"/>
                  </a:cubicBezTo>
                  <a:lnTo>
                    <a:pt x="95" y="624"/>
                  </a:lnTo>
                  <a:cubicBezTo>
                    <a:pt x="104" y="624"/>
                    <a:pt x="104" y="624"/>
                    <a:pt x="104" y="624"/>
                  </a:cubicBezTo>
                  <a:lnTo>
                    <a:pt x="104" y="632"/>
                  </a:lnTo>
                  <a:cubicBezTo>
                    <a:pt x="104" y="632"/>
                    <a:pt x="104" y="632"/>
                    <a:pt x="104" y="641"/>
                  </a:cubicBezTo>
                  <a:cubicBezTo>
                    <a:pt x="104" y="650"/>
                    <a:pt x="104" y="650"/>
                    <a:pt x="104" y="658"/>
                  </a:cubicBezTo>
                  <a:cubicBezTo>
                    <a:pt x="69" y="632"/>
                    <a:pt x="34" y="580"/>
                    <a:pt x="34" y="537"/>
                  </a:cubicBezTo>
                  <a:close/>
                  <a:moveTo>
                    <a:pt x="398" y="701"/>
                  </a:moveTo>
                  <a:lnTo>
                    <a:pt x="398" y="701"/>
                  </a:lnTo>
                  <a:cubicBezTo>
                    <a:pt x="389" y="701"/>
                    <a:pt x="389" y="701"/>
                    <a:pt x="389" y="701"/>
                  </a:cubicBezTo>
                  <a:cubicBezTo>
                    <a:pt x="389" y="710"/>
                    <a:pt x="389" y="710"/>
                    <a:pt x="389" y="710"/>
                  </a:cubicBezTo>
                  <a:cubicBezTo>
                    <a:pt x="363" y="736"/>
                    <a:pt x="329" y="745"/>
                    <a:pt x="285" y="745"/>
                  </a:cubicBezTo>
                  <a:cubicBezTo>
                    <a:pt x="242" y="745"/>
                    <a:pt x="208" y="736"/>
                    <a:pt x="181" y="701"/>
                  </a:cubicBezTo>
                  <a:cubicBezTo>
                    <a:pt x="173" y="701"/>
                    <a:pt x="173" y="693"/>
                    <a:pt x="164" y="684"/>
                  </a:cubicBezTo>
                  <a:cubicBezTo>
                    <a:pt x="121" y="624"/>
                    <a:pt x="129" y="546"/>
                    <a:pt x="181" y="494"/>
                  </a:cubicBezTo>
                  <a:cubicBezTo>
                    <a:pt x="285" y="381"/>
                    <a:pt x="285" y="381"/>
                    <a:pt x="285" y="381"/>
                  </a:cubicBezTo>
                  <a:cubicBezTo>
                    <a:pt x="502" y="597"/>
                    <a:pt x="502" y="597"/>
                    <a:pt x="502" y="597"/>
                  </a:cubicBezTo>
                  <a:lnTo>
                    <a:pt x="398" y="701"/>
                  </a:lnTo>
                  <a:close/>
                  <a:moveTo>
                    <a:pt x="641" y="459"/>
                  </a:moveTo>
                  <a:lnTo>
                    <a:pt x="641" y="459"/>
                  </a:lnTo>
                  <a:lnTo>
                    <a:pt x="632" y="459"/>
                  </a:lnTo>
                  <a:cubicBezTo>
                    <a:pt x="528" y="572"/>
                    <a:pt x="528" y="572"/>
                    <a:pt x="528" y="572"/>
                  </a:cubicBezTo>
                  <a:cubicBezTo>
                    <a:pt x="311" y="355"/>
                    <a:pt x="311" y="355"/>
                    <a:pt x="311" y="355"/>
                  </a:cubicBezTo>
                  <a:cubicBezTo>
                    <a:pt x="424" y="251"/>
                    <a:pt x="424" y="251"/>
                    <a:pt x="424" y="251"/>
                  </a:cubicBezTo>
                  <a:cubicBezTo>
                    <a:pt x="450" y="216"/>
                    <a:pt x="493" y="208"/>
                    <a:pt x="528" y="208"/>
                  </a:cubicBezTo>
                  <a:cubicBezTo>
                    <a:pt x="571" y="208"/>
                    <a:pt x="606" y="225"/>
                    <a:pt x="632" y="251"/>
                  </a:cubicBezTo>
                  <a:cubicBezTo>
                    <a:pt x="667" y="277"/>
                    <a:pt x="675" y="312"/>
                    <a:pt x="675" y="355"/>
                  </a:cubicBezTo>
                  <a:cubicBezTo>
                    <a:pt x="675" y="398"/>
                    <a:pt x="667" y="433"/>
                    <a:pt x="641" y="459"/>
                  </a:cubicBezTo>
                  <a:close/>
                </a:path>
              </a:pathLst>
            </a:custGeom>
            <a:solidFill>
              <a:schemeClr val="tx1"/>
            </a:solidFill>
            <a:ln w="9525">
              <a:solidFill>
                <a:schemeClr val="tx1"/>
              </a:solidFill>
              <a:round/>
              <a:headEnd/>
              <a:tailEnd/>
            </a:ln>
          </p:spPr>
          <p:txBody>
            <a:bodyPr wrap="none" anchor="ctr"/>
            <a:lstStyle/>
            <a:p>
              <a:endParaRPr lang="es-419"/>
            </a:p>
          </p:txBody>
        </p:sp>
      </p:grpSp>
      <p:grpSp>
        <p:nvGrpSpPr>
          <p:cNvPr id="58" name="Grupo 57">
            <a:extLst>
              <a:ext uri="{FF2B5EF4-FFF2-40B4-BE49-F238E27FC236}">
                <a16:creationId xmlns:a16="http://schemas.microsoft.com/office/drawing/2014/main" id="{07AA4D95-AAA2-4674-B7BC-C6B852034C7B}"/>
              </a:ext>
            </a:extLst>
          </p:cNvPr>
          <p:cNvGrpSpPr>
            <a:grpSpLocks/>
          </p:cNvGrpSpPr>
          <p:nvPr/>
        </p:nvGrpSpPr>
        <p:grpSpPr bwMode="auto">
          <a:xfrm>
            <a:off x="1249363" y="4621213"/>
            <a:ext cx="4610100" cy="1208087"/>
            <a:chOff x="1766514" y="5041812"/>
            <a:chExt cx="4610728" cy="1206961"/>
          </a:xfrm>
        </p:grpSpPr>
        <p:sp>
          <p:nvSpPr>
            <p:cNvPr id="81949" name="Freeform 349">
              <a:extLst>
                <a:ext uri="{FF2B5EF4-FFF2-40B4-BE49-F238E27FC236}">
                  <a16:creationId xmlns:a16="http://schemas.microsoft.com/office/drawing/2014/main" id="{A1D270C7-2D7E-4CE6-A70E-18A219E014BB}"/>
                </a:ext>
              </a:extLst>
            </p:cNvPr>
            <p:cNvSpPr>
              <a:spLocks/>
            </p:cNvSpPr>
            <p:nvPr/>
          </p:nvSpPr>
          <p:spPr bwMode="auto">
            <a:xfrm>
              <a:off x="5217799" y="5277026"/>
              <a:ext cx="921852" cy="921852"/>
            </a:xfrm>
            <a:custGeom>
              <a:avLst/>
              <a:gdLst>
                <a:gd name="T0" fmla="*/ 2147483646 w 1710"/>
                <a:gd name="T1" fmla="*/ 0 h 1710"/>
                <a:gd name="T2" fmla="*/ 2147483646 w 1710"/>
                <a:gd name="T3" fmla="*/ 0 h 1710"/>
                <a:gd name="T4" fmla="*/ 0 w 1710"/>
                <a:gd name="T5" fmla="*/ 2147483646 h 1710"/>
                <a:gd name="T6" fmla="*/ 2147483646 w 1710"/>
                <a:gd name="T7" fmla="*/ 2147483646 h 1710"/>
                <a:gd name="T8" fmla="*/ 2147483646 w 1710"/>
                <a:gd name="T9" fmla="*/ 2147483646 h 1710"/>
                <a:gd name="T10" fmla="*/ 2147483646 w 1710"/>
                <a:gd name="T11" fmla="*/ 2147483646 h 1710"/>
                <a:gd name="T12" fmla="*/ 2147483646 w 1710"/>
                <a:gd name="T13" fmla="*/ 2147483646 h 1710"/>
                <a:gd name="T14" fmla="*/ 2147483646 w 1710"/>
                <a:gd name="T15" fmla="*/ 2147483646 h 1710"/>
                <a:gd name="T16" fmla="*/ 2147483646 w 1710"/>
                <a:gd name="T17" fmla="*/ 0 h 17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10" h="1710">
                  <a:moveTo>
                    <a:pt x="258" y="0"/>
                  </a:moveTo>
                  <a:lnTo>
                    <a:pt x="258" y="0"/>
                  </a:lnTo>
                  <a:cubicBezTo>
                    <a:pt x="97" y="178"/>
                    <a:pt x="0" y="418"/>
                    <a:pt x="0" y="685"/>
                  </a:cubicBezTo>
                  <a:cubicBezTo>
                    <a:pt x="0" y="970"/>
                    <a:pt x="115" y="1228"/>
                    <a:pt x="302" y="1406"/>
                  </a:cubicBezTo>
                  <a:cubicBezTo>
                    <a:pt x="489" y="1593"/>
                    <a:pt x="739" y="1709"/>
                    <a:pt x="1023" y="1709"/>
                  </a:cubicBezTo>
                  <a:cubicBezTo>
                    <a:pt x="1291" y="1709"/>
                    <a:pt x="1531" y="1611"/>
                    <a:pt x="1709" y="1451"/>
                  </a:cubicBezTo>
                  <a:cubicBezTo>
                    <a:pt x="382" y="115"/>
                    <a:pt x="382" y="115"/>
                    <a:pt x="382" y="115"/>
                  </a:cubicBezTo>
                  <a:lnTo>
                    <a:pt x="374" y="106"/>
                  </a:lnTo>
                  <a:cubicBezTo>
                    <a:pt x="258" y="0"/>
                    <a:pt x="258" y="0"/>
                    <a:pt x="258"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50" name="Freeform 350">
              <a:extLst>
                <a:ext uri="{FF2B5EF4-FFF2-40B4-BE49-F238E27FC236}">
                  <a16:creationId xmlns:a16="http://schemas.microsoft.com/office/drawing/2014/main" id="{94E0DF25-0D20-435E-ADDD-BD79B2F747C9}"/>
                </a:ext>
              </a:extLst>
            </p:cNvPr>
            <p:cNvSpPr>
              <a:spLocks/>
            </p:cNvSpPr>
            <p:nvPr/>
          </p:nvSpPr>
          <p:spPr bwMode="auto">
            <a:xfrm>
              <a:off x="5355602" y="5089330"/>
              <a:ext cx="993129" cy="969370"/>
            </a:xfrm>
            <a:custGeom>
              <a:avLst/>
              <a:gdLst>
                <a:gd name="T0" fmla="*/ 2147483646 w 1844"/>
                <a:gd name="T1" fmla="*/ 0 h 1800"/>
                <a:gd name="T2" fmla="*/ 2147483646 w 1844"/>
                <a:gd name="T3" fmla="*/ 0 h 1800"/>
                <a:gd name="T4" fmla="*/ 2147483646 w 1844"/>
                <a:gd name="T5" fmla="*/ 2147483646 h 1800"/>
                <a:gd name="T6" fmla="*/ 0 w 1844"/>
                <a:gd name="T7" fmla="*/ 2147483646 h 1800"/>
                <a:gd name="T8" fmla="*/ 2147483646 w 1844"/>
                <a:gd name="T9" fmla="*/ 2147483646 h 1800"/>
                <a:gd name="T10" fmla="*/ 2147483646 w 1844"/>
                <a:gd name="T11" fmla="*/ 2147483646 h 1800"/>
                <a:gd name="T12" fmla="*/ 2147483646 w 1844"/>
                <a:gd name="T13" fmla="*/ 2147483646 h 1800"/>
                <a:gd name="T14" fmla="*/ 2147483646 w 1844"/>
                <a:gd name="T15" fmla="*/ 2147483646 h 1800"/>
                <a:gd name="T16" fmla="*/ 2147483646 w 1844"/>
                <a:gd name="T17" fmla="*/ 2147483646 h 1800"/>
                <a:gd name="T18" fmla="*/ 2147483646 w 1844"/>
                <a:gd name="T19" fmla="*/ 2147483646 h 1800"/>
                <a:gd name="T20" fmla="*/ 2147483646 w 1844"/>
                <a:gd name="T21" fmla="*/ 2147483646 h 1800"/>
                <a:gd name="T22" fmla="*/ 2147483646 w 1844"/>
                <a:gd name="T23" fmla="*/ 2147483646 h 1800"/>
                <a:gd name="T24" fmla="*/ 2147483646 w 1844"/>
                <a:gd name="T25" fmla="*/ 2147483646 h 1800"/>
                <a:gd name="T26" fmla="*/ 2147483646 w 1844"/>
                <a:gd name="T27" fmla="*/ 0 h 1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44" h="1800">
                  <a:moveTo>
                    <a:pt x="765" y="0"/>
                  </a:moveTo>
                  <a:lnTo>
                    <a:pt x="765" y="0"/>
                  </a:lnTo>
                  <a:cubicBezTo>
                    <a:pt x="481" y="0"/>
                    <a:pt x="231" y="116"/>
                    <a:pt x="44" y="303"/>
                  </a:cubicBezTo>
                  <a:cubicBezTo>
                    <a:pt x="27" y="321"/>
                    <a:pt x="18" y="330"/>
                    <a:pt x="0" y="348"/>
                  </a:cubicBezTo>
                  <a:cubicBezTo>
                    <a:pt x="116" y="454"/>
                    <a:pt x="116" y="454"/>
                    <a:pt x="116" y="454"/>
                  </a:cubicBezTo>
                  <a:lnTo>
                    <a:pt x="124" y="463"/>
                  </a:lnTo>
                  <a:cubicBezTo>
                    <a:pt x="1451" y="1799"/>
                    <a:pt x="1451" y="1799"/>
                    <a:pt x="1451" y="1799"/>
                  </a:cubicBezTo>
                  <a:cubicBezTo>
                    <a:pt x="1469" y="1781"/>
                    <a:pt x="1487" y="1772"/>
                    <a:pt x="1496" y="1754"/>
                  </a:cubicBezTo>
                  <a:cubicBezTo>
                    <a:pt x="1683" y="1576"/>
                    <a:pt x="1798" y="1318"/>
                    <a:pt x="1798" y="1033"/>
                  </a:cubicBezTo>
                  <a:cubicBezTo>
                    <a:pt x="1843" y="1033"/>
                    <a:pt x="1843" y="1033"/>
                    <a:pt x="1843" y="1033"/>
                  </a:cubicBezTo>
                  <a:cubicBezTo>
                    <a:pt x="1798" y="1033"/>
                    <a:pt x="1798" y="1033"/>
                    <a:pt x="1798" y="1033"/>
                  </a:cubicBezTo>
                  <a:cubicBezTo>
                    <a:pt x="1798" y="748"/>
                    <a:pt x="1683" y="490"/>
                    <a:pt x="1496" y="303"/>
                  </a:cubicBezTo>
                  <a:cubicBezTo>
                    <a:pt x="1309" y="116"/>
                    <a:pt x="1050" y="0"/>
                    <a:pt x="765" y="0"/>
                  </a:cubicBezTo>
                </a:path>
              </a:pathLst>
            </a:custGeom>
            <a:solidFill>
              <a:schemeClr val="bg2">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39" name="Freeform 351">
              <a:extLst>
                <a:ext uri="{FF2B5EF4-FFF2-40B4-BE49-F238E27FC236}">
                  <a16:creationId xmlns:a16="http://schemas.microsoft.com/office/drawing/2014/main" id="{514E1258-6AB7-48DC-BCC2-BEBB51EB6D4A}"/>
                </a:ext>
              </a:extLst>
            </p:cNvPr>
            <p:cNvSpPr>
              <a:spLocks noChangeArrowheads="1"/>
            </p:cNvSpPr>
            <p:nvPr/>
          </p:nvSpPr>
          <p:spPr bwMode="auto">
            <a:xfrm>
              <a:off x="5165814" y="5236892"/>
              <a:ext cx="1011376" cy="1011881"/>
            </a:xfrm>
            <a:custGeom>
              <a:avLst/>
              <a:gdLst>
                <a:gd name="T0" fmla="*/ 293 w 1880"/>
                <a:gd name="T1" fmla="*/ 0 h 1880"/>
                <a:gd name="T2" fmla="*/ 293 w 1880"/>
                <a:gd name="T3" fmla="*/ 0 h 1880"/>
                <a:gd name="T4" fmla="*/ 0 w 1880"/>
                <a:gd name="T5" fmla="*/ 704 h 1880"/>
                <a:gd name="T6" fmla="*/ 53 w 1880"/>
                <a:gd name="T7" fmla="*/ 704 h 1880"/>
                <a:gd name="T8" fmla="*/ 53 w 1880"/>
                <a:gd name="T9" fmla="*/ 802 h 1880"/>
                <a:gd name="T10" fmla="*/ 0 w 1880"/>
                <a:gd name="T11" fmla="*/ 802 h 1880"/>
                <a:gd name="T12" fmla="*/ 329 w 1880"/>
                <a:gd name="T13" fmla="*/ 1549 h 1880"/>
                <a:gd name="T14" fmla="*/ 1121 w 1880"/>
                <a:gd name="T15" fmla="*/ 1879 h 1880"/>
                <a:gd name="T16" fmla="*/ 1121 w 1880"/>
                <a:gd name="T17" fmla="*/ 1879 h 1880"/>
                <a:gd name="T18" fmla="*/ 1879 w 1880"/>
                <a:gd name="T19" fmla="*/ 1585 h 1880"/>
                <a:gd name="T20" fmla="*/ 1807 w 1880"/>
                <a:gd name="T21" fmla="*/ 1523 h 1880"/>
                <a:gd name="T22" fmla="*/ 1121 w 1880"/>
                <a:gd name="T23" fmla="*/ 1781 h 1880"/>
                <a:gd name="T24" fmla="*/ 400 w 1880"/>
                <a:gd name="T25" fmla="*/ 1478 h 1880"/>
                <a:gd name="T26" fmla="*/ 98 w 1880"/>
                <a:gd name="T27" fmla="*/ 757 h 1880"/>
                <a:gd name="T28" fmla="*/ 356 w 1880"/>
                <a:gd name="T29" fmla="*/ 72 h 1880"/>
                <a:gd name="T30" fmla="*/ 293 w 1880"/>
                <a:gd name="T31" fmla="*/ 0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0" h="1880">
                  <a:moveTo>
                    <a:pt x="293" y="0"/>
                  </a:moveTo>
                  <a:lnTo>
                    <a:pt x="293" y="0"/>
                  </a:lnTo>
                  <a:cubicBezTo>
                    <a:pt x="124" y="187"/>
                    <a:pt x="17" y="437"/>
                    <a:pt x="0" y="704"/>
                  </a:cubicBezTo>
                  <a:cubicBezTo>
                    <a:pt x="53" y="704"/>
                    <a:pt x="53" y="704"/>
                    <a:pt x="53" y="704"/>
                  </a:cubicBezTo>
                  <a:cubicBezTo>
                    <a:pt x="53" y="802"/>
                    <a:pt x="53" y="802"/>
                    <a:pt x="53" y="802"/>
                  </a:cubicBezTo>
                  <a:cubicBezTo>
                    <a:pt x="0" y="802"/>
                    <a:pt x="0" y="802"/>
                    <a:pt x="0" y="802"/>
                  </a:cubicBezTo>
                  <a:cubicBezTo>
                    <a:pt x="17" y="1095"/>
                    <a:pt x="133" y="1354"/>
                    <a:pt x="329" y="1549"/>
                  </a:cubicBezTo>
                  <a:cubicBezTo>
                    <a:pt x="534" y="1754"/>
                    <a:pt x="819" y="1879"/>
                    <a:pt x="1121" y="1879"/>
                  </a:cubicBezTo>
                  <a:lnTo>
                    <a:pt x="1121" y="1879"/>
                  </a:lnTo>
                  <a:cubicBezTo>
                    <a:pt x="1416" y="1879"/>
                    <a:pt x="1683" y="1772"/>
                    <a:pt x="1879" y="1585"/>
                  </a:cubicBezTo>
                  <a:cubicBezTo>
                    <a:pt x="1807" y="1523"/>
                    <a:pt x="1807" y="1523"/>
                    <a:pt x="1807" y="1523"/>
                  </a:cubicBezTo>
                  <a:cubicBezTo>
                    <a:pt x="1629" y="1683"/>
                    <a:pt x="1389" y="1781"/>
                    <a:pt x="1121" y="1781"/>
                  </a:cubicBezTo>
                  <a:cubicBezTo>
                    <a:pt x="837" y="1781"/>
                    <a:pt x="587" y="1665"/>
                    <a:pt x="400" y="1478"/>
                  </a:cubicBezTo>
                  <a:cubicBezTo>
                    <a:pt x="213" y="1300"/>
                    <a:pt x="98" y="1042"/>
                    <a:pt x="98" y="757"/>
                  </a:cubicBezTo>
                  <a:cubicBezTo>
                    <a:pt x="98" y="490"/>
                    <a:pt x="195" y="250"/>
                    <a:pt x="356" y="72"/>
                  </a:cubicBezTo>
                  <a:cubicBezTo>
                    <a:pt x="293" y="0"/>
                    <a:pt x="293" y="0"/>
                    <a:pt x="293" y="0"/>
                  </a:cubicBezTo>
                </a:path>
              </a:pathLst>
            </a:custGeom>
            <a:solidFill>
              <a:schemeClr val="tx1">
                <a:lumMod val="75000"/>
                <a:lumOff val="25000"/>
              </a:schemeClr>
            </a:solidFill>
            <a:ln>
              <a:noFill/>
            </a:ln>
            <a:effectLst/>
          </p:spPr>
          <p:txBody>
            <a:bodyPr wrap="none" anchor="ctr"/>
            <a:lstStyle/>
            <a:p>
              <a:pPr>
                <a:defRPr/>
              </a:pPr>
              <a:endParaRPr lang="es-MX"/>
            </a:p>
          </p:txBody>
        </p:sp>
        <p:sp>
          <p:nvSpPr>
            <p:cNvPr id="40" name="Freeform 352">
              <a:extLst>
                <a:ext uri="{FF2B5EF4-FFF2-40B4-BE49-F238E27FC236}">
                  <a16:creationId xmlns:a16="http://schemas.microsoft.com/office/drawing/2014/main" id="{C8728B30-71FA-47B1-92C4-D2F0ADED1652}"/>
                </a:ext>
              </a:extLst>
            </p:cNvPr>
            <p:cNvSpPr>
              <a:spLocks noChangeArrowheads="1"/>
            </p:cNvSpPr>
            <p:nvPr/>
          </p:nvSpPr>
          <p:spPr bwMode="auto">
            <a:xfrm>
              <a:off x="5322998" y="5041812"/>
              <a:ext cx="1054244" cy="1049945"/>
            </a:xfrm>
            <a:custGeom>
              <a:avLst/>
              <a:gdLst>
                <a:gd name="T0" fmla="*/ 1959 w 1960"/>
                <a:gd name="T1" fmla="*/ 1122 h 1951"/>
                <a:gd name="T2" fmla="*/ 1959 w 1960"/>
                <a:gd name="T3" fmla="*/ 1122 h 1951"/>
                <a:gd name="T4" fmla="*/ 1906 w 1960"/>
                <a:gd name="T5" fmla="*/ 1122 h 1951"/>
                <a:gd name="T6" fmla="*/ 1861 w 1960"/>
                <a:gd name="T7" fmla="*/ 1122 h 1951"/>
                <a:gd name="T8" fmla="*/ 1559 w 1960"/>
                <a:gd name="T9" fmla="*/ 1843 h 1951"/>
                <a:gd name="T10" fmla="*/ 1514 w 1960"/>
                <a:gd name="T11" fmla="*/ 1888 h 1951"/>
                <a:gd name="T12" fmla="*/ 1586 w 1960"/>
                <a:gd name="T13" fmla="*/ 1950 h 1951"/>
                <a:gd name="T14" fmla="*/ 1630 w 1960"/>
                <a:gd name="T15" fmla="*/ 1914 h 1951"/>
                <a:gd name="T16" fmla="*/ 1959 w 1960"/>
                <a:gd name="T17" fmla="*/ 1122 h 1951"/>
                <a:gd name="T18" fmla="*/ 1959 w 1960"/>
                <a:gd name="T19" fmla="*/ 1122 h 1951"/>
                <a:gd name="T20" fmla="*/ 1959 w 1960"/>
                <a:gd name="T21" fmla="*/ 1122 h 1951"/>
                <a:gd name="T22" fmla="*/ 1959 w 1960"/>
                <a:gd name="T23" fmla="*/ 1122 h 1951"/>
                <a:gd name="T24" fmla="*/ 1959 w 1960"/>
                <a:gd name="T25" fmla="*/ 1122 h 1951"/>
                <a:gd name="T26" fmla="*/ 828 w 1960"/>
                <a:gd name="T27" fmla="*/ 0 h 1951"/>
                <a:gd name="T28" fmla="*/ 828 w 1960"/>
                <a:gd name="T29" fmla="*/ 0 h 1951"/>
                <a:gd name="T30" fmla="*/ 828 w 1960"/>
                <a:gd name="T31" fmla="*/ 0 h 1951"/>
                <a:gd name="T32" fmla="*/ 36 w 1960"/>
                <a:gd name="T33" fmla="*/ 330 h 1951"/>
                <a:gd name="T34" fmla="*/ 0 w 1960"/>
                <a:gd name="T35" fmla="*/ 365 h 1951"/>
                <a:gd name="T36" fmla="*/ 63 w 1960"/>
                <a:gd name="T37" fmla="*/ 437 h 1951"/>
                <a:gd name="T38" fmla="*/ 107 w 1960"/>
                <a:gd name="T39" fmla="*/ 392 h 1951"/>
                <a:gd name="T40" fmla="*/ 828 w 1960"/>
                <a:gd name="T41" fmla="*/ 89 h 1951"/>
                <a:gd name="T42" fmla="*/ 1559 w 1960"/>
                <a:gd name="T43" fmla="*/ 392 h 1951"/>
                <a:gd name="T44" fmla="*/ 1861 w 1960"/>
                <a:gd name="T45" fmla="*/ 1122 h 1951"/>
                <a:gd name="T46" fmla="*/ 1906 w 1960"/>
                <a:gd name="T47" fmla="*/ 1122 h 1951"/>
                <a:gd name="T48" fmla="*/ 1959 w 1960"/>
                <a:gd name="T49" fmla="*/ 1122 h 1951"/>
                <a:gd name="T50" fmla="*/ 1959 w 1960"/>
                <a:gd name="T51" fmla="*/ 1122 h 1951"/>
                <a:gd name="T52" fmla="*/ 1630 w 1960"/>
                <a:gd name="T53" fmla="*/ 330 h 1951"/>
                <a:gd name="T54" fmla="*/ 828 w 1960"/>
                <a:gd name="T55" fmla="*/ 0 h 1951"/>
                <a:gd name="T56" fmla="*/ 1959 w 1960"/>
                <a:gd name="T57" fmla="*/ 1122 h 1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0" h="1951">
                  <a:moveTo>
                    <a:pt x="1959" y="1122"/>
                  </a:moveTo>
                  <a:lnTo>
                    <a:pt x="1959" y="1122"/>
                  </a:lnTo>
                  <a:cubicBezTo>
                    <a:pt x="1906" y="1122"/>
                    <a:pt x="1906" y="1122"/>
                    <a:pt x="1906" y="1122"/>
                  </a:cubicBezTo>
                  <a:cubicBezTo>
                    <a:pt x="1861" y="1122"/>
                    <a:pt x="1861" y="1122"/>
                    <a:pt x="1861" y="1122"/>
                  </a:cubicBezTo>
                  <a:cubicBezTo>
                    <a:pt x="1861" y="1407"/>
                    <a:pt x="1746" y="1665"/>
                    <a:pt x="1559" y="1843"/>
                  </a:cubicBezTo>
                  <a:cubicBezTo>
                    <a:pt x="1550" y="1861"/>
                    <a:pt x="1532" y="1870"/>
                    <a:pt x="1514" y="1888"/>
                  </a:cubicBezTo>
                  <a:cubicBezTo>
                    <a:pt x="1586" y="1950"/>
                    <a:pt x="1586" y="1950"/>
                    <a:pt x="1586" y="1950"/>
                  </a:cubicBezTo>
                  <a:cubicBezTo>
                    <a:pt x="1603" y="1941"/>
                    <a:pt x="1612" y="1923"/>
                    <a:pt x="1630" y="1914"/>
                  </a:cubicBezTo>
                  <a:cubicBezTo>
                    <a:pt x="1826" y="1710"/>
                    <a:pt x="1959" y="1434"/>
                    <a:pt x="1959" y="1122"/>
                  </a:cubicBezTo>
                  <a:lnTo>
                    <a:pt x="1959" y="1122"/>
                  </a:lnTo>
                  <a:lnTo>
                    <a:pt x="1959" y="1122"/>
                  </a:lnTo>
                  <a:lnTo>
                    <a:pt x="1959" y="1122"/>
                  </a:lnTo>
                  <a:lnTo>
                    <a:pt x="1959" y="1122"/>
                  </a:lnTo>
                  <a:lnTo>
                    <a:pt x="828" y="0"/>
                  </a:lnTo>
                  <a:lnTo>
                    <a:pt x="828" y="0"/>
                  </a:lnTo>
                  <a:lnTo>
                    <a:pt x="828" y="0"/>
                  </a:lnTo>
                  <a:cubicBezTo>
                    <a:pt x="526" y="0"/>
                    <a:pt x="241" y="125"/>
                    <a:pt x="36" y="330"/>
                  </a:cubicBezTo>
                  <a:cubicBezTo>
                    <a:pt x="27" y="339"/>
                    <a:pt x="9" y="356"/>
                    <a:pt x="0" y="365"/>
                  </a:cubicBezTo>
                  <a:cubicBezTo>
                    <a:pt x="63" y="437"/>
                    <a:pt x="63" y="437"/>
                    <a:pt x="63" y="437"/>
                  </a:cubicBezTo>
                  <a:cubicBezTo>
                    <a:pt x="81" y="419"/>
                    <a:pt x="90" y="410"/>
                    <a:pt x="107" y="392"/>
                  </a:cubicBezTo>
                  <a:cubicBezTo>
                    <a:pt x="294" y="205"/>
                    <a:pt x="544" y="89"/>
                    <a:pt x="828" y="89"/>
                  </a:cubicBezTo>
                  <a:cubicBezTo>
                    <a:pt x="1113" y="89"/>
                    <a:pt x="1372" y="205"/>
                    <a:pt x="1559" y="392"/>
                  </a:cubicBezTo>
                  <a:cubicBezTo>
                    <a:pt x="1746" y="579"/>
                    <a:pt x="1861" y="837"/>
                    <a:pt x="1861" y="1122"/>
                  </a:cubicBezTo>
                  <a:cubicBezTo>
                    <a:pt x="1906" y="1122"/>
                    <a:pt x="1906" y="1122"/>
                    <a:pt x="1906" y="1122"/>
                  </a:cubicBezTo>
                  <a:cubicBezTo>
                    <a:pt x="1959" y="1122"/>
                    <a:pt x="1959" y="1122"/>
                    <a:pt x="1959" y="1122"/>
                  </a:cubicBezTo>
                  <a:lnTo>
                    <a:pt x="1959" y="1122"/>
                  </a:lnTo>
                  <a:cubicBezTo>
                    <a:pt x="1959" y="810"/>
                    <a:pt x="1826" y="525"/>
                    <a:pt x="1630" y="330"/>
                  </a:cubicBezTo>
                  <a:cubicBezTo>
                    <a:pt x="1425" y="125"/>
                    <a:pt x="1140" y="0"/>
                    <a:pt x="828" y="0"/>
                  </a:cubicBezTo>
                  <a:lnTo>
                    <a:pt x="1959" y="1122"/>
                  </a:lnTo>
                </a:path>
              </a:pathLst>
            </a:custGeom>
            <a:solidFill>
              <a:schemeClr val="tx1">
                <a:lumMod val="75000"/>
                <a:lumOff val="25000"/>
              </a:schemeClr>
            </a:solidFill>
            <a:ln>
              <a:noFill/>
            </a:ln>
            <a:effectLst/>
          </p:spPr>
          <p:txBody>
            <a:bodyPr wrap="none" anchor="ctr"/>
            <a:lstStyle/>
            <a:p>
              <a:pPr>
                <a:defRPr/>
              </a:pPr>
              <a:endParaRPr lang="es-MX"/>
            </a:p>
          </p:txBody>
        </p:sp>
        <p:sp>
          <p:nvSpPr>
            <p:cNvPr id="41" name="Freeform 357">
              <a:extLst>
                <a:ext uri="{FF2B5EF4-FFF2-40B4-BE49-F238E27FC236}">
                  <a16:creationId xmlns:a16="http://schemas.microsoft.com/office/drawing/2014/main" id="{0A8E90C2-CA05-45B6-80AF-8FB6683FE339}"/>
                </a:ext>
              </a:extLst>
            </p:cNvPr>
            <p:cNvSpPr>
              <a:spLocks noChangeArrowheads="1"/>
            </p:cNvSpPr>
            <p:nvPr/>
          </p:nvSpPr>
          <p:spPr bwMode="auto">
            <a:xfrm>
              <a:off x="3897229" y="5617537"/>
              <a:ext cx="1265409" cy="50753"/>
            </a:xfrm>
            <a:custGeom>
              <a:avLst/>
              <a:gdLst>
                <a:gd name="T0" fmla="*/ 2351 w 2352"/>
                <a:gd name="T1" fmla="*/ 0 h 99"/>
                <a:gd name="T2" fmla="*/ 2351 w 2352"/>
                <a:gd name="T3" fmla="*/ 0 h 99"/>
                <a:gd name="T4" fmla="*/ 0 w 2352"/>
                <a:gd name="T5" fmla="*/ 0 h 99"/>
                <a:gd name="T6" fmla="*/ 0 w 2352"/>
                <a:gd name="T7" fmla="*/ 98 h 99"/>
                <a:gd name="T8" fmla="*/ 2351 w 2352"/>
                <a:gd name="T9" fmla="*/ 98 h 99"/>
                <a:gd name="T10" fmla="*/ 2351 w 2352"/>
                <a:gd name="T11" fmla="*/ 53 h 99"/>
                <a:gd name="T12" fmla="*/ 2351 w 2352"/>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2352" h="99">
                  <a:moveTo>
                    <a:pt x="2351" y="0"/>
                  </a:moveTo>
                  <a:lnTo>
                    <a:pt x="2351" y="0"/>
                  </a:lnTo>
                  <a:cubicBezTo>
                    <a:pt x="0" y="0"/>
                    <a:pt x="0" y="0"/>
                    <a:pt x="0" y="0"/>
                  </a:cubicBezTo>
                  <a:cubicBezTo>
                    <a:pt x="0" y="98"/>
                    <a:pt x="0" y="98"/>
                    <a:pt x="0" y="98"/>
                  </a:cubicBezTo>
                  <a:cubicBezTo>
                    <a:pt x="2351" y="98"/>
                    <a:pt x="2351" y="98"/>
                    <a:pt x="2351" y="98"/>
                  </a:cubicBezTo>
                  <a:cubicBezTo>
                    <a:pt x="2351" y="80"/>
                    <a:pt x="2351" y="71"/>
                    <a:pt x="2351" y="53"/>
                  </a:cubicBezTo>
                  <a:cubicBezTo>
                    <a:pt x="2351" y="35"/>
                    <a:pt x="2351" y="17"/>
                    <a:pt x="2351" y="0"/>
                  </a:cubicBezTo>
                </a:path>
              </a:pathLst>
            </a:custGeom>
            <a:solidFill>
              <a:schemeClr val="tx1">
                <a:lumMod val="75000"/>
                <a:lumOff val="25000"/>
              </a:schemeClr>
            </a:solidFill>
            <a:ln>
              <a:noFill/>
            </a:ln>
            <a:effectLst/>
          </p:spPr>
          <p:txBody>
            <a:bodyPr wrap="none" anchor="ctr"/>
            <a:lstStyle/>
            <a:p>
              <a:pPr>
                <a:defRPr/>
              </a:pPr>
              <a:endParaRPr lang="es-MX"/>
            </a:p>
          </p:txBody>
        </p:sp>
        <p:sp>
          <p:nvSpPr>
            <p:cNvPr id="42" name="Freeform 358">
              <a:extLst>
                <a:ext uri="{FF2B5EF4-FFF2-40B4-BE49-F238E27FC236}">
                  <a16:creationId xmlns:a16="http://schemas.microsoft.com/office/drawing/2014/main" id="{06681911-EF09-4A39-BA0A-4F958FDF8F0E}"/>
                </a:ext>
              </a:extLst>
            </p:cNvPr>
            <p:cNvSpPr>
              <a:spLocks noChangeArrowheads="1"/>
            </p:cNvSpPr>
            <p:nvPr/>
          </p:nvSpPr>
          <p:spPr bwMode="auto">
            <a:xfrm>
              <a:off x="5165814" y="5617537"/>
              <a:ext cx="28579" cy="50753"/>
            </a:xfrm>
            <a:custGeom>
              <a:avLst/>
              <a:gdLst>
                <a:gd name="T0" fmla="*/ 53 w 54"/>
                <a:gd name="T1" fmla="*/ 0 h 99"/>
                <a:gd name="T2" fmla="*/ 53 w 54"/>
                <a:gd name="T3" fmla="*/ 0 h 99"/>
                <a:gd name="T4" fmla="*/ 0 w 54"/>
                <a:gd name="T5" fmla="*/ 0 h 99"/>
                <a:gd name="T6" fmla="*/ 0 w 54"/>
                <a:gd name="T7" fmla="*/ 53 h 99"/>
                <a:gd name="T8" fmla="*/ 0 w 54"/>
                <a:gd name="T9" fmla="*/ 98 h 99"/>
                <a:gd name="T10" fmla="*/ 53 w 54"/>
                <a:gd name="T11" fmla="*/ 98 h 99"/>
                <a:gd name="T12" fmla="*/ 53 w 5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54" h="99">
                  <a:moveTo>
                    <a:pt x="53" y="0"/>
                  </a:moveTo>
                  <a:lnTo>
                    <a:pt x="53" y="0"/>
                  </a:lnTo>
                  <a:cubicBezTo>
                    <a:pt x="0" y="0"/>
                    <a:pt x="0" y="0"/>
                    <a:pt x="0" y="0"/>
                  </a:cubicBezTo>
                  <a:cubicBezTo>
                    <a:pt x="0" y="17"/>
                    <a:pt x="0" y="35"/>
                    <a:pt x="0" y="53"/>
                  </a:cubicBezTo>
                  <a:cubicBezTo>
                    <a:pt x="0" y="71"/>
                    <a:pt x="0" y="80"/>
                    <a:pt x="0" y="98"/>
                  </a:cubicBezTo>
                  <a:cubicBezTo>
                    <a:pt x="53" y="98"/>
                    <a:pt x="53" y="98"/>
                    <a:pt x="53" y="98"/>
                  </a:cubicBezTo>
                  <a:cubicBezTo>
                    <a:pt x="53" y="0"/>
                    <a:pt x="53" y="0"/>
                    <a:pt x="53" y="0"/>
                  </a:cubicBezTo>
                </a:path>
              </a:pathLst>
            </a:custGeom>
            <a:solidFill>
              <a:schemeClr val="tx1">
                <a:lumMod val="75000"/>
                <a:lumOff val="25000"/>
              </a:schemeClr>
            </a:solidFill>
            <a:ln>
              <a:noFill/>
            </a:ln>
            <a:effectLst/>
          </p:spPr>
          <p:txBody>
            <a:bodyPr wrap="none" anchor="ctr"/>
            <a:lstStyle/>
            <a:p>
              <a:pPr>
                <a:defRPr/>
              </a:pPr>
              <a:endParaRPr lang="es-MX"/>
            </a:p>
          </p:txBody>
        </p:sp>
        <p:sp>
          <p:nvSpPr>
            <p:cNvPr id="81955" name="Rectangle 40">
              <a:extLst>
                <a:ext uri="{FF2B5EF4-FFF2-40B4-BE49-F238E27FC236}">
                  <a16:creationId xmlns:a16="http://schemas.microsoft.com/office/drawing/2014/main" id="{4915A070-CB05-42F0-BC96-6C66E976FE53}"/>
                </a:ext>
              </a:extLst>
            </p:cNvPr>
            <p:cNvSpPr>
              <a:spLocks noChangeArrowheads="1"/>
            </p:cNvSpPr>
            <p:nvPr/>
          </p:nvSpPr>
          <p:spPr bwMode="auto">
            <a:xfrm>
              <a:off x="1766514" y="5424947"/>
              <a:ext cx="21184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s-419" altLang="es-419" sz="1600" dirty="0">
                  <a:ea typeface="Calibri" panose="020F0502020204030204" pitchFamily="34" charset="0"/>
                  <a:cs typeface="Times New Roman" panose="02020603050405020304" pitchFamily="18" charset="0"/>
                </a:rPr>
                <a:t>47,7% (n=201) prevención</a:t>
              </a:r>
            </a:p>
          </p:txBody>
        </p:sp>
        <p:sp>
          <p:nvSpPr>
            <p:cNvPr id="81956" name="Freeform 361">
              <a:extLst>
                <a:ext uri="{FF2B5EF4-FFF2-40B4-BE49-F238E27FC236}">
                  <a16:creationId xmlns:a16="http://schemas.microsoft.com/office/drawing/2014/main" id="{47338E42-C675-41AC-8F5F-D27F656FBF2B}"/>
                </a:ext>
              </a:extLst>
            </p:cNvPr>
            <p:cNvSpPr>
              <a:spLocks/>
            </p:cNvSpPr>
            <p:nvPr/>
          </p:nvSpPr>
          <p:spPr bwMode="auto">
            <a:xfrm>
              <a:off x="5466946" y="5328108"/>
              <a:ext cx="629615" cy="629615"/>
            </a:xfrm>
            <a:custGeom>
              <a:avLst/>
              <a:gdLst>
                <a:gd name="T0" fmla="*/ 2147483646 w 1167"/>
                <a:gd name="T1" fmla="*/ 2147483646 h 1167"/>
                <a:gd name="T2" fmla="*/ 2147483646 w 1167"/>
                <a:gd name="T3" fmla="*/ 2147483646 h 1167"/>
                <a:gd name="T4" fmla="*/ 2147483646 w 1167"/>
                <a:gd name="T5" fmla="*/ 2147483646 h 1167"/>
                <a:gd name="T6" fmla="*/ 2147483646 w 1167"/>
                <a:gd name="T7" fmla="*/ 2147483646 h 1167"/>
                <a:gd name="T8" fmla="*/ 2147483646 w 1167"/>
                <a:gd name="T9" fmla="*/ 2147483646 h 1167"/>
                <a:gd name="T10" fmla="*/ 2147483646 w 1167"/>
                <a:gd name="T11" fmla="*/ 2147483646 h 1167"/>
                <a:gd name="T12" fmla="*/ 0 w 1167"/>
                <a:gd name="T13" fmla="*/ 2147483646 h 1167"/>
                <a:gd name="T14" fmla="*/ 0 w 1167"/>
                <a:gd name="T15" fmla="*/ 2147483646 h 1167"/>
                <a:gd name="T16" fmla="*/ 2147483646 w 1167"/>
                <a:gd name="T17" fmla="*/ 2147483646 h 1167"/>
                <a:gd name="T18" fmla="*/ 2147483646 w 1167"/>
                <a:gd name="T19" fmla="*/ 2147483646 h 1167"/>
                <a:gd name="T20" fmla="*/ 2147483646 w 1167"/>
                <a:gd name="T21" fmla="*/ 2147483646 h 1167"/>
                <a:gd name="T22" fmla="*/ 2147483646 w 1167"/>
                <a:gd name="T23" fmla="*/ 0 h 1167"/>
                <a:gd name="T24" fmla="*/ 2147483646 w 1167"/>
                <a:gd name="T25" fmla="*/ 0 h 1167"/>
                <a:gd name="T26" fmla="*/ 2147483646 w 1167"/>
                <a:gd name="T27" fmla="*/ 2147483646 h 1167"/>
                <a:gd name="T28" fmla="*/ 2147483646 w 1167"/>
                <a:gd name="T29" fmla="*/ 2147483646 h 1167"/>
                <a:gd name="T30" fmla="*/ 2147483646 w 1167"/>
                <a:gd name="T31" fmla="*/ 2147483646 h 1167"/>
                <a:gd name="T32" fmla="*/ 2147483646 w 1167"/>
                <a:gd name="T33" fmla="*/ 2147483646 h 1167"/>
                <a:gd name="T34" fmla="*/ 2147483646 w 1167"/>
                <a:gd name="T35" fmla="*/ 2147483646 h 1167"/>
                <a:gd name="T36" fmla="*/ 2147483646 w 1167"/>
                <a:gd name="T37" fmla="*/ 2147483646 h 1167"/>
                <a:gd name="T38" fmla="*/ 2147483646 w 1167"/>
                <a:gd name="T39" fmla="*/ 2147483646 h 1167"/>
                <a:gd name="T40" fmla="*/ 2147483646 w 1167"/>
                <a:gd name="T41" fmla="*/ 2147483646 h 1167"/>
                <a:gd name="T42" fmla="*/ 2147483646 w 1167"/>
                <a:gd name="T43" fmla="*/ 2147483646 h 1167"/>
                <a:gd name="T44" fmla="*/ 2147483646 w 1167"/>
                <a:gd name="T45" fmla="*/ 2147483646 h 1167"/>
                <a:gd name="T46" fmla="*/ 2147483646 w 1167"/>
                <a:gd name="T47" fmla="*/ 2147483646 h 1167"/>
                <a:gd name="T48" fmla="*/ 2147483646 w 1167"/>
                <a:gd name="T49" fmla="*/ 2147483646 h 1167"/>
                <a:gd name="T50" fmla="*/ 2147483646 w 1167"/>
                <a:gd name="T51" fmla="*/ 2147483646 h 1167"/>
                <a:gd name="T52" fmla="*/ 2147483646 w 1167"/>
                <a:gd name="T53" fmla="*/ 2147483646 h 1167"/>
                <a:gd name="T54" fmla="*/ 2147483646 w 1167"/>
                <a:gd name="T55" fmla="*/ 2147483646 h 1167"/>
                <a:gd name="T56" fmla="*/ 2147483646 w 1167"/>
                <a:gd name="T57" fmla="*/ 2147483646 h 1167"/>
                <a:gd name="T58" fmla="*/ 2147483646 w 1167"/>
                <a:gd name="T59" fmla="*/ 2147483646 h 1167"/>
                <a:gd name="T60" fmla="*/ 2147483646 w 1167"/>
                <a:gd name="T61" fmla="*/ 2147483646 h 1167"/>
                <a:gd name="T62" fmla="*/ 2147483646 w 1167"/>
                <a:gd name="T63" fmla="*/ 2147483646 h 1167"/>
                <a:gd name="T64" fmla="*/ 2147483646 w 1167"/>
                <a:gd name="T65" fmla="*/ 2147483646 h 1167"/>
                <a:gd name="T66" fmla="*/ 2147483646 w 1167"/>
                <a:gd name="T67" fmla="*/ 2147483646 h 1167"/>
                <a:gd name="T68" fmla="*/ 2147483646 w 1167"/>
                <a:gd name="T69" fmla="*/ 2147483646 h 1167"/>
                <a:gd name="T70" fmla="*/ 2147483646 w 1167"/>
                <a:gd name="T71" fmla="*/ 2147483646 h 1167"/>
                <a:gd name="T72" fmla="*/ 2147483646 w 1167"/>
                <a:gd name="T73" fmla="*/ 2147483646 h 1167"/>
                <a:gd name="T74" fmla="*/ 2147483646 w 1167"/>
                <a:gd name="T75" fmla="*/ 2147483646 h 1167"/>
                <a:gd name="T76" fmla="*/ 2147483646 w 1167"/>
                <a:gd name="T77" fmla="*/ 2147483646 h 1167"/>
                <a:gd name="T78" fmla="*/ 2147483646 w 1167"/>
                <a:gd name="T79" fmla="*/ 2147483646 h 11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67" h="1167">
                  <a:moveTo>
                    <a:pt x="766" y="1166"/>
                  </a:moveTo>
                  <a:lnTo>
                    <a:pt x="766" y="1166"/>
                  </a:lnTo>
                  <a:cubicBezTo>
                    <a:pt x="392" y="1166"/>
                    <a:pt x="392" y="1166"/>
                    <a:pt x="392" y="1166"/>
                  </a:cubicBezTo>
                  <a:cubicBezTo>
                    <a:pt x="374" y="1166"/>
                    <a:pt x="365" y="1157"/>
                    <a:pt x="365" y="1139"/>
                  </a:cubicBezTo>
                  <a:cubicBezTo>
                    <a:pt x="365" y="802"/>
                    <a:pt x="365" y="802"/>
                    <a:pt x="365" y="802"/>
                  </a:cubicBezTo>
                  <a:cubicBezTo>
                    <a:pt x="26" y="802"/>
                    <a:pt x="26" y="802"/>
                    <a:pt x="26" y="802"/>
                  </a:cubicBezTo>
                  <a:cubicBezTo>
                    <a:pt x="9" y="802"/>
                    <a:pt x="0" y="793"/>
                    <a:pt x="0" y="766"/>
                  </a:cubicBezTo>
                  <a:cubicBezTo>
                    <a:pt x="0" y="392"/>
                    <a:pt x="0" y="392"/>
                    <a:pt x="0" y="392"/>
                  </a:cubicBezTo>
                  <a:cubicBezTo>
                    <a:pt x="0" y="374"/>
                    <a:pt x="9" y="366"/>
                    <a:pt x="26" y="366"/>
                  </a:cubicBezTo>
                  <a:cubicBezTo>
                    <a:pt x="365" y="366"/>
                    <a:pt x="365" y="366"/>
                    <a:pt x="365" y="366"/>
                  </a:cubicBezTo>
                  <a:cubicBezTo>
                    <a:pt x="365" y="27"/>
                    <a:pt x="365" y="27"/>
                    <a:pt x="365" y="27"/>
                  </a:cubicBezTo>
                  <a:cubicBezTo>
                    <a:pt x="365" y="9"/>
                    <a:pt x="374" y="0"/>
                    <a:pt x="392" y="0"/>
                  </a:cubicBezTo>
                  <a:cubicBezTo>
                    <a:pt x="766" y="0"/>
                    <a:pt x="766" y="0"/>
                    <a:pt x="766" y="0"/>
                  </a:cubicBezTo>
                  <a:cubicBezTo>
                    <a:pt x="792" y="0"/>
                    <a:pt x="801" y="9"/>
                    <a:pt x="801" y="27"/>
                  </a:cubicBezTo>
                  <a:cubicBezTo>
                    <a:pt x="801" y="366"/>
                    <a:pt x="801" y="366"/>
                    <a:pt x="801" y="366"/>
                  </a:cubicBezTo>
                  <a:cubicBezTo>
                    <a:pt x="1139" y="366"/>
                    <a:pt x="1139" y="366"/>
                    <a:pt x="1139" y="366"/>
                  </a:cubicBezTo>
                  <a:cubicBezTo>
                    <a:pt x="1157" y="366"/>
                    <a:pt x="1166" y="374"/>
                    <a:pt x="1166" y="392"/>
                  </a:cubicBezTo>
                  <a:cubicBezTo>
                    <a:pt x="1166" y="766"/>
                    <a:pt x="1166" y="766"/>
                    <a:pt x="1166" y="766"/>
                  </a:cubicBezTo>
                  <a:cubicBezTo>
                    <a:pt x="1166" y="793"/>
                    <a:pt x="1157" y="802"/>
                    <a:pt x="1139" y="802"/>
                  </a:cubicBezTo>
                  <a:cubicBezTo>
                    <a:pt x="801" y="802"/>
                    <a:pt x="801" y="802"/>
                    <a:pt x="801" y="802"/>
                  </a:cubicBezTo>
                  <a:cubicBezTo>
                    <a:pt x="801" y="1139"/>
                    <a:pt x="801" y="1139"/>
                    <a:pt x="801" y="1139"/>
                  </a:cubicBezTo>
                  <a:cubicBezTo>
                    <a:pt x="801" y="1157"/>
                    <a:pt x="792" y="1166"/>
                    <a:pt x="766" y="1166"/>
                  </a:cubicBezTo>
                  <a:close/>
                  <a:moveTo>
                    <a:pt x="427" y="1103"/>
                  </a:moveTo>
                  <a:lnTo>
                    <a:pt x="427" y="1103"/>
                  </a:lnTo>
                  <a:cubicBezTo>
                    <a:pt x="739" y="1103"/>
                    <a:pt x="739" y="1103"/>
                    <a:pt x="739" y="1103"/>
                  </a:cubicBezTo>
                  <a:cubicBezTo>
                    <a:pt x="739" y="766"/>
                    <a:pt x="739" y="766"/>
                    <a:pt x="739" y="766"/>
                  </a:cubicBezTo>
                  <a:cubicBezTo>
                    <a:pt x="739" y="748"/>
                    <a:pt x="748" y="739"/>
                    <a:pt x="766" y="739"/>
                  </a:cubicBezTo>
                  <a:cubicBezTo>
                    <a:pt x="1104" y="739"/>
                    <a:pt x="1104" y="739"/>
                    <a:pt x="1104" y="739"/>
                  </a:cubicBezTo>
                  <a:cubicBezTo>
                    <a:pt x="1104" y="428"/>
                    <a:pt x="1104" y="428"/>
                    <a:pt x="1104" y="428"/>
                  </a:cubicBezTo>
                  <a:cubicBezTo>
                    <a:pt x="766" y="428"/>
                    <a:pt x="766" y="428"/>
                    <a:pt x="766" y="428"/>
                  </a:cubicBezTo>
                  <a:cubicBezTo>
                    <a:pt x="748" y="428"/>
                    <a:pt x="739" y="419"/>
                    <a:pt x="739" y="392"/>
                  </a:cubicBezTo>
                  <a:cubicBezTo>
                    <a:pt x="739" y="63"/>
                    <a:pt x="739" y="63"/>
                    <a:pt x="739" y="63"/>
                  </a:cubicBezTo>
                  <a:cubicBezTo>
                    <a:pt x="427" y="63"/>
                    <a:pt x="427" y="63"/>
                    <a:pt x="427" y="63"/>
                  </a:cubicBezTo>
                  <a:cubicBezTo>
                    <a:pt x="427" y="392"/>
                    <a:pt x="427" y="392"/>
                    <a:pt x="427" y="392"/>
                  </a:cubicBezTo>
                  <a:cubicBezTo>
                    <a:pt x="427" y="419"/>
                    <a:pt x="418" y="428"/>
                    <a:pt x="392" y="428"/>
                  </a:cubicBezTo>
                  <a:cubicBezTo>
                    <a:pt x="62" y="428"/>
                    <a:pt x="62" y="428"/>
                    <a:pt x="62" y="428"/>
                  </a:cubicBezTo>
                  <a:cubicBezTo>
                    <a:pt x="62" y="739"/>
                    <a:pt x="62" y="739"/>
                    <a:pt x="62" y="739"/>
                  </a:cubicBezTo>
                  <a:cubicBezTo>
                    <a:pt x="392" y="739"/>
                    <a:pt x="392" y="739"/>
                    <a:pt x="392" y="739"/>
                  </a:cubicBezTo>
                  <a:cubicBezTo>
                    <a:pt x="418" y="739"/>
                    <a:pt x="427" y="748"/>
                    <a:pt x="427" y="766"/>
                  </a:cubicBezTo>
                  <a:lnTo>
                    <a:pt x="427" y="110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grpSp>
      <p:grpSp>
        <p:nvGrpSpPr>
          <p:cNvPr id="61" name="Grupo 60">
            <a:extLst>
              <a:ext uri="{FF2B5EF4-FFF2-40B4-BE49-F238E27FC236}">
                <a16:creationId xmlns:a16="http://schemas.microsoft.com/office/drawing/2014/main" id="{502F0F0D-0A72-4F62-A606-D86B97BB4985}"/>
              </a:ext>
            </a:extLst>
          </p:cNvPr>
          <p:cNvGrpSpPr>
            <a:grpSpLocks/>
          </p:cNvGrpSpPr>
          <p:nvPr/>
        </p:nvGrpSpPr>
        <p:grpSpPr bwMode="auto">
          <a:xfrm>
            <a:off x="6154738" y="1592263"/>
            <a:ext cx="5972175" cy="1212850"/>
            <a:chOff x="6154324" y="1592710"/>
            <a:chExt cx="5972841" cy="1211713"/>
          </a:xfrm>
        </p:grpSpPr>
        <p:sp>
          <p:nvSpPr>
            <p:cNvPr id="81940" name="Freeform 345">
              <a:extLst>
                <a:ext uri="{FF2B5EF4-FFF2-40B4-BE49-F238E27FC236}">
                  <a16:creationId xmlns:a16="http://schemas.microsoft.com/office/drawing/2014/main" id="{311A0E7A-260C-42D6-BE3B-83A464CF7728}"/>
                </a:ext>
              </a:extLst>
            </p:cNvPr>
            <p:cNvSpPr>
              <a:spLocks/>
            </p:cNvSpPr>
            <p:nvPr/>
          </p:nvSpPr>
          <p:spPr bwMode="auto">
            <a:xfrm>
              <a:off x="6289750" y="1728137"/>
              <a:ext cx="1050151" cy="1026392"/>
            </a:xfrm>
            <a:custGeom>
              <a:avLst/>
              <a:gdLst>
                <a:gd name="T0" fmla="*/ 2147483646 w 1951"/>
                <a:gd name="T1" fmla="*/ 0 h 1907"/>
                <a:gd name="T2" fmla="*/ 2147483646 w 1951"/>
                <a:gd name="T3" fmla="*/ 0 h 1907"/>
                <a:gd name="T4" fmla="*/ 0 w 1951"/>
                <a:gd name="T5" fmla="*/ 2147483646 h 1907"/>
                <a:gd name="T6" fmla="*/ 2147483646 w 1951"/>
                <a:gd name="T7" fmla="*/ 2147483646 h 1907"/>
                <a:gd name="T8" fmla="*/ 2147483646 w 1951"/>
                <a:gd name="T9" fmla="*/ 2147483646 h 1907"/>
                <a:gd name="T10" fmla="*/ 2147483646 w 1951"/>
                <a:gd name="T11" fmla="*/ 2147483646 h 1907"/>
                <a:gd name="T12" fmla="*/ 2147483646 w 1951"/>
                <a:gd name="T13" fmla="*/ 2147483646 h 1907"/>
                <a:gd name="T14" fmla="*/ 2147483646 w 1951"/>
                <a:gd name="T15" fmla="*/ 2147483646 h 1907"/>
                <a:gd name="T16" fmla="*/ 2147483646 w 1951"/>
                <a:gd name="T17" fmla="*/ 2147483646 h 1907"/>
                <a:gd name="T18" fmla="*/ 2147483646 w 1951"/>
                <a:gd name="T19" fmla="*/ 2147483646 h 1907"/>
                <a:gd name="T20" fmla="*/ 2147483646 w 1951"/>
                <a:gd name="T21" fmla="*/ 2147483646 h 1907"/>
                <a:gd name="T22" fmla="*/ 2147483646 w 1951"/>
                <a:gd name="T23" fmla="*/ 0 h 19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51" h="1907">
                  <a:moveTo>
                    <a:pt x="1415" y="0"/>
                  </a:moveTo>
                  <a:lnTo>
                    <a:pt x="1415" y="0"/>
                  </a:lnTo>
                  <a:cubicBezTo>
                    <a:pt x="0" y="1407"/>
                    <a:pt x="0" y="1407"/>
                    <a:pt x="0" y="1407"/>
                  </a:cubicBezTo>
                  <a:cubicBezTo>
                    <a:pt x="44" y="1478"/>
                    <a:pt x="89" y="1541"/>
                    <a:pt x="151" y="1603"/>
                  </a:cubicBezTo>
                  <a:cubicBezTo>
                    <a:pt x="338" y="1790"/>
                    <a:pt x="587" y="1906"/>
                    <a:pt x="872" y="1906"/>
                  </a:cubicBezTo>
                  <a:cubicBezTo>
                    <a:pt x="1157" y="1906"/>
                    <a:pt x="1415" y="1790"/>
                    <a:pt x="1602" y="1603"/>
                  </a:cubicBezTo>
                  <a:cubicBezTo>
                    <a:pt x="1789" y="1416"/>
                    <a:pt x="1905" y="1158"/>
                    <a:pt x="1905" y="873"/>
                  </a:cubicBezTo>
                  <a:cubicBezTo>
                    <a:pt x="1950" y="873"/>
                    <a:pt x="1950" y="873"/>
                    <a:pt x="1950" y="873"/>
                  </a:cubicBezTo>
                  <a:cubicBezTo>
                    <a:pt x="1905" y="873"/>
                    <a:pt x="1905" y="873"/>
                    <a:pt x="1905" y="873"/>
                  </a:cubicBezTo>
                  <a:cubicBezTo>
                    <a:pt x="1905" y="588"/>
                    <a:pt x="1789" y="330"/>
                    <a:pt x="1602" y="143"/>
                  </a:cubicBezTo>
                  <a:cubicBezTo>
                    <a:pt x="1549" y="89"/>
                    <a:pt x="1478" y="36"/>
                    <a:pt x="1415"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41" name="Freeform 346">
              <a:extLst>
                <a:ext uri="{FF2B5EF4-FFF2-40B4-BE49-F238E27FC236}">
                  <a16:creationId xmlns:a16="http://schemas.microsoft.com/office/drawing/2014/main" id="{0F6A01D6-3E27-4F88-8781-AB7242DB2893}"/>
                </a:ext>
              </a:extLst>
            </p:cNvPr>
            <p:cNvSpPr>
              <a:spLocks/>
            </p:cNvSpPr>
            <p:nvPr/>
          </p:nvSpPr>
          <p:spPr bwMode="auto">
            <a:xfrm>
              <a:off x="6206594" y="1647357"/>
              <a:ext cx="845823" cy="841071"/>
            </a:xfrm>
            <a:custGeom>
              <a:avLst/>
              <a:gdLst>
                <a:gd name="T0" fmla="*/ 2147483646 w 1568"/>
                <a:gd name="T1" fmla="*/ 0 h 1559"/>
                <a:gd name="T2" fmla="*/ 2147483646 w 1568"/>
                <a:gd name="T3" fmla="*/ 0 h 1559"/>
                <a:gd name="T4" fmla="*/ 2147483646 w 1568"/>
                <a:gd name="T5" fmla="*/ 2147483646 h 1559"/>
                <a:gd name="T6" fmla="*/ 0 w 1568"/>
                <a:gd name="T7" fmla="*/ 2147483646 h 1559"/>
                <a:gd name="T8" fmla="*/ 2147483646 w 1568"/>
                <a:gd name="T9" fmla="*/ 2147483646 h 1559"/>
                <a:gd name="T10" fmla="*/ 2147483646 w 1568"/>
                <a:gd name="T11" fmla="*/ 2147483646 h 1559"/>
                <a:gd name="T12" fmla="*/ 2147483646 w 1568"/>
                <a:gd name="T13" fmla="*/ 0 h 1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8" h="1559">
                  <a:moveTo>
                    <a:pt x="1024" y="0"/>
                  </a:moveTo>
                  <a:lnTo>
                    <a:pt x="1024" y="0"/>
                  </a:lnTo>
                  <a:cubicBezTo>
                    <a:pt x="739" y="0"/>
                    <a:pt x="490" y="116"/>
                    <a:pt x="303" y="294"/>
                  </a:cubicBezTo>
                  <a:cubicBezTo>
                    <a:pt x="116" y="481"/>
                    <a:pt x="0" y="739"/>
                    <a:pt x="0" y="1024"/>
                  </a:cubicBezTo>
                  <a:cubicBezTo>
                    <a:pt x="0" y="1220"/>
                    <a:pt x="54" y="1407"/>
                    <a:pt x="152" y="1558"/>
                  </a:cubicBezTo>
                  <a:cubicBezTo>
                    <a:pt x="1567" y="151"/>
                    <a:pt x="1567" y="151"/>
                    <a:pt x="1567" y="151"/>
                  </a:cubicBezTo>
                  <a:cubicBezTo>
                    <a:pt x="1407" y="53"/>
                    <a:pt x="1220" y="0"/>
                    <a:pt x="1024" y="0"/>
                  </a:cubicBezTo>
                </a:path>
              </a:pathLst>
            </a:custGeom>
            <a:solidFill>
              <a:schemeClr val="bg2">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47" name="Freeform 347">
              <a:extLst>
                <a:ext uri="{FF2B5EF4-FFF2-40B4-BE49-F238E27FC236}">
                  <a16:creationId xmlns:a16="http://schemas.microsoft.com/office/drawing/2014/main" id="{84519F3F-B187-4153-8B17-7E1E290EB64F}"/>
                </a:ext>
              </a:extLst>
            </p:cNvPr>
            <p:cNvSpPr>
              <a:spLocks noChangeArrowheads="1"/>
            </p:cNvSpPr>
            <p:nvPr/>
          </p:nvSpPr>
          <p:spPr bwMode="auto">
            <a:xfrm>
              <a:off x="6249585" y="1689456"/>
              <a:ext cx="1114549" cy="1114967"/>
            </a:xfrm>
            <a:custGeom>
              <a:avLst/>
              <a:gdLst>
                <a:gd name="T0" fmla="*/ 2022 w 2067"/>
                <a:gd name="T1" fmla="*/ 944 h 2067"/>
                <a:gd name="T2" fmla="*/ 2022 w 2067"/>
                <a:gd name="T3" fmla="*/ 944 h 2067"/>
                <a:gd name="T4" fmla="*/ 2022 w 2067"/>
                <a:gd name="T5" fmla="*/ 944 h 2067"/>
                <a:gd name="T6" fmla="*/ 1977 w 2067"/>
                <a:gd name="T7" fmla="*/ 944 h 2067"/>
                <a:gd name="T8" fmla="*/ 1674 w 2067"/>
                <a:gd name="T9" fmla="*/ 1674 h 2067"/>
                <a:gd name="T10" fmla="*/ 944 w 2067"/>
                <a:gd name="T11" fmla="*/ 1977 h 2067"/>
                <a:gd name="T12" fmla="*/ 223 w 2067"/>
                <a:gd name="T13" fmla="*/ 1674 h 2067"/>
                <a:gd name="T14" fmla="*/ 72 w 2067"/>
                <a:gd name="T15" fmla="*/ 1478 h 2067"/>
                <a:gd name="T16" fmla="*/ 0 w 2067"/>
                <a:gd name="T17" fmla="*/ 1549 h 2067"/>
                <a:gd name="T18" fmla="*/ 152 w 2067"/>
                <a:gd name="T19" fmla="*/ 1736 h 2067"/>
                <a:gd name="T20" fmla="*/ 944 w 2067"/>
                <a:gd name="T21" fmla="*/ 2066 h 2067"/>
                <a:gd name="T22" fmla="*/ 944 w 2067"/>
                <a:gd name="T23" fmla="*/ 2066 h 2067"/>
                <a:gd name="T24" fmla="*/ 1746 w 2067"/>
                <a:gd name="T25" fmla="*/ 1736 h 2067"/>
                <a:gd name="T26" fmla="*/ 2066 w 2067"/>
                <a:gd name="T27" fmla="*/ 988 h 2067"/>
                <a:gd name="T28" fmla="*/ 2022 w 2067"/>
                <a:gd name="T29" fmla="*/ 988 h 2067"/>
                <a:gd name="T30" fmla="*/ 2022 w 2067"/>
                <a:gd name="T31" fmla="*/ 944 h 2067"/>
                <a:gd name="T32" fmla="*/ 1550 w 2067"/>
                <a:gd name="T33" fmla="*/ 0 h 2067"/>
                <a:gd name="T34" fmla="*/ 1550 w 2067"/>
                <a:gd name="T35" fmla="*/ 0 h 2067"/>
                <a:gd name="T36" fmla="*/ 1487 w 2067"/>
                <a:gd name="T37" fmla="*/ 71 h 2067"/>
                <a:gd name="T38" fmla="*/ 1674 w 2067"/>
                <a:gd name="T39" fmla="*/ 214 h 2067"/>
                <a:gd name="T40" fmla="*/ 1977 w 2067"/>
                <a:gd name="T41" fmla="*/ 944 h 2067"/>
                <a:gd name="T42" fmla="*/ 2022 w 2067"/>
                <a:gd name="T43" fmla="*/ 944 h 2067"/>
                <a:gd name="T44" fmla="*/ 2022 w 2067"/>
                <a:gd name="T45" fmla="*/ 899 h 2067"/>
                <a:gd name="T46" fmla="*/ 2066 w 2067"/>
                <a:gd name="T47" fmla="*/ 899 h 2067"/>
                <a:gd name="T48" fmla="*/ 1746 w 2067"/>
                <a:gd name="T49" fmla="*/ 151 h 2067"/>
                <a:gd name="T50" fmla="*/ 1550 w 2067"/>
                <a:gd name="T51" fmla="*/ 0 h 2067"/>
                <a:gd name="T52" fmla="*/ 2022 w 2067"/>
                <a:gd name="T53" fmla="*/ 944 h 2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67" h="2067">
                  <a:moveTo>
                    <a:pt x="2022" y="944"/>
                  </a:moveTo>
                  <a:lnTo>
                    <a:pt x="2022" y="944"/>
                  </a:lnTo>
                  <a:lnTo>
                    <a:pt x="2022" y="944"/>
                  </a:lnTo>
                  <a:cubicBezTo>
                    <a:pt x="1977" y="944"/>
                    <a:pt x="1977" y="944"/>
                    <a:pt x="1977" y="944"/>
                  </a:cubicBezTo>
                  <a:cubicBezTo>
                    <a:pt x="1977" y="1229"/>
                    <a:pt x="1861" y="1487"/>
                    <a:pt x="1674" y="1674"/>
                  </a:cubicBezTo>
                  <a:cubicBezTo>
                    <a:pt x="1487" y="1861"/>
                    <a:pt x="1229" y="1977"/>
                    <a:pt x="944" y="1977"/>
                  </a:cubicBezTo>
                  <a:cubicBezTo>
                    <a:pt x="659" y="1977"/>
                    <a:pt x="410" y="1861"/>
                    <a:pt x="223" y="1674"/>
                  </a:cubicBezTo>
                  <a:cubicBezTo>
                    <a:pt x="161" y="1612"/>
                    <a:pt x="116" y="1549"/>
                    <a:pt x="72" y="1478"/>
                  </a:cubicBezTo>
                  <a:cubicBezTo>
                    <a:pt x="0" y="1549"/>
                    <a:pt x="0" y="1549"/>
                    <a:pt x="0" y="1549"/>
                  </a:cubicBezTo>
                  <a:cubicBezTo>
                    <a:pt x="45" y="1621"/>
                    <a:pt x="98" y="1683"/>
                    <a:pt x="152" y="1736"/>
                  </a:cubicBezTo>
                  <a:cubicBezTo>
                    <a:pt x="357" y="1941"/>
                    <a:pt x="641" y="2066"/>
                    <a:pt x="944" y="2066"/>
                  </a:cubicBezTo>
                  <a:lnTo>
                    <a:pt x="944" y="2066"/>
                  </a:lnTo>
                  <a:cubicBezTo>
                    <a:pt x="1256" y="2066"/>
                    <a:pt x="1541" y="1941"/>
                    <a:pt x="1746" y="1736"/>
                  </a:cubicBezTo>
                  <a:cubicBezTo>
                    <a:pt x="1933" y="1549"/>
                    <a:pt x="2057" y="1282"/>
                    <a:pt x="2066" y="988"/>
                  </a:cubicBezTo>
                  <a:cubicBezTo>
                    <a:pt x="2022" y="988"/>
                    <a:pt x="2022" y="988"/>
                    <a:pt x="2022" y="988"/>
                  </a:cubicBezTo>
                  <a:cubicBezTo>
                    <a:pt x="2022" y="944"/>
                    <a:pt x="2022" y="944"/>
                    <a:pt x="2022" y="944"/>
                  </a:cubicBezTo>
                  <a:lnTo>
                    <a:pt x="1550" y="0"/>
                  </a:lnTo>
                  <a:lnTo>
                    <a:pt x="1550" y="0"/>
                  </a:lnTo>
                  <a:cubicBezTo>
                    <a:pt x="1487" y="71"/>
                    <a:pt x="1487" y="71"/>
                    <a:pt x="1487" y="71"/>
                  </a:cubicBezTo>
                  <a:cubicBezTo>
                    <a:pt x="1550" y="107"/>
                    <a:pt x="1621" y="160"/>
                    <a:pt x="1674" y="214"/>
                  </a:cubicBezTo>
                  <a:cubicBezTo>
                    <a:pt x="1861" y="401"/>
                    <a:pt x="1977" y="659"/>
                    <a:pt x="1977" y="944"/>
                  </a:cubicBezTo>
                  <a:cubicBezTo>
                    <a:pt x="2022" y="944"/>
                    <a:pt x="2022" y="944"/>
                    <a:pt x="2022" y="944"/>
                  </a:cubicBezTo>
                  <a:cubicBezTo>
                    <a:pt x="2022" y="899"/>
                    <a:pt x="2022" y="899"/>
                    <a:pt x="2022" y="899"/>
                  </a:cubicBezTo>
                  <a:cubicBezTo>
                    <a:pt x="2066" y="899"/>
                    <a:pt x="2066" y="899"/>
                    <a:pt x="2066" y="899"/>
                  </a:cubicBezTo>
                  <a:cubicBezTo>
                    <a:pt x="2057" y="606"/>
                    <a:pt x="1933" y="347"/>
                    <a:pt x="1746" y="151"/>
                  </a:cubicBezTo>
                  <a:cubicBezTo>
                    <a:pt x="1683" y="89"/>
                    <a:pt x="1621" y="45"/>
                    <a:pt x="1550" y="0"/>
                  </a:cubicBezTo>
                  <a:lnTo>
                    <a:pt x="2022" y="944"/>
                  </a:lnTo>
                </a:path>
              </a:pathLst>
            </a:custGeom>
            <a:solidFill>
              <a:schemeClr val="accent1">
                <a:lumMod val="40000"/>
                <a:lumOff val="60000"/>
              </a:schemeClr>
            </a:solidFill>
            <a:ln>
              <a:noFill/>
            </a:ln>
            <a:effectLst/>
          </p:spPr>
          <p:txBody>
            <a:bodyPr wrap="none" anchor="ctr"/>
            <a:lstStyle/>
            <a:p>
              <a:pPr>
                <a:defRPr/>
              </a:pPr>
              <a:endParaRPr lang="es-MX"/>
            </a:p>
          </p:txBody>
        </p:sp>
        <p:sp>
          <p:nvSpPr>
            <p:cNvPr id="48" name="Freeform 348">
              <a:extLst>
                <a:ext uri="{FF2B5EF4-FFF2-40B4-BE49-F238E27FC236}">
                  <a16:creationId xmlns:a16="http://schemas.microsoft.com/office/drawing/2014/main" id="{697E1FE6-FA57-4E6D-A40F-B4742BB8EBD4}"/>
                </a:ext>
              </a:extLst>
            </p:cNvPr>
            <p:cNvSpPr>
              <a:spLocks noChangeArrowheads="1"/>
            </p:cNvSpPr>
            <p:nvPr/>
          </p:nvSpPr>
          <p:spPr bwMode="auto">
            <a:xfrm>
              <a:off x="6154324" y="1592710"/>
              <a:ext cx="931966" cy="930988"/>
            </a:xfrm>
            <a:custGeom>
              <a:avLst/>
              <a:gdLst>
                <a:gd name="T0" fmla="*/ 1122 w 1729"/>
                <a:gd name="T1" fmla="*/ 0 h 1728"/>
                <a:gd name="T2" fmla="*/ 1122 w 1729"/>
                <a:gd name="T3" fmla="*/ 0 h 1728"/>
                <a:gd name="T4" fmla="*/ 1122 w 1729"/>
                <a:gd name="T5" fmla="*/ 0 h 1728"/>
                <a:gd name="T6" fmla="*/ 330 w 1729"/>
                <a:gd name="T7" fmla="*/ 329 h 1728"/>
                <a:gd name="T8" fmla="*/ 0 w 1729"/>
                <a:gd name="T9" fmla="*/ 1122 h 1728"/>
                <a:gd name="T10" fmla="*/ 178 w 1729"/>
                <a:gd name="T11" fmla="*/ 1727 h 1728"/>
                <a:gd name="T12" fmla="*/ 250 w 1729"/>
                <a:gd name="T13" fmla="*/ 1656 h 1728"/>
                <a:gd name="T14" fmla="*/ 98 w 1729"/>
                <a:gd name="T15" fmla="*/ 1122 h 1728"/>
                <a:gd name="T16" fmla="*/ 401 w 1729"/>
                <a:gd name="T17" fmla="*/ 392 h 1728"/>
                <a:gd name="T18" fmla="*/ 1122 w 1729"/>
                <a:gd name="T19" fmla="*/ 98 h 1728"/>
                <a:gd name="T20" fmla="*/ 1665 w 1729"/>
                <a:gd name="T21" fmla="*/ 249 h 1728"/>
                <a:gd name="T22" fmla="*/ 1728 w 1729"/>
                <a:gd name="T23" fmla="*/ 178 h 1728"/>
                <a:gd name="T24" fmla="*/ 1122 w 1729"/>
                <a:gd name="T25"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9" h="1728">
                  <a:moveTo>
                    <a:pt x="1122" y="0"/>
                  </a:moveTo>
                  <a:lnTo>
                    <a:pt x="1122" y="0"/>
                  </a:lnTo>
                  <a:lnTo>
                    <a:pt x="1122" y="0"/>
                  </a:lnTo>
                  <a:cubicBezTo>
                    <a:pt x="819" y="0"/>
                    <a:pt x="535" y="125"/>
                    <a:pt x="330" y="329"/>
                  </a:cubicBezTo>
                  <a:cubicBezTo>
                    <a:pt x="125" y="534"/>
                    <a:pt x="0" y="810"/>
                    <a:pt x="0" y="1122"/>
                  </a:cubicBezTo>
                  <a:cubicBezTo>
                    <a:pt x="0" y="1344"/>
                    <a:pt x="63" y="1549"/>
                    <a:pt x="178" y="1727"/>
                  </a:cubicBezTo>
                  <a:cubicBezTo>
                    <a:pt x="250" y="1656"/>
                    <a:pt x="250" y="1656"/>
                    <a:pt x="250" y="1656"/>
                  </a:cubicBezTo>
                  <a:cubicBezTo>
                    <a:pt x="152" y="1505"/>
                    <a:pt x="98" y="1318"/>
                    <a:pt x="98" y="1122"/>
                  </a:cubicBezTo>
                  <a:cubicBezTo>
                    <a:pt x="98" y="837"/>
                    <a:pt x="214" y="579"/>
                    <a:pt x="401" y="392"/>
                  </a:cubicBezTo>
                  <a:cubicBezTo>
                    <a:pt x="588" y="214"/>
                    <a:pt x="837" y="98"/>
                    <a:pt x="1122" y="98"/>
                  </a:cubicBezTo>
                  <a:cubicBezTo>
                    <a:pt x="1318" y="98"/>
                    <a:pt x="1505" y="151"/>
                    <a:pt x="1665" y="249"/>
                  </a:cubicBezTo>
                  <a:cubicBezTo>
                    <a:pt x="1728" y="178"/>
                    <a:pt x="1728" y="178"/>
                    <a:pt x="1728" y="178"/>
                  </a:cubicBezTo>
                  <a:cubicBezTo>
                    <a:pt x="1559" y="62"/>
                    <a:pt x="1345" y="0"/>
                    <a:pt x="1122" y="0"/>
                  </a:cubicBezTo>
                </a:path>
              </a:pathLst>
            </a:custGeom>
            <a:solidFill>
              <a:schemeClr val="accent1">
                <a:lumMod val="40000"/>
                <a:lumOff val="60000"/>
              </a:schemeClr>
            </a:solidFill>
            <a:ln>
              <a:noFill/>
            </a:ln>
            <a:effectLst/>
          </p:spPr>
          <p:txBody>
            <a:bodyPr wrap="none" anchor="ctr"/>
            <a:lstStyle/>
            <a:p>
              <a:pPr>
                <a:defRPr/>
              </a:pPr>
              <a:endParaRPr lang="es-MX"/>
            </a:p>
          </p:txBody>
        </p:sp>
        <p:sp>
          <p:nvSpPr>
            <p:cNvPr id="49" name="Freeform 355">
              <a:extLst>
                <a:ext uri="{FF2B5EF4-FFF2-40B4-BE49-F238E27FC236}">
                  <a16:creationId xmlns:a16="http://schemas.microsoft.com/office/drawing/2014/main" id="{D908B8F7-04AC-4606-A93B-D88ABA6E155B}"/>
                </a:ext>
              </a:extLst>
            </p:cNvPr>
            <p:cNvSpPr>
              <a:spLocks noChangeArrowheads="1"/>
            </p:cNvSpPr>
            <p:nvPr/>
          </p:nvSpPr>
          <p:spPr bwMode="auto">
            <a:xfrm>
              <a:off x="7364134" y="2174776"/>
              <a:ext cx="1270142" cy="47580"/>
            </a:xfrm>
            <a:custGeom>
              <a:avLst/>
              <a:gdLst>
                <a:gd name="T0" fmla="*/ 2360 w 2361"/>
                <a:gd name="T1" fmla="*/ 0 h 90"/>
                <a:gd name="T2" fmla="*/ 2360 w 2361"/>
                <a:gd name="T3" fmla="*/ 0 h 90"/>
                <a:gd name="T4" fmla="*/ 0 w 2361"/>
                <a:gd name="T5" fmla="*/ 0 h 90"/>
                <a:gd name="T6" fmla="*/ 9 w 2361"/>
                <a:gd name="T7" fmla="*/ 45 h 90"/>
                <a:gd name="T8" fmla="*/ 9 w 2361"/>
                <a:gd name="T9" fmla="*/ 45 h 90"/>
                <a:gd name="T10" fmla="*/ 9 w 2361"/>
                <a:gd name="T11" fmla="*/ 45 h 90"/>
                <a:gd name="T12" fmla="*/ 0 w 2361"/>
                <a:gd name="T13" fmla="*/ 89 h 90"/>
                <a:gd name="T14" fmla="*/ 2360 w 2361"/>
                <a:gd name="T15" fmla="*/ 89 h 90"/>
                <a:gd name="T16" fmla="*/ 2360 w 2361"/>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1" h="90">
                  <a:moveTo>
                    <a:pt x="2360" y="0"/>
                  </a:moveTo>
                  <a:lnTo>
                    <a:pt x="2360" y="0"/>
                  </a:lnTo>
                  <a:cubicBezTo>
                    <a:pt x="0" y="0"/>
                    <a:pt x="0" y="0"/>
                    <a:pt x="0" y="0"/>
                  </a:cubicBezTo>
                  <a:cubicBezTo>
                    <a:pt x="9" y="18"/>
                    <a:pt x="9" y="27"/>
                    <a:pt x="9" y="45"/>
                  </a:cubicBezTo>
                  <a:lnTo>
                    <a:pt x="9" y="45"/>
                  </a:lnTo>
                  <a:lnTo>
                    <a:pt x="9" y="45"/>
                  </a:lnTo>
                  <a:cubicBezTo>
                    <a:pt x="9" y="63"/>
                    <a:pt x="9" y="80"/>
                    <a:pt x="0" y="89"/>
                  </a:cubicBezTo>
                  <a:cubicBezTo>
                    <a:pt x="2360" y="89"/>
                    <a:pt x="2360" y="89"/>
                    <a:pt x="2360" y="89"/>
                  </a:cubicBezTo>
                  <a:cubicBezTo>
                    <a:pt x="2360" y="0"/>
                    <a:pt x="2360" y="0"/>
                    <a:pt x="2360" y="0"/>
                  </a:cubicBezTo>
                </a:path>
              </a:pathLst>
            </a:custGeom>
            <a:solidFill>
              <a:schemeClr val="accent1">
                <a:lumMod val="40000"/>
                <a:lumOff val="60000"/>
              </a:schemeClr>
            </a:solidFill>
            <a:ln>
              <a:noFill/>
            </a:ln>
            <a:effectLst/>
          </p:spPr>
          <p:txBody>
            <a:bodyPr wrap="none" anchor="ctr"/>
            <a:lstStyle/>
            <a:p>
              <a:pPr>
                <a:defRPr/>
              </a:pPr>
              <a:endParaRPr lang="es-MX"/>
            </a:p>
          </p:txBody>
        </p:sp>
        <p:sp>
          <p:nvSpPr>
            <p:cNvPr id="50" name="Freeform 356">
              <a:extLst>
                <a:ext uri="{FF2B5EF4-FFF2-40B4-BE49-F238E27FC236}">
                  <a16:creationId xmlns:a16="http://schemas.microsoft.com/office/drawing/2014/main" id="{D27D95DC-5694-4F12-BE41-14689E410884}"/>
                </a:ext>
              </a:extLst>
            </p:cNvPr>
            <p:cNvSpPr>
              <a:spLocks noChangeArrowheads="1"/>
            </p:cNvSpPr>
            <p:nvPr/>
          </p:nvSpPr>
          <p:spPr bwMode="auto">
            <a:xfrm>
              <a:off x="7340318" y="2174776"/>
              <a:ext cx="28578" cy="47580"/>
            </a:xfrm>
            <a:custGeom>
              <a:avLst/>
              <a:gdLst>
                <a:gd name="T0" fmla="*/ 53 w 54"/>
                <a:gd name="T1" fmla="*/ 45 h 90"/>
                <a:gd name="T2" fmla="*/ 53 w 54"/>
                <a:gd name="T3" fmla="*/ 45 h 90"/>
                <a:gd name="T4" fmla="*/ 0 w 54"/>
                <a:gd name="T5" fmla="*/ 45 h 90"/>
                <a:gd name="T6" fmla="*/ 0 w 54"/>
                <a:gd name="T7" fmla="*/ 89 h 90"/>
                <a:gd name="T8" fmla="*/ 44 w 54"/>
                <a:gd name="T9" fmla="*/ 89 h 90"/>
                <a:gd name="T10" fmla="*/ 53 w 54"/>
                <a:gd name="T11" fmla="*/ 45 h 90"/>
                <a:gd name="T12" fmla="*/ 53 w 54"/>
                <a:gd name="T13" fmla="*/ 45 h 90"/>
                <a:gd name="T14" fmla="*/ 53 w 54"/>
                <a:gd name="T15" fmla="*/ 45 h 90"/>
                <a:gd name="T16" fmla="*/ 53 w 54"/>
                <a:gd name="T17" fmla="*/ 45 h 90"/>
                <a:gd name="T18" fmla="*/ 53 w 54"/>
                <a:gd name="T19" fmla="*/ 45 h 90"/>
                <a:gd name="T20" fmla="*/ 44 w 54"/>
                <a:gd name="T21" fmla="*/ 0 h 90"/>
                <a:gd name="T22" fmla="*/ 44 w 54"/>
                <a:gd name="T23" fmla="*/ 0 h 90"/>
                <a:gd name="T24" fmla="*/ 0 w 54"/>
                <a:gd name="T25" fmla="*/ 0 h 90"/>
                <a:gd name="T26" fmla="*/ 0 w 54"/>
                <a:gd name="T27" fmla="*/ 45 h 90"/>
                <a:gd name="T28" fmla="*/ 53 w 54"/>
                <a:gd name="T29" fmla="*/ 45 h 90"/>
                <a:gd name="T30" fmla="*/ 53 w 54"/>
                <a:gd name="T31" fmla="*/ 45 h 90"/>
                <a:gd name="T32" fmla="*/ 44 w 54"/>
                <a:gd name="T33" fmla="*/ 0 h 90"/>
                <a:gd name="T34" fmla="*/ 53 w 54"/>
                <a:gd name="T35"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90">
                  <a:moveTo>
                    <a:pt x="53" y="45"/>
                  </a:moveTo>
                  <a:lnTo>
                    <a:pt x="53" y="45"/>
                  </a:lnTo>
                  <a:cubicBezTo>
                    <a:pt x="0" y="45"/>
                    <a:pt x="0" y="45"/>
                    <a:pt x="0" y="45"/>
                  </a:cubicBezTo>
                  <a:cubicBezTo>
                    <a:pt x="0" y="89"/>
                    <a:pt x="0" y="89"/>
                    <a:pt x="0" y="89"/>
                  </a:cubicBezTo>
                  <a:cubicBezTo>
                    <a:pt x="44" y="89"/>
                    <a:pt x="44" y="89"/>
                    <a:pt x="44" y="89"/>
                  </a:cubicBezTo>
                  <a:cubicBezTo>
                    <a:pt x="53" y="80"/>
                    <a:pt x="53" y="63"/>
                    <a:pt x="53" y="45"/>
                  </a:cubicBezTo>
                  <a:lnTo>
                    <a:pt x="53" y="45"/>
                  </a:lnTo>
                  <a:lnTo>
                    <a:pt x="53" y="45"/>
                  </a:lnTo>
                  <a:lnTo>
                    <a:pt x="53" y="45"/>
                  </a:lnTo>
                  <a:lnTo>
                    <a:pt x="53" y="45"/>
                  </a:lnTo>
                  <a:lnTo>
                    <a:pt x="44" y="0"/>
                  </a:lnTo>
                  <a:lnTo>
                    <a:pt x="44" y="0"/>
                  </a:lnTo>
                  <a:cubicBezTo>
                    <a:pt x="0" y="0"/>
                    <a:pt x="0" y="0"/>
                    <a:pt x="0" y="0"/>
                  </a:cubicBezTo>
                  <a:cubicBezTo>
                    <a:pt x="0" y="45"/>
                    <a:pt x="0" y="45"/>
                    <a:pt x="0" y="45"/>
                  </a:cubicBezTo>
                  <a:cubicBezTo>
                    <a:pt x="53" y="45"/>
                    <a:pt x="53" y="45"/>
                    <a:pt x="53" y="45"/>
                  </a:cubicBezTo>
                  <a:lnTo>
                    <a:pt x="53" y="45"/>
                  </a:lnTo>
                  <a:cubicBezTo>
                    <a:pt x="53" y="27"/>
                    <a:pt x="53" y="18"/>
                    <a:pt x="44" y="0"/>
                  </a:cubicBezTo>
                  <a:lnTo>
                    <a:pt x="53" y="45"/>
                  </a:lnTo>
                </a:path>
              </a:pathLst>
            </a:custGeom>
            <a:solidFill>
              <a:schemeClr val="accent1">
                <a:lumMod val="40000"/>
                <a:lumOff val="60000"/>
              </a:schemeClr>
            </a:solidFill>
            <a:ln>
              <a:noFill/>
            </a:ln>
            <a:effectLst/>
          </p:spPr>
          <p:txBody>
            <a:bodyPr wrap="none" anchor="ctr"/>
            <a:lstStyle/>
            <a:p>
              <a:pPr>
                <a:defRPr/>
              </a:pPr>
              <a:endParaRPr lang="es-MX"/>
            </a:p>
          </p:txBody>
        </p:sp>
        <p:sp>
          <p:nvSpPr>
            <p:cNvPr id="81946" name="Rectangle 40">
              <a:extLst>
                <a:ext uri="{FF2B5EF4-FFF2-40B4-BE49-F238E27FC236}">
                  <a16:creationId xmlns:a16="http://schemas.microsoft.com/office/drawing/2014/main" id="{FA11BC89-0732-4894-AF3C-97E9A4CA7011}"/>
                </a:ext>
              </a:extLst>
            </p:cNvPr>
            <p:cNvSpPr>
              <a:spLocks noChangeArrowheads="1"/>
            </p:cNvSpPr>
            <p:nvPr/>
          </p:nvSpPr>
          <p:spPr bwMode="auto">
            <a:xfrm>
              <a:off x="8641935" y="1937042"/>
              <a:ext cx="3485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419" altLang="es-419" sz="1600" dirty="0">
                  <a:ea typeface="Calibri" panose="020F0502020204030204" pitchFamily="34" charset="0"/>
                  <a:cs typeface="Times New Roman" panose="02020603050405020304" pitchFamily="18" charset="0"/>
                </a:rPr>
                <a:t>62,9% (n=265) monitorización o seguimiento</a:t>
              </a:r>
            </a:p>
          </p:txBody>
        </p:sp>
        <p:sp>
          <p:nvSpPr>
            <p:cNvPr id="81947" name="Freeform 345">
              <a:extLst>
                <a:ext uri="{FF2B5EF4-FFF2-40B4-BE49-F238E27FC236}">
                  <a16:creationId xmlns:a16="http://schemas.microsoft.com/office/drawing/2014/main" id="{727A1E11-6569-4698-8F95-40EE6662DE71}"/>
                </a:ext>
              </a:extLst>
            </p:cNvPr>
            <p:cNvSpPr>
              <a:spLocks/>
            </p:cNvSpPr>
            <p:nvPr/>
          </p:nvSpPr>
          <p:spPr bwMode="auto">
            <a:xfrm>
              <a:off x="6452841" y="1752795"/>
              <a:ext cx="643427" cy="871181"/>
            </a:xfrm>
            <a:custGeom>
              <a:avLst/>
              <a:gdLst>
                <a:gd name="T0" fmla="*/ 2147483646 w 886"/>
                <a:gd name="T1" fmla="*/ 2147483646 h 1212"/>
                <a:gd name="T2" fmla="*/ 2147483646 w 886"/>
                <a:gd name="T3" fmla="*/ 2147483646 h 1212"/>
                <a:gd name="T4" fmla="*/ 2147483646 w 886"/>
                <a:gd name="T5" fmla="*/ 2147483646 h 1212"/>
                <a:gd name="T6" fmla="*/ 2147483646 w 886"/>
                <a:gd name="T7" fmla="*/ 2147483646 h 1212"/>
                <a:gd name="T8" fmla="*/ 2147483646 w 886"/>
                <a:gd name="T9" fmla="*/ 0 h 1212"/>
                <a:gd name="T10" fmla="*/ 2147483646 w 886"/>
                <a:gd name="T11" fmla="*/ 2147483646 h 1212"/>
                <a:gd name="T12" fmla="*/ 2147483646 w 886"/>
                <a:gd name="T13" fmla="*/ 2147483646 h 1212"/>
                <a:gd name="T14" fmla="*/ 2147483646 w 886"/>
                <a:gd name="T15" fmla="*/ 2147483646 h 1212"/>
                <a:gd name="T16" fmla="*/ 0 w 886"/>
                <a:gd name="T17" fmla="*/ 2147483646 h 1212"/>
                <a:gd name="T18" fmla="*/ 0 w 886"/>
                <a:gd name="T19" fmla="*/ 2147483646 h 1212"/>
                <a:gd name="T20" fmla="*/ 2147483646 w 886"/>
                <a:gd name="T21" fmla="*/ 2147483646 h 1212"/>
                <a:gd name="T22" fmla="*/ 2147483646 w 886"/>
                <a:gd name="T23" fmla="*/ 2147483646 h 1212"/>
                <a:gd name="T24" fmla="*/ 2147483646 w 886"/>
                <a:gd name="T25" fmla="*/ 2147483646 h 1212"/>
                <a:gd name="T26" fmla="*/ 2147483646 w 886"/>
                <a:gd name="T27" fmla="*/ 2147483646 h 1212"/>
                <a:gd name="T28" fmla="*/ 2147483646 w 886"/>
                <a:gd name="T29" fmla="*/ 2147483646 h 1212"/>
                <a:gd name="T30" fmla="*/ 2147483646 w 886"/>
                <a:gd name="T31" fmla="*/ 2147483646 h 1212"/>
                <a:gd name="T32" fmla="*/ 2147483646 w 886"/>
                <a:gd name="T33" fmla="*/ 2147483646 h 1212"/>
                <a:gd name="T34" fmla="*/ 2147483646 w 886"/>
                <a:gd name="T35" fmla="*/ 2147483646 h 1212"/>
                <a:gd name="T36" fmla="*/ 2147483646 w 886"/>
                <a:gd name="T37" fmla="*/ 2147483646 h 1212"/>
                <a:gd name="T38" fmla="*/ 2147483646 w 886"/>
                <a:gd name="T39" fmla="*/ 2147483646 h 1212"/>
                <a:gd name="T40" fmla="*/ 2147483646 w 886"/>
                <a:gd name="T41" fmla="*/ 2147483646 h 1212"/>
                <a:gd name="T42" fmla="*/ 2147483646 w 886"/>
                <a:gd name="T43" fmla="*/ 2147483646 h 1212"/>
                <a:gd name="T44" fmla="*/ 2147483646 w 886"/>
                <a:gd name="T45" fmla="*/ 2147483646 h 1212"/>
                <a:gd name="T46" fmla="*/ 2147483646 w 886"/>
                <a:gd name="T47" fmla="*/ 2147483646 h 1212"/>
                <a:gd name="T48" fmla="*/ 2147483646 w 886"/>
                <a:gd name="T49" fmla="*/ 2147483646 h 1212"/>
                <a:gd name="T50" fmla="*/ 2147483646 w 886"/>
                <a:gd name="T51" fmla="*/ 2147483646 h 1212"/>
                <a:gd name="T52" fmla="*/ 2147483646 w 886"/>
                <a:gd name="T53" fmla="*/ 2147483646 h 1212"/>
                <a:gd name="T54" fmla="*/ 2147483646 w 886"/>
                <a:gd name="T55" fmla="*/ 2147483646 h 1212"/>
                <a:gd name="T56" fmla="*/ 2147483646 w 886"/>
                <a:gd name="T57" fmla="*/ 2147483646 h 1212"/>
                <a:gd name="T58" fmla="*/ 2147483646 w 886"/>
                <a:gd name="T59" fmla="*/ 2147483646 h 1212"/>
                <a:gd name="T60" fmla="*/ 2147483646 w 886"/>
                <a:gd name="T61" fmla="*/ 2147483646 h 1212"/>
                <a:gd name="T62" fmla="*/ 2147483646 w 886"/>
                <a:gd name="T63" fmla="*/ 2147483646 h 1212"/>
                <a:gd name="T64" fmla="*/ 2147483646 w 886"/>
                <a:gd name="T65" fmla="*/ 2147483646 h 1212"/>
                <a:gd name="T66" fmla="*/ 2147483646 w 886"/>
                <a:gd name="T67" fmla="*/ 2147483646 h 1212"/>
                <a:gd name="T68" fmla="*/ 2147483646 w 886"/>
                <a:gd name="T69" fmla="*/ 2147483646 h 1212"/>
                <a:gd name="T70" fmla="*/ 2147483646 w 886"/>
                <a:gd name="T71" fmla="*/ 2147483646 h 1212"/>
                <a:gd name="T72" fmla="*/ 2147483646 w 886"/>
                <a:gd name="T73" fmla="*/ 2147483646 h 1212"/>
                <a:gd name="T74" fmla="*/ 2147483646 w 886"/>
                <a:gd name="T75" fmla="*/ 2147483646 h 1212"/>
                <a:gd name="T76" fmla="*/ 2147483646 w 886"/>
                <a:gd name="T77" fmla="*/ 2147483646 h 1212"/>
                <a:gd name="T78" fmla="*/ 2147483646 w 886"/>
                <a:gd name="T79" fmla="*/ 2147483646 h 1212"/>
                <a:gd name="T80" fmla="*/ 2147483646 w 886"/>
                <a:gd name="T81" fmla="*/ 2147483646 h 1212"/>
                <a:gd name="T82" fmla="*/ 2147483646 w 886"/>
                <a:gd name="T83" fmla="*/ 2147483646 h 1212"/>
                <a:gd name="T84" fmla="*/ 2147483646 w 886"/>
                <a:gd name="T85" fmla="*/ 2147483646 h 1212"/>
                <a:gd name="T86" fmla="*/ 2147483646 w 886"/>
                <a:gd name="T87" fmla="*/ 2147483646 h 1212"/>
                <a:gd name="T88" fmla="*/ 2147483646 w 886"/>
                <a:gd name="T89" fmla="*/ 2147483646 h 1212"/>
                <a:gd name="T90" fmla="*/ 2147483646 w 886"/>
                <a:gd name="T91" fmla="*/ 2147483646 h 1212"/>
                <a:gd name="T92" fmla="*/ 2147483646 w 886"/>
                <a:gd name="T93" fmla="*/ 2147483646 h 1212"/>
                <a:gd name="T94" fmla="*/ 2147483646 w 886"/>
                <a:gd name="T95" fmla="*/ 2147483646 h 1212"/>
                <a:gd name="T96" fmla="*/ 2147483646 w 886"/>
                <a:gd name="T97" fmla="*/ 2147483646 h 1212"/>
                <a:gd name="T98" fmla="*/ 2147483646 w 886"/>
                <a:gd name="T99" fmla="*/ 2147483646 h 1212"/>
                <a:gd name="T100" fmla="*/ 2147483646 w 886"/>
                <a:gd name="T101" fmla="*/ 2147483646 h 1212"/>
                <a:gd name="T102" fmla="*/ 2147483646 w 886"/>
                <a:gd name="T103" fmla="*/ 2147483646 h 1212"/>
                <a:gd name="T104" fmla="*/ 2147483646 w 886"/>
                <a:gd name="T105" fmla="*/ 2147483646 h 1212"/>
                <a:gd name="T106" fmla="*/ 2147483646 w 886"/>
                <a:gd name="T107" fmla="*/ 2147483646 h 1212"/>
                <a:gd name="T108" fmla="*/ 2147483646 w 886"/>
                <a:gd name="T109" fmla="*/ 2147483646 h 12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86" h="1212">
                  <a:moveTo>
                    <a:pt x="840" y="126"/>
                  </a:moveTo>
                  <a:lnTo>
                    <a:pt x="840" y="126"/>
                  </a:lnTo>
                  <a:cubicBezTo>
                    <a:pt x="651" y="126"/>
                    <a:pt x="651" y="126"/>
                    <a:pt x="651" y="126"/>
                  </a:cubicBezTo>
                  <a:cubicBezTo>
                    <a:pt x="632" y="90"/>
                    <a:pt x="605" y="63"/>
                    <a:pt x="578" y="45"/>
                  </a:cubicBezTo>
                  <a:cubicBezTo>
                    <a:pt x="533" y="18"/>
                    <a:pt x="488" y="0"/>
                    <a:pt x="443" y="0"/>
                  </a:cubicBezTo>
                  <a:cubicBezTo>
                    <a:pt x="397" y="0"/>
                    <a:pt x="352" y="18"/>
                    <a:pt x="307" y="45"/>
                  </a:cubicBezTo>
                  <a:cubicBezTo>
                    <a:pt x="280" y="63"/>
                    <a:pt x="253" y="90"/>
                    <a:pt x="235" y="126"/>
                  </a:cubicBezTo>
                  <a:cubicBezTo>
                    <a:pt x="45" y="126"/>
                    <a:pt x="45" y="126"/>
                    <a:pt x="45" y="126"/>
                  </a:cubicBezTo>
                  <a:cubicBezTo>
                    <a:pt x="18" y="126"/>
                    <a:pt x="0" y="153"/>
                    <a:pt x="0" y="189"/>
                  </a:cubicBezTo>
                  <a:cubicBezTo>
                    <a:pt x="0" y="1184"/>
                    <a:pt x="0" y="1184"/>
                    <a:pt x="0" y="1184"/>
                  </a:cubicBezTo>
                  <a:cubicBezTo>
                    <a:pt x="0" y="1202"/>
                    <a:pt x="18" y="1211"/>
                    <a:pt x="36" y="1211"/>
                  </a:cubicBezTo>
                  <a:cubicBezTo>
                    <a:pt x="849" y="1211"/>
                    <a:pt x="849" y="1211"/>
                    <a:pt x="849" y="1211"/>
                  </a:cubicBezTo>
                  <a:cubicBezTo>
                    <a:pt x="868" y="1211"/>
                    <a:pt x="885" y="1202"/>
                    <a:pt x="885" y="1184"/>
                  </a:cubicBezTo>
                  <a:cubicBezTo>
                    <a:pt x="885" y="189"/>
                    <a:pt x="885" y="189"/>
                    <a:pt x="885" y="189"/>
                  </a:cubicBezTo>
                  <a:cubicBezTo>
                    <a:pt x="885" y="153"/>
                    <a:pt x="868" y="126"/>
                    <a:pt x="840" y="126"/>
                  </a:cubicBezTo>
                  <a:close/>
                  <a:moveTo>
                    <a:pt x="605" y="171"/>
                  </a:moveTo>
                  <a:lnTo>
                    <a:pt x="605" y="171"/>
                  </a:lnTo>
                  <a:cubicBezTo>
                    <a:pt x="614" y="181"/>
                    <a:pt x="614" y="181"/>
                    <a:pt x="623" y="189"/>
                  </a:cubicBezTo>
                  <a:cubicBezTo>
                    <a:pt x="614" y="189"/>
                    <a:pt x="605" y="171"/>
                    <a:pt x="605" y="162"/>
                  </a:cubicBezTo>
                  <a:lnTo>
                    <a:pt x="605" y="171"/>
                  </a:lnTo>
                  <a:close/>
                  <a:moveTo>
                    <a:pt x="343" y="90"/>
                  </a:moveTo>
                  <a:lnTo>
                    <a:pt x="343" y="90"/>
                  </a:lnTo>
                  <a:cubicBezTo>
                    <a:pt x="370" y="72"/>
                    <a:pt x="406" y="63"/>
                    <a:pt x="443" y="63"/>
                  </a:cubicBezTo>
                  <a:cubicBezTo>
                    <a:pt x="479" y="63"/>
                    <a:pt x="515" y="72"/>
                    <a:pt x="542" y="90"/>
                  </a:cubicBezTo>
                  <a:cubicBezTo>
                    <a:pt x="569" y="108"/>
                    <a:pt x="587" y="135"/>
                    <a:pt x="605" y="162"/>
                  </a:cubicBezTo>
                  <a:cubicBezTo>
                    <a:pt x="605" y="235"/>
                    <a:pt x="605" y="235"/>
                    <a:pt x="605" y="235"/>
                  </a:cubicBezTo>
                  <a:cubicBezTo>
                    <a:pt x="280" y="235"/>
                    <a:pt x="280" y="235"/>
                    <a:pt x="280" y="235"/>
                  </a:cubicBezTo>
                  <a:cubicBezTo>
                    <a:pt x="280" y="162"/>
                    <a:pt x="280" y="162"/>
                    <a:pt x="280" y="162"/>
                  </a:cubicBezTo>
                  <a:cubicBezTo>
                    <a:pt x="298" y="135"/>
                    <a:pt x="316" y="108"/>
                    <a:pt x="343" y="90"/>
                  </a:cubicBezTo>
                  <a:close/>
                  <a:moveTo>
                    <a:pt x="280" y="171"/>
                  </a:moveTo>
                  <a:lnTo>
                    <a:pt x="280" y="171"/>
                  </a:lnTo>
                  <a:lnTo>
                    <a:pt x="280" y="162"/>
                  </a:lnTo>
                  <a:cubicBezTo>
                    <a:pt x="280" y="181"/>
                    <a:pt x="271" y="189"/>
                    <a:pt x="262" y="189"/>
                  </a:cubicBezTo>
                  <a:cubicBezTo>
                    <a:pt x="271" y="181"/>
                    <a:pt x="280" y="181"/>
                    <a:pt x="280" y="171"/>
                  </a:cubicBezTo>
                  <a:close/>
                  <a:moveTo>
                    <a:pt x="822" y="1147"/>
                  </a:moveTo>
                  <a:lnTo>
                    <a:pt x="822" y="1147"/>
                  </a:lnTo>
                  <a:cubicBezTo>
                    <a:pt x="63" y="1147"/>
                    <a:pt x="63" y="1147"/>
                    <a:pt x="63" y="1147"/>
                  </a:cubicBezTo>
                  <a:cubicBezTo>
                    <a:pt x="63" y="189"/>
                    <a:pt x="63" y="189"/>
                    <a:pt x="63" y="189"/>
                  </a:cubicBezTo>
                  <a:cubicBezTo>
                    <a:pt x="208" y="189"/>
                    <a:pt x="208" y="189"/>
                    <a:pt x="208" y="189"/>
                  </a:cubicBezTo>
                  <a:cubicBezTo>
                    <a:pt x="226" y="189"/>
                    <a:pt x="226" y="189"/>
                    <a:pt x="226" y="189"/>
                  </a:cubicBezTo>
                  <a:cubicBezTo>
                    <a:pt x="226" y="262"/>
                    <a:pt x="226" y="262"/>
                    <a:pt x="226" y="262"/>
                  </a:cubicBezTo>
                  <a:cubicBezTo>
                    <a:pt x="226" y="280"/>
                    <a:pt x="235" y="298"/>
                    <a:pt x="262" y="298"/>
                  </a:cubicBezTo>
                  <a:cubicBezTo>
                    <a:pt x="623" y="298"/>
                    <a:pt x="623" y="298"/>
                    <a:pt x="623" y="298"/>
                  </a:cubicBezTo>
                  <a:cubicBezTo>
                    <a:pt x="651" y="298"/>
                    <a:pt x="660" y="280"/>
                    <a:pt x="660" y="262"/>
                  </a:cubicBezTo>
                  <a:cubicBezTo>
                    <a:pt x="660" y="189"/>
                    <a:pt x="660" y="189"/>
                    <a:pt x="660" y="189"/>
                  </a:cubicBezTo>
                  <a:cubicBezTo>
                    <a:pt x="678" y="189"/>
                    <a:pt x="678" y="189"/>
                    <a:pt x="678" y="189"/>
                  </a:cubicBezTo>
                  <a:cubicBezTo>
                    <a:pt x="822" y="189"/>
                    <a:pt x="822" y="189"/>
                    <a:pt x="822" y="189"/>
                  </a:cubicBezTo>
                  <a:lnTo>
                    <a:pt x="822" y="114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48" name="Freeform 346">
              <a:extLst>
                <a:ext uri="{FF2B5EF4-FFF2-40B4-BE49-F238E27FC236}">
                  <a16:creationId xmlns:a16="http://schemas.microsoft.com/office/drawing/2014/main" id="{C2A1643F-93B6-4757-8522-4B87D2D27A04}"/>
                </a:ext>
              </a:extLst>
            </p:cNvPr>
            <p:cNvSpPr>
              <a:spLocks/>
            </p:cNvSpPr>
            <p:nvPr/>
          </p:nvSpPr>
          <p:spPr bwMode="auto">
            <a:xfrm>
              <a:off x="6585464" y="2021189"/>
              <a:ext cx="460964" cy="300954"/>
            </a:xfrm>
            <a:custGeom>
              <a:avLst/>
              <a:gdLst>
                <a:gd name="T0" fmla="*/ 2147483646 w 634"/>
                <a:gd name="T1" fmla="*/ 2147483646 h 417"/>
                <a:gd name="T2" fmla="*/ 2147483646 w 634"/>
                <a:gd name="T3" fmla="*/ 2147483646 h 417"/>
                <a:gd name="T4" fmla="*/ 2147483646 w 634"/>
                <a:gd name="T5" fmla="*/ 2147483646 h 417"/>
                <a:gd name="T6" fmla="*/ 2147483646 w 634"/>
                <a:gd name="T7" fmla="*/ 2147483646 h 417"/>
                <a:gd name="T8" fmla="*/ 2147483646 w 634"/>
                <a:gd name="T9" fmla="*/ 2147483646 h 417"/>
                <a:gd name="T10" fmla="*/ 2147483646 w 634"/>
                <a:gd name="T11" fmla="*/ 2147483646 h 417"/>
                <a:gd name="T12" fmla="*/ 2147483646 w 634"/>
                <a:gd name="T13" fmla="*/ 2147483646 h 417"/>
                <a:gd name="T14" fmla="*/ 2147483646 w 634"/>
                <a:gd name="T15" fmla="*/ 2147483646 h 417"/>
                <a:gd name="T16" fmla="*/ 2147483646 w 634"/>
                <a:gd name="T17" fmla="*/ 0 h 417"/>
                <a:gd name="T18" fmla="*/ 2147483646 w 634"/>
                <a:gd name="T19" fmla="*/ 2147483646 h 417"/>
                <a:gd name="T20" fmla="*/ 2147483646 w 634"/>
                <a:gd name="T21" fmla="*/ 2147483646 h 417"/>
                <a:gd name="T22" fmla="*/ 2147483646 w 634"/>
                <a:gd name="T23" fmla="*/ 2147483646 h 417"/>
                <a:gd name="T24" fmla="*/ 2147483646 w 634"/>
                <a:gd name="T25" fmla="*/ 2147483646 h 417"/>
                <a:gd name="T26" fmla="*/ 2147483646 w 634"/>
                <a:gd name="T27" fmla="*/ 2147483646 h 417"/>
                <a:gd name="T28" fmla="*/ 2147483646 w 634"/>
                <a:gd name="T29" fmla="*/ 2147483646 h 417"/>
                <a:gd name="T30" fmla="*/ 2147483646 w 634"/>
                <a:gd name="T31" fmla="*/ 2147483646 h 417"/>
                <a:gd name="T32" fmla="*/ 0 w 634"/>
                <a:gd name="T33" fmla="*/ 2147483646 h 417"/>
                <a:gd name="T34" fmla="*/ 2147483646 w 634"/>
                <a:gd name="T35" fmla="*/ 2147483646 h 417"/>
                <a:gd name="T36" fmla="*/ 2147483646 w 634"/>
                <a:gd name="T37" fmla="*/ 2147483646 h 417"/>
                <a:gd name="T38" fmla="*/ 2147483646 w 634"/>
                <a:gd name="T39" fmla="*/ 2147483646 h 417"/>
                <a:gd name="T40" fmla="*/ 2147483646 w 634"/>
                <a:gd name="T41" fmla="*/ 2147483646 h 417"/>
                <a:gd name="T42" fmla="*/ 2147483646 w 634"/>
                <a:gd name="T43" fmla="*/ 2147483646 h 417"/>
                <a:gd name="T44" fmla="*/ 2147483646 w 634"/>
                <a:gd name="T45" fmla="*/ 2147483646 h 417"/>
                <a:gd name="T46" fmla="*/ 2147483646 w 634"/>
                <a:gd name="T47" fmla="*/ 2147483646 h 417"/>
                <a:gd name="T48" fmla="*/ 2147483646 w 634"/>
                <a:gd name="T49" fmla="*/ 2147483646 h 417"/>
                <a:gd name="T50" fmla="*/ 2147483646 w 634"/>
                <a:gd name="T51" fmla="*/ 2147483646 h 417"/>
                <a:gd name="T52" fmla="*/ 2147483646 w 634"/>
                <a:gd name="T53" fmla="*/ 2147483646 h 417"/>
                <a:gd name="T54" fmla="*/ 2147483646 w 634"/>
                <a:gd name="T55" fmla="*/ 2147483646 h 417"/>
                <a:gd name="T56" fmla="*/ 2147483646 w 634"/>
                <a:gd name="T57" fmla="*/ 2147483646 h 417"/>
                <a:gd name="T58" fmla="*/ 2147483646 w 634"/>
                <a:gd name="T59" fmla="*/ 2147483646 h 417"/>
                <a:gd name="T60" fmla="*/ 2147483646 w 634"/>
                <a:gd name="T61" fmla="*/ 2147483646 h 417"/>
                <a:gd name="T62" fmla="*/ 2147483646 w 634"/>
                <a:gd name="T63" fmla="*/ 2147483646 h 417"/>
                <a:gd name="T64" fmla="*/ 2147483646 w 634"/>
                <a:gd name="T65" fmla="*/ 2147483646 h 417"/>
                <a:gd name="T66" fmla="*/ 2147483646 w 634"/>
                <a:gd name="T67" fmla="*/ 2147483646 h 417"/>
                <a:gd name="T68" fmla="*/ 2147483646 w 634"/>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34" h="417">
                  <a:moveTo>
                    <a:pt x="606" y="217"/>
                  </a:moveTo>
                  <a:lnTo>
                    <a:pt x="606" y="217"/>
                  </a:lnTo>
                  <a:cubicBezTo>
                    <a:pt x="543" y="217"/>
                    <a:pt x="543" y="217"/>
                    <a:pt x="543" y="217"/>
                  </a:cubicBezTo>
                  <a:cubicBezTo>
                    <a:pt x="479" y="154"/>
                    <a:pt x="479" y="154"/>
                    <a:pt x="479" y="154"/>
                  </a:cubicBezTo>
                  <a:cubicBezTo>
                    <a:pt x="470" y="145"/>
                    <a:pt x="461" y="145"/>
                    <a:pt x="452" y="145"/>
                  </a:cubicBezTo>
                  <a:cubicBezTo>
                    <a:pt x="443" y="145"/>
                    <a:pt x="434" y="154"/>
                    <a:pt x="434" y="162"/>
                  </a:cubicBezTo>
                  <a:cubicBezTo>
                    <a:pt x="398" y="271"/>
                    <a:pt x="398" y="271"/>
                    <a:pt x="398" y="271"/>
                  </a:cubicBezTo>
                  <a:cubicBezTo>
                    <a:pt x="344" y="18"/>
                    <a:pt x="344" y="18"/>
                    <a:pt x="344" y="18"/>
                  </a:cubicBezTo>
                  <a:cubicBezTo>
                    <a:pt x="344" y="9"/>
                    <a:pt x="335" y="0"/>
                    <a:pt x="317" y="0"/>
                  </a:cubicBezTo>
                  <a:cubicBezTo>
                    <a:pt x="299" y="0"/>
                    <a:pt x="289" y="9"/>
                    <a:pt x="289" y="18"/>
                  </a:cubicBezTo>
                  <a:cubicBezTo>
                    <a:pt x="235" y="235"/>
                    <a:pt x="235" y="235"/>
                    <a:pt x="235" y="235"/>
                  </a:cubicBezTo>
                  <a:cubicBezTo>
                    <a:pt x="199" y="154"/>
                    <a:pt x="199" y="154"/>
                    <a:pt x="199" y="154"/>
                  </a:cubicBezTo>
                  <a:cubicBezTo>
                    <a:pt x="190" y="154"/>
                    <a:pt x="181" y="145"/>
                    <a:pt x="172" y="145"/>
                  </a:cubicBezTo>
                  <a:cubicBezTo>
                    <a:pt x="163" y="145"/>
                    <a:pt x="154" y="145"/>
                    <a:pt x="145" y="154"/>
                  </a:cubicBezTo>
                  <a:cubicBezTo>
                    <a:pt x="91" y="217"/>
                    <a:pt x="91" y="217"/>
                    <a:pt x="91" y="217"/>
                  </a:cubicBezTo>
                  <a:cubicBezTo>
                    <a:pt x="27" y="217"/>
                    <a:pt x="27" y="217"/>
                    <a:pt x="27" y="217"/>
                  </a:cubicBezTo>
                  <a:cubicBezTo>
                    <a:pt x="9" y="217"/>
                    <a:pt x="0" y="226"/>
                    <a:pt x="0" y="244"/>
                  </a:cubicBezTo>
                  <a:cubicBezTo>
                    <a:pt x="0" y="262"/>
                    <a:pt x="9" y="271"/>
                    <a:pt x="27" y="271"/>
                  </a:cubicBezTo>
                  <a:cubicBezTo>
                    <a:pt x="100" y="271"/>
                    <a:pt x="100" y="271"/>
                    <a:pt x="100" y="271"/>
                  </a:cubicBezTo>
                  <a:cubicBezTo>
                    <a:pt x="109" y="271"/>
                    <a:pt x="118" y="271"/>
                    <a:pt x="127" y="262"/>
                  </a:cubicBezTo>
                  <a:cubicBezTo>
                    <a:pt x="163" y="226"/>
                    <a:pt x="163" y="226"/>
                    <a:pt x="163" y="226"/>
                  </a:cubicBezTo>
                  <a:cubicBezTo>
                    <a:pt x="217" y="334"/>
                    <a:pt x="217" y="334"/>
                    <a:pt x="217" y="334"/>
                  </a:cubicBezTo>
                  <a:cubicBezTo>
                    <a:pt x="226" y="343"/>
                    <a:pt x="235" y="352"/>
                    <a:pt x="253" y="343"/>
                  </a:cubicBezTo>
                  <a:cubicBezTo>
                    <a:pt x="262" y="343"/>
                    <a:pt x="271" y="334"/>
                    <a:pt x="271" y="325"/>
                  </a:cubicBezTo>
                  <a:cubicBezTo>
                    <a:pt x="317" y="162"/>
                    <a:pt x="317" y="162"/>
                    <a:pt x="317" y="162"/>
                  </a:cubicBezTo>
                  <a:cubicBezTo>
                    <a:pt x="362" y="388"/>
                    <a:pt x="362" y="388"/>
                    <a:pt x="362" y="388"/>
                  </a:cubicBezTo>
                  <a:cubicBezTo>
                    <a:pt x="362" y="407"/>
                    <a:pt x="371" y="416"/>
                    <a:pt x="389" y="416"/>
                  </a:cubicBezTo>
                  <a:cubicBezTo>
                    <a:pt x="407" y="416"/>
                    <a:pt x="416" y="407"/>
                    <a:pt x="416" y="398"/>
                  </a:cubicBezTo>
                  <a:cubicBezTo>
                    <a:pt x="470" y="226"/>
                    <a:pt x="470" y="226"/>
                    <a:pt x="470" y="226"/>
                  </a:cubicBezTo>
                  <a:cubicBezTo>
                    <a:pt x="506" y="262"/>
                    <a:pt x="506" y="262"/>
                    <a:pt x="506" y="262"/>
                  </a:cubicBezTo>
                  <a:cubicBezTo>
                    <a:pt x="516" y="271"/>
                    <a:pt x="525" y="271"/>
                    <a:pt x="534" y="271"/>
                  </a:cubicBezTo>
                  <a:cubicBezTo>
                    <a:pt x="606" y="271"/>
                    <a:pt x="606" y="271"/>
                    <a:pt x="606" y="271"/>
                  </a:cubicBezTo>
                  <a:cubicBezTo>
                    <a:pt x="624" y="271"/>
                    <a:pt x="633" y="262"/>
                    <a:pt x="633" y="244"/>
                  </a:cubicBezTo>
                  <a:cubicBezTo>
                    <a:pt x="633" y="226"/>
                    <a:pt x="624" y="217"/>
                    <a:pt x="606" y="217"/>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grpSp>
      <p:grpSp>
        <p:nvGrpSpPr>
          <p:cNvPr id="80911" name="Grupo 80910">
            <a:extLst>
              <a:ext uri="{FF2B5EF4-FFF2-40B4-BE49-F238E27FC236}">
                <a16:creationId xmlns:a16="http://schemas.microsoft.com/office/drawing/2014/main" id="{3FA45D37-A37C-43F7-A784-D2FFBAD543CB}"/>
              </a:ext>
            </a:extLst>
          </p:cNvPr>
          <p:cNvGrpSpPr>
            <a:grpSpLocks/>
          </p:cNvGrpSpPr>
          <p:nvPr/>
        </p:nvGrpSpPr>
        <p:grpSpPr bwMode="auto">
          <a:xfrm>
            <a:off x="331788" y="3408363"/>
            <a:ext cx="4605337" cy="1206500"/>
            <a:chOff x="332252" y="3407907"/>
            <a:chExt cx="4605491" cy="1206961"/>
          </a:xfrm>
        </p:grpSpPr>
        <p:grpSp>
          <p:nvGrpSpPr>
            <p:cNvPr id="81931" name="Grupo 55">
              <a:extLst>
                <a:ext uri="{FF2B5EF4-FFF2-40B4-BE49-F238E27FC236}">
                  <a16:creationId xmlns:a16="http://schemas.microsoft.com/office/drawing/2014/main" id="{C0098FDC-FF34-42F5-B9DE-B78CEE80AFC6}"/>
                </a:ext>
              </a:extLst>
            </p:cNvPr>
            <p:cNvGrpSpPr>
              <a:grpSpLocks/>
            </p:cNvGrpSpPr>
            <p:nvPr/>
          </p:nvGrpSpPr>
          <p:grpSpPr bwMode="auto">
            <a:xfrm>
              <a:off x="332252" y="3407907"/>
              <a:ext cx="4605491" cy="1206961"/>
              <a:chOff x="1017704" y="3936170"/>
              <a:chExt cx="4605491" cy="1206961"/>
            </a:xfrm>
          </p:grpSpPr>
          <p:sp>
            <p:nvSpPr>
              <p:cNvPr id="81933" name="Freeform 349">
                <a:extLst>
                  <a:ext uri="{FF2B5EF4-FFF2-40B4-BE49-F238E27FC236}">
                    <a16:creationId xmlns:a16="http://schemas.microsoft.com/office/drawing/2014/main" id="{4228028E-BEA6-47FB-91A6-E5019AE3282D}"/>
                  </a:ext>
                </a:extLst>
              </p:cNvPr>
              <p:cNvSpPr>
                <a:spLocks/>
              </p:cNvSpPr>
              <p:nvPr/>
            </p:nvSpPr>
            <p:spPr bwMode="auto">
              <a:xfrm>
                <a:off x="4463752" y="4171384"/>
                <a:ext cx="921852" cy="921852"/>
              </a:xfrm>
              <a:custGeom>
                <a:avLst/>
                <a:gdLst>
                  <a:gd name="T0" fmla="*/ 2147483646 w 1710"/>
                  <a:gd name="T1" fmla="*/ 0 h 1710"/>
                  <a:gd name="T2" fmla="*/ 2147483646 w 1710"/>
                  <a:gd name="T3" fmla="*/ 0 h 1710"/>
                  <a:gd name="T4" fmla="*/ 0 w 1710"/>
                  <a:gd name="T5" fmla="*/ 2147483646 h 1710"/>
                  <a:gd name="T6" fmla="*/ 2147483646 w 1710"/>
                  <a:gd name="T7" fmla="*/ 2147483646 h 1710"/>
                  <a:gd name="T8" fmla="*/ 2147483646 w 1710"/>
                  <a:gd name="T9" fmla="*/ 2147483646 h 1710"/>
                  <a:gd name="T10" fmla="*/ 2147483646 w 1710"/>
                  <a:gd name="T11" fmla="*/ 2147483646 h 1710"/>
                  <a:gd name="T12" fmla="*/ 2147483646 w 1710"/>
                  <a:gd name="T13" fmla="*/ 2147483646 h 1710"/>
                  <a:gd name="T14" fmla="*/ 2147483646 w 1710"/>
                  <a:gd name="T15" fmla="*/ 2147483646 h 1710"/>
                  <a:gd name="T16" fmla="*/ 2147483646 w 1710"/>
                  <a:gd name="T17" fmla="*/ 0 h 17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10" h="1710">
                    <a:moveTo>
                      <a:pt x="258" y="0"/>
                    </a:moveTo>
                    <a:lnTo>
                      <a:pt x="258" y="0"/>
                    </a:lnTo>
                    <a:cubicBezTo>
                      <a:pt x="97" y="178"/>
                      <a:pt x="0" y="418"/>
                      <a:pt x="0" y="685"/>
                    </a:cubicBezTo>
                    <a:cubicBezTo>
                      <a:pt x="0" y="970"/>
                      <a:pt x="115" y="1228"/>
                      <a:pt x="302" y="1406"/>
                    </a:cubicBezTo>
                    <a:cubicBezTo>
                      <a:pt x="489" y="1593"/>
                      <a:pt x="739" y="1709"/>
                      <a:pt x="1023" y="1709"/>
                    </a:cubicBezTo>
                    <a:cubicBezTo>
                      <a:pt x="1291" y="1709"/>
                      <a:pt x="1531" y="1611"/>
                      <a:pt x="1709" y="1451"/>
                    </a:cubicBezTo>
                    <a:cubicBezTo>
                      <a:pt x="382" y="115"/>
                      <a:pt x="382" y="115"/>
                      <a:pt x="382" y="115"/>
                    </a:cubicBezTo>
                    <a:lnTo>
                      <a:pt x="374" y="106"/>
                    </a:lnTo>
                    <a:cubicBezTo>
                      <a:pt x="258" y="0"/>
                      <a:pt x="258" y="0"/>
                      <a:pt x="258" y="0"/>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81934" name="Freeform 350">
                <a:extLst>
                  <a:ext uri="{FF2B5EF4-FFF2-40B4-BE49-F238E27FC236}">
                    <a16:creationId xmlns:a16="http://schemas.microsoft.com/office/drawing/2014/main" id="{D9FDD7B6-426A-4EA2-B996-E6136DA4D804}"/>
                  </a:ext>
                </a:extLst>
              </p:cNvPr>
              <p:cNvSpPr>
                <a:spLocks/>
              </p:cNvSpPr>
              <p:nvPr/>
            </p:nvSpPr>
            <p:spPr bwMode="auto">
              <a:xfrm>
                <a:off x="4601555" y="3983688"/>
                <a:ext cx="993129" cy="969370"/>
              </a:xfrm>
              <a:custGeom>
                <a:avLst/>
                <a:gdLst>
                  <a:gd name="T0" fmla="*/ 2147483646 w 1844"/>
                  <a:gd name="T1" fmla="*/ 0 h 1800"/>
                  <a:gd name="T2" fmla="*/ 2147483646 w 1844"/>
                  <a:gd name="T3" fmla="*/ 0 h 1800"/>
                  <a:gd name="T4" fmla="*/ 2147483646 w 1844"/>
                  <a:gd name="T5" fmla="*/ 2147483646 h 1800"/>
                  <a:gd name="T6" fmla="*/ 0 w 1844"/>
                  <a:gd name="T7" fmla="*/ 2147483646 h 1800"/>
                  <a:gd name="T8" fmla="*/ 2147483646 w 1844"/>
                  <a:gd name="T9" fmla="*/ 2147483646 h 1800"/>
                  <a:gd name="T10" fmla="*/ 2147483646 w 1844"/>
                  <a:gd name="T11" fmla="*/ 2147483646 h 1800"/>
                  <a:gd name="T12" fmla="*/ 2147483646 w 1844"/>
                  <a:gd name="T13" fmla="*/ 2147483646 h 1800"/>
                  <a:gd name="T14" fmla="*/ 2147483646 w 1844"/>
                  <a:gd name="T15" fmla="*/ 2147483646 h 1800"/>
                  <a:gd name="T16" fmla="*/ 2147483646 w 1844"/>
                  <a:gd name="T17" fmla="*/ 2147483646 h 1800"/>
                  <a:gd name="T18" fmla="*/ 2147483646 w 1844"/>
                  <a:gd name="T19" fmla="*/ 2147483646 h 1800"/>
                  <a:gd name="T20" fmla="*/ 2147483646 w 1844"/>
                  <a:gd name="T21" fmla="*/ 2147483646 h 1800"/>
                  <a:gd name="T22" fmla="*/ 2147483646 w 1844"/>
                  <a:gd name="T23" fmla="*/ 2147483646 h 1800"/>
                  <a:gd name="T24" fmla="*/ 2147483646 w 1844"/>
                  <a:gd name="T25" fmla="*/ 2147483646 h 1800"/>
                  <a:gd name="T26" fmla="*/ 2147483646 w 1844"/>
                  <a:gd name="T27" fmla="*/ 0 h 1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44" h="1800">
                    <a:moveTo>
                      <a:pt x="765" y="0"/>
                    </a:moveTo>
                    <a:lnTo>
                      <a:pt x="765" y="0"/>
                    </a:lnTo>
                    <a:cubicBezTo>
                      <a:pt x="481" y="0"/>
                      <a:pt x="231" y="116"/>
                      <a:pt x="44" y="303"/>
                    </a:cubicBezTo>
                    <a:cubicBezTo>
                      <a:pt x="27" y="321"/>
                      <a:pt x="18" y="330"/>
                      <a:pt x="0" y="348"/>
                    </a:cubicBezTo>
                    <a:cubicBezTo>
                      <a:pt x="116" y="454"/>
                      <a:pt x="116" y="454"/>
                      <a:pt x="116" y="454"/>
                    </a:cubicBezTo>
                    <a:lnTo>
                      <a:pt x="124" y="463"/>
                    </a:lnTo>
                    <a:cubicBezTo>
                      <a:pt x="1451" y="1799"/>
                      <a:pt x="1451" y="1799"/>
                      <a:pt x="1451" y="1799"/>
                    </a:cubicBezTo>
                    <a:cubicBezTo>
                      <a:pt x="1469" y="1781"/>
                      <a:pt x="1487" y="1772"/>
                      <a:pt x="1496" y="1754"/>
                    </a:cubicBezTo>
                    <a:cubicBezTo>
                      <a:pt x="1683" y="1576"/>
                      <a:pt x="1798" y="1318"/>
                      <a:pt x="1798" y="1033"/>
                    </a:cubicBezTo>
                    <a:cubicBezTo>
                      <a:pt x="1843" y="1033"/>
                      <a:pt x="1843" y="1033"/>
                      <a:pt x="1843" y="1033"/>
                    </a:cubicBezTo>
                    <a:cubicBezTo>
                      <a:pt x="1798" y="1033"/>
                      <a:pt x="1798" y="1033"/>
                      <a:pt x="1798" y="1033"/>
                    </a:cubicBezTo>
                    <a:cubicBezTo>
                      <a:pt x="1798" y="748"/>
                      <a:pt x="1683" y="490"/>
                      <a:pt x="1496" y="303"/>
                    </a:cubicBezTo>
                    <a:cubicBezTo>
                      <a:pt x="1309" y="116"/>
                      <a:pt x="1050" y="0"/>
                      <a:pt x="765" y="0"/>
                    </a:cubicBezTo>
                  </a:path>
                </a:pathLst>
              </a:custGeom>
              <a:solidFill>
                <a:schemeClr val="bg2">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419"/>
              </a:p>
            </p:txBody>
          </p:sp>
          <p:sp>
            <p:nvSpPr>
              <p:cNvPr id="19" name="Freeform 351">
                <a:extLst>
                  <a:ext uri="{FF2B5EF4-FFF2-40B4-BE49-F238E27FC236}">
                    <a16:creationId xmlns:a16="http://schemas.microsoft.com/office/drawing/2014/main" id="{1AE87DEE-D4F1-4CE5-9A04-F660272DD9AB}"/>
                  </a:ext>
                </a:extLst>
              </p:cNvPr>
              <p:cNvSpPr>
                <a:spLocks noChangeArrowheads="1"/>
              </p:cNvSpPr>
              <p:nvPr/>
            </p:nvSpPr>
            <p:spPr bwMode="auto">
              <a:xfrm>
                <a:off x="4411892" y="4131507"/>
                <a:ext cx="1011271" cy="1011624"/>
              </a:xfrm>
              <a:custGeom>
                <a:avLst/>
                <a:gdLst>
                  <a:gd name="T0" fmla="*/ 293 w 1880"/>
                  <a:gd name="T1" fmla="*/ 0 h 1880"/>
                  <a:gd name="T2" fmla="*/ 293 w 1880"/>
                  <a:gd name="T3" fmla="*/ 0 h 1880"/>
                  <a:gd name="T4" fmla="*/ 0 w 1880"/>
                  <a:gd name="T5" fmla="*/ 704 h 1880"/>
                  <a:gd name="T6" fmla="*/ 53 w 1880"/>
                  <a:gd name="T7" fmla="*/ 704 h 1880"/>
                  <a:gd name="T8" fmla="*/ 53 w 1880"/>
                  <a:gd name="T9" fmla="*/ 802 h 1880"/>
                  <a:gd name="T10" fmla="*/ 0 w 1880"/>
                  <a:gd name="T11" fmla="*/ 802 h 1880"/>
                  <a:gd name="T12" fmla="*/ 329 w 1880"/>
                  <a:gd name="T13" fmla="*/ 1549 h 1880"/>
                  <a:gd name="T14" fmla="*/ 1121 w 1880"/>
                  <a:gd name="T15" fmla="*/ 1879 h 1880"/>
                  <a:gd name="T16" fmla="*/ 1121 w 1880"/>
                  <a:gd name="T17" fmla="*/ 1879 h 1880"/>
                  <a:gd name="T18" fmla="*/ 1879 w 1880"/>
                  <a:gd name="T19" fmla="*/ 1585 h 1880"/>
                  <a:gd name="T20" fmla="*/ 1807 w 1880"/>
                  <a:gd name="T21" fmla="*/ 1523 h 1880"/>
                  <a:gd name="T22" fmla="*/ 1121 w 1880"/>
                  <a:gd name="T23" fmla="*/ 1781 h 1880"/>
                  <a:gd name="T24" fmla="*/ 400 w 1880"/>
                  <a:gd name="T25" fmla="*/ 1478 h 1880"/>
                  <a:gd name="T26" fmla="*/ 98 w 1880"/>
                  <a:gd name="T27" fmla="*/ 757 h 1880"/>
                  <a:gd name="T28" fmla="*/ 356 w 1880"/>
                  <a:gd name="T29" fmla="*/ 72 h 1880"/>
                  <a:gd name="T30" fmla="*/ 293 w 1880"/>
                  <a:gd name="T31" fmla="*/ 0 h 1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0" h="1880">
                    <a:moveTo>
                      <a:pt x="293" y="0"/>
                    </a:moveTo>
                    <a:lnTo>
                      <a:pt x="293" y="0"/>
                    </a:lnTo>
                    <a:cubicBezTo>
                      <a:pt x="124" y="187"/>
                      <a:pt x="17" y="437"/>
                      <a:pt x="0" y="704"/>
                    </a:cubicBezTo>
                    <a:cubicBezTo>
                      <a:pt x="53" y="704"/>
                      <a:pt x="53" y="704"/>
                      <a:pt x="53" y="704"/>
                    </a:cubicBezTo>
                    <a:cubicBezTo>
                      <a:pt x="53" y="802"/>
                      <a:pt x="53" y="802"/>
                      <a:pt x="53" y="802"/>
                    </a:cubicBezTo>
                    <a:cubicBezTo>
                      <a:pt x="0" y="802"/>
                      <a:pt x="0" y="802"/>
                      <a:pt x="0" y="802"/>
                    </a:cubicBezTo>
                    <a:cubicBezTo>
                      <a:pt x="17" y="1095"/>
                      <a:pt x="133" y="1354"/>
                      <a:pt x="329" y="1549"/>
                    </a:cubicBezTo>
                    <a:cubicBezTo>
                      <a:pt x="534" y="1754"/>
                      <a:pt x="819" y="1879"/>
                      <a:pt x="1121" y="1879"/>
                    </a:cubicBezTo>
                    <a:lnTo>
                      <a:pt x="1121" y="1879"/>
                    </a:lnTo>
                    <a:cubicBezTo>
                      <a:pt x="1416" y="1879"/>
                      <a:pt x="1683" y="1772"/>
                      <a:pt x="1879" y="1585"/>
                    </a:cubicBezTo>
                    <a:cubicBezTo>
                      <a:pt x="1807" y="1523"/>
                      <a:pt x="1807" y="1523"/>
                      <a:pt x="1807" y="1523"/>
                    </a:cubicBezTo>
                    <a:cubicBezTo>
                      <a:pt x="1629" y="1683"/>
                      <a:pt x="1389" y="1781"/>
                      <a:pt x="1121" y="1781"/>
                    </a:cubicBezTo>
                    <a:cubicBezTo>
                      <a:pt x="837" y="1781"/>
                      <a:pt x="587" y="1665"/>
                      <a:pt x="400" y="1478"/>
                    </a:cubicBezTo>
                    <a:cubicBezTo>
                      <a:pt x="213" y="1300"/>
                      <a:pt x="98" y="1042"/>
                      <a:pt x="98" y="757"/>
                    </a:cubicBezTo>
                    <a:cubicBezTo>
                      <a:pt x="98" y="490"/>
                      <a:pt x="195" y="250"/>
                      <a:pt x="356" y="72"/>
                    </a:cubicBezTo>
                    <a:cubicBezTo>
                      <a:pt x="293" y="0"/>
                      <a:pt x="293" y="0"/>
                      <a:pt x="293" y="0"/>
                    </a:cubicBezTo>
                  </a:path>
                </a:pathLst>
              </a:custGeom>
              <a:solidFill>
                <a:schemeClr val="bg1">
                  <a:lumMod val="50000"/>
                </a:schemeClr>
              </a:solidFill>
              <a:ln>
                <a:noFill/>
              </a:ln>
              <a:effectLst/>
            </p:spPr>
            <p:txBody>
              <a:bodyPr wrap="none" anchor="ctr"/>
              <a:lstStyle/>
              <a:p>
                <a:pPr>
                  <a:defRPr/>
                </a:pPr>
                <a:endParaRPr lang="es-MX"/>
              </a:p>
            </p:txBody>
          </p:sp>
          <p:sp>
            <p:nvSpPr>
              <p:cNvPr id="20" name="Freeform 352">
                <a:extLst>
                  <a:ext uri="{FF2B5EF4-FFF2-40B4-BE49-F238E27FC236}">
                    <a16:creationId xmlns:a16="http://schemas.microsoft.com/office/drawing/2014/main" id="{8E6E9383-E894-4629-9B9A-97C7AD91E4C8}"/>
                  </a:ext>
                </a:extLst>
              </p:cNvPr>
              <p:cNvSpPr>
                <a:spLocks noChangeArrowheads="1"/>
              </p:cNvSpPr>
              <p:nvPr/>
            </p:nvSpPr>
            <p:spPr bwMode="auto">
              <a:xfrm>
                <a:off x="4569060" y="3936170"/>
                <a:ext cx="1054135" cy="1049738"/>
              </a:xfrm>
              <a:custGeom>
                <a:avLst/>
                <a:gdLst>
                  <a:gd name="T0" fmla="*/ 1959 w 1960"/>
                  <a:gd name="T1" fmla="*/ 1122 h 1951"/>
                  <a:gd name="T2" fmla="*/ 1959 w 1960"/>
                  <a:gd name="T3" fmla="*/ 1122 h 1951"/>
                  <a:gd name="T4" fmla="*/ 1906 w 1960"/>
                  <a:gd name="T5" fmla="*/ 1122 h 1951"/>
                  <a:gd name="T6" fmla="*/ 1861 w 1960"/>
                  <a:gd name="T7" fmla="*/ 1122 h 1951"/>
                  <a:gd name="T8" fmla="*/ 1559 w 1960"/>
                  <a:gd name="T9" fmla="*/ 1843 h 1951"/>
                  <a:gd name="T10" fmla="*/ 1514 w 1960"/>
                  <a:gd name="T11" fmla="*/ 1888 h 1951"/>
                  <a:gd name="T12" fmla="*/ 1586 w 1960"/>
                  <a:gd name="T13" fmla="*/ 1950 h 1951"/>
                  <a:gd name="T14" fmla="*/ 1630 w 1960"/>
                  <a:gd name="T15" fmla="*/ 1914 h 1951"/>
                  <a:gd name="T16" fmla="*/ 1959 w 1960"/>
                  <a:gd name="T17" fmla="*/ 1122 h 1951"/>
                  <a:gd name="T18" fmla="*/ 1959 w 1960"/>
                  <a:gd name="T19" fmla="*/ 1122 h 1951"/>
                  <a:gd name="T20" fmla="*/ 1959 w 1960"/>
                  <a:gd name="T21" fmla="*/ 1122 h 1951"/>
                  <a:gd name="T22" fmla="*/ 1959 w 1960"/>
                  <a:gd name="T23" fmla="*/ 1122 h 1951"/>
                  <a:gd name="T24" fmla="*/ 1959 w 1960"/>
                  <a:gd name="T25" fmla="*/ 1122 h 1951"/>
                  <a:gd name="T26" fmla="*/ 828 w 1960"/>
                  <a:gd name="T27" fmla="*/ 0 h 1951"/>
                  <a:gd name="T28" fmla="*/ 828 w 1960"/>
                  <a:gd name="T29" fmla="*/ 0 h 1951"/>
                  <a:gd name="T30" fmla="*/ 828 w 1960"/>
                  <a:gd name="T31" fmla="*/ 0 h 1951"/>
                  <a:gd name="T32" fmla="*/ 36 w 1960"/>
                  <a:gd name="T33" fmla="*/ 330 h 1951"/>
                  <a:gd name="T34" fmla="*/ 0 w 1960"/>
                  <a:gd name="T35" fmla="*/ 365 h 1951"/>
                  <a:gd name="T36" fmla="*/ 63 w 1960"/>
                  <a:gd name="T37" fmla="*/ 437 h 1951"/>
                  <a:gd name="T38" fmla="*/ 107 w 1960"/>
                  <a:gd name="T39" fmla="*/ 392 h 1951"/>
                  <a:gd name="T40" fmla="*/ 828 w 1960"/>
                  <a:gd name="T41" fmla="*/ 89 h 1951"/>
                  <a:gd name="T42" fmla="*/ 1559 w 1960"/>
                  <a:gd name="T43" fmla="*/ 392 h 1951"/>
                  <a:gd name="T44" fmla="*/ 1861 w 1960"/>
                  <a:gd name="T45" fmla="*/ 1122 h 1951"/>
                  <a:gd name="T46" fmla="*/ 1906 w 1960"/>
                  <a:gd name="T47" fmla="*/ 1122 h 1951"/>
                  <a:gd name="T48" fmla="*/ 1959 w 1960"/>
                  <a:gd name="T49" fmla="*/ 1122 h 1951"/>
                  <a:gd name="T50" fmla="*/ 1959 w 1960"/>
                  <a:gd name="T51" fmla="*/ 1122 h 1951"/>
                  <a:gd name="T52" fmla="*/ 1630 w 1960"/>
                  <a:gd name="T53" fmla="*/ 330 h 1951"/>
                  <a:gd name="T54" fmla="*/ 828 w 1960"/>
                  <a:gd name="T55" fmla="*/ 0 h 1951"/>
                  <a:gd name="T56" fmla="*/ 1959 w 1960"/>
                  <a:gd name="T57" fmla="*/ 1122 h 1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60" h="1951">
                    <a:moveTo>
                      <a:pt x="1959" y="1122"/>
                    </a:moveTo>
                    <a:lnTo>
                      <a:pt x="1959" y="1122"/>
                    </a:lnTo>
                    <a:cubicBezTo>
                      <a:pt x="1906" y="1122"/>
                      <a:pt x="1906" y="1122"/>
                      <a:pt x="1906" y="1122"/>
                    </a:cubicBezTo>
                    <a:cubicBezTo>
                      <a:pt x="1861" y="1122"/>
                      <a:pt x="1861" y="1122"/>
                      <a:pt x="1861" y="1122"/>
                    </a:cubicBezTo>
                    <a:cubicBezTo>
                      <a:pt x="1861" y="1407"/>
                      <a:pt x="1746" y="1665"/>
                      <a:pt x="1559" y="1843"/>
                    </a:cubicBezTo>
                    <a:cubicBezTo>
                      <a:pt x="1550" y="1861"/>
                      <a:pt x="1532" y="1870"/>
                      <a:pt x="1514" y="1888"/>
                    </a:cubicBezTo>
                    <a:cubicBezTo>
                      <a:pt x="1586" y="1950"/>
                      <a:pt x="1586" y="1950"/>
                      <a:pt x="1586" y="1950"/>
                    </a:cubicBezTo>
                    <a:cubicBezTo>
                      <a:pt x="1603" y="1941"/>
                      <a:pt x="1612" y="1923"/>
                      <a:pt x="1630" y="1914"/>
                    </a:cubicBezTo>
                    <a:cubicBezTo>
                      <a:pt x="1826" y="1710"/>
                      <a:pt x="1959" y="1434"/>
                      <a:pt x="1959" y="1122"/>
                    </a:cubicBezTo>
                    <a:lnTo>
                      <a:pt x="1959" y="1122"/>
                    </a:lnTo>
                    <a:lnTo>
                      <a:pt x="1959" y="1122"/>
                    </a:lnTo>
                    <a:lnTo>
                      <a:pt x="1959" y="1122"/>
                    </a:lnTo>
                    <a:lnTo>
                      <a:pt x="1959" y="1122"/>
                    </a:lnTo>
                    <a:lnTo>
                      <a:pt x="828" y="0"/>
                    </a:lnTo>
                    <a:lnTo>
                      <a:pt x="828" y="0"/>
                    </a:lnTo>
                    <a:lnTo>
                      <a:pt x="828" y="0"/>
                    </a:lnTo>
                    <a:cubicBezTo>
                      <a:pt x="526" y="0"/>
                      <a:pt x="241" y="125"/>
                      <a:pt x="36" y="330"/>
                    </a:cubicBezTo>
                    <a:cubicBezTo>
                      <a:pt x="27" y="339"/>
                      <a:pt x="9" y="356"/>
                      <a:pt x="0" y="365"/>
                    </a:cubicBezTo>
                    <a:cubicBezTo>
                      <a:pt x="63" y="437"/>
                      <a:pt x="63" y="437"/>
                      <a:pt x="63" y="437"/>
                    </a:cubicBezTo>
                    <a:cubicBezTo>
                      <a:pt x="81" y="419"/>
                      <a:pt x="90" y="410"/>
                      <a:pt x="107" y="392"/>
                    </a:cubicBezTo>
                    <a:cubicBezTo>
                      <a:pt x="294" y="205"/>
                      <a:pt x="544" y="89"/>
                      <a:pt x="828" y="89"/>
                    </a:cubicBezTo>
                    <a:cubicBezTo>
                      <a:pt x="1113" y="89"/>
                      <a:pt x="1372" y="205"/>
                      <a:pt x="1559" y="392"/>
                    </a:cubicBezTo>
                    <a:cubicBezTo>
                      <a:pt x="1746" y="579"/>
                      <a:pt x="1861" y="837"/>
                      <a:pt x="1861" y="1122"/>
                    </a:cubicBezTo>
                    <a:cubicBezTo>
                      <a:pt x="1906" y="1122"/>
                      <a:pt x="1906" y="1122"/>
                      <a:pt x="1906" y="1122"/>
                    </a:cubicBezTo>
                    <a:cubicBezTo>
                      <a:pt x="1959" y="1122"/>
                      <a:pt x="1959" y="1122"/>
                      <a:pt x="1959" y="1122"/>
                    </a:cubicBezTo>
                    <a:lnTo>
                      <a:pt x="1959" y="1122"/>
                    </a:lnTo>
                    <a:cubicBezTo>
                      <a:pt x="1959" y="810"/>
                      <a:pt x="1826" y="525"/>
                      <a:pt x="1630" y="330"/>
                    </a:cubicBezTo>
                    <a:cubicBezTo>
                      <a:pt x="1425" y="125"/>
                      <a:pt x="1140" y="0"/>
                      <a:pt x="828" y="0"/>
                    </a:cubicBezTo>
                    <a:lnTo>
                      <a:pt x="1959" y="1122"/>
                    </a:lnTo>
                  </a:path>
                </a:pathLst>
              </a:custGeom>
              <a:solidFill>
                <a:schemeClr val="bg1">
                  <a:lumMod val="50000"/>
                </a:schemeClr>
              </a:solidFill>
              <a:ln>
                <a:noFill/>
              </a:ln>
              <a:effectLst/>
            </p:spPr>
            <p:txBody>
              <a:bodyPr wrap="none" anchor="ctr"/>
              <a:lstStyle/>
              <a:p>
                <a:pPr>
                  <a:defRPr/>
                </a:pPr>
                <a:endParaRPr lang="es-MX"/>
              </a:p>
            </p:txBody>
          </p:sp>
          <p:sp>
            <p:nvSpPr>
              <p:cNvPr id="25" name="Freeform 357">
                <a:extLst>
                  <a:ext uri="{FF2B5EF4-FFF2-40B4-BE49-F238E27FC236}">
                    <a16:creationId xmlns:a16="http://schemas.microsoft.com/office/drawing/2014/main" id="{DE483468-F7D0-4DD4-8724-81A5724EA6C3}"/>
                  </a:ext>
                </a:extLst>
              </p:cNvPr>
              <p:cNvSpPr>
                <a:spLocks noChangeArrowheads="1"/>
              </p:cNvSpPr>
              <p:nvPr/>
            </p:nvSpPr>
            <p:spPr bwMode="auto">
              <a:xfrm>
                <a:off x="3143437" y="4511065"/>
                <a:ext cx="1265280" cy="52407"/>
              </a:xfrm>
              <a:custGeom>
                <a:avLst/>
                <a:gdLst>
                  <a:gd name="T0" fmla="*/ 2351 w 2352"/>
                  <a:gd name="T1" fmla="*/ 0 h 99"/>
                  <a:gd name="T2" fmla="*/ 2351 w 2352"/>
                  <a:gd name="T3" fmla="*/ 0 h 99"/>
                  <a:gd name="T4" fmla="*/ 0 w 2352"/>
                  <a:gd name="T5" fmla="*/ 0 h 99"/>
                  <a:gd name="T6" fmla="*/ 0 w 2352"/>
                  <a:gd name="T7" fmla="*/ 98 h 99"/>
                  <a:gd name="T8" fmla="*/ 2351 w 2352"/>
                  <a:gd name="T9" fmla="*/ 98 h 99"/>
                  <a:gd name="T10" fmla="*/ 2351 w 2352"/>
                  <a:gd name="T11" fmla="*/ 53 h 99"/>
                  <a:gd name="T12" fmla="*/ 2351 w 2352"/>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2352" h="99">
                    <a:moveTo>
                      <a:pt x="2351" y="0"/>
                    </a:moveTo>
                    <a:lnTo>
                      <a:pt x="2351" y="0"/>
                    </a:lnTo>
                    <a:cubicBezTo>
                      <a:pt x="0" y="0"/>
                      <a:pt x="0" y="0"/>
                      <a:pt x="0" y="0"/>
                    </a:cubicBezTo>
                    <a:cubicBezTo>
                      <a:pt x="0" y="98"/>
                      <a:pt x="0" y="98"/>
                      <a:pt x="0" y="98"/>
                    </a:cubicBezTo>
                    <a:cubicBezTo>
                      <a:pt x="2351" y="98"/>
                      <a:pt x="2351" y="98"/>
                      <a:pt x="2351" y="98"/>
                    </a:cubicBezTo>
                    <a:cubicBezTo>
                      <a:pt x="2351" y="80"/>
                      <a:pt x="2351" y="71"/>
                      <a:pt x="2351" y="53"/>
                    </a:cubicBezTo>
                    <a:cubicBezTo>
                      <a:pt x="2351" y="35"/>
                      <a:pt x="2351" y="17"/>
                      <a:pt x="2351" y="0"/>
                    </a:cubicBezTo>
                  </a:path>
                </a:pathLst>
              </a:custGeom>
              <a:solidFill>
                <a:schemeClr val="bg1">
                  <a:lumMod val="50000"/>
                </a:schemeClr>
              </a:solidFill>
              <a:ln>
                <a:noFill/>
              </a:ln>
              <a:effectLst/>
            </p:spPr>
            <p:txBody>
              <a:bodyPr wrap="none" anchor="ctr"/>
              <a:lstStyle/>
              <a:p>
                <a:pPr>
                  <a:defRPr/>
                </a:pPr>
                <a:endParaRPr lang="es-MX"/>
              </a:p>
            </p:txBody>
          </p:sp>
          <p:sp>
            <p:nvSpPr>
              <p:cNvPr id="26" name="Freeform 358">
                <a:extLst>
                  <a:ext uri="{FF2B5EF4-FFF2-40B4-BE49-F238E27FC236}">
                    <a16:creationId xmlns:a16="http://schemas.microsoft.com/office/drawing/2014/main" id="{5BB3B9B8-6422-4965-BB77-6D532F942940}"/>
                  </a:ext>
                </a:extLst>
              </p:cNvPr>
              <p:cNvSpPr>
                <a:spLocks noChangeArrowheads="1"/>
              </p:cNvSpPr>
              <p:nvPr/>
            </p:nvSpPr>
            <p:spPr bwMode="auto">
              <a:xfrm>
                <a:off x="4411892" y="4511065"/>
                <a:ext cx="28576" cy="52407"/>
              </a:xfrm>
              <a:custGeom>
                <a:avLst/>
                <a:gdLst>
                  <a:gd name="T0" fmla="*/ 53 w 54"/>
                  <a:gd name="T1" fmla="*/ 0 h 99"/>
                  <a:gd name="T2" fmla="*/ 53 w 54"/>
                  <a:gd name="T3" fmla="*/ 0 h 99"/>
                  <a:gd name="T4" fmla="*/ 0 w 54"/>
                  <a:gd name="T5" fmla="*/ 0 h 99"/>
                  <a:gd name="T6" fmla="*/ 0 w 54"/>
                  <a:gd name="T7" fmla="*/ 53 h 99"/>
                  <a:gd name="T8" fmla="*/ 0 w 54"/>
                  <a:gd name="T9" fmla="*/ 98 h 99"/>
                  <a:gd name="T10" fmla="*/ 53 w 54"/>
                  <a:gd name="T11" fmla="*/ 98 h 99"/>
                  <a:gd name="T12" fmla="*/ 53 w 5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54" h="99">
                    <a:moveTo>
                      <a:pt x="53" y="0"/>
                    </a:moveTo>
                    <a:lnTo>
                      <a:pt x="53" y="0"/>
                    </a:lnTo>
                    <a:cubicBezTo>
                      <a:pt x="0" y="0"/>
                      <a:pt x="0" y="0"/>
                      <a:pt x="0" y="0"/>
                    </a:cubicBezTo>
                    <a:cubicBezTo>
                      <a:pt x="0" y="17"/>
                      <a:pt x="0" y="35"/>
                      <a:pt x="0" y="53"/>
                    </a:cubicBezTo>
                    <a:cubicBezTo>
                      <a:pt x="0" y="71"/>
                      <a:pt x="0" y="80"/>
                      <a:pt x="0" y="98"/>
                    </a:cubicBezTo>
                    <a:cubicBezTo>
                      <a:pt x="53" y="98"/>
                      <a:pt x="53" y="98"/>
                      <a:pt x="53" y="98"/>
                    </a:cubicBezTo>
                    <a:cubicBezTo>
                      <a:pt x="53" y="0"/>
                      <a:pt x="53" y="0"/>
                      <a:pt x="53" y="0"/>
                    </a:cubicBezTo>
                  </a:path>
                </a:pathLst>
              </a:custGeom>
              <a:solidFill>
                <a:schemeClr val="bg1">
                  <a:lumMod val="50000"/>
                </a:schemeClr>
              </a:solidFill>
              <a:ln>
                <a:noFill/>
              </a:ln>
              <a:effectLst/>
            </p:spPr>
            <p:txBody>
              <a:bodyPr wrap="none" anchor="ctr"/>
              <a:lstStyle/>
              <a:p>
                <a:pPr>
                  <a:defRPr/>
                </a:pPr>
                <a:endParaRPr lang="es-MX"/>
              </a:p>
            </p:txBody>
          </p:sp>
          <p:sp>
            <p:nvSpPr>
              <p:cNvPr id="81939" name="Rectangle 40">
                <a:extLst>
                  <a:ext uri="{FF2B5EF4-FFF2-40B4-BE49-F238E27FC236}">
                    <a16:creationId xmlns:a16="http://schemas.microsoft.com/office/drawing/2014/main" id="{7D184DE5-F5C6-426E-B0C7-E453F507408E}"/>
                  </a:ext>
                </a:extLst>
              </p:cNvPr>
              <p:cNvSpPr>
                <a:spLocks noChangeArrowheads="1"/>
              </p:cNvSpPr>
              <p:nvPr/>
            </p:nvSpPr>
            <p:spPr bwMode="auto">
              <a:xfrm>
                <a:off x="1017704" y="4310738"/>
                <a:ext cx="21184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s-419" altLang="es-419" sz="1600">
                    <a:ea typeface="Calibri" panose="020F0502020204030204" pitchFamily="34" charset="0"/>
                    <a:cs typeface="Times New Roman" panose="02020603050405020304" pitchFamily="18" charset="0"/>
                  </a:rPr>
                  <a:t>20,4</a:t>
                </a:r>
                <a:r>
                  <a:rPr lang="es-419" altLang="es-419" sz="1600" dirty="0">
                    <a:ea typeface="Calibri" panose="020F0502020204030204" pitchFamily="34" charset="0"/>
                    <a:cs typeface="Times New Roman" panose="02020603050405020304" pitchFamily="18" charset="0"/>
                  </a:rPr>
                  <a:t>% (n=86) promoción</a:t>
                </a:r>
              </a:p>
            </p:txBody>
          </p:sp>
        </p:grpSp>
        <p:sp>
          <p:nvSpPr>
            <p:cNvPr id="81932" name="Google Shape;4281;p58">
              <a:extLst>
                <a:ext uri="{FF2B5EF4-FFF2-40B4-BE49-F238E27FC236}">
                  <a16:creationId xmlns:a16="http://schemas.microsoft.com/office/drawing/2014/main" id="{797A3102-A125-4658-8746-EC0B0F18980B}"/>
                </a:ext>
              </a:extLst>
            </p:cNvPr>
            <p:cNvSpPr>
              <a:spLocks/>
            </p:cNvSpPr>
            <p:nvPr/>
          </p:nvSpPr>
          <p:spPr bwMode="auto">
            <a:xfrm rot="866707">
              <a:off x="3983237" y="3605386"/>
              <a:ext cx="729338" cy="680907"/>
            </a:xfrm>
            <a:custGeom>
              <a:avLst/>
              <a:gdLst>
                <a:gd name="T0" fmla="*/ 89809 w 1231887"/>
                <a:gd name="T1" fmla="*/ 58118 h 1231887"/>
                <a:gd name="T2" fmla="*/ 47035 w 1231887"/>
                <a:gd name="T3" fmla="*/ 787 h 1231887"/>
                <a:gd name="T4" fmla="*/ 43063 w 1231887"/>
                <a:gd name="T5" fmla="*/ 787 h 1231887"/>
                <a:gd name="T6" fmla="*/ 290 w 1231887"/>
                <a:gd name="T7" fmla="*/ 58118 h 1231887"/>
                <a:gd name="T8" fmla="*/ 198 w 1231887"/>
                <a:gd name="T9" fmla="*/ 59559 h 1231887"/>
                <a:gd name="T10" fmla="*/ 1768 w 1231887"/>
                <a:gd name="T11" fmla="*/ 60476 h 1231887"/>
                <a:gd name="T12" fmla="*/ 4447 w 1231887"/>
                <a:gd name="T13" fmla="*/ 60869 h 1231887"/>
                <a:gd name="T14" fmla="*/ 45095 w 1231887"/>
                <a:gd name="T15" fmla="*/ 63949 h 1231887"/>
                <a:gd name="T16" fmla="*/ 86021 w 1231887"/>
                <a:gd name="T17" fmla="*/ 60804 h 1231887"/>
                <a:gd name="T18" fmla="*/ 88330 w 1231887"/>
                <a:gd name="T19" fmla="*/ 60411 h 1231887"/>
                <a:gd name="T20" fmla="*/ 89900 w 1231887"/>
                <a:gd name="T21" fmla="*/ 59494 h 1231887"/>
                <a:gd name="T22" fmla="*/ 89809 w 1231887"/>
                <a:gd name="T23" fmla="*/ 58118 h 1231887"/>
                <a:gd name="T24" fmla="*/ 45003 w 1231887"/>
                <a:gd name="T25" fmla="*/ 4980 h 1231887"/>
                <a:gd name="T26" fmla="*/ 78630 w 1231887"/>
                <a:gd name="T27" fmla="*/ 49993 h 1231887"/>
                <a:gd name="T28" fmla="*/ 11653 w 1231887"/>
                <a:gd name="T29" fmla="*/ 49600 h 1231887"/>
                <a:gd name="T30" fmla="*/ 45003 w 1231887"/>
                <a:gd name="T31" fmla="*/ 4980 h 1231887"/>
                <a:gd name="T32" fmla="*/ 5556 w 1231887"/>
                <a:gd name="T33" fmla="*/ 57790 h 1231887"/>
                <a:gd name="T34" fmla="*/ 9435 w 1231887"/>
                <a:gd name="T35" fmla="*/ 52548 h 1231887"/>
                <a:gd name="T36" fmla="*/ 44356 w 1231887"/>
                <a:gd name="T37" fmla="*/ 55890 h 1231887"/>
                <a:gd name="T38" fmla="*/ 80755 w 1231887"/>
                <a:gd name="T39" fmla="*/ 52942 h 1231887"/>
                <a:gd name="T40" fmla="*/ 84358 w 1231887"/>
                <a:gd name="T41" fmla="*/ 57724 h 1231887"/>
                <a:gd name="T42" fmla="*/ 5556 w 1231887"/>
                <a:gd name="T43" fmla="*/ 57790 h 1231887"/>
                <a:gd name="T44" fmla="*/ 35303 w 1231887"/>
                <a:gd name="T45" fmla="*/ 33743 h 1231887"/>
                <a:gd name="T46" fmla="*/ 37520 w 1231887"/>
                <a:gd name="T47" fmla="*/ 30533 h 1231887"/>
                <a:gd name="T48" fmla="*/ 40568 w 1231887"/>
                <a:gd name="T49" fmla="*/ 29812 h 1231887"/>
                <a:gd name="T50" fmla="*/ 41585 w 1231887"/>
                <a:gd name="T51" fmla="*/ 31975 h 1231887"/>
                <a:gd name="T52" fmla="*/ 39368 w 1231887"/>
                <a:gd name="T53" fmla="*/ 35185 h 1231887"/>
                <a:gd name="T54" fmla="*/ 37335 w 1231887"/>
                <a:gd name="T55" fmla="*/ 36037 h 1231887"/>
                <a:gd name="T56" fmla="*/ 36319 w 1231887"/>
                <a:gd name="T57" fmla="*/ 35840 h 1231887"/>
                <a:gd name="T58" fmla="*/ 35303 w 1231887"/>
                <a:gd name="T59" fmla="*/ 33743 h 1231887"/>
                <a:gd name="T60" fmla="*/ 41585 w 1231887"/>
                <a:gd name="T61" fmla="*/ 43899 h 1231887"/>
                <a:gd name="T62" fmla="*/ 39368 w 1231887"/>
                <a:gd name="T63" fmla="*/ 47110 h 1231887"/>
                <a:gd name="T64" fmla="*/ 37335 w 1231887"/>
                <a:gd name="T65" fmla="*/ 47962 h 1231887"/>
                <a:gd name="T66" fmla="*/ 36319 w 1231887"/>
                <a:gd name="T67" fmla="*/ 47765 h 1231887"/>
                <a:gd name="T68" fmla="*/ 35303 w 1231887"/>
                <a:gd name="T69" fmla="*/ 45603 h 1231887"/>
                <a:gd name="T70" fmla="*/ 37520 w 1231887"/>
                <a:gd name="T71" fmla="*/ 42393 h 1231887"/>
                <a:gd name="T72" fmla="*/ 40568 w 1231887"/>
                <a:gd name="T73" fmla="*/ 41672 h 1231887"/>
                <a:gd name="T74" fmla="*/ 41585 w 1231887"/>
                <a:gd name="T75" fmla="*/ 43899 h 1231887"/>
                <a:gd name="T76" fmla="*/ 48883 w 1231887"/>
                <a:gd name="T77" fmla="*/ 31975 h 1231887"/>
                <a:gd name="T78" fmla="*/ 49899 w 1231887"/>
                <a:gd name="T79" fmla="*/ 29812 h 1231887"/>
                <a:gd name="T80" fmla="*/ 52948 w 1231887"/>
                <a:gd name="T81" fmla="*/ 30533 h 1231887"/>
                <a:gd name="T82" fmla="*/ 55165 w 1231887"/>
                <a:gd name="T83" fmla="*/ 33743 h 1231887"/>
                <a:gd name="T84" fmla="*/ 54149 w 1231887"/>
                <a:gd name="T85" fmla="*/ 35906 h 1231887"/>
                <a:gd name="T86" fmla="*/ 53132 w 1231887"/>
                <a:gd name="T87" fmla="*/ 36102 h 1231887"/>
                <a:gd name="T88" fmla="*/ 51100 w 1231887"/>
                <a:gd name="T89" fmla="*/ 35251 h 1231887"/>
                <a:gd name="T90" fmla="*/ 48883 w 1231887"/>
                <a:gd name="T91" fmla="*/ 31975 h 1231887"/>
                <a:gd name="T92" fmla="*/ 48883 w 1231887"/>
                <a:gd name="T93" fmla="*/ 43899 h 1231887"/>
                <a:gd name="T94" fmla="*/ 49899 w 1231887"/>
                <a:gd name="T95" fmla="*/ 41737 h 1231887"/>
                <a:gd name="T96" fmla="*/ 52948 w 1231887"/>
                <a:gd name="T97" fmla="*/ 42458 h 1231887"/>
                <a:gd name="T98" fmla="*/ 55165 w 1231887"/>
                <a:gd name="T99" fmla="*/ 45669 h 1231887"/>
                <a:gd name="T100" fmla="*/ 54149 w 1231887"/>
                <a:gd name="T101" fmla="*/ 47831 h 1231887"/>
                <a:gd name="T102" fmla="*/ 53132 w 1231887"/>
                <a:gd name="T103" fmla="*/ 48027 h 1231887"/>
                <a:gd name="T104" fmla="*/ 51100 w 1231887"/>
                <a:gd name="T105" fmla="*/ 47175 h 1231887"/>
                <a:gd name="T106" fmla="*/ 48883 w 1231887"/>
                <a:gd name="T107" fmla="*/ 43899 h 12318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1887" h="1231887" extrusionOk="0">
                  <a:moveTo>
                    <a:pt x="1234603" y="1126478"/>
                  </a:moveTo>
                  <a:lnTo>
                    <a:pt x="646599" y="15240"/>
                  </a:lnTo>
                  <a:cubicBezTo>
                    <a:pt x="636439" y="-5080"/>
                    <a:pt x="602150" y="-5080"/>
                    <a:pt x="591990" y="15240"/>
                  </a:cubicBezTo>
                  <a:lnTo>
                    <a:pt x="3986" y="1126478"/>
                  </a:lnTo>
                  <a:cubicBezTo>
                    <a:pt x="-1094" y="1135369"/>
                    <a:pt x="-1094" y="1145528"/>
                    <a:pt x="2716" y="1154418"/>
                  </a:cubicBezTo>
                  <a:cubicBezTo>
                    <a:pt x="6526" y="1163308"/>
                    <a:pt x="14146" y="1169658"/>
                    <a:pt x="24306" y="1172198"/>
                  </a:cubicBezTo>
                  <a:lnTo>
                    <a:pt x="61135" y="1179818"/>
                  </a:lnTo>
                  <a:cubicBezTo>
                    <a:pt x="244013" y="1220458"/>
                    <a:pt x="431971" y="1239508"/>
                    <a:pt x="619929" y="1239508"/>
                  </a:cubicBezTo>
                  <a:cubicBezTo>
                    <a:pt x="809157" y="1239508"/>
                    <a:pt x="998385" y="1219187"/>
                    <a:pt x="1182534" y="1178548"/>
                  </a:cubicBezTo>
                  <a:lnTo>
                    <a:pt x="1214283" y="1170928"/>
                  </a:lnTo>
                  <a:cubicBezTo>
                    <a:pt x="1223173" y="1168388"/>
                    <a:pt x="1232063" y="1162038"/>
                    <a:pt x="1235873" y="1153148"/>
                  </a:cubicBezTo>
                  <a:cubicBezTo>
                    <a:pt x="1239683" y="1145528"/>
                    <a:pt x="1238413" y="1135369"/>
                    <a:pt x="1234603" y="1126478"/>
                  </a:cubicBezTo>
                  <a:close/>
                  <a:moveTo>
                    <a:pt x="618659" y="96519"/>
                  </a:moveTo>
                  <a:lnTo>
                    <a:pt x="1080935" y="969000"/>
                  </a:lnTo>
                  <a:cubicBezTo>
                    <a:pt x="597070" y="1070599"/>
                    <a:pt x="261793" y="991860"/>
                    <a:pt x="160194" y="961380"/>
                  </a:cubicBezTo>
                  <a:lnTo>
                    <a:pt x="618659" y="96519"/>
                  </a:lnTo>
                  <a:close/>
                  <a:moveTo>
                    <a:pt x="76375" y="1120129"/>
                  </a:moveTo>
                  <a:lnTo>
                    <a:pt x="129714" y="1018530"/>
                  </a:lnTo>
                  <a:cubicBezTo>
                    <a:pt x="191944" y="1038849"/>
                    <a:pt x="358312" y="1083299"/>
                    <a:pt x="609770" y="1083299"/>
                  </a:cubicBezTo>
                  <a:cubicBezTo>
                    <a:pt x="750738" y="1083299"/>
                    <a:pt x="919646" y="1068059"/>
                    <a:pt x="1110144" y="1026149"/>
                  </a:cubicBezTo>
                  <a:lnTo>
                    <a:pt x="1159674" y="1118859"/>
                  </a:lnTo>
                  <a:cubicBezTo>
                    <a:pt x="805347" y="1197597"/>
                    <a:pt x="431971" y="1197597"/>
                    <a:pt x="76375" y="1120129"/>
                  </a:cubicBezTo>
                  <a:close/>
                  <a:moveTo>
                    <a:pt x="485311" y="654043"/>
                  </a:moveTo>
                  <a:lnTo>
                    <a:pt x="515790" y="591814"/>
                  </a:lnTo>
                  <a:cubicBezTo>
                    <a:pt x="523410" y="576574"/>
                    <a:pt x="542460" y="570224"/>
                    <a:pt x="557700" y="577844"/>
                  </a:cubicBezTo>
                  <a:cubicBezTo>
                    <a:pt x="572940" y="585464"/>
                    <a:pt x="579290" y="604514"/>
                    <a:pt x="571670" y="619753"/>
                  </a:cubicBezTo>
                  <a:lnTo>
                    <a:pt x="541190" y="681983"/>
                  </a:lnTo>
                  <a:cubicBezTo>
                    <a:pt x="536110" y="693413"/>
                    <a:pt x="524680" y="698493"/>
                    <a:pt x="513250" y="698493"/>
                  </a:cubicBezTo>
                  <a:cubicBezTo>
                    <a:pt x="508171" y="698493"/>
                    <a:pt x="504361" y="697223"/>
                    <a:pt x="499281" y="694683"/>
                  </a:cubicBezTo>
                  <a:cubicBezTo>
                    <a:pt x="482771" y="688333"/>
                    <a:pt x="477691" y="670553"/>
                    <a:pt x="485311" y="654043"/>
                  </a:cubicBezTo>
                  <a:close/>
                  <a:moveTo>
                    <a:pt x="571670" y="850891"/>
                  </a:moveTo>
                  <a:lnTo>
                    <a:pt x="541190" y="913121"/>
                  </a:lnTo>
                  <a:cubicBezTo>
                    <a:pt x="536110" y="924550"/>
                    <a:pt x="524680" y="929630"/>
                    <a:pt x="513250" y="929630"/>
                  </a:cubicBezTo>
                  <a:cubicBezTo>
                    <a:pt x="508171" y="929630"/>
                    <a:pt x="504361" y="928361"/>
                    <a:pt x="499281" y="925821"/>
                  </a:cubicBezTo>
                  <a:cubicBezTo>
                    <a:pt x="484041" y="918200"/>
                    <a:pt x="477691" y="899150"/>
                    <a:pt x="485311" y="883911"/>
                  </a:cubicBezTo>
                  <a:lnTo>
                    <a:pt x="515790" y="821682"/>
                  </a:lnTo>
                  <a:cubicBezTo>
                    <a:pt x="523410" y="806442"/>
                    <a:pt x="542460" y="800092"/>
                    <a:pt x="557700" y="807712"/>
                  </a:cubicBezTo>
                  <a:cubicBezTo>
                    <a:pt x="572940" y="816601"/>
                    <a:pt x="579290" y="835651"/>
                    <a:pt x="571670" y="850891"/>
                  </a:cubicBezTo>
                  <a:close/>
                  <a:moveTo>
                    <a:pt x="671999" y="619753"/>
                  </a:moveTo>
                  <a:cubicBezTo>
                    <a:pt x="664379" y="604514"/>
                    <a:pt x="670729" y="585464"/>
                    <a:pt x="685969" y="577844"/>
                  </a:cubicBezTo>
                  <a:cubicBezTo>
                    <a:pt x="701209" y="570224"/>
                    <a:pt x="720258" y="576574"/>
                    <a:pt x="727878" y="591814"/>
                  </a:cubicBezTo>
                  <a:lnTo>
                    <a:pt x="758358" y="654043"/>
                  </a:lnTo>
                  <a:cubicBezTo>
                    <a:pt x="765978" y="669283"/>
                    <a:pt x="759628" y="688333"/>
                    <a:pt x="744388" y="695953"/>
                  </a:cubicBezTo>
                  <a:cubicBezTo>
                    <a:pt x="739308" y="698493"/>
                    <a:pt x="735498" y="699763"/>
                    <a:pt x="730418" y="699763"/>
                  </a:cubicBezTo>
                  <a:cubicBezTo>
                    <a:pt x="718988" y="699763"/>
                    <a:pt x="707559" y="693413"/>
                    <a:pt x="702479" y="683253"/>
                  </a:cubicBezTo>
                  <a:lnTo>
                    <a:pt x="671999" y="619753"/>
                  </a:lnTo>
                  <a:close/>
                  <a:moveTo>
                    <a:pt x="671999" y="850891"/>
                  </a:moveTo>
                  <a:cubicBezTo>
                    <a:pt x="664379" y="835651"/>
                    <a:pt x="670729" y="816601"/>
                    <a:pt x="685969" y="808982"/>
                  </a:cubicBezTo>
                  <a:cubicBezTo>
                    <a:pt x="701209" y="801362"/>
                    <a:pt x="720258" y="807712"/>
                    <a:pt x="727878" y="822951"/>
                  </a:cubicBezTo>
                  <a:lnTo>
                    <a:pt x="758358" y="885181"/>
                  </a:lnTo>
                  <a:cubicBezTo>
                    <a:pt x="765978" y="900421"/>
                    <a:pt x="759628" y="919471"/>
                    <a:pt x="744388" y="927090"/>
                  </a:cubicBezTo>
                  <a:cubicBezTo>
                    <a:pt x="739308" y="929630"/>
                    <a:pt x="735498" y="930900"/>
                    <a:pt x="730418" y="930900"/>
                  </a:cubicBezTo>
                  <a:cubicBezTo>
                    <a:pt x="718988" y="930900"/>
                    <a:pt x="707559" y="924550"/>
                    <a:pt x="702479" y="914390"/>
                  </a:cubicBezTo>
                  <a:lnTo>
                    <a:pt x="671999" y="8508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419"/>
            </a:p>
          </p:txBody>
        </p:sp>
      </p:grpSp>
      <p:sp>
        <p:nvSpPr>
          <p:cNvPr id="62" name="Rectángulo 61">
            <a:extLst>
              <a:ext uri="{FF2B5EF4-FFF2-40B4-BE49-F238E27FC236}">
                <a16:creationId xmlns:a16="http://schemas.microsoft.com/office/drawing/2014/main" id="{ABD427FC-062D-4031-84CC-00B388FA64E6}"/>
              </a:ext>
            </a:extLst>
          </p:cNvPr>
          <p:cNvSpPr/>
          <p:nvPr/>
        </p:nvSpPr>
        <p:spPr>
          <a:xfrm rot="16200000">
            <a:off x="5971800" y="661613"/>
            <a:ext cx="248400" cy="1219200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Marcador de número de diapositiva 1">
            <a:extLst>
              <a:ext uri="{FF2B5EF4-FFF2-40B4-BE49-F238E27FC236}">
                <a16:creationId xmlns:a16="http://schemas.microsoft.com/office/drawing/2014/main" id="{BD4A6FEA-ACF1-4B1B-A8B7-D3B942B38093}"/>
              </a:ext>
            </a:extLst>
          </p:cNvPr>
          <p:cNvSpPr>
            <a:spLocks noGrp="1"/>
          </p:cNvSpPr>
          <p:nvPr>
            <p:ph type="sldNum" sz="quarter" idx="12"/>
          </p:nvPr>
        </p:nvSpPr>
        <p:spPr/>
        <p:txBody>
          <a:bodyPr/>
          <a:lstStyle/>
          <a:p>
            <a:fld id="{7F1CE694-1297-49F5-90E9-EB642E12B65F}" type="slidenum">
              <a:rPr lang="es-CL" smtClean="0"/>
              <a:t>9</a:t>
            </a:fld>
            <a:endParaRPr lang="es-C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09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3280</Words>
  <Application>Microsoft Office PowerPoint</Application>
  <PresentationFormat>Panorámica</PresentationFormat>
  <Paragraphs>240</Paragraphs>
  <Slides>17</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Calibri</vt:lpstr>
      <vt:lpstr>Calibri Light</vt:lpstr>
      <vt:lpstr>Lato</vt:lpstr>
      <vt:lpstr>Times New Roman</vt:lpstr>
      <vt:lpstr>Verdana Pro Cond Black</vt:lpstr>
      <vt:lpstr>Tema de Office</vt:lpstr>
      <vt:lpstr>Presentación de PowerPoint</vt:lpstr>
      <vt:lpstr>Presentación de PowerPoint</vt:lpstr>
      <vt:lpstr>Materiales  y métodos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Limitaciones del estudio</vt:lpstr>
      <vt:lpstr>Conclusiones</vt:lpstr>
      <vt:lpstr>Presentación de PowerPoint</vt:lpstr>
      <vt:lpstr>Referencias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Nelly Baeza Tapia</cp:lastModifiedBy>
  <cp:revision>192</cp:revision>
  <dcterms:created xsi:type="dcterms:W3CDTF">2023-09-24T14:12:27Z</dcterms:created>
  <dcterms:modified xsi:type="dcterms:W3CDTF">2025-11-07T14:33:09Z</dcterms:modified>
</cp:coreProperties>
</file>