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70" r:id="rId4"/>
    <p:sldId id="269" r:id="rId5"/>
    <p:sldId id="265" r:id="rId6"/>
    <p:sldId id="266" r:id="rId7"/>
    <p:sldId id="260" r:id="rId8"/>
    <p:sldId id="271" r:id="rId9"/>
    <p:sldId id="262" r:id="rId1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17-10-2025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17-10-2025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17-10-2025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17-10-2025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2481766" y="2225504"/>
            <a:ext cx="8219670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ESPIRITUALIDAD DE ESTUDIANTES DE</a:t>
            </a:r>
          </a:p>
          <a:p>
            <a:pPr algn="just"/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CARRERAS DE SALUD DE UNA UNIVERSIDAD DEL CENTRO SUR DE CHILE. (1589)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Marcelo Correa </a:t>
            </a:r>
            <a:r>
              <a:rPr lang="es-CL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</a:t>
            </a:r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Margarita Poblete, Daniela Espinoza, Claudia Mosqueira, Juan C. González-Acuña </a:t>
            </a: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894319" y="5932299"/>
            <a:ext cx="8128924" cy="97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Católica del Maule -  Talca</a:t>
            </a: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7FD4B5A-D93B-6FD9-7742-3C8CE089D4E3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8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68344" y="507399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>
            <a:off x="357810" y="0"/>
            <a:ext cx="5506278" cy="507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>
              <a:spcBef>
                <a:spcPts val="1200"/>
              </a:spcBef>
              <a:spcAft>
                <a:spcPts val="1200"/>
              </a:spcAft>
            </a:pPr>
            <a:endParaRPr lang="es-CL" sz="24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 rtl="0">
              <a:spcBef>
                <a:spcPts val="1200"/>
              </a:spcBef>
              <a:spcAft>
                <a:spcPts val="1200"/>
              </a:spcAft>
            </a:pPr>
            <a:endParaRPr lang="es-CL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rtl="0">
              <a:spcBef>
                <a:spcPts val="1200"/>
              </a:spcBef>
              <a:spcAft>
                <a:spcPts val="1200"/>
              </a:spcAft>
            </a:pPr>
            <a:r>
              <a:rPr lang="es-CL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Figura 1: Pilares constitutivos de la espiritualidad como fundamento de la dignidad humana. </a:t>
            </a:r>
            <a:endParaRPr lang="es-CL" sz="2000" b="1" dirty="0">
              <a:effectLst/>
            </a:endParaRPr>
          </a:p>
          <a:p>
            <a:br>
              <a:rPr lang="es-CL" dirty="0"/>
            </a:br>
            <a:endParaRPr lang="es-CL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7031721-CFE0-BCB3-C09E-7EDF61B1C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09" y="1215088"/>
            <a:ext cx="4089361" cy="287669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0595744-758B-30A6-831E-5F365AC01EC5}"/>
              </a:ext>
            </a:extLst>
          </p:cNvPr>
          <p:cNvSpPr txBox="1"/>
          <p:nvPr/>
        </p:nvSpPr>
        <p:spPr>
          <a:xfrm>
            <a:off x="1610866" y="3784004"/>
            <a:ext cx="4402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/>
              <a:t>Fuente: </a:t>
            </a:r>
            <a:r>
              <a:rPr lang="es-CL" sz="1200" dirty="0"/>
              <a:t>Elaboración propia. Imagen creada con IA (2025). 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8CB0456-AE4B-B325-56DE-7A1CE81AF229}"/>
              </a:ext>
            </a:extLst>
          </p:cNvPr>
          <p:cNvSpPr txBox="1"/>
          <p:nvPr/>
        </p:nvSpPr>
        <p:spPr>
          <a:xfrm>
            <a:off x="1202635" y="5476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B34C13A-4B49-66C7-99B2-18D9F1C0B9FA}"/>
              </a:ext>
            </a:extLst>
          </p:cNvPr>
          <p:cNvSpPr txBox="1"/>
          <p:nvPr/>
        </p:nvSpPr>
        <p:spPr>
          <a:xfrm>
            <a:off x="416554" y="4723695"/>
            <a:ext cx="6610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i="1" dirty="0"/>
              <a:t>La espiritualidad es el aspecto dinámico e intrínseco de la humanidad que relaciona la manera en que los individuos buscan y expresan un </a:t>
            </a:r>
            <a:r>
              <a:rPr lang="es-CL" i="1" dirty="0">
                <a:effectLst/>
              </a:rPr>
              <a:t>significado y propósito, y la manera en que experimentan su conexión con el momento, consigo mismos, con los demás, con la naturaleza y con lo significante o sagrado</a:t>
            </a:r>
            <a:r>
              <a:rPr lang="es-CL" sz="1600" i="1" dirty="0">
                <a:effectLst/>
              </a:rPr>
              <a:t> (1).</a:t>
            </a:r>
            <a:endParaRPr lang="es-CL" sz="1600" i="1" dirty="0"/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AAA0F-8573-B3B3-A671-EFD584650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C4E8C47-99D7-0430-71F1-14374D568F9C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D38ADA-9095-02F0-A3C2-806AD1B0D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8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CAD6D91F-077E-6A82-C946-F66AE3829872}"/>
              </a:ext>
            </a:extLst>
          </p:cNvPr>
          <p:cNvSpPr txBox="1">
            <a:spLocks/>
          </p:cNvSpPr>
          <p:nvPr/>
        </p:nvSpPr>
        <p:spPr>
          <a:xfrm>
            <a:off x="7968344" y="765817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19D05F9-55D5-01AB-D574-3A870AB0066A}"/>
              </a:ext>
            </a:extLst>
          </p:cNvPr>
          <p:cNvSpPr/>
          <p:nvPr/>
        </p:nvSpPr>
        <p:spPr>
          <a:xfrm>
            <a:off x="665445" y="2156791"/>
            <a:ext cx="6421155" cy="397565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800" b="0" dirty="0">
                <a:solidFill>
                  <a:srgbClr val="353A3F"/>
                </a:solidFill>
                <a:effectLst/>
                <a:latin typeface="Roboto" panose="02000000000000000000" pitchFamily="2" charset="0"/>
              </a:rPr>
              <a:t>La Organización Mundial de la Salud (OMS) otorgó un reconocimiento sociopolítico a la espiritualidad en 1998</a:t>
            </a:r>
            <a:r>
              <a:rPr lang="es-CL" dirty="0">
                <a:solidFill>
                  <a:srgbClr val="353A3F"/>
                </a:solidFill>
                <a:latin typeface="Roboto" panose="02000000000000000000" pitchFamily="2" charset="0"/>
              </a:rPr>
              <a:t>, como parte de la calidad de vida </a:t>
            </a:r>
            <a:r>
              <a:rPr lang="es-CL" sz="1600" dirty="0">
                <a:solidFill>
                  <a:srgbClr val="353A3F"/>
                </a:solidFill>
                <a:latin typeface="Roboto" panose="02000000000000000000" pitchFamily="2" charset="0"/>
              </a:rPr>
              <a:t>(2).</a:t>
            </a:r>
            <a:endParaRPr lang="es-CL" sz="1600" b="0" dirty="0">
              <a:solidFill>
                <a:srgbClr val="353A3F"/>
              </a:solidFill>
              <a:effectLst/>
              <a:latin typeface="Roboto" panose="02000000000000000000" pitchFamily="2" charset="0"/>
            </a:endParaRPr>
          </a:p>
          <a:p>
            <a:pPr algn="just"/>
            <a:endParaRPr lang="es-CL" sz="1800" b="0" dirty="0">
              <a:solidFill>
                <a:srgbClr val="353A3F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800" b="0" dirty="0">
                <a:solidFill>
                  <a:srgbClr val="353A3F"/>
                </a:solidFill>
                <a:effectLst/>
                <a:latin typeface="Roboto" panose="02000000000000000000" pitchFamily="2" charset="0"/>
              </a:rPr>
              <a:t>Esta inclusión representó un giro paradigmático en la comprensión integral de la salud, al considerar que la espiritualidad, junto con la religiosidad y las creencias personales, influye de manera sustancial en el bienestar psicológico, físico y social de las personas </a:t>
            </a:r>
            <a:r>
              <a:rPr lang="es-CL" sz="1600" b="0" dirty="0">
                <a:solidFill>
                  <a:srgbClr val="353A3F"/>
                </a:solidFill>
                <a:effectLst/>
                <a:latin typeface="Roboto" panose="02000000000000000000" pitchFamily="2" charset="0"/>
              </a:rPr>
              <a:t>(3).</a:t>
            </a:r>
            <a:endParaRPr lang="es-CL" sz="1600" dirty="0">
              <a:solidFill>
                <a:srgbClr val="353A3F"/>
              </a:solidFill>
              <a:latin typeface="Roboto" panose="02000000000000000000" pitchFamily="2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s-CL" b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s-CL" b="0" dirty="0">
                <a:effectLst/>
              </a:rPr>
            </a:br>
            <a:endParaRPr lang="es-CL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8F9B7E7-46D9-BFDC-133B-E2752D754A2B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0725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88624-8B78-A821-FB7F-012A78220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5ABACD2-444F-64F9-0E82-72C5BC513059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3670BC1-FA7C-B22C-B1A9-1C34E6F01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8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A463AD98-8623-F906-2E80-8CA86CF2DEF5}"/>
              </a:ext>
            </a:extLst>
          </p:cNvPr>
          <p:cNvSpPr txBox="1">
            <a:spLocks/>
          </p:cNvSpPr>
          <p:nvPr/>
        </p:nvSpPr>
        <p:spPr>
          <a:xfrm>
            <a:off x="7968344" y="765817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ECA2A6D-281B-D364-B31F-90BD87131BB9}"/>
              </a:ext>
            </a:extLst>
          </p:cNvPr>
          <p:cNvSpPr/>
          <p:nvPr/>
        </p:nvSpPr>
        <p:spPr>
          <a:xfrm>
            <a:off x="636105" y="1351722"/>
            <a:ext cx="5893904" cy="475090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sz="1800" b="0" dirty="0">
              <a:solidFill>
                <a:srgbClr val="353A3F"/>
              </a:solidFill>
              <a:effectLst/>
              <a:latin typeface="Roboto" panose="02000000000000000000" pitchFamily="2" charset="0"/>
            </a:endParaRPr>
          </a:p>
          <a:p>
            <a:pPr algn="just"/>
            <a:endParaRPr lang="es-CL" dirty="0">
              <a:solidFill>
                <a:srgbClr val="353A3F"/>
              </a:solidFill>
              <a:latin typeface="Roboto" panose="02000000000000000000" pitchFamily="2" charset="0"/>
            </a:endParaRPr>
          </a:p>
          <a:p>
            <a:pPr algn="just"/>
            <a:endParaRPr lang="es-CL" sz="1800" b="0" dirty="0">
              <a:solidFill>
                <a:srgbClr val="353A3F"/>
              </a:solidFill>
              <a:effectLst/>
              <a:latin typeface="Roboto" panose="02000000000000000000" pitchFamily="2" charset="0"/>
            </a:endParaRPr>
          </a:p>
          <a:p>
            <a:pPr algn="just"/>
            <a:endParaRPr lang="es-CL" dirty="0">
              <a:solidFill>
                <a:srgbClr val="353A3F"/>
              </a:solidFill>
              <a:latin typeface="Roboto" panose="02000000000000000000" pitchFamily="2" charset="0"/>
            </a:endParaRPr>
          </a:p>
          <a:p>
            <a:pPr algn="just"/>
            <a:endParaRPr lang="es-CL" sz="1800" b="0" dirty="0">
              <a:solidFill>
                <a:srgbClr val="353A3F"/>
              </a:solidFill>
              <a:effectLst/>
              <a:latin typeface="Roboto" panose="02000000000000000000" pitchFamily="2" charset="0"/>
            </a:endParaRPr>
          </a:p>
          <a:p>
            <a:pPr algn="just"/>
            <a:endParaRPr lang="es-CL" dirty="0">
              <a:solidFill>
                <a:srgbClr val="353A3F"/>
              </a:solidFill>
              <a:latin typeface="Roboto" panose="02000000000000000000" pitchFamily="2" charset="0"/>
            </a:endParaRPr>
          </a:p>
          <a:p>
            <a:pPr algn="just"/>
            <a:endParaRPr lang="es-CL" sz="1800" b="0" dirty="0">
              <a:solidFill>
                <a:srgbClr val="353A3F"/>
              </a:solidFill>
              <a:effectLst/>
              <a:latin typeface="Roboto" panose="02000000000000000000" pitchFamily="2" charset="0"/>
            </a:endParaRPr>
          </a:p>
          <a:p>
            <a:pPr algn="just"/>
            <a:endParaRPr lang="es-CL" dirty="0">
              <a:solidFill>
                <a:srgbClr val="353A3F"/>
              </a:solidFill>
              <a:latin typeface="Roboto" panose="02000000000000000000" pitchFamily="2" charset="0"/>
            </a:endParaRPr>
          </a:p>
          <a:p>
            <a:pPr algn="just"/>
            <a:endParaRPr lang="es-CL" sz="1800" b="0" dirty="0">
              <a:solidFill>
                <a:srgbClr val="353A3F"/>
              </a:solidFill>
              <a:effectLst/>
              <a:latin typeface="Roboto" panose="02000000000000000000" pitchFamily="2" charset="0"/>
            </a:endParaRPr>
          </a:p>
          <a:p>
            <a:pPr algn="just"/>
            <a:r>
              <a:rPr lang="es-CL" sz="1800" b="0" dirty="0">
                <a:solidFill>
                  <a:srgbClr val="353A3F"/>
                </a:solidFill>
                <a:effectLst/>
                <a:latin typeface="Roboto" panose="02000000000000000000" pitchFamily="2" charset="0"/>
              </a:rPr>
              <a:t>Debido a esto, la espiritualidad es comprendida como dimensión esencial del ser humano y, por tanto, debe ser integrada en el cuidado de salud. </a:t>
            </a:r>
            <a:r>
              <a:rPr lang="es-CL" sz="1800" b="1" dirty="0">
                <a:solidFill>
                  <a:srgbClr val="353A3F"/>
                </a:solidFill>
                <a:effectLst/>
                <a:latin typeface="Roboto" panose="02000000000000000000" pitchFamily="2" charset="0"/>
              </a:rPr>
              <a:t>No obstante, existe desconocimiento o poca claridad de lo que es la espiritualidad y sus características en los estudiantes de carreras de la salud. </a:t>
            </a:r>
          </a:p>
          <a:p>
            <a:pPr algn="just"/>
            <a:endParaRPr lang="es-CL" dirty="0">
              <a:solidFill>
                <a:srgbClr val="353A3F"/>
              </a:solidFill>
              <a:latin typeface="Roboto" panose="02000000000000000000" pitchFamily="2" charset="0"/>
            </a:endParaRPr>
          </a:p>
          <a:p>
            <a:pPr algn="just"/>
            <a:endParaRPr lang="es-CL" dirty="0">
              <a:solidFill>
                <a:srgbClr val="353A3F"/>
              </a:solidFill>
              <a:latin typeface="Roboto" panose="02000000000000000000" pitchFamily="2" charset="0"/>
            </a:endParaRPr>
          </a:p>
          <a:p>
            <a:pPr algn="just"/>
            <a:endParaRPr lang="es-CL" dirty="0">
              <a:solidFill>
                <a:srgbClr val="353A3F"/>
              </a:solidFill>
              <a:latin typeface="Roboto" panose="02000000000000000000" pitchFamily="2" charset="0"/>
            </a:endParaRPr>
          </a:p>
          <a:p>
            <a:pPr algn="just"/>
            <a:endParaRPr lang="es-CL" dirty="0">
              <a:solidFill>
                <a:srgbClr val="353A3F"/>
              </a:solidFill>
              <a:latin typeface="Roboto" panose="02000000000000000000" pitchFamily="2" charset="0"/>
            </a:endParaRPr>
          </a:p>
          <a:p>
            <a:pPr algn="just"/>
            <a:r>
              <a:rPr lang="es-CL" sz="1800" b="1" dirty="0">
                <a:solidFill>
                  <a:srgbClr val="353A3F"/>
                </a:solidFill>
                <a:effectLst/>
                <a:latin typeface="Roboto" panose="02000000000000000000" pitchFamily="2" charset="0"/>
              </a:rPr>
              <a:t>Objetivo: </a:t>
            </a:r>
            <a:r>
              <a:rPr lang="es-CL" sz="1800" b="0" dirty="0">
                <a:solidFill>
                  <a:srgbClr val="353A3F"/>
                </a:solidFill>
                <a:effectLst/>
                <a:latin typeface="Roboto" panose="02000000000000000000" pitchFamily="2" charset="0"/>
              </a:rPr>
              <a:t>Analizar el nivel de espiritualidad en estudiantes de cuatro carreras del área de la salud en una universidad del centro sur de Chile </a:t>
            </a:r>
            <a:endParaRPr lang="es-CL" dirty="0"/>
          </a:p>
          <a:p>
            <a:pPr algn="just"/>
            <a:endParaRPr lang="es-CL" dirty="0">
              <a:solidFill>
                <a:srgbClr val="353A3F"/>
              </a:solidFill>
              <a:latin typeface="Roboto" panose="02000000000000000000" pitchFamily="2" charset="0"/>
            </a:endParaRPr>
          </a:p>
          <a:p>
            <a:pPr algn="just"/>
            <a:endParaRPr lang="es-CL" dirty="0">
              <a:solidFill>
                <a:srgbClr val="353A3F"/>
              </a:solidFill>
              <a:latin typeface="Roboto" panose="02000000000000000000" pitchFamily="2" charset="0"/>
            </a:endParaRPr>
          </a:p>
          <a:p>
            <a:pPr algn="just"/>
            <a:endParaRPr lang="es-CL" dirty="0">
              <a:solidFill>
                <a:srgbClr val="353A3F"/>
              </a:solidFill>
              <a:latin typeface="Roboto" panose="02000000000000000000" pitchFamily="2" charset="0"/>
            </a:endParaRPr>
          </a:p>
          <a:p>
            <a:pPr algn="just"/>
            <a:endParaRPr lang="es-CL" dirty="0">
              <a:solidFill>
                <a:srgbClr val="353A3F"/>
              </a:solidFill>
              <a:latin typeface="Roboto" panose="02000000000000000000" pitchFamily="2" charset="0"/>
            </a:endParaRPr>
          </a:p>
          <a:p>
            <a:pPr algn="just"/>
            <a:endParaRPr lang="es-CL" dirty="0">
              <a:solidFill>
                <a:srgbClr val="353A3F"/>
              </a:solidFill>
              <a:latin typeface="Roboto" panose="02000000000000000000" pitchFamily="2" charset="0"/>
            </a:endParaRPr>
          </a:p>
          <a:p>
            <a:pPr algn="just"/>
            <a:endParaRPr lang="es-CL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CE9F565-BF57-15CA-CBDE-EB24B60EC28C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5978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556" y="587829"/>
            <a:ext cx="6406243" cy="58302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Metodología:</a:t>
            </a:r>
            <a:r>
              <a:rPr lang="es-CL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algn="just"/>
            <a:endParaRPr lang="es-C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es-CL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Estudio cuantitativo, descriptivo, transversal y correlacional. </a:t>
            </a:r>
          </a:p>
          <a:p>
            <a:pPr algn="just"/>
            <a:r>
              <a:rPr lang="es-CL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 aplicó el Cuestionario de Espiritualidad (SQ), validado en Chile </a:t>
            </a:r>
            <a:r>
              <a:rPr lang="es-CL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(4), </a:t>
            </a:r>
            <a:r>
              <a:rPr lang="es-CL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221 estudiantes (144 mujeres y 77 hombres) de las carreras de enfermería (n=72), kinesiología (n=39), medicina (n=61) y psicología (n=49).</a:t>
            </a:r>
          </a:p>
          <a:p>
            <a:pPr algn="just"/>
            <a:r>
              <a:rPr lang="es-CL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El análisis estadístico se realizó con SPSS versión 25.0. </a:t>
            </a:r>
          </a:p>
          <a:p>
            <a:pPr algn="just"/>
            <a:r>
              <a:rPr lang="es-CL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 proyecto fue aprobado por el Comité Ético Científico de la casa de estudio, se respetó los principios éticos de Ezequiel Emanuel</a:t>
            </a:r>
            <a:r>
              <a:rPr lang="es-CL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(5). </a:t>
            </a:r>
            <a:endParaRPr lang="es-CL" sz="16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329" y="843274"/>
            <a:ext cx="5638800" cy="4583802"/>
          </a:xfrm>
        </p:spPr>
        <p:txBody>
          <a:bodyPr/>
          <a:lstStyle/>
          <a:p>
            <a:pPr algn="just"/>
            <a:r>
              <a:rPr lang="es-C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s-CL" sz="1800" b="0" dirty="0">
                <a:solidFill>
                  <a:srgbClr val="353A3F"/>
                </a:solidFill>
                <a:effectLst/>
                <a:latin typeface="Roboto" panose="02000000000000000000" pitchFamily="2" charset="0"/>
              </a:rPr>
              <a:t>Los resultados preliminares indican que los participantes presentaron un nivel medio de espiritualidad. </a:t>
            </a:r>
          </a:p>
          <a:p>
            <a:pPr algn="just"/>
            <a:r>
              <a:rPr lang="es-CL" sz="1800" b="0" dirty="0">
                <a:solidFill>
                  <a:srgbClr val="353A3F"/>
                </a:solidFill>
                <a:effectLst/>
                <a:latin typeface="Roboto" panose="02000000000000000000" pitchFamily="2" charset="0"/>
              </a:rPr>
              <a:t>Se encontró una asociación moderada entre la carrera cursada y el nivel global de espiritualidad (p=0,034). </a:t>
            </a:r>
          </a:p>
          <a:p>
            <a:pPr algn="just"/>
            <a:r>
              <a:rPr lang="es-CL" sz="1800" b="0" dirty="0">
                <a:solidFill>
                  <a:srgbClr val="353A3F"/>
                </a:solidFill>
                <a:effectLst/>
                <a:latin typeface="Roboto" panose="02000000000000000000" pitchFamily="2" charset="0"/>
              </a:rPr>
              <a:t>Asimismo, la formación en humanización de la salud se asoció́ con el nivel global de espiritualidad (p=0,005), con la dimensión "creencias espirituales" (p=0,000) y con la dimensión "necesidades espirituales" (p=0,005). </a:t>
            </a:r>
          </a:p>
          <a:p>
            <a:pPr algn="just"/>
            <a:r>
              <a:rPr lang="es-CL" sz="1800" b="0" dirty="0">
                <a:solidFill>
                  <a:srgbClr val="353A3F"/>
                </a:solidFill>
                <a:effectLst/>
                <a:latin typeface="Roboto" panose="02000000000000000000" pitchFamily="2" charset="0"/>
              </a:rPr>
              <a:t>También se observó́ una relación moderada entre la formación en ética o bioética y la dimensión "creencias espirituales" (p=0,035). </a:t>
            </a:r>
            <a:endParaRPr lang="es-CL" dirty="0"/>
          </a:p>
          <a:p>
            <a:pPr algn="just"/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84969D5-21B6-32A0-A9B2-1BC78F355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5" y="2047461"/>
            <a:ext cx="4542390" cy="310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450" y="121781"/>
            <a:ext cx="3402760" cy="732984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812775" y="976537"/>
            <a:ext cx="9034232" cy="53137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7982" y="1113183"/>
            <a:ext cx="6712955" cy="5849670"/>
          </a:xfrm>
        </p:spPr>
        <p:txBody>
          <a:bodyPr>
            <a:normAutofit/>
          </a:bodyPr>
          <a:lstStyle/>
          <a:p>
            <a:pPr algn="just"/>
            <a:r>
              <a:rPr lang="es-CL" sz="2000" b="0" dirty="0">
                <a:solidFill>
                  <a:srgbClr val="353A3F"/>
                </a:solidFill>
                <a:effectLst/>
                <a:latin typeface="Roboto" panose="02000000000000000000" pitchFamily="2" charset="0"/>
              </a:rPr>
              <a:t>El nivel de espiritualidad varió entre carreras estudiadas. En ellas, se evidenció que todas las carreras, independiente de cuál sea esta, poseen un nivel moderado de espiritualidad.</a:t>
            </a:r>
          </a:p>
          <a:p>
            <a:pPr algn="just"/>
            <a:r>
              <a:rPr lang="es-CL" sz="2000" b="0" dirty="0">
                <a:solidFill>
                  <a:srgbClr val="353A3F"/>
                </a:solidFill>
                <a:effectLst/>
                <a:latin typeface="Roboto" panose="02000000000000000000" pitchFamily="2" charset="0"/>
              </a:rPr>
              <a:t> En particular, se observó que la formación en humanización en salud fortalece la dimensión espiritual a nivel global y sobre la necesidad espiritual. </a:t>
            </a:r>
          </a:p>
          <a:p>
            <a:pPr algn="just"/>
            <a:r>
              <a:rPr lang="es-CL" sz="2000" b="0" dirty="0">
                <a:solidFill>
                  <a:srgbClr val="353A3F"/>
                </a:solidFill>
                <a:effectLst/>
                <a:latin typeface="Roboto" panose="02000000000000000000" pitchFamily="2" charset="0"/>
              </a:rPr>
              <a:t>Por otra parte, la formación en ética y bioética, permiten contribuir al desarrollo de las creencias espirituales. </a:t>
            </a:r>
          </a:p>
          <a:p>
            <a:pPr algn="just"/>
            <a:r>
              <a:rPr lang="es-CL" sz="2000" b="0" dirty="0">
                <a:solidFill>
                  <a:srgbClr val="353A3F"/>
                </a:solidFill>
                <a:effectLst/>
                <a:latin typeface="Roboto" panose="02000000000000000000" pitchFamily="2" charset="0"/>
              </a:rPr>
              <a:t>En términos generales se puede concluir que los aspectos formativos relacionados con lo ético y la humanización aportan un acercamiento a la dimensión espiritual en la formación de los futuros profesionales de la salud </a:t>
            </a:r>
            <a:endParaRPr lang="es-CL" sz="2000" dirty="0"/>
          </a:p>
          <a:p>
            <a:endParaRPr lang="es-CL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8DB1B-4B5A-DE54-61C5-9CB855EDD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8007C94-5926-4989-5CA2-DC8F9732B80A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495E531-E90D-D4A3-4862-C8B4735A8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8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4D9C249E-F7D0-FDE3-48A8-FA3C9A54EBE3}"/>
              </a:ext>
            </a:extLst>
          </p:cNvPr>
          <p:cNvSpPr txBox="1">
            <a:spLocks/>
          </p:cNvSpPr>
          <p:nvPr/>
        </p:nvSpPr>
        <p:spPr>
          <a:xfrm>
            <a:off x="7968344" y="765817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D880D55-3AAC-0E4B-994D-8901E852BE88}"/>
              </a:ext>
            </a:extLst>
          </p:cNvPr>
          <p:cNvSpPr/>
          <p:nvPr/>
        </p:nvSpPr>
        <p:spPr>
          <a:xfrm>
            <a:off x="665445" y="2156791"/>
            <a:ext cx="6421155" cy="397565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s-CL" b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s-CL" b="0" dirty="0">
                <a:effectLst/>
              </a:rPr>
            </a:br>
            <a:endParaRPr lang="es-CL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E62C581-8432-A207-5937-968C5AEB2E41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Marcador de contenido 6">
            <a:extLst>
              <a:ext uri="{FF2B5EF4-FFF2-40B4-BE49-F238E27FC236}">
                <a16:creationId xmlns:a16="http://schemas.microsoft.com/office/drawing/2014/main" id="{FBA42BD4-4DE5-8704-4B56-F56726054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54" y="1177991"/>
            <a:ext cx="6442545" cy="5680005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s-CL" sz="2900" dirty="0"/>
              <a:t>1. </a:t>
            </a:r>
            <a:r>
              <a:rPr lang="es-CL" sz="2900" dirty="0" err="1"/>
              <a:t>Puchalski</a:t>
            </a:r>
            <a:r>
              <a:rPr lang="es-CL" sz="2900" dirty="0"/>
              <a:t> C, Ferrell B, </a:t>
            </a:r>
            <a:r>
              <a:rPr lang="es-CL" sz="2900" dirty="0" err="1"/>
              <a:t>Virani</a:t>
            </a:r>
            <a:r>
              <a:rPr lang="es-CL" sz="2900" dirty="0"/>
              <a:t> R, Otis-Green S, Baird P, Bull J, et al. </a:t>
            </a:r>
            <a:r>
              <a:rPr lang="es-CL" sz="2900" dirty="0" err="1"/>
              <a:t>Improving</a:t>
            </a:r>
            <a:r>
              <a:rPr lang="es-CL" sz="2900" dirty="0"/>
              <a:t> </a:t>
            </a:r>
            <a:r>
              <a:rPr lang="es-CL" sz="2900" dirty="0" err="1"/>
              <a:t>the</a:t>
            </a:r>
            <a:r>
              <a:rPr lang="es-CL" sz="2900" dirty="0"/>
              <a:t> </a:t>
            </a:r>
            <a:r>
              <a:rPr lang="es-CL" sz="2900" dirty="0" err="1"/>
              <a:t>quality</a:t>
            </a:r>
            <a:r>
              <a:rPr lang="es-CL" sz="2900" dirty="0"/>
              <a:t> </a:t>
            </a:r>
            <a:r>
              <a:rPr lang="es-CL" sz="2900" dirty="0" err="1"/>
              <a:t>of</a:t>
            </a:r>
            <a:r>
              <a:rPr lang="es-CL" sz="2900" dirty="0"/>
              <a:t> spiritual care as a </a:t>
            </a:r>
            <a:r>
              <a:rPr lang="es-CL" sz="2900" dirty="0" err="1"/>
              <a:t>dimension</a:t>
            </a:r>
            <a:r>
              <a:rPr lang="es-CL" sz="2900" dirty="0"/>
              <a:t> </a:t>
            </a:r>
            <a:r>
              <a:rPr lang="es-CL" sz="2900" dirty="0" err="1"/>
              <a:t>of</a:t>
            </a:r>
            <a:r>
              <a:rPr lang="es-CL" sz="2900" dirty="0"/>
              <a:t> </a:t>
            </a:r>
            <a:r>
              <a:rPr lang="es-CL" sz="2900" dirty="0" err="1"/>
              <a:t>palliative</a:t>
            </a:r>
            <a:r>
              <a:rPr lang="es-CL" sz="2900" dirty="0"/>
              <a:t> care: </a:t>
            </a:r>
            <a:r>
              <a:rPr lang="es-CL" sz="2900" dirty="0" err="1"/>
              <a:t>the</a:t>
            </a:r>
            <a:r>
              <a:rPr lang="es-CL" sz="2900" dirty="0"/>
              <a:t> </a:t>
            </a:r>
            <a:r>
              <a:rPr lang="es-CL" sz="2900" dirty="0" err="1"/>
              <a:t>report</a:t>
            </a:r>
            <a:r>
              <a:rPr lang="es-CL" sz="2900" dirty="0"/>
              <a:t> </a:t>
            </a:r>
            <a:r>
              <a:rPr lang="es-CL" sz="2900" dirty="0" err="1"/>
              <a:t>of</a:t>
            </a:r>
            <a:r>
              <a:rPr lang="es-CL" sz="2900" dirty="0"/>
              <a:t> </a:t>
            </a:r>
            <a:r>
              <a:rPr lang="es-CL" sz="2900" dirty="0" err="1"/>
              <a:t>the</a:t>
            </a:r>
            <a:r>
              <a:rPr lang="es-CL" sz="2900" dirty="0"/>
              <a:t> </a:t>
            </a:r>
            <a:r>
              <a:rPr lang="es-CL" sz="2900" dirty="0" err="1"/>
              <a:t>Consensus</a:t>
            </a:r>
            <a:r>
              <a:rPr lang="es-CL" sz="2900" dirty="0"/>
              <a:t> </a:t>
            </a:r>
            <a:r>
              <a:rPr lang="es-CL" sz="2900" dirty="0" err="1"/>
              <a:t>Conference</a:t>
            </a:r>
            <a:r>
              <a:rPr lang="es-CL" sz="2900" dirty="0"/>
              <a:t>. J </a:t>
            </a:r>
            <a:r>
              <a:rPr lang="es-CL" sz="2900" dirty="0" err="1"/>
              <a:t>Palliat</a:t>
            </a:r>
            <a:r>
              <a:rPr lang="es-CL" sz="2900" dirty="0"/>
              <a:t> </a:t>
            </a:r>
            <a:r>
              <a:rPr lang="es-CL" sz="2900" dirty="0" err="1"/>
              <a:t>Med</a:t>
            </a:r>
            <a:r>
              <a:rPr lang="es-CL" sz="2900" dirty="0"/>
              <a:t> [Internet]. 2009 Oct 1;12(10):885–904. </a:t>
            </a:r>
            <a:r>
              <a:rPr lang="es-CL" sz="2900" dirty="0" err="1"/>
              <a:t>Available</a:t>
            </a:r>
            <a:r>
              <a:rPr lang="es-CL" sz="2900" dirty="0"/>
              <a:t> </a:t>
            </a:r>
            <a:r>
              <a:rPr lang="es-CL" sz="2900" dirty="0" err="1"/>
              <a:t>from</a:t>
            </a:r>
            <a:r>
              <a:rPr lang="es-CL" sz="2900" dirty="0"/>
              <a:t>: https://</a:t>
            </a:r>
            <a:r>
              <a:rPr lang="es-CL" sz="2900" dirty="0" err="1"/>
              <a:t>pubmed.ncbi.nlm.nih.gov</a:t>
            </a:r>
            <a:r>
              <a:rPr lang="es-CL" sz="2900" dirty="0"/>
              <a:t>/19807235/</a:t>
            </a:r>
          </a:p>
          <a:p>
            <a:pPr algn="just"/>
            <a:endParaRPr lang="es-CL" sz="2900" dirty="0"/>
          </a:p>
          <a:p>
            <a:pPr algn="just"/>
            <a:r>
              <a:rPr lang="es-CL" sz="2900" dirty="0"/>
              <a:t>2. </a:t>
            </a:r>
            <a:r>
              <a:rPr lang="es-CL" sz="2900" dirty="0" err="1"/>
              <a:t>World</a:t>
            </a:r>
            <a:r>
              <a:rPr lang="es-CL" sz="2900" dirty="0"/>
              <a:t> </a:t>
            </a:r>
            <a:r>
              <a:rPr lang="es-CL" sz="2900" dirty="0" err="1"/>
              <a:t>Health</a:t>
            </a:r>
            <a:r>
              <a:rPr lang="es-CL" sz="2900" dirty="0"/>
              <a:t> </a:t>
            </a:r>
            <a:r>
              <a:rPr lang="es-CL" sz="2900" dirty="0" err="1"/>
              <a:t>Organization</a:t>
            </a:r>
            <a:r>
              <a:rPr lang="es-CL" sz="2900" dirty="0"/>
              <a:t> (WHO). </a:t>
            </a:r>
            <a:r>
              <a:rPr lang="es-CL" sz="2900" dirty="0" err="1"/>
              <a:t>Health</a:t>
            </a:r>
            <a:r>
              <a:rPr lang="es-CL" sz="2900" dirty="0"/>
              <a:t> </a:t>
            </a:r>
            <a:r>
              <a:rPr lang="es-CL" sz="2900" dirty="0" err="1"/>
              <a:t>promotion</a:t>
            </a:r>
            <a:r>
              <a:rPr lang="es-CL" sz="2900" dirty="0"/>
              <a:t> </a:t>
            </a:r>
            <a:r>
              <a:rPr lang="es-CL" sz="2900" dirty="0" err="1"/>
              <a:t>glossary</a:t>
            </a:r>
            <a:r>
              <a:rPr lang="es-CL" sz="2900" dirty="0"/>
              <a:t> [Internet]. 1998 [</a:t>
            </a:r>
            <a:r>
              <a:rPr lang="es-CL" sz="2900" dirty="0" err="1"/>
              <a:t>cited</a:t>
            </a:r>
            <a:r>
              <a:rPr lang="es-CL" sz="2900" dirty="0"/>
              <a:t> 2025 </a:t>
            </a:r>
            <a:r>
              <a:rPr lang="es-CL" sz="2900" dirty="0" err="1"/>
              <a:t>Apr</a:t>
            </a:r>
            <a:r>
              <a:rPr lang="es-CL" sz="2900" dirty="0"/>
              <a:t> 12]. </a:t>
            </a:r>
            <a:r>
              <a:rPr lang="es-CL" sz="2900" dirty="0" err="1"/>
              <a:t>Available</a:t>
            </a:r>
            <a:r>
              <a:rPr lang="es-CL" sz="2900" dirty="0"/>
              <a:t> </a:t>
            </a:r>
            <a:r>
              <a:rPr lang="es-CL" sz="2900" dirty="0" err="1"/>
              <a:t>from</a:t>
            </a:r>
            <a:r>
              <a:rPr lang="es-CL" sz="2900" dirty="0"/>
              <a:t>: https://</a:t>
            </a:r>
            <a:r>
              <a:rPr lang="es-CL" sz="2900" dirty="0" err="1"/>
              <a:t>www.who.int</a:t>
            </a:r>
            <a:r>
              <a:rPr lang="es-CL" sz="2900" dirty="0"/>
              <a:t>/</a:t>
            </a:r>
            <a:r>
              <a:rPr lang="es-CL" sz="2900" dirty="0" err="1"/>
              <a:t>publications</a:t>
            </a:r>
            <a:r>
              <a:rPr lang="es-CL" sz="2900" dirty="0"/>
              <a:t>/i/</a:t>
            </a:r>
            <a:r>
              <a:rPr lang="es-CL" sz="2900" dirty="0" err="1"/>
              <a:t>item</a:t>
            </a:r>
            <a:r>
              <a:rPr lang="es-CL" sz="2900" dirty="0"/>
              <a:t>/WHO-HPR-HEP-98.1</a:t>
            </a:r>
          </a:p>
          <a:p>
            <a:pPr marL="0" indent="0" algn="just">
              <a:buNone/>
            </a:pPr>
            <a:endParaRPr lang="es-CL" sz="2900" dirty="0"/>
          </a:p>
          <a:p>
            <a:pPr algn="just"/>
            <a:r>
              <a:rPr lang="es-CL" sz="2900" dirty="0"/>
              <a:t>3. Prado Medel C. Espiritualidad y sistema educacional chileno: un acercamiento urgente. </a:t>
            </a:r>
            <a:r>
              <a:rPr lang="es-CL" sz="2900" dirty="0" err="1"/>
              <a:t>Rev</a:t>
            </a:r>
            <a:r>
              <a:rPr lang="es-CL" sz="2900" dirty="0"/>
              <a:t> </a:t>
            </a:r>
            <a:r>
              <a:rPr lang="es-CL" sz="2900" dirty="0" err="1"/>
              <a:t>Educ</a:t>
            </a:r>
            <a:r>
              <a:rPr lang="es-CL" sz="2900" dirty="0"/>
              <a:t> </a:t>
            </a:r>
            <a:r>
              <a:rPr lang="es-CL" sz="2900" dirty="0" err="1"/>
              <a:t>Relig</a:t>
            </a:r>
            <a:r>
              <a:rPr lang="es-CL" sz="2900" dirty="0"/>
              <a:t>. Universidad </a:t>
            </a:r>
            <a:r>
              <a:rPr lang="es-CL" sz="2900" dirty="0" err="1"/>
              <a:t>Finis</a:t>
            </a:r>
            <a:r>
              <a:rPr lang="es-CL" sz="2900" dirty="0"/>
              <a:t> </a:t>
            </a:r>
            <a:r>
              <a:rPr lang="es-CL" sz="2900" dirty="0" err="1"/>
              <a:t>Terrae</a:t>
            </a:r>
            <a:r>
              <a:rPr lang="es-CL" sz="2900" dirty="0"/>
              <a:t>; 2019;1(2):37-60. DOI: 10.38123/rer.v1i2.18</a:t>
            </a:r>
          </a:p>
          <a:p>
            <a:pPr algn="just"/>
            <a:endParaRPr lang="es-CL" sz="2900" dirty="0"/>
          </a:p>
          <a:p>
            <a:pPr algn="just"/>
            <a:r>
              <a:rPr lang="es-CL" sz="2900" dirty="0"/>
              <a:t>4. Ardiles-</a:t>
            </a:r>
            <a:r>
              <a:rPr lang="es-CL" sz="2900" dirty="0" err="1"/>
              <a:t>Irarrázabal</a:t>
            </a:r>
            <a:r>
              <a:rPr lang="es-CL" sz="2900" dirty="0"/>
              <a:t> R-A, Jorquera Malebrán M, Avalos L. Traducción, adaptación, validez y confiabilidad del “Cuestionario de Espiritualidad SQ”, Versión Chile. </a:t>
            </a:r>
            <a:r>
              <a:rPr lang="es-CL" sz="2900" dirty="0" err="1"/>
              <a:t>AgInf</a:t>
            </a:r>
            <a:r>
              <a:rPr lang="es-CL" sz="2900" dirty="0"/>
              <a:t> [Internet]. 2020;24(2):257-64. </a:t>
            </a:r>
            <a:r>
              <a:rPr lang="es-CL" sz="2900" dirty="0" err="1"/>
              <a:t>Available</a:t>
            </a:r>
            <a:r>
              <a:rPr lang="es-CL" sz="2900" dirty="0"/>
              <a:t> </a:t>
            </a:r>
            <a:r>
              <a:rPr lang="es-CL" sz="2900" dirty="0" err="1"/>
              <a:t>from</a:t>
            </a:r>
            <a:r>
              <a:rPr lang="es-CL" sz="2900" dirty="0"/>
              <a:t>: https://</a:t>
            </a:r>
            <a:r>
              <a:rPr lang="es-CL" sz="2900" dirty="0" err="1"/>
              <a:t>www.researchgate.net</a:t>
            </a:r>
            <a:r>
              <a:rPr lang="es-CL" sz="2900" dirty="0"/>
              <a:t>/</a:t>
            </a:r>
            <a:r>
              <a:rPr lang="es-CL" sz="2900" dirty="0" err="1"/>
              <a:t>publication</a:t>
            </a:r>
            <a:r>
              <a:rPr lang="es-CL" sz="2900" dirty="0"/>
              <a:t>/344732119TraduccionadaptacionvalidezyconfiabilidaddelCuestionariodeEspiritualidadSQVersionChile</a:t>
            </a:r>
          </a:p>
          <a:p>
            <a:pPr algn="just"/>
            <a:endParaRPr lang="es-CL" sz="2900" dirty="0"/>
          </a:p>
          <a:p>
            <a:pPr algn="just"/>
            <a:r>
              <a:rPr lang="es-CL" sz="2900" dirty="0"/>
              <a:t>5. Emanuel EJ, Grady C, </a:t>
            </a:r>
            <a:r>
              <a:rPr lang="es-CL" sz="2900" dirty="0" err="1"/>
              <a:t>Crouch</a:t>
            </a:r>
            <a:r>
              <a:rPr lang="es-CL" sz="2900" dirty="0"/>
              <a:t> RA, Lie RK, Miller FG, </a:t>
            </a:r>
            <a:r>
              <a:rPr lang="es-CL" sz="2900" dirty="0" err="1"/>
              <a:t>Wendler</a:t>
            </a:r>
            <a:r>
              <a:rPr lang="es-CL" sz="2900" dirty="0"/>
              <a:t> D. </a:t>
            </a:r>
            <a:r>
              <a:rPr lang="es-CL" sz="2900" dirty="0" err="1"/>
              <a:t>The</a:t>
            </a:r>
            <a:r>
              <a:rPr lang="es-CL" sz="2900" dirty="0"/>
              <a:t> Oxford </a:t>
            </a:r>
            <a:r>
              <a:rPr lang="es-CL" sz="2900" dirty="0" err="1"/>
              <a:t>Textbook</a:t>
            </a:r>
            <a:r>
              <a:rPr lang="es-CL" sz="2900" dirty="0"/>
              <a:t> </a:t>
            </a:r>
            <a:r>
              <a:rPr lang="es-CL" sz="2900" dirty="0" err="1"/>
              <a:t>of</a:t>
            </a:r>
            <a:r>
              <a:rPr lang="es-CL" sz="2900" dirty="0"/>
              <a:t> </a:t>
            </a:r>
            <a:r>
              <a:rPr lang="es-CL" sz="2900" dirty="0" err="1"/>
              <a:t>Clinical</a:t>
            </a:r>
            <a:r>
              <a:rPr lang="es-CL" sz="2900" dirty="0"/>
              <a:t> </a:t>
            </a:r>
            <a:r>
              <a:rPr lang="es-CL" sz="2900" dirty="0" err="1"/>
              <a:t>Research</a:t>
            </a:r>
            <a:r>
              <a:rPr lang="es-CL" sz="2900" dirty="0"/>
              <a:t> </a:t>
            </a:r>
            <a:r>
              <a:rPr lang="es-CL" sz="2900" dirty="0" err="1"/>
              <a:t>Ethics</a:t>
            </a:r>
            <a:r>
              <a:rPr lang="es-CL" sz="2900" dirty="0"/>
              <a:t>. Oxford </a:t>
            </a:r>
            <a:r>
              <a:rPr lang="es-CL" sz="2900" dirty="0" err="1"/>
              <a:t>University</a:t>
            </a:r>
            <a:r>
              <a:rPr lang="es-CL" sz="2900" dirty="0"/>
              <a:t> </a:t>
            </a:r>
            <a:r>
              <a:rPr lang="es-CL" sz="2900" dirty="0" err="1"/>
              <a:t>Press</a:t>
            </a:r>
            <a:r>
              <a:rPr lang="es-CL" sz="2900" dirty="0"/>
              <a:t>; 2008. p. 827</a:t>
            </a:r>
            <a:r>
              <a:rPr lang="es-C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6127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877</Words>
  <Application>Microsoft Office PowerPoint</Application>
  <PresentationFormat>Panorámica</PresentationFormat>
  <Paragraphs>72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Materiales  y métodos</vt:lpstr>
      <vt:lpstr>Presentación de PowerPoint</vt:lpstr>
      <vt:lpstr>Conclusión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Marcelo G. Correa Schnake</cp:lastModifiedBy>
  <cp:revision>22</cp:revision>
  <dcterms:created xsi:type="dcterms:W3CDTF">2023-09-24T14:12:27Z</dcterms:created>
  <dcterms:modified xsi:type="dcterms:W3CDTF">2025-10-17T14:19:45Z</dcterms:modified>
</cp:coreProperties>
</file>