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3" r:id="rId2"/>
    <p:sldId id="268" r:id="rId3"/>
    <p:sldId id="265" r:id="rId4"/>
    <p:sldId id="270" r:id="rId5"/>
    <p:sldId id="271" r:id="rId6"/>
    <p:sldId id="272" r:id="rId7"/>
    <p:sldId id="273" r:id="rId8"/>
    <p:sldId id="266" r:id="rId9"/>
    <p:sldId id="275" r:id="rId10"/>
    <p:sldId id="276" r:id="rId11"/>
    <p:sldId id="277" r:id="rId12"/>
    <p:sldId id="278" r:id="rId13"/>
    <p:sldId id="283" r:id="rId14"/>
    <p:sldId id="279" r:id="rId15"/>
    <p:sldId id="281" r:id="rId16"/>
    <p:sldId id="280" r:id="rId17"/>
    <p:sldId id="282" r:id="rId18"/>
    <p:sldId id="284" r:id="rId19"/>
    <p:sldId id="439" r:id="rId20"/>
    <p:sldId id="260" r:id="rId21"/>
    <p:sldId id="261" r:id="rId22"/>
    <p:sldId id="440" r:id="rId23"/>
    <p:sldId id="441" r:id="rId24"/>
    <p:sldId id="442" r:id="rId25"/>
    <p:sldId id="262" r:id="rId26"/>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C58"/>
    <a:srgbClr val="3783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604" autoAdjust="0"/>
    <p:restoredTop sz="94660"/>
  </p:normalViewPr>
  <p:slideViewPr>
    <p:cSldViewPr snapToGrid="0">
      <p:cViewPr varScale="1">
        <p:scale>
          <a:sx n="63" d="100"/>
          <a:sy n="63" d="100"/>
        </p:scale>
        <p:origin x="44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LENOVO\Downloads\Libro1.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Hoja1!$B$1</c:f>
              <c:strCache>
                <c:ptCount val="1"/>
                <c:pt idx="0">
                  <c:v>Usuarios</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lumMod val="75000"/>
                        <a:lumOff val="25000"/>
                      </a:schemeClr>
                    </a:solidFill>
                    <a:latin typeface="+mn-lt"/>
                    <a:ea typeface="+mn-ea"/>
                    <a:cs typeface="+mn-cs"/>
                  </a:defRPr>
                </a:pPr>
                <a:endParaRPr lang="es-CL"/>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Hoja1!$A$2:$A$3</c:f>
              <c:strCache>
                <c:ptCount val="2"/>
                <c:pt idx="0">
                  <c:v>Chile</c:v>
                </c:pt>
                <c:pt idx="1">
                  <c:v>Extranjeros</c:v>
                </c:pt>
              </c:strCache>
            </c:strRef>
          </c:cat>
          <c:val>
            <c:numRef>
              <c:f>Hoja1!$B$2:$B$3</c:f>
              <c:numCache>
                <c:formatCode>General</c:formatCode>
                <c:ptCount val="2"/>
                <c:pt idx="0">
                  <c:v>59.5</c:v>
                </c:pt>
                <c:pt idx="1">
                  <c:v>40.5</c:v>
                </c:pt>
              </c:numCache>
            </c:numRef>
          </c:val>
          <c:extLst>
            <c:ext xmlns:c16="http://schemas.microsoft.com/office/drawing/2014/chart" uri="{C3380CC4-5D6E-409C-BE32-E72D297353CC}">
              <c16:uniqueId val="{00000000-80F6-441F-806B-895860827080}"/>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C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cap="all" spc="120" normalizeH="0" baseline="0">
                <a:solidFill>
                  <a:schemeClr val="tx1">
                    <a:lumMod val="65000"/>
                    <a:lumOff val="35000"/>
                  </a:schemeClr>
                </a:solidFill>
                <a:latin typeface="+mn-lt"/>
                <a:ea typeface="+mn-ea"/>
                <a:cs typeface="+mn-cs"/>
              </a:defRPr>
            </a:pPr>
            <a:r>
              <a:rPr lang="es-CL" dirty="0"/>
              <a:t>Tasa Hospitalización de embarazo por nacionalidad y año, Hospital Clínico San Borja Arriarán,</a:t>
            </a:r>
            <a:r>
              <a:rPr lang="es-CL" baseline="0" dirty="0"/>
              <a:t> </a:t>
            </a:r>
            <a:r>
              <a:rPr lang="es-CL" dirty="0"/>
              <a:t>años 2021 a 2023 </a:t>
            </a:r>
          </a:p>
        </c:rich>
      </c:tx>
      <c:overlay val="0"/>
      <c:spPr>
        <a:noFill/>
        <a:ln>
          <a:noFill/>
        </a:ln>
        <a:effectLst/>
      </c:spPr>
      <c:txPr>
        <a:bodyPr rot="0" spcFirstLastPara="1" vertOverflow="ellipsis" vert="horz" wrap="square" anchor="ctr" anchorCtr="1"/>
        <a:lstStyle/>
        <a:p>
          <a:pPr>
            <a:defRPr sz="1440" b="1" i="0" u="none" strike="noStrike" kern="1200" cap="all" spc="120" normalizeH="0" baseline="0">
              <a:solidFill>
                <a:schemeClr val="tx1">
                  <a:lumMod val="65000"/>
                  <a:lumOff val="35000"/>
                </a:schemeClr>
              </a:solidFill>
              <a:latin typeface="+mn-lt"/>
              <a:ea typeface="+mn-ea"/>
              <a:cs typeface="+mn-cs"/>
            </a:defRPr>
          </a:pPr>
          <a:endParaRPr lang="es-CL"/>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F0000"/>
              </a:solidFill>
              <a:ln>
                <a:solidFill>
                  <a:schemeClr val="tx1"/>
                </a:solidFill>
              </a:ln>
              <a:effectLst/>
            </c:spPr>
            <c:extLst>
              <c:ext xmlns:c16="http://schemas.microsoft.com/office/drawing/2014/chart" uri="{C3380CC4-5D6E-409C-BE32-E72D297353CC}">
                <c16:uniqueId val="{00000001-F5C9-47D6-9F80-384E2BADA979}"/>
              </c:ext>
            </c:extLst>
          </c:dPt>
          <c:dPt>
            <c:idx val="1"/>
            <c:invertIfNegative val="0"/>
            <c:bubble3D val="0"/>
            <c:spPr>
              <a:solidFill>
                <a:srgbClr val="FF0000"/>
              </a:solidFill>
              <a:ln>
                <a:solidFill>
                  <a:schemeClr val="tx1"/>
                </a:solidFill>
              </a:ln>
              <a:effectLst/>
            </c:spPr>
            <c:extLst>
              <c:ext xmlns:c16="http://schemas.microsoft.com/office/drawing/2014/chart" uri="{C3380CC4-5D6E-409C-BE32-E72D297353CC}">
                <c16:uniqueId val="{00000003-F5C9-47D6-9F80-384E2BADA979}"/>
              </c:ext>
            </c:extLst>
          </c:dPt>
          <c:dPt>
            <c:idx val="2"/>
            <c:invertIfNegative val="0"/>
            <c:bubble3D val="0"/>
            <c:spPr>
              <a:solidFill>
                <a:srgbClr val="FF0000"/>
              </a:solidFill>
              <a:ln>
                <a:solidFill>
                  <a:schemeClr val="tx1"/>
                </a:solidFill>
              </a:ln>
              <a:effectLst/>
            </c:spPr>
            <c:extLst>
              <c:ext xmlns:c16="http://schemas.microsoft.com/office/drawing/2014/chart" uri="{C3380CC4-5D6E-409C-BE32-E72D297353CC}">
                <c16:uniqueId val="{00000005-F5C9-47D6-9F80-384E2BADA979}"/>
              </c:ext>
            </c:extLst>
          </c:dPt>
          <c:dPt>
            <c:idx val="3"/>
            <c:invertIfNegative val="0"/>
            <c:bubble3D val="0"/>
            <c:spPr>
              <a:solidFill>
                <a:schemeClr val="bg1"/>
              </a:solidFill>
              <a:ln>
                <a:solidFill>
                  <a:schemeClr val="tx1"/>
                </a:solidFill>
              </a:ln>
              <a:effectLst/>
            </c:spPr>
            <c:extLst>
              <c:ext xmlns:c16="http://schemas.microsoft.com/office/drawing/2014/chart" uri="{C3380CC4-5D6E-409C-BE32-E72D297353CC}">
                <c16:uniqueId val="{00000007-F5C9-47D6-9F80-384E2BADA979}"/>
              </c:ext>
            </c:extLst>
          </c:dPt>
          <c:dPt>
            <c:idx val="4"/>
            <c:invertIfNegative val="0"/>
            <c:bubble3D val="0"/>
            <c:spPr>
              <a:solidFill>
                <a:schemeClr val="bg1"/>
              </a:solidFill>
              <a:ln>
                <a:solidFill>
                  <a:schemeClr val="tx1"/>
                </a:solidFill>
              </a:ln>
              <a:effectLst/>
            </c:spPr>
            <c:extLst>
              <c:ext xmlns:c16="http://schemas.microsoft.com/office/drawing/2014/chart" uri="{C3380CC4-5D6E-409C-BE32-E72D297353CC}">
                <c16:uniqueId val="{00000009-F5C9-47D6-9F80-384E2BADA979}"/>
              </c:ext>
            </c:extLst>
          </c:dPt>
          <c:dPt>
            <c:idx val="5"/>
            <c:invertIfNegative val="0"/>
            <c:bubble3D val="0"/>
            <c:spPr>
              <a:solidFill>
                <a:schemeClr val="bg1"/>
              </a:solidFill>
              <a:ln>
                <a:solidFill>
                  <a:schemeClr val="tx1"/>
                </a:solidFill>
              </a:ln>
              <a:effectLst/>
            </c:spPr>
            <c:extLst>
              <c:ext xmlns:c16="http://schemas.microsoft.com/office/drawing/2014/chart" uri="{C3380CC4-5D6E-409C-BE32-E72D297353CC}">
                <c16:uniqueId val="{0000000B-F5C9-47D6-9F80-384E2BADA979}"/>
              </c:ext>
            </c:extLst>
          </c:dPt>
          <c:dPt>
            <c:idx val="6"/>
            <c:invertIfNegative val="0"/>
            <c:bubble3D val="0"/>
            <c:spPr>
              <a:solidFill>
                <a:srgbClr val="00B050"/>
              </a:solidFill>
              <a:ln>
                <a:solidFill>
                  <a:schemeClr val="tx1"/>
                </a:solidFill>
              </a:ln>
              <a:effectLst/>
            </c:spPr>
            <c:extLst>
              <c:ext xmlns:c16="http://schemas.microsoft.com/office/drawing/2014/chart" uri="{C3380CC4-5D6E-409C-BE32-E72D297353CC}">
                <c16:uniqueId val="{0000000D-F5C9-47D6-9F80-384E2BADA979}"/>
              </c:ext>
            </c:extLst>
          </c:dPt>
          <c:dPt>
            <c:idx val="7"/>
            <c:invertIfNegative val="0"/>
            <c:bubble3D val="0"/>
            <c:spPr>
              <a:solidFill>
                <a:srgbClr val="00B050"/>
              </a:solidFill>
              <a:ln>
                <a:solidFill>
                  <a:schemeClr val="tx1"/>
                </a:solidFill>
              </a:ln>
              <a:effectLst/>
            </c:spPr>
            <c:extLst>
              <c:ext xmlns:c16="http://schemas.microsoft.com/office/drawing/2014/chart" uri="{C3380CC4-5D6E-409C-BE32-E72D297353CC}">
                <c16:uniqueId val="{0000000F-F5C9-47D6-9F80-384E2BADA979}"/>
              </c:ext>
            </c:extLst>
          </c:dPt>
          <c:dPt>
            <c:idx val="8"/>
            <c:invertIfNegative val="0"/>
            <c:bubble3D val="0"/>
            <c:spPr>
              <a:solidFill>
                <a:srgbClr val="00B050"/>
              </a:solidFill>
              <a:ln>
                <a:solidFill>
                  <a:schemeClr val="tx1"/>
                </a:solidFill>
              </a:ln>
              <a:effectLst/>
            </c:spPr>
            <c:extLst>
              <c:ext xmlns:c16="http://schemas.microsoft.com/office/drawing/2014/chart" uri="{C3380CC4-5D6E-409C-BE32-E72D297353CC}">
                <c16:uniqueId val="{00000011-F5C9-47D6-9F80-384E2BADA979}"/>
              </c:ext>
            </c:extLst>
          </c:dPt>
          <c:dPt>
            <c:idx val="9"/>
            <c:invertIfNegative val="0"/>
            <c:bubble3D val="0"/>
            <c:spPr>
              <a:solidFill>
                <a:schemeClr val="accent4"/>
              </a:solidFill>
              <a:ln>
                <a:solidFill>
                  <a:schemeClr val="tx1"/>
                </a:solidFill>
              </a:ln>
              <a:effectLst/>
            </c:spPr>
            <c:extLst>
              <c:ext xmlns:c16="http://schemas.microsoft.com/office/drawing/2014/chart" uri="{C3380CC4-5D6E-409C-BE32-E72D297353CC}">
                <c16:uniqueId val="{00000013-F5C9-47D6-9F80-384E2BADA979}"/>
              </c:ext>
            </c:extLst>
          </c:dPt>
          <c:dPt>
            <c:idx val="10"/>
            <c:invertIfNegative val="0"/>
            <c:bubble3D val="0"/>
            <c:spPr>
              <a:solidFill>
                <a:schemeClr val="accent4"/>
              </a:solidFill>
              <a:ln>
                <a:solidFill>
                  <a:schemeClr val="tx1"/>
                </a:solidFill>
              </a:ln>
              <a:effectLst/>
            </c:spPr>
            <c:extLst>
              <c:ext xmlns:c16="http://schemas.microsoft.com/office/drawing/2014/chart" uri="{C3380CC4-5D6E-409C-BE32-E72D297353CC}">
                <c16:uniqueId val="{00000015-F5C9-47D6-9F80-384E2BADA979}"/>
              </c:ext>
            </c:extLst>
          </c:dPt>
          <c:dPt>
            <c:idx val="11"/>
            <c:invertIfNegative val="0"/>
            <c:bubble3D val="0"/>
            <c:spPr>
              <a:solidFill>
                <a:schemeClr val="accent4"/>
              </a:solidFill>
              <a:ln>
                <a:solidFill>
                  <a:schemeClr val="tx1"/>
                </a:solidFill>
              </a:ln>
              <a:effectLst/>
            </c:spPr>
            <c:extLst>
              <c:ext xmlns:c16="http://schemas.microsoft.com/office/drawing/2014/chart" uri="{C3380CC4-5D6E-409C-BE32-E72D297353CC}">
                <c16:uniqueId val="{00000017-F5C9-47D6-9F80-384E2BADA979}"/>
              </c:ext>
            </c:extLst>
          </c:dPt>
          <c:dPt>
            <c:idx val="12"/>
            <c:invertIfNegative val="0"/>
            <c:bubble3D val="0"/>
            <c:spPr>
              <a:solidFill>
                <a:srgbClr val="FFFF00"/>
              </a:solidFill>
              <a:ln>
                <a:solidFill>
                  <a:schemeClr val="tx1"/>
                </a:solidFill>
              </a:ln>
              <a:effectLst/>
            </c:spPr>
            <c:extLst>
              <c:ext xmlns:c16="http://schemas.microsoft.com/office/drawing/2014/chart" uri="{C3380CC4-5D6E-409C-BE32-E72D297353CC}">
                <c16:uniqueId val="{00000019-F5C9-47D6-9F80-384E2BADA979}"/>
              </c:ext>
            </c:extLst>
          </c:dPt>
          <c:dPt>
            <c:idx val="13"/>
            <c:invertIfNegative val="0"/>
            <c:bubble3D val="0"/>
            <c:spPr>
              <a:solidFill>
                <a:srgbClr val="FFFF00"/>
              </a:solidFill>
              <a:ln>
                <a:solidFill>
                  <a:schemeClr val="tx1"/>
                </a:solidFill>
              </a:ln>
              <a:effectLst/>
            </c:spPr>
            <c:extLst>
              <c:ext xmlns:c16="http://schemas.microsoft.com/office/drawing/2014/chart" uri="{C3380CC4-5D6E-409C-BE32-E72D297353CC}">
                <c16:uniqueId val="{0000001B-F5C9-47D6-9F80-384E2BADA979}"/>
              </c:ext>
            </c:extLst>
          </c:dPt>
          <c:dPt>
            <c:idx val="14"/>
            <c:invertIfNegative val="0"/>
            <c:bubble3D val="0"/>
            <c:spPr>
              <a:solidFill>
                <a:srgbClr val="FFFF00"/>
              </a:solidFill>
              <a:ln>
                <a:solidFill>
                  <a:schemeClr val="tx1"/>
                </a:solidFill>
              </a:ln>
              <a:effectLst/>
            </c:spPr>
            <c:extLst>
              <c:ext xmlns:c16="http://schemas.microsoft.com/office/drawing/2014/chart" uri="{C3380CC4-5D6E-409C-BE32-E72D297353CC}">
                <c16:uniqueId val="{0000001D-F5C9-47D6-9F80-384E2BADA979}"/>
              </c:ext>
            </c:extLst>
          </c:dPt>
          <c:dLbls>
            <c:spPr>
              <a:noFill/>
              <a:ln>
                <a:noFill/>
              </a:ln>
              <a:effectLst/>
            </c:spPr>
            <c:txPr>
              <a:bodyPr rot="-5400000" spcFirstLastPara="1" vertOverflow="clip" horzOverflow="clip" vert="horz" wrap="square" lIns="38100" tIns="19050" rIns="38100" bIns="19050" anchor="ctr" anchorCtr="1">
                <a:spAutoFit/>
              </a:bodyPr>
              <a:lstStyle/>
              <a:p>
                <a:pPr>
                  <a:defRPr sz="1200" b="0" i="0" u="none" strike="noStrike" kern="1200" baseline="0">
                    <a:solidFill>
                      <a:schemeClr val="tx1">
                        <a:lumMod val="50000"/>
                        <a:lumOff val="50000"/>
                      </a:schemeClr>
                    </a:solidFill>
                    <a:latin typeface="+mn-lt"/>
                    <a:ea typeface="+mn-ea"/>
                    <a:cs typeface="+mn-cs"/>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multiLvlStrRef>
              <c:f>Hoja3!$D$3:$U$4</c:f>
              <c:multiLvlStrCache>
                <c:ptCount val="18"/>
                <c:lvl>
                  <c:pt idx="0">
                    <c:v>2021</c:v>
                  </c:pt>
                  <c:pt idx="1">
                    <c:v>2022</c:v>
                  </c:pt>
                  <c:pt idx="2">
                    <c:v>2023</c:v>
                  </c:pt>
                  <c:pt idx="3">
                    <c:v>2021</c:v>
                  </c:pt>
                  <c:pt idx="4">
                    <c:v>2022</c:v>
                  </c:pt>
                  <c:pt idx="5">
                    <c:v>2023</c:v>
                  </c:pt>
                  <c:pt idx="6">
                    <c:v>2021</c:v>
                  </c:pt>
                  <c:pt idx="7">
                    <c:v>2022</c:v>
                  </c:pt>
                  <c:pt idx="8">
                    <c:v>2023</c:v>
                  </c:pt>
                  <c:pt idx="9">
                    <c:v>2021</c:v>
                  </c:pt>
                  <c:pt idx="10">
                    <c:v>2022</c:v>
                  </c:pt>
                  <c:pt idx="11">
                    <c:v>2023</c:v>
                  </c:pt>
                  <c:pt idx="12">
                    <c:v>2021</c:v>
                  </c:pt>
                  <c:pt idx="13">
                    <c:v>2022</c:v>
                  </c:pt>
                  <c:pt idx="14">
                    <c:v>2023</c:v>
                  </c:pt>
                  <c:pt idx="15">
                    <c:v>2021</c:v>
                  </c:pt>
                  <c:pt idx="16">
                    <c:v>2022</c:v>
                  </c:pt>
                  <c:pt idx="17">
                    <c:v>2023</c:v>
                  </c:pt>
                </c:lvl>
                <c:lvl>
                  <c:pt idx="0">
                    <c:v>CHILE</c:v>
                  </c:pt>
                  <c:pt idx="3">
                    <c:v>PERU</c:v>
                  </c:pt>
                  <c:pt idx="6">
                    <c:v>COLOMBIA</c:v>
                  </c:pt>
                  <c:pt idx="9">
                    <c:v>HAITI</c:v>
                  </c:pt>
                  <c:pt idx="12">
                    <c:v>VENEZUELA</c:v>
                  </c:pt>
                  <c:pt idx="15">
                    <c:v>OTROS</c:v>
                  </c:pt>
                </c:lvl>
              </c:multiLvlStrCache>
            </c:multiLvlStrRef>
          </c:cat>
          <c:val>
            <c:numRef>
              <c:f>Hoja3!$D$5:$U$5</c:f>
              <c:numCache>
                <c:formatCode>0.0</c:formatCode>
                <c:ptCount val="18"/>
                <c:pt idx="0">
                  <c:v>11.163242193819771</c:v>
                </c:pt>
                <c:pt idx="1">
                  <c:v>24.610409423670983</c:v>
                </c:pt>
                <c:pt idx="2">
                  <c:v>26.444048289499872</c:v>
                </c:pt>
                <c:pt idx="3">
                  <c:v>7.34971225183165</c:v>
                </c:pt>
                <c:pt idx="4">
                  <c:v>15.679392067207576</c:v>
                </c:pt>
                <c:pt idx="5">
                  <c:v>14.524112991670865</c:v>
                </c:pt>
                <c:pt idx="6">
                  <c:v>2.4499040839438835</c:v>
                </c:pt>
                <c:pt idx="7">
                  <c:v>7.4388024864308671</c:v>
                </c:pt>
                <c:pt idx="8">
                  <c:v>7.9819104925071667</c:v>
                </c:pt>
                <c:pt idx="9">
                  <c:v>4.3913375089560178</c:v>
                </c:pt>
                <c:pt idx="10">
                  <c:v>7.6837929874809854</c:v>
                </c:pt>
                <c:pt idx="11">
                  <c:v>3.2181708086501044</c:v>
                </c:pt>
                <c:pt idx="12">
                  <c:v>13.566921672406222</c:v>
                </c:pt>
                <c:pt idx="13">
                  <c:v>40.623879446855995</c:v>
                </c:pt>
                <c:pt idx="14">
                  <c:v>37.940540059874913</c:v>
                </c:pt>
                <c:pt idx="15">
                  <c:v>2.8659255321607691</c:v>
                </c:pt>
                <c:pt idx="16">
                  <c:v>6.9042777568669722</c:v>
                </c:pt>
                <c:pt idx="17">
                  <c:v>8.0454270216252617</c:v>
                </c:pt>
              </c:numCache>
            </c:numRef>
          </c:val>
          <c:extLst>
            <c:ext xmlns:c16="http://schemas.microsoft.com/office/drawing/2014/chart" uri="{C3380CC4-5D6E-409C-BE32-E72D297353CC}">
              <c16:uniqueId val="{0000001E-F5C9-47D6-9F80-384E2BADA979}"/>
            </c:ext>
          </c:extLst>
        </c:ser>
        <c:dLbls>
          <c:dLblPos val="outEnd"/>
          <c:showLegendKey val="0"/>
          <c:showVal val="1"/>
          <c:showCatName val="0"/>
          <c:showSerName val="0"/>
          <c:showPercent val="0"/>
          <c:showBubbleSize val="0"/>
        </c:dLbls>
        <c:gapWidth val="444"/>
        <c:overlap val="-90"/>
        <c:axId val="685707408"/>
        <c:axId val="685698768"/>
      </c:barChart>
      <c:catAx>
        <c:axId val="6857074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cap="all" spc="120" normalizeH="0" baseline="0">
                <a:solidFill>
                  <a:schemeClr val="tx1">
                    <a:lumMod val="65000"/>
                    <a:lumOff val="35000"/>
                  </a:schemeClr>
                </a:solidFill>
                <a:latin typeface="+mn-lt"/>
                <a:ea typeface="+mn-ea"/>
                <a:cs typeface="+mn-cs"/>
              </a:defRPr>
            </a:pPr>
            <a:endParaRPr lang="es-CL"/>
          </a:p>
        </c:txPr>
        <c:crossAx val="685698768"/>
        <c:crosses val="autoZero"/>
        <c:auto val="1"/>
        <c:lblAlgn val="ctr"/>
        <c:lblOffset val="100"/>
        <c:noMultiLvlLbl val="0"/>
      </c:catAx>
      <c:valAx>
        <c:axId val="685698768"/>
        <c:scaling>
          <c:orientation val="minMax"/>
        </c:scaling>
        <c:delete val="1"/>
        <c:axPos val="l"/>
        <c:numFmt formatCode="0.0" sourceLinked="1"/>
        <c:majorTickMark val="none"/>
        <c:minorTickMark val="none"/>
        <c:tickLblPos val="nextTo"/>
        <c:crossAx val="685707408"/>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es-C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2A1CF2-0F3E-F4A3-1C88-F85EE8E43E86}"/>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CL"/>
          </a:p>
        </p:txBody>
      </p:sp>
      <p:sp>
        <p:nvSpPr>
          <p:cNvPr id="3" name="Subtítulo 2">
            <a:extLst>
              <a:ext uri="{FF2B5EF4-FFF2-40B4-BE49-F238E27FC236}">
                <a16:creationId xmlns:a16="http://schemas.microsoft.com/office/drawing/2014/main" id="{AC83687C-DC92-99CA-77C7-924AEE2100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L"/>
          </a:p>
        </p:txBody>
      </p:sp>
      <p:sp>
        <p:nvSpPr>
          <p:cNvPr id="4" name="Marcador de fecha 3">
            <a:extLst>
              <a:ext uri="{FF2B5EF4-FFF2-40B4-BE49-F238E27FC236}">
                <a16:creationId xmlns:a16="http://schemas.microsoft.com/office/drawing/2014/main" id="{B1B7740B-68F6-4336-89CC-0A756835AE71}"/>
              </a:ext>
            </a:extLst>
          </p:cNvPr>
          <p:cNvSpPr>
            <a:spLocks noGrp="1"/>
          </p:cNvSpPr>
          <p:nvPr>
            <p:ph type="dt" sz="half" idx="10"/>
          </p:nvPr>
        </p:nvSpPr>
        <p:spPr/>
        <p:txBody>
          <a:bodyPr/>
          <a:lstStyle/>
          <a:p>
            <a:fld id="{1AA9EA1B-127F-479D-A89A-91FBE2AF6D00}" type="datetimeFigureOut">
              <a:rPr lang="es-CL" smtClean="0"/>
              <a:t>20-10-2025</a:t>
            </a:fld>
            <a:endParaRPr lang="es-CL"/>
          </a:p>
        </p:txBody>
      </p:sp>
      <p:sp>
        <p:nvSpPr>
          <p:cNvPr id="5" name="Marcador de pie de página 4">
            <a:extLst>
              <a:ext uri="{FF2B5EF4-FFF2-40B4-BE49-F238E27FC236}">
                <a16:creationId xmlns:a16="http://schemas.microsoft.com/office/drawing/2014/main" id="{D905A692-6432-766F-AF40-BCE8EF5D847B}"/>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58D2A611-8DCD-34F1-AFEB-07AB4B3B5655}"/>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3970907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5D3BC7-1A25-B7A4-233F-D7229F7DE905}"/>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texto vertical 2">
            <a:extLst>
              <a:ext uri="{FF2B5EF4-FFF2-40B4-BE49-F238E27FC236}">
                <a16:creationId xmlns:a16="http://schemas.microsoft.com/office/drawing/2014/main" id="{C1E9C280-8017-3DE6-778D-041A45555DFE}"/>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4B769F97-3761-7C70-1708-5DC6AEDE4E64}"/>
              </a:ext>
            </a:extLst>
          </p:cNvPr>
          <p:cNvSpPr>
            <a:spLocks noGrp="1"/>
          </p:cNvSpPr>
          <p:nvPr>
            <p:ph type="dt" sz="half" idx="10"/>
          </p:nvPr>
        </p:nvSpPr>
        <p:spPr/>
        <p:txBody>
          <a:bodyPr/>
          <a:lstStyle/>
          <a:p>
            <a:fld id="{1AA9EA1B-127F-479D-A89A-91FBE2AF6D00}" type="datetimeFigureOut">
              <a:rPr lang="es-CL" smtClean="0"/>
              <a:t>20-10-2025</a:t>
            </a:fld>
            <a:endParaRPr lang="es-CL"/>
          </a:p>
        </p:txBody>
      </p:sp>
      <p:sp>
        <p:nvSpPr>
          <p:cNvPr id="5" name="Marcador de pie de página 4">
            <a:extLst>
              <a:ext uri="{FF2B5EF4-FFF2-40B4-BE49-F238E27FC236}">
                <a16:creationId xmlns:a16="http://schemas.microsoft.com/office/drawing/2014/main" id="{4FFE2C15-41D9-AFAF-3867-9B092F43BB46}"/>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AC56853B-3924-DDC6-E04B-1F68B7796640}"/>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1537655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89F4831-9901-0B4A-2506-90D536E01E91}"/>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CL"/>
          </a:p>
        </p:txBody>
      </p:sp>
      <p:sp>
        <p:nvSpPr>
          <p:cNvPr id="3" name="Marcador de texto vertical 2">
            <a:extLst>
              <a:ext uri="{FF2B5EF4-FFF2-40B4-BE49-F238E27FC236}">
                <a16:creationId xmlns:a16="http://schemas.microsoft.com/office/drawing/2014/main" id="{3B3E4870-BB71-F4B3-D835-3E840891E2A0}"/>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135C5C10-F407-78D9-3891-98CDE3AD30A4}"/>
              </a:ext>
            </a:extLst>
          </p:cNvPr>
          <p:cNvSpPr>
            <a:spLocks noGrp="1"/>
          </p:cNvSpPr>
          <p:nvPr>
            <p:ph type="dt" sz="half" idx="10"/>
          </p:nvPr>
        </p:nvSpPr>
        <p:spPr/>
        <p:txBody>
          <a:bodyPr/>
          <a:lstStyle/>
          <a:p>
            <a:fld id="{1AA9EA1B-127F-479D-A89A-91FBE2AF6D00}" type="datetimeFigureOut">
              <a:rPr lang="es-CL" smtClean="0"/>
              <a:t>20-10-2025</a:t>
            </a:fld>
            <a:endParaRPr lang="es-CL"/>
          </a:p>
        </p:txBody>
      </p:sp>
      <p:sp>
        <p:nvSpPr>
          <p:cNvPr id="5" name="Marcador de pie de página 4">
            <a:extLst>
              <a:ext uri="{FF2B5EF4-FFF2-40B4-BE49-F238E27FC236}">
                <a16:creationId xmlns:a16="http://schemas.microsoft.com/office/drawing/2014/main" id="{673A54BA-D177-50E3-E3D3-06D3C9F82D68}"/>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8C9FE9C7-651C-177C-4FE5-FBFC9319BF56}"/>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503111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B89A43-85D2-B0C5-C56D-79CC9C526155}"/>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3386340B-7772-7DAF-C84A-A65512DD7A15}"/>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A25510DA-8F69-BD0C-9D64-24BACA56B9AF}"/>
              </a:ext>
            </a:extLst>
          </p:cNvPr>
          <p:cNvSpPr>
            <a:spLocks noGrp="1"/>
          </p:cNvSpPr>
          <p:nvPr>
            <p:ph type="dt" sz="half" idx="10"/>
          </p:nvPr>
        </p:nvSpPr>
        <p:spPr/>
        <p:txBody>
          <a:bodyPr/>
          <a:lstStyle/>
          <a:p>
            <a:fld id="{1AA9EA1B-127F-479D-A89A-91FBE2AF6D00}" type="datetimeFigureOut">
              <a:rPr lang="es-CL" smtClean="0"/>
              <a:t>20-10-2025</a:t>
            </a:fld>
            <a:endParaRPr lang="es-CL"/>
          </a:p>
        </p:txBody>
      </p:sp>
      <p:sp>
        <p:nvSpPr>
          <p:cNvPr id="5" name="Marcador de pie de página 4">
            <a:extLst>
              <a:ext uri="{FF2B5EF4-FFF2-40B4-BE49-F238E27FC236}">
                <a16:creationId xmlns:a16="http://schemas.microsoft.com/office/drawing/2014/main" id="{BE789E4B-BC7B-DAE2-3E99-9E29CDE7123A}"/>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3371C3D7-6270-3932-0F09-35DFE91237DE}"/>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373375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7384A8-B4EF-51FE-E506-751187B3ABC1}"/>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40371150-5A7F-6005-5FD9-E7D0425158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014FBE4D-E373-7B51-1FC6-FBFB5420E411}"/>
              </a:ext>
            </a:extLst>
          </p:cNvPr>
          <p:cNvSpPr>
            <a:spLocks noGrp="1"/>
          </p:cNvSpPr>
          <p:nvPr>
            <p:ph type="dt" sz="half" idx="10"/>
          </p:nvPr>
        </p:nvSpPr>
        <p:spPr/>
        <p:txBody>
          <a:bodyPr/>
          <a:lstStyle/>
          <a:p>
            <a:fld id="{1AA9EA1B-127F-479D-A89A-91FBE2AF6D00}" type="datetimeFigureOut">
              <a:rPr lang="es-CL" smtClean="0"/>
              <a:t>20-10-2025</a:t>
            </a:fld>
            <a:endParaRPr lang="es-CL"/>
          </a:p>
        </p:txBody>
      </p:sp>
      <p:sp>
        <p:nvSpPr>
          <p:cNvPr id="5" name="Marcador de pie de página 4">
            <a:extLst>
              <a:ext uri="{FF2B5EF4-FFF2-40B4-BE49-F238E27FC236}">
                <a16:creationId xmlns:a16="http://schemas.microsoft.com/office/drawing/2014/main" id="{FD4E4779-76F9-0368-C1F2-702725D80EEF}"/>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D21FECDD-0F8F-25BE-D97C-0111A147F9BD}"/>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326791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EA0AB3-CDCA-AE7C-F5FE-FCC9D9AC8E30}"/>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AD756B90-DCE3-39DF-3E42-60287AC2A9BA}"/>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contenido 3">
            <a:extLst>
              <a:ext uri="{FF2B5EF4-FFF2-40B4-BE49-F238E27FC236}">
                <a16:creationId xmlns:a16="http://schemas.microsoft.com/office/drawing/2014/main" id="{9D8787F0-4974-8122-9220-A90DB9250106}"/>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fecha 4">
            <a:extLst>
              <a:ext uri="{FF2B5EF4-FFF2-40B4-BE49-F238E27FC236}">
                <a16:creationId xmlns:a16="http://schemas.microsoft.com/office/drawing/2014/main" id="{315AC255-936B-CAE1-28CF-B5521801DD48}"/>
              </a:ext>
            </a:extLst>
          </p:cNvPr>
          <p:cNvSpPr>
            <a:spLocks noGrp="1"/>
          </p:cNvSpPr>
          <p:nvPr>
            <p:ph type="dt" sz="half" idx="10"/>
          </p:nvPr>
        </p:nvSpPr>
        <p:spPr/>
        <p:txBody>
          <a:bodyPr/>
          <a:lstStyle/>
          <a:p>
            <a:fld id="{1AA9EA1B-127F-479D-A89A-91FBE2AF6D00}" type="datetimeFigureOut">
              <a:rPr lang="es-CL" smtClean="0"/>
              <a:t>20-10-2025</a:t>
            </a:fld>
            <a:endParaRPr lang="es-CL"/>
          </a:p>
        </p:txBody>
      </p:sp>
      <p:sp>
        <p:nvSpPr>
          <p:cNvPr id="6" name="Marcador de pie de página 5">
            <a:extLst>
              <a:ext uri="{FF2B5EF4-FFF2-40B4-BE49-F238E27FC236}">
                <a16:creationId xmlns:a16="http://schemas.microsoft.com/office/drawing/2014/main" id="{878BDBE0-ED93-AFFE-25FB-1F36F3F4D119}"/>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E1C24A9E-7B84-8EAA-52CC-95FAA84B9463}"/>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2367183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77660F-32ED-18ED-AD35-B840157D6138}"/>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918E3EEA-8476-9986-3375-9FCDFF722F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28F921A4-BF86-DC08-61D6-0D850063A32F}"/>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texto 4">
            <a:extLst>
              <a:ext uri="{FF2B5EF4-FFF2-40B4-BE49-F238E27FC236}">
                <a16:creationId xmlns:a16="http://schemas.microsoft.com/office/drawing/2014/main" id="{3DE68BC4-AB0A-C854-720E-EE628F7321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910B495F-EDE3-5875-DC61-3E0EE771AE4E}"/>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7" name="Marcador de fecha 6">
            <a:extLst>
              <a:ext uri="{FF2B5EF4-FFF2-40B4-BE49-F238E27FC236}">
                <a16:creationId xmlns:a16="http://schemas.microsoft.com/office/drawing/2014/main" id="{B83DFB11-A66B-ADFA-6814-4B5599EBC07A}"/>
              </a:ext>
            </a:extLst>
          </p:cNvPr>
          <p:cNvSpPr>
            <a:spLocks noGrp="1"/>
          </p:cNvSpPr>
          <p:nvPr>
            <p:ph type="dt" sz="half" idx="10"/>
          </p:nvPr>
        </p:nvSpPr>
        <p:spPr/>
        <p:txBody>
          <a:bodyPr/>
          <a:lstStyle/>
          <a:p>
            <a:fld id="{1AA9EA1B-127F-479D-A89A-91FBE2AF6D00}" type="datetimeFigureOut">
              <a:rPr lang="es-CL" smtClean="0"/>
              <a:t>20-10-2025</a:t>
            </a:fld>
            <a:endParaRPr lang="es-CL"/>
          </a:p>
        </p:txBody>
      </p:sp>
      <p:sp>
        <p:nvSpPr>
          <p:cNvPr id="8" name="Marcador de pie de página 7">
            <a:extLst>
              <a:ext uri="{FF2B5EF4-FFF2-40B4-BE49-F238E27FC236}">
                <a16:creationId xmlns:a16="http://schemas.microsoft.com/office/drawing/2014/main" id="{9A498FE1-98AC-4F7D-FB53-BAF7670E6181}"/>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4F78DF97-32CE-7536-02AD-A6C6D6E6C3A9}"/>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3571178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B9B140-B97B-6423-9FF3-008481B105C0}"/>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fecha 2">
            <a:extLst>
              <a:ext uri="{FF2B5EF4-FFF2-40B4-BE49-F238E27FC236}">
                <a16:creationId xmlns:a16="http://schemas.microsoft.com/office/drawing/2014/main" id="{A713EF7D-814C-96AF-7B0E-84447740EBC4}"/>
              </a:ext>
            </a:extLst>
          </p:cNvPr>
          <p:cNvSpPr>
            <a:spLocks noGrp="1"/>
          </p:cNvSpPr>
          <p:nvPr>
            <p:ph type="dt" sz="half" idx="10"/>
          </p:nvPr>
        </p:nvSpPr>
        <p:spPr/>
        <p:txBody>
          <a:bodyPr/>
          <a:lstStyle/>
          <a:p>
            <a:fld id="{1AA9EA1B-127F-479D-A89A-91FBE2AF6D00}" type="datetimeFigureOut">
              <a:rPr lang="es-CL" smtClean="0"/>
              <a:t>20-10-2025</a:t>
            </a:fld>
            <a:endParaRPr lang="es-CL"/>
          </a:p>
        </p:txBody>
      </p:sp>
      <p:sp>
        <p:nvSpPr>
          <p:cNvPr id="4" name="Marcador de pie de página 3">
            <a:extLst>
              <a:ext uri="{FF2B5EF4-FFF2-40B4-BE49-F238E27FC236}">
                <a16:creationId xmlns:a16="http://schemas.microsoft.com/office/drawing/2014/main" id="{61A388E1-1B82-3A14-E443-257896B661F0}"/>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607663E8-4EF5-8277-A547-735DC15FBF2D}"/>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3216224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52DF380-0621-8B44-400A-B719A4E50BFA}"/>
              </a:ext>
            </a:extLst>
          </p:cNvPr>
          <p:cNvSpPr>
            <a:spLocks noGrp="1"/>
          </p:cNvSpPr>
          <p:nvPr>
            <p:ph type="dt" sz="half" idx="10"/>
          </p:nvPr>
        </p:nvSpPr>
        <p:spPr/>
        <p:txBody>
          <a:bodyPr/>
          <a:lstStyle/>
          <a:p>
            <a:fld id="{1AA9EA1B-127F-479D-A89A-91FBE2AF6D00}" type="datetimeFigureOut">
              <a:rPr lang="es-CL" smtClean="0"/>
              <a:t>20-10-2025</a:t>
            </a:fld>
            <a:endParaRPr lang="es-CL"/>
          </a:p>
        </p:txBody>
      </p:sp>
      <p:sp>
        <p:nvSpPr>
          <p:cNvPr id="3" name="Marcador de pie de página 2">
            <a:extLst>
              <a:ext uri="{FF2B5EF4-FFF2-40B4-BE49-F238E27FC236}">
                <a16:creationId xmlns:a16="http://schemas.microsoft.com/office/drawing/2014/main" id="{520D4C29-3028-E959-849C-94F7C27392F8}"/>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97DBF3B3-1886-BE8D-9BB1-8FE91A7BE8D9}"/>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1771797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CA219D-7370-B0AF-0352-A71343D5CA9F}"/>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20A16577-E15B-983E-DE87-E13805AAA7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texto 3">
            <a:extLst>
              <a:ext uri="{FF2B5EF4-FFF2-40B4-BE49-F238E27FC236}">
                <a16:creationId xmlns:a16="http://schemas.microsoft.com/office/drawing/2014/main" id="{86441E04-62C3-9E21-7A0C-84C14AEAB4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D909F7C9-369E-6810-CDE5-F4D0299B0056}"/>
              </a:ext>
            </a:extLst>
          </p:cNvPr>
          <p:cNvSpPr>
            <a:spLocks noGrp="1"/>
          </p:cNvSpPr>
          <p:nvPr>
            <p:ph type="dt" sz="half" idx="10"/>
          </p:nvPr>
        </p:nvSpPr>
        <p:spPr/>
        <p:txBody>
          <a:bodyPr/>
          <a:lstStyle/>
          <a:p>
            <a:fld id="{1AA9EA1B-127F-479D-A89A-91FBE2AF6D00}" type="datetimeFigureOut">
              <a:rPr lang="es-CL" smtClean="0"/>
              <a:t>20-10-2025</a:t>
            </a:fld>
            <a:endParaRPr lang="es-CL"/>
          </a:p>
        </p:txBody>
      </p:sp>
      <p:sp>
        <p:nvSpPr>
          <p:cNvPr id="6" name="Marcador de pie de página 5">
            <a:extLst>
              <a:ext uri="{FF2B5EF4-FFF2-40B4-BE49-F238E27FC236}">
                <a16:creationId xmlns:a16="http://schemas.microsoft.com/office/drawing/2014/main" id="{707B672D-D301-43D7-EB22-F463E3585F06}"/>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976D3BD9-380B-1B2F-2E7F-51620A3EE97E}"/>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3973131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012999-2BC0-0054-9D35-C4F2E3C2901E}"/>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L"/>
          </a:p>
        </p:txBody>
      </p:sp>
      <p:sp>
        <p:nvSpPr>
          <p:cNvPr id="3" name="Marcador de posición de imagen 2">
            <a:extLst>
              <a:ext uri="{FF2B5EF4-FFF2-40B4-BE49-F238E27FC236}">
                <a16:creationId xmlns:a16="http://schemas.microsoft.com/office/drawing/2014/main" id="{419AC690-96E2-7D21-921F-847F83F19D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4BC84179-4C6C-BD57-CE73-9534EAC0B5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ADBB1090-3DB7-7609-8697-2A47478C32FD}"/>
              </a:ext>
            </a:extLst>
          </p:cNvPr>
          <p:cNvSpPr>
            <a:spLocks noGrp="1"/>
          </p:cNvSpPr>
          <p:nvPr>
            <p:ph type="dt" sz="half" idx="10"/>
          </p:nvPr>
        </p:nvSpPr>
        <p:spPr/>
        <p:txBody>
          <a:bodyPr/>
          <a:lstStyle/>
          <a:p>
            <a:fld id="{1AA9EA1B-127F-479D-A89A-91FBE2AF6D00}" type="datetimeFigureOut">
              <a:rPr lang="es-CL" smtClean="0"/>
              <a:t>20-10-2025</a:t>
            </a:fld>
            <a:endParaRPr lang="es-CL"/>
          </a:p>
        </p:txBody>
      </p:sp>
      <p:sp>
        <p:nvSpPr>
          <p:cNvPr id="6" name="Marcador de pie de página 5">
            <a:extLst>
              <a:ext uri="{FF2B5EF4-FFF2-40B4-BE49-F238E27FC236}">
                <a16:creationId xmlns:a16="http://schemas.microsoft.com/office/drawing/2014/main" id="{067C26BF-AD8F-E4A0-6C19-8B3FC837E963}"/>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4935CCCF-839B-5692-C6E6-47A6A60B31D4}"/>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1810488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B322CB5-AEDE-708E-9AC1-32D676CC98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AC20D034-28F3-2C94-28A7-D6CFBD3280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AB6C923F-2144-00CA-E238-D6DC309F69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A9EA1B-127F-479D-A89A-91FBE2AF6D00}" type="datetimeFigureOut">
              <a:rPr lang="es-CL" smtClean="0"/>
              <a:t>20-10-2025</a:t>
            </a:fld>
            <a:endParaRPr lang="es-CL"/>
          </a:p>
        </p:txBody>
      </p:sp>
      <p:sp>
        <p:nvSpPr>
          <p:cNvPr id="5" name="Marcador de pie de página 4">
            <a:extLst>
              <a:ext uri="{FF2B5EF4-FFF2-40B4-BE49-F238E27FC236}">
                <a16:creationId xmlns:a16="http://schemas.microsoft.com/office/drawing/2014/main" id="{6263E26A-FBDD-E607-B00D-C15F2AFEBE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66D76B08-841F-C136-E4F7-F32563F86C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1CE694-1297-49F5-90E9-EB642E12B65F}" type="slidenum">
              <a:rPr lang="es-CL" smtClean="0"/>
              <a:t>‹Nº›</a:t>
            </a:fld>
            <a:endParaRPr lang="es-CL"/>
          </a:p>
        </p:txBody>
      </p:sp>
    </p:spTree>
    <p:extLst>
      <p:ext uri="{BB962C8B-B14F-4D97-AF65-F5344CB8AC3E}">
        <p14:creationId xmlns:p14="http://schemas.microsoft.com/office/powerpoint/2010/main" val="4136345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27.jpeg"/><Relationship Id="rId7"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1.png"/><Relationship Id="rId4" Type="http://schemas.openxmlformats.org/officeDocument/2006/relationships/image" Target="../media/image28.jpeg"/><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hyperlink" Target="https://doi.org/10.15446/rsap.V22n6.84769"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bcn.cl/3enr0"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jpeg"/><Relationship Id="rId7"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o 20">
            <a:extLst>
              <a:ext uri="{FF2B5EF4-FFF2-40B4-BE49-F238E27FC236}">
                <a16:creationId xmlns:a16="http://schemas.microsoft.com/office/drawing/2014/main" id="{87F28A0D-177D-A018-9725-63932550FBFC}"/>
              </a:ext>
            </a:extLst>
          </p:cNvPr>
          <p:cNvGrpSpPr>
            <a:grpSpLocks noGrp="1" noUngrp="1" noRot="1" noMove="1" noResize="1"/>
          </p:cNvGrpSpPr>
          <p:nvPr/>
        </p:nvGrpSpPr>
        <p:grpSpPr>
          <a:xfrm>
            <a:off x="0" y="0"/>
            <a:ext cx="12192000" cy="6858000"/>
            <a:chOff x="0" y="0"/>
            <a:chExt cx="12192000" cy="6858000"/>
          </a:xfrm>
        </p:grpSpPr>
        <p:pic>
          <p:nvPicPr>
            <p:cNvPr id="20" name="Imagen 19">
              <a:extLst>
                <a:ext uri="{FF2B5EF4-FFF2-40B4-BE49-F238E27FC236}">
                  <a16:creationId xmlns:a16="http://schemas.microsoft.com/office/drawing/2014/main" id="{8F51C264-34FF-6DA5-2520-03DA579ECA0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ángulo 2">
              <a:extLst>
                <a:ext uri="{FF2B5EF4-FFF2-40B4-BE49-F238E27FC236}">
                  <a16:creationId xmlns:a16="http://schemas.microsoft.com/office/drawing/2014/main" id="{E0BFED5A-0A4B-1466-B260-09E468ED6B0A}"/>
                </a:ext>
              </a:extLst>
            </p:cNvPr>
            <p:cNvSpPr>
              <a:spLocks noGrp="1" noRot="1" noMove="1" noResize="1" noEditPoints="1" noAdjustHandles="1" noChangeArrowheads="1" noChangeShapeType="1"/>
            </p:cNvSpPr>
            <p:nvPr/>
          </p:nvSpPr>
          <p:spPr>
            <a:xfrm>
              <a:off x="11945510" y="2340864"/>
              <a:ext cx="246490" cy="4517136"/>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5" name="Rectángulo 4">
              <a:extLst>
                <a:ext uri="{FF2B5EF4-FFF2-40B4-BE49-F238E27FC236}">
                  <a16:creationId xmlns:a16="http://schemas.microsoft.com/office/drawing/2014/main" id="{46322E52-B3B6-21B4-71E5-C8D34FB24080}"/>
                </a:ext>
              </a:extLst>
            </p:cNvPr>
            <p:cNvSpPr>
              <a:spLocks noGrp="1" noRot="1" noMove="1" noResize="1" noEditPoints="1" noAdjustHandles="1" noChangeArrowheads="1" noChangeShapeType="1"/>
            </p:cNvSpPr>
            <p:nvPr/>
          </p:nvSpPr>
          <p:spPr>
            <a:xfrm>
              <a:off x="1438570" y="0"/>
              <a:ext cx="9034266" cy="1319793"/>
            </a:xfrm>
            <a:prstGeom prst="rect">
              <a:avLst/>
            </a:prstGeom>
            <a:solidFill>
              <a:srgbClr val="003C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14" name="Grupo 13">
              <a:extLst>
                <a:ext uri="{FF2B5EF4-FFF2-40B4-BE49-F238E27FC236}">
                  <a16:creationId xmlns:a16="http://schemas.microsoft.com/office/drawing/2014/main" id="{49F24F20-FECD-7DDF-8481-88367D71C152}"/>
                </a:ext>
              </a:extLst>
            </p:cNvPr>
            <p:cNvGrpSpPr>
              <a:grpSpLocks noGrp="1" noUngrp="1" noRot="1" noMove="1" noResize="1"/>
            </p:cNvGrpSpPr>
            <p:nvPr/>
          </p:nvGrpSpPr>
          <p:grpSpPr>
            <a:xfrm>
              <a:off x="1884169" y="338074"/>
              <a:ext cx="2506171" cy="822278"/>
              <a:chOff x="1079889" y="319741"/>
              <a:chExt cx="3498810" cy="1107103"/>
            </a:xfrm>
          </p:grpSpPr>
          <p:pic>
            <p:nvPicPr>
              <p:cNvPr id="10" name="Imagen 9">
                <a:extLst>
                  <a:ext uri="{FF2B5EF4-FFF2-40B4-BE49-F238E27FC236}">
                    <a16:creationId xmlns:a16="http://schemas.microsoft.com/office/drawing/2014/main" id="{AFC628A2-E5B0-5080-F874-6A76B9101E50}"/>
                  </a:ext>
                </a:extLst>
              </p:cNvPr>
              <p:cNvPicPr>
                <a:picLocks noGrp="1" noRot="1" noChangeAspect="1" noMove="1" noResize="1" noEditPoints="1" noAdjustHandles="1" noChangeArrowheads="1" noChangeShapeType="1" noCrop="1"/>
              </p:cNvPicPr>
              <p:nvPr/>
            </p:nvPicPr>
            <p:blipFill>
              <a:blip r:embed="rId3"/>
              <a:stretch>
                <a:fillRect/>
              </a:stretch>
            </p:blipFill>
            <p:spPr>
              <a:xfrm>
                <a:off x="1079889" y="319741"/>
                <a:ext cx="2163825" cy="1008701"/>
              </a:xfrm>
              <a:prstGeom prst="rect">
                <a:avLst/>
              </a:prstGeom>
            </p:spPr>
          </p:pic>
          <p:pic>
            <p:nvPicPr>
              <p:cNvPr id="13" name="Imagen 12">
                <a:extLst>
                  <a:ext uri="{FF2B5EF4-FFF2-40B4-BE49-F238E27FC236}">
                    <a16:creationId xmlns:a16="http://schemas.microsoft.com/office/drawing/2014/main" id="{800B1120-E8AF-932E-79A1-5B250B388DA2}"/>
                  </a:ext>
                </a:extLst>
              </p:cNvPr>
              <p:cNvPicPr>
                <a:picLocks noGrp="1" noRot="1" noChangeAspect="1" noMove="1" noResize="1" noEditPoints="1" noAdjustHandles="1" noChangeArrowheads="1" noChangeShapeType="1" noCrop="1"/>
              </p:cNvPicPr>
              <p:nvPr/>
            </p:nvPicPr>
            <p:blipFill>
              <a:blip r:embed="rId4"/>
              <a:stretch>
                <a:fillRect/>
              </a:stretch>
            </p:blipFill>
            <p:spPr>
              <a:xfrm>
                <a:off x="3504831" y="442002"/>
                <a:ext cx="1073868" cy="984842"/>
              </a:xfrm>
              <a:prstGeom prst="rect">
                <a:avLst/>
              </a:prstGeom>
            </p:spPr>
          </p:pic>
        </p:grpSp>
        <p:grpSp>
          <p:nvGrpSpPr>
            <p:cNvPr id="12" name="Grupo 11">
              <a:extLst>
                <a:ext uri="{FF2B5EF4-FFF2-40B4-BE49-F238E27FC236}">
                  <a16:creationId xmlns:a16="http://schemas.microsoft.com/office/drawing/2014/main" id="{23BB32A2-F047-8DB4-2092-FAD14946E5B2}"/>
                </a:ext>
              </a:extLst>
            </p:cNvPr>
            <p:cNvGrpSpPr>
              <a:grpSpLocks noGrp="1" noUngrp="1" noRot="1" noMove="1" noResize="1"/>
            </p:cNvGrpSpPr>
            <p:nvPr/>
          </p:nvGrpSpPr>
          <p:grpSpPr>
            <a:xfrm>
              <a:off x="5616667" y="207469"/>
              <a:ext cx="4587947" cy="1112324"/>
              <a:chOff x="6363037" y="239638"/>
              <a:chExt cx="4934020" cy="1197748"/>
            </a:xfrm>
          </p:grpSpPr>
          <p:pic>
            <p:nvPicPr>
              <p:cNvPr id="6" name="Imagen 5">
                <a:extLst>
                  <a:ext uri="{FF2B5EF4-FFF2-40B4-BE49-F238E27FC236}">
                    <a16:creationId xmlns:a16="http://schemas.microsoft.com/office/drawing/2014/main" id="{B870137A-5404-F056-38B4-807B04723A05}"/>
                  </a:ext>
                </a:extLst>
              </p:cNvPr>
              <p:cNvPicPr>
                <a:picLocks noGrp="1" noRot="1" noChangeAspect="1" noMove="1" noResize="1" noEditPoints="1" noAdjustHandles="1" noChangeArrowheads="1" noChangeShapeType="1" noCrop="1"/>
              </p:cNvPicPr>
              <p:nvPr/>
            </p:nvPicPr>
            <p:blipFill>
              <a:blip r:embed="rId5"/>
              <a:srcRect r="64578"/>
              <a:stretch/>
            </p:blipFill>
            <p:spPr>
              <a:xfrm>
                <a:off x="10156193" y="239638"/>
                <a:ext cx="1140864" cy="1197748"/>
              </a:xfrm>
              <a:prstGeom prst="rect">
                <a:avLst/>
              </a:prstGeom>
            </p:spPr>
          </p:pic>
          <p:pic>
            <p:nvPicPr>
              <p:cNvPr id="11" name="Imagen 10">
                <a:extLst>
                  <a:ext uri="{FF2B5EF4-FFF2-40B4-BE49-F238E27FC236}">
                    <a16:creationId xmlns:a16="http://schemas.microsoft.com/office/drawing/2014/main" id="{6A4D803B-F4CD-DEA2-40A8-6AAA4BFA96E1}"/>
                  </a:ext>
                </a:extLst>
              </p:cNvPr>
              <p:cNvPicPr>
                <a:picLocks noGrp="1" noRot="1" noChangeAspect="1" noMove="1" noResize="1" noEditPoints="1" noAdjustHandles="1" noChangeArrowheads="1" noChangeShapeType="1" noCrop="1"/>
              </p:cNvPicPr>
              <p:nvPr/>
            </p:nvPicPr>
            <p:blipFill>
              <a:blip r:embed="rId6"/>
              <a:stretch>
                <a:fillRect/>
              </a:stretch>
            </p:blipFill>
            <p:spPr>
              <a:xfrm>
                <a:off x="6363037" y="489227"/>
                <a:ext cx="3783531" cy="660069"/>
              </a:xfrm>
              <a:prstGeom prst="rect">
                <a:avLst/>
              </a:prstGeom>
            </p:spPr>
          </p:pic>
        </p:grpSp>
      </p:grpSp>
      <p:sp>
        <p:nvSpPr>
          <p:cNvPr id="8" name="Título 3">
            <a:extLst>
              <a:ext uri="{FF2B5EF4-FFF2-40B4-BE49-F238E27FC236}">
                <a16:creationId xmlns:a16="http://schemas.microsoft.com/office/drawing/2014/main" id="{9B14DF63-DB47-E0DB-8E18-7FE2A36620C9}"/>
              </a:ext>
            </a:extLst>
          </p:cNvPr>
          <p:cNvSpPr txBox="1">
            <a:spLocks/>
          </p:cNvSpPr>
          <p:nvPr/>
        </p:nvSpPr>
        <p:spPr>
          <a:xfrm>
            <a:off x="1667170" y="2225504"/>
            <a:ext cx="9034266" cy="1422952"/>
          </a:xfrm>
          <a:prstGeom prst="rect">
            <a:avLst/>
          </a:prstGeom>
        </p:spPr>
        <p:txBody>
          <a:bodyPr vert="horz" lIns="91440" tIns="45720" rIns="91440" bIns="45720" rtlCol="0" anchor="t">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CL" sz="3200" b="1" dirty="0">
                <a:solidFill>
                  <a:schemeClr val="bg1"/>
                </a:solidFill>
                <a:latin typeface="Arial" panose="020B0604020202020204" pitchFamily="34" charset="0"/>
                <a:ea typeface="Calibri" panose="020F0502020204030204" pitchFamily="34" charset="0"/>
                <a:cs typeface="Times New Roman" panose="02020603050405020304" pitchFamily="18" charset="0"/>
              </a:rPr>
              <a:t>Caracterización de la población migrante en unidades de atención cerrada del Hospital Clínico San Borja Arriarán, Santiago 2021 a 2023</a:t>
            </a:r>
            <a:r>
              <a:rPr lang="es-CL" sz="3200" b="1" dirty="0">
                <a:solidFill>
                  <a:schemeClr val="bg1"/>
                </a:solidFill>
                <a:latin typeface="Arial" panose="020B0604020202020204" pitchFamily="34" charset="0"/>
                <a:cs typeface="Arial" panose="020B0604020202020204" pitchFamily="34" charset="0"/>
              </a:rPr>
              <a:t> (</a:t>
            </a:r>
            <a:r>
              <a:rPr lang="es-CL" sz="3200" b="1" dirty="0" err="1">
                <a:solidFill>
                  <a:schemeClr val="bg1"/>
                </a:solidFill>
                <a:latin typeface="Arial" panose="020B0604020202020204" pitchFamily="34" charset="0"/>
                <a:cs typeface="Arial" panose="020B0604020202020204" pitchFamily="34" charset="0"/>
              </a:rPr>
              <a:t>Nº</a:t>
            </a:r>
            <a:r>
              <a:rPr lang="es-CL" sz="3200" b="1" dirty="0">
                <a:solidFill>
                  <a:schemeClr val="bg1"/>
                </a:solidFill>
                <a:latin typeface="Arial" panose="020B0604020202020204" pitchFamily="34" charset="0"/>
                <a:cs typeface="Arial" panose="020B0604020202020204" pitchFamily="34" charset="0"/>
              </a:rPr>
              <a:t> 1167)</a:t>
            </a:r>
          </a:p>
        </p:txBody>
      </p:sp>
      <p:sp>
        <p:nvSpPr>
          <p:cNvPr id="9" name="Subtítulo 5">
            <a:extLst>
              <a:ext uri="{FF2B5EF4-FFF2-40B4-BE49-F238E27FC236}">
                <a16:creationId xmlns:a16="http://schemas.microsoft.com/office/drawing/2014/main" id="{5C036101-A0DB-CB97-5614-336F2F054A75}"/>
              </a:ext>
            </a:extLst>
          </p:cNvPr>
          <p:cNvSpPr txBox="1">
            <a:spLocks/>
          </p:cNvSpPr>
          <p:nvPr/>
        </p:nvSpPr>
        <p:spPr>
          <a:xfrm>
            <a:off x="2357358" y="4343543"/>
            <a:ext cx="8344078" cy="120349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s-CL" b="1" dirty="0">
                <a:solidFill>
                  <a:srgbClr val="FFFFFF"/>
                </a:solidFill>
                <a:latin typeface="Arial" panose="020B0604020202020204" pitchFamily="34" charset="0"/>
                <a:cs typeface="Arial" panose="020B0604020202020204" pitchFamily="34" charset="0"/>
              </a:rPr>
              <a:t>Diego Hidalgo López</a:t>
            </a:r>
          </a:p>
          <a:p>
            <a:pPr algn="r"/>
            <a:r>
              <a:rPr lang="es-CL" b="1" dirty="0">
                <a:solidFill>
                  <a:srgbClr val="FFFFFF"/>
                </a:solidFill>
                <a:latin typeface="Arial" panose="020B0604020202020204" pitchFamily="34" charset="0"/>
                <a:cs typeface="Arial" panose="020B0604020202020204" pitchFamily="34" charset="0"/>
              </a:rPr>
              <a:t>Cristóbal Ruiz-Tagle Osses</a:t>
            </a:r>
          </a:p>
        </p:txBody>
      </p:sp>
      <p:sp>
        <p:nvSpPr>
          <p:cNvPr id="2" name="Subtítulo 5">
            <a:extLst>
              <a:ext uri="{FF2B5EF4-FFF2-40B4-BE49-F238E27FC236}">
                <a16:creationId xmlns:a16="http://schemas.microsoft.com/office/drawing/2014/main" id="{2D005A37-D643-88E8-A6DF-6C8B3C69963D}"/>
              </a:ext>
            </a:extLst>
          </p:cNvPr>
          <p:cNvSpPr txBox="1">
            <a:spLocks/>
          </p:cNvSpPr>
          <p:nvPr/>
        </p:nvSpPr>
        <p:spPr>
          <a:xfrm>
            <a:off x="2572512" y="5703561"/>
            <a:ext cx="8128924" cy="972888"/>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s-CL" sz="2000" dirty="0">
                <a:solidFill>
                  <a:srgbClr val="FFFFFF"/>
                </a:solidFill>
                <a:latin typeface="Arial" panose="020B0604020202020204" pitchFamily="34" charset="0"/>
                <a:cs typeface="Arial" panose="020B0604020202020204" pitchFamily="34" charset="0"/>
              </a:rPr>
              <a:t>Magister Salud Publica y Planificación Sanitaria </a:t>
            </a:r>
          </a:p>
          <a:p>
            <a:pPr algn="r"/>
            <a:r>
              <a:rPr lang="es-CL" sz="2000" dirty="0">
                <a:solidFill>
                  <a:srgbClr val="FFFFFF"/>
                </a:solidFill>
                <a:latin typeface="Arial" panose="020B0604020202020204" pitchFamily="34" charset="0"/>
                <a:cs typeface="Arial" panose="020B0604020202020204" pitchFamily="34" charset="0"/>
              </a:rPr>
              <a:t>Escuela Salud Publica </a:t>
            </a:r>
          </a:p>
          <a:p>
            <a:pPr algn="r"/>
            <a:r>
              <a:rPr lang="es-CL" sz="2000" dirty="0">
                <a:solidFill>
                  <a:srgbClr val="FFFFFF"/>
                </a:solidFill>
                <a:latin typeface="Arial" panose="020B0604020202020204" pitchFamily="34" charset="0"/>
                <a:cs typeface="Arial" panose="020B0604020202020204" pitchFamily="34" charset="0"/>
              </a:rPr>
              <a:t>Universidad Mayor</a:t>
            </a:r>
          </a:p>
        </p:txBody>
      </p:sp>
    </p:spTree>
    <p:extLst>
      <p:ext uri="{BB962C8B-B14F-4D97-AF65-F5344CB8AC3E}">
        <p14:creationId xmlns:p14="http://schemas.microsoft.com/office/powerpoint/2010/main" val="8576385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0161C-9C10-4905-62EB-DD1302023A71}"/>
            </a:ext>
          </a:extLst>
        </p:cNvPr>
        <p:cNvGrpSpPr/>
        <p:nvPr/>
      </p:nvGrpSpPr>
      <p:grpSpPr>
        <a:xfrm>
          <a:off x="0" y="0"/>
          <a:ext cx="0" cy="0"/>
          <a:chOff x="0" y="0"/>
          <a:chExt cx="0" cy="0"/>
        </a:xfrm>
      </p:grpSpPr>
      <p:sp>
        <p:nvSpPr>
          <p:cNvPr id="3" name="Título 1">
            <a:extLst>
              <a:ext uri="{FF2B5EF4-FFF2-40B4-BE49-F238E27FC236}">
                <a16:creationId xmlns:a16="http://schemas.microsoft.com/office/drawing/2014/main" id="{88EB8A5D-7C6E-9458-73C7-0EA396581023}"/>
              </a:ext>
            </a:extLst>
          </p:cNvPr>
          <p:cNvSpPr txBox="1">
            <a:spLocks/>
          </p:cNvSpPr>
          <p:nvPr/>
        </p:nvSpPr>
        <p:spPr>
          <a:xfrm>
            <a:off x="119063" y="2959388"/>
            <a:ext cx="310864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dirty="0">
                <a:solidFill>
                  <a:schemeClr val="bg1"/>
                </a:solidFill>
                <a:latin typeface="Century Gothic" panose="020B0502020202020204" pitchFamily="34" charset="0"/>
              </a:rPr>
              <a:t>Resultados</a:t>
            </a:r>
          </a:p>
        </p:txBody>
      </p:sp>
      <p:pic>
        <p:nvPicPr>
          <p:cNvPr id="2" name="Imagen 1">
            <a:extLst>
              <a:ext uri="{FF2B5EF4-FFF2-40B4-BE49-F238E27FC236}">
                <a16:creationId xmlns:a16="http://schemas.microsoft.com/office/drawing/2014/main" id="{B9871B0A-CF6D-82AF-17CC-6B66BAF84D08}"/>
              </a:ext>
            </a:extLst>
          </p:cNvPr>
          <p:cNvPicPr>
            <a:picLocks noChangeAspect="1"/>
          </p:cNvPicPr>
          <p:nvPr/>
        </p:nvPicPr>
        <p:blipFill>
          <a:blip r:embed="rId2">
            <a:extLst>
              <a:ext uri="{28A0092B-C50C-407E-A947-70E740481C1C}">
                <a14:useLocalDpi xmlns:a14="http://schemas.microsoft.com/office/drawing/2010/main" val="0"/>
              </a:ext>
            </a:extLst>
          </a:blip>
          <a:srcRect l="9747" r="38303"/>
          <a:stretch/>
        </p:blipFill>
        <p:spPr>
          <a:xfrm>
            <a:off x="0" y="0"/>
            <a:ext cx="4880907" cy="5285038"/>
          </a:xfrm>
          <a:prstGeom prst="rect">
            <a:avLst/>
          </a:prstGeom>
        </p:spPr>
      </p:pic>
      <p:sp>
        <p:nvSpPr>
          <p:cNvPr id="5" name="Título 6">
            <a:extLst>
              <a:ext uri="{FF2B5EF4-FFF2-40B4-BE49-F238E27FC236}">
                <a16:creationId xmlns:a16="http://schemas.microsoft.com/office/drawing/2014/main" id="{E5D79D16-EA8D-4D57-DCD7-B7F901DD0C15}"/>
              </a:ext>
            </a:extLst>
          </p:cNvPr>
          <p:cNvSpPr txBox="1">
            <a:spLocks/>
          </p:cNvSpPr>
          <p:nvPr/>
        </p:nvSpPr>
        <p:spPr>
          <a:xfrm>
            <a:off x="611651" y="5281891"/>
            <a:ext cx="3657602" cy="9909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b="1" dirty="0">
                <a:solidFill>
                  <a:srgbClr val="003C58"/>
                </a:solidFill>
                <a:latin typeface="Arial" panose="020B0604020202020204" pitchFamily="34" charset="0"/>
                <a:cs typeface="Arial" panose="020B0604020202020204" pitchFamily="34" charset="0"/>
              </a:rPr>
              <a:t>Resultados</a:t>
            </a:r>
          </a:p>
        </p:txBody>
      </p:sp>
      <p:sp>
        <p:nvSpPr>
          <p:cNvPr id="6" name="Rectángulo 5">
            <a:extLst>
              <a:ext uri="{FF2B5EF4-FFF2-40B4-BE49-F238E27FC236}">
                <a16:creationId xmlns:a16="http://schemas.microsoft.com/office/drawing/2014/main" id="{FE5B98D0-1046-005F-8EE4-5C43360AEA3D}"/>
              </a:ext>
            </a:extLst>
          </p:cNvPr>
          <p:cNvSpPr/>
          <p:nvPr/>
        </p:nvSpPr>
        <p:spPr>
          <a:xfrm rot="5400000">
            <a:off x="195376" y="1208014"/>
            <a:ext cx="4490153" cy="3657602"/>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Rectángulo 3">
            <a:extLst>
              <a:ext uri="{FF2B5EF4-FFF2-40B4-BE49-F238E27FC236}">
                <a16:creationId xmlns:a16="http://schemas.microsoft.com/office/drawing/2014/main" id="{D3EAC70E-73D3-21ED-ABE5-5E1DE840FE14}"/>
              </a:ext>
            </a:extLst>
          </p:cNvPr>
          <p:cNvSpPr/>
          <p:nvPr/>
        </p:nvSpPr>
        <p:spPr>
          <a:xfrm>
            <a:off x="11945510" y="0"/>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9" name="Imagen 8">
            <a:extLst>
              <a:ext uri="{FF2B5EF4-FFF2-40B4-BE49-F238E27FC236}">
                <a16:creationId xmlns:a16="http://schemas.microsoft.com/office/drawing/2014/main" id="{85396BBD-2032-52C1-0C27-D1D42E6042D4}"/>
              </a:ext>
            </a:extLst>
          </p:cNvPr>
          <p:cNvPicPr>
            <a:picLocks noChangeAspect="1"/>
          </p:cNvPicPr>
          <p:nvPr/>
        </p:nvPicPr>
        <p:blipFill>
          <a:blip r:embed="rId3"/>
          <a:stretch>
            <a:fillRect/>
          </a:stretch>
        </p:blipFill>
        <p:spPr>
          <a:xfrm>
            <a:off x="2778263" y="-1"/>
            <a:ext cx="9422004" cy="5425441"/>
          </a:xfrm>
          <a:prstGeom prst="rect">
            <a:avLst/>
          </a:prstGeom>
        </p:spPr>
      </p:pic>
    </p:spTree>
    <p:extLst>
      <p:ext uri="{BB962C8B-B14F-4D97-AF65-F5344CB8AC3E}">
        <p14:creationId xmlns:p14="http://schemas.microsoft.com/office/powerpoint/2010/main" val="2322036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A6F99-A554-07CA-8B7D-EEDDE388BBD4}"/>
            </a:ext>
          </a:extLst>
        </p:cNvPr>
        <p:cNvGrpSpPr/>
        <p:nvPr/>
      </p:nvGrpSpPr>
      <p:grpSpPr>
        <a:xfrm>
          <a:off x="0" y="0"/>
          <a:ext cx="0" cy="0"/>
          <a:chOff x="0" y="0"/>
          <a:chExt cx="0" cy="0"/>
        </a:xfrm>
      </p:grpSpPr>
      <p:sp>
        <p:nvSpPr>
          <p:cNvPr id="3" name="Título 1">
            <a:extLst>
              <a:ext uri="{FF2B5EF4-FFF2-40B4-BE49-F238E27FC236}">
                <a16:creationId xmlns:a16="http://schemas.microsoft.com/office/drawing/2014/main" id="{210681B7-38D1-3DCE-F4B5-3F25FDB3048A}"/>
              </a:ext>
            </a:extLst>
          </p:cNvPr>
          <p:cNvSpPr txBox="1">
            <a:spLocks/>
          </p:cNvSpPr>
          <p:nvPr/>
        </p:nvSpPr>
        <p:spPr>
          <a:xfrm>
            <a:off x="119063" y="2959388"/>
            <a:ext cx="310864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dirty="0">
                <a:solidFill>
                  <a:schemeClr val="bg1"/>
                </a:solidFill>
                <a:latin typeface="Century Gothic" panose="020B0502020202020204" pitchFamily="34" charset="0"/>
              </a:rPr>
              <a:t>Resultados</a:t>
            </a:r>
          </a:p>
        </p:txBody>
      </p:sp>
      <p:pic>
        <p:nvPicPr>
          <p:cNvPr id="2" name="Imagen 1">
            <a:extLst>
              <a:ext uri="{FF2B5EF4-FFF2-40B4-BE49-F238E27FC236}">
                <a16:creationId xmlns:a16="http://schemas.microsoft.com/office/drawing/2014/main" id="{3DE8EE10-C608-B5D4-E655-48E35C06D8D0}"/>
              </a:ext>
            </a:extLst>
          </p:cNvPr>
          <p:cNvPicPr>
            <a:picLocks noChangeAspect="1"/>
          </p:cNvPicPr>
          <p:nvPr/>
        </p:nvPicPr>
        <p:blipFill>
          <a:blip r:embed="rId2">
            <a:extLst>
              <a:ext uri="{28A0092B-C50C-407E-A947-70E740481C1C}">
                <a14:useLocalDpi xmlns:a14="http://schemas.microsoft.com/office/drawing/2010/main" val="0"/>
              </a:ext>
            </a:extLst>
          </a:blip>
          <a:srcRect l="9747" r="38303"/>
          <a:stretch/>
        </p:blipFill>
        <p:spPr>
          <a:xfrm>
            <a:off x="0" y="0"/>
            <a:ext cx="4880907" cy="5285038"/>
          </a:xfrm>
          <a:prstGeom prst="rect">
            <a:avLst/>
          </a:prstGeom>
        </p:spPr>
      </p:pic>
      <p:sp>
        <p:nvSpPr>
          <p:cNvPr id="5" name="Título 6">
            <a:extLst>
              <a:ext uri="{FF2B5EF4-FFF2-40B4-BE49-F238E27FC236}">
                <a16:creationId xmlns:a16="http://schemas.microsoft.com/office/drawing/2014/main" id="{172A32EB-8BC7-B97D-3194-726DD7825478}"/>
              </a:ext>
            </a:extLst>
          </p:cNvPr>
          <p:cNvSpPr txBox="1">
            <a:spLocks/>
          </p:cNvSpPr>
          <p:nvPr/>
        </p:nvSpPr>
        <p:spPr>
          <a:xfrm>
            <a:off x="611651" y="5281891"/>
            <a:ext cx="3657602" cy="9909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b="1" dirty="0">
                <a:solidFill>
                  <a:srgbClr val="003C58"/>
                </a:solidFill>
                <a:latin typeface="Arial" panose="020B0604020202020204" pitchFamily="34" charset="0"/>
                <a:cs typeface="Arial" panose="020B0604020202020204" pitchFamily="34" charset="0"/>
              </a:rPr>
              <a:t>Resultados</a:t>
            </a:r>
          </a:p>
        </p:txBody>
      </p:sp>
      <p:sp>
        <p:nvSpPr>
          <p:cNvPr id="6" name="Rectángulo 5">
            <a:extLst>
              <a:ext uri="{FF2B5EF4-FFF2-40B4-BE49-F238E27FC236}">
                <a16:creationId xmlns:a16="http://schemas.microsoft.com/office/drawing/2014/main" id="{6A552823-A7F6-A63F-70BF-05FC066D1247}"/>
              </a:ext>
            </a:extLst>
          </p:cNvPr>
          <p:cNvSpPr/>
          <p:nvPr/>
        </p:nvSpPr>
        <p:spPr>
          <a:xfrm rot="5400000">
            <a:off x="195376" y="1208014"/>
            <a:ext cx="4490153" cy="3657602"/>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Rectángulo 3">
            <a:extLst>
              <a:ext uri="{FF2B5EF4-FFF2-40B4-BE49-F238E27FC236}">
                <a16:creationId xmlns:a16="http://schemas.microsoft.com/office/drawing/2014/main" id="{CDD119F3-29DA-5D2E-2FAC-009486BB15E3}"/>
              </a:ext>
            </a:extLst>
          </p:cNvPr>
          <p:cNvSpPr/>
          <p:nvPr/>
        </p:nvSpPr>
        <p:spPr>
          <a:xfrm>
            <a:off x="11945510" y="0"/>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7" name="Picture 2" descr="Matronas del Hospital San Borja Arriarán asisten exitosamente parto en un  taxi – Hospital Clínico San Borja Arriarán">
            <a:extLst>
              <a:ext uri="{FF2B5EF4-FFF2-40B4-BE49-F238E27FC236}">
                <a16:creationId xmlns:a16="http://schemas.microsoft.com/office/drawing/2014/main" id="{66DD6CE3-01CE-3D22-0C94-51BA6186EB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9492" y="1887654"/>
            <a:ext cx="2012972" cy="1509729"/>
          </a:xfrm>
          <a:prstGeom prst="rect">
            <a:avLst/>
          </a:prstGeom>
        </p:spPr>
        <p:style>
          <a:lnRef idx="2">
            <a:schemeClr val="accent2"/>
          </a:lnRef>
          <a:fillRef idx="1">
            <a:schemeClr val="lt1"/>
          </a:fillRef>
          <a:effectRef idx="0">
            <a:schemeClr val="accent2"/>
          </a:effectRef>
          <a:fontRef idx="minor">
            <a:schemeClr val="dk1"/>
          </a:fontRef>
        </p:style>
      </p:pic>
      <p:sp>
        <p:nvSpPr>
          <p:cNvPr id="8" name="CuadroTexto 7">
            <a:extLst>
              <a:ext uri="{FF2B5EF4-FFF2-40B4-BE49-F238E27FC236}">
                <a16:creationId xmlns:a16="http://schemas.microsoft.com/office/drawing/2014/main" id="{59BD1922-10FC-44FB-5AF1-74085D5B25E0}"/>
              </a:ext>
            </a:extLst>
          </p:cNvPr>
          <p:cNvSpPr txBox="1"/>
          <p:nvPr/>
        </p:nvSpPr>
        <p:spPr>
          <a:xfrm>
            <a:off x="1297452" y="1198251"/>
            <a:ext cx="2286000" cy="523220"/>
          </a:xfrm>
          <a:prstGeom prst="rect">
            <a:avLst/>
          </a:prstGeom>
          <a:solidFill>
            <a:srgbClr val="7030A0"/>
          </a:solidFill>
          <a:ln>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2800" b="1" dirty="0">
                <a:solidFill>
                  <a:schemeClr val="bg1"/>
                </a:solidFill>
              </a:rPr>
              <a:t>Embarazo</a:t>
            </a:r>
            <a:endParaRPr lang="es-CL" sz="2800" b="1" dirty="0">
              <a:solidFill>
                <a:schemeClr val="bg1"/>
              </a:solidFill>
            </a:endParaRPr>
          </a:p>
        </p:txBody>
      </p:sp>
      <p:sp>
        <p:nvSpPr>
          <p:cNvPr id="9" name="CuadroTexto 8">
            <a:extLst>
              <a:ext uri="{FF2B5EF4-FFF2-40B4-BE49-F238E27FC236}">
                <a16:creationId xmlns:a16="http://schemas.microsoft.com/office/drawing/2014/main" id="{2B3CE684-F3E4-0FA4-51B1-0DBD32DC69D3}"/>
              </a:ext>
            </a:extLst>
          </p:cNvPr>
          <p:cNvSpPr txBox="1"/>
          <p:nvPr/>
        </p:nvSpPr>
        <p:spPr>
          <a:xfrm>
            <a:off x="5373495" y="711426"/>
            <a:ext cx="6327642" cy="646331"/>
          </a:xfrm>
          <a:prstGeom prst="rect">
            <a:avLst/>
          </a:prstGeom>
          <a:solidFill>
            <a:srgbClr val="7030A0"/>
          </a:solidFill>
          <a:ln>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CL" b="1" dirty="0">
                <a:solidFill>
                  <a:schemeClr val="bg1"/>
                </a:solidFill>
                <a:latin typeface="Arial" panose="020B0604020202020204" pitchFamily="34" charset="0"/>
                <a:ea typeface="Calibri" panose="020F0502020204030204" pitchFamily="34" charset="0"/>
                <a:cs typeface="Times New Roman" panose="02020603050405020304" pitchFamily="18" charset="0"/>
              </a:rPr>
              <a:t>T</a:t>
            </a:r>
            <a:r>
              <a:rPr lang="es-CL" sz="1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otal de Embarazadas 4203</a:t>
            </a:r>
          </a:p>
          <a:p>
            <a:pPr algn="ctr"/>
            <a:r>
              <a:rPr lang="es-CL" b="1" dirty="0">
                <a:solidFill>
                  <a:schemeClr val="bg1"/>
                </a:solidFill>
              </a:rPr>
              <a:t>Mujeres</a:t>
            </a:r>
          </a:p>
        </p:txBody>
      </p:sp>
      <p:sp>
        <p:nvSpPr>
          <p:cNvPr id="10" name="CuadroTexto 9">
            <a:extLst>
              <a:ext uri="{FF2B5EF4-FFF2-40B4-BE49-F238E27FC236}">
                <a16:creationId xmlns:a16="http://schemas.microsoft.com/office/drawing/2014/main" id="{A015F8A8-243A-16DA-9382-A07F8E796C28}"/>
              </a:ext>
            </a:extLst>
          </p:cNvPr>
          <p:cNvSpPr txBox="1"/>
          <p:nvPr/>
        </p:nvSpPr>
        <p:spPr>
          <a:xfrm>
            <a:off x="8260297" y="2075322"/>
            <a:ext cx="1985631" cy="369332"/>
          </a:xfrm>
          <a:prstGeom prst="rect">
            <a:avLst/>
          </a:prstGeom>
          <a:ln>
            <a:solidFill>
              <a:srgbClr val="7030A0"/>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es-CL" sz="1800" dirty="0">
                <a:effectLst/>
                <a:latin typeface="Arial" panose="020B0604020202020204" pitchFamily="34" charset="0"/>
                <a:ea typeface="Calibri" panose="020F0502020204030204" pitchFamily="34" charset="0"/>
                <a:cs typeface="Times New Roman" panose="02020603050405020304" pitchFamily="18" charset="0"/>
              </a:rPr>
              <a:t>40% Venezuela </a:t>
            </a:r>
            <a:endParaRPr lang="es-CL" dirty="0"/>
          </a:p>
        </p:txBody>
      </p:sp>
      <p:sp>
        <p:nvSpPr>
          <p:cNvPr id="11" name="CuadroTexto 10">
            <a:extLst>
              <a:ext uri="{FF2B5EF4-FFF2-40B4-BE49-F238E27FC236}">
                <a16:creationId xmlns:a16="http://schemas.microsoft.com/office/drawing/2014/main" id="{6DB9386F-9EB9-2C5E-C323-3F3BB4D7996B}"/>
              </a:ext>
            </a:extLst>
          </p:cNvPr>
          <p:cNvSpPr txBox="1"/>
          <p:nvPr/>
        </p:nvSpPr>
        <p:spPr>
          <a:xfrm>
            <a:off x="8301874" y="3397383"/>
            <a:ext cx="1911202" cy="369332"/>
          </a:xfrm>
          <a:prstGeom prst="rect">
            <a:avLst/>
          </a:prstGeom>
          <a:ln>
            <a:solidFill>
              <a:srgbClr val="7030A0"/>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es-CL" dirty="0">
                <a:latin typeface="Arial" panose="020B0604020202020204" pitchFamily="34" charset="0"/>
                <a:ea typeface="Calibri" panose="020F0502020204030204" pitchFamily="34" charset="0"/>
                <a:cs typeface="Times New Roman" panose="02020603050405020304" pitchFamily="18" charset="0"/>
              </a:rPr>
              <a:t>27% Chile</a:t>
            </a:r>
            <a:endParaRPr lang="es-CL" dirty="0"/>
          </a:p>
        </p:txBody>
      </p:sp>
      <p:pic>
        <p:nvPicPr>
          <p:cNvPr id="12" name="Picture 4" descr="Vectores de Bandera venezuela, imágenes vectoriales | Depositphotos">
            <a:extLst>
              <a:ext uri="{FF2B5EF4-FFF2-40B4-BE49-F238E27FC236}">
                <a16:creationId xmlns:a16="http://schemas.microsoft.com/office/drawing/2014/main" id="{73F0D492-156A-97FA-E04B-F8BF257F89C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8636" b="29933"/>
          <a:stretch/>
        </p:blipFill>
        <p:spPr bwMode="auto">
          <a:xfrm>
            <a:off x="5246612" y="1721772"/>
            <a:ext cx="2293691" cy="950308"/>
          </a:xfrm>
          <a:prstGeom prst="rect">
            <a:avLst/>
          </a:prstGeom>
          <a:ln>
            <a:noFill/>
          </a:ln>
        </p:spPr>
        <p:style>
          <a:lnRef idx="2">
            <a:schemeClr val="accent2"/>
          </a:lnRef>
          <a:fillRef idx="1">
            <a:schemeClr val="lt1"/>
          </a:fillRef>
          <a:effectRef idx="0">
            <a:schemeClr val="accent2"/>
          </a:effectRef>
          <a:fontRef idx="minor">
            <a:schemeClr val="dk1"/>
          </a:fontRef>
        </p:style>
      </p:pic>
      <p:sp>
        <p:nvSpPr>
          <p:cNvPr id="13" name="CuadroTexto 12">
            <a:extLst>
              <a:ext uri="{FF2B5EF4-FFF2-40B4-BE49-F238E27FC236}">
                <a16:creationId xmlns:a16="http://schemas.microsoft.com/office/drawing/2014/main" id="{C7E163F0-0619-6AE0-BDA2-B3BE58A00CC5}"/>
              </a:ext>
            </a:extLst>
          </p:cNvPr>
          <p:cNvSpPr txBox="1"/>
          <p:nvPr/>
        </p:nvSpPr>
        <p:spPr>
          <a:xfrm>
            <a:off x="8381113" y="4912559"/>
            <a:ext cx="1911202" cy="369332"/>
          </a:xfrm>
          <a:prstGeom prst="rect">
            <a:avLst/>
          </a:prstGeom>
          <a:ln>
            <a:solidFill>
              <a:srgbClr val="7030A0"/>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es-CL" dirty="0">
                <a:latin typeface="Arial" panose="020B0604020202020204" pitchFamily="34" charset="0"/>
                <a:ea typeface="Calibri" panose="020F0502020204030204" pitchFamily="34" charset="0"/>
              </a:rPr>
              <a:t>16% Perú </a:t>
            </a:r>
            <a:endParaRPr lang="es-CL" dirty="0"/>
          </a:p>
        </p:txBody>
      </p:sp>
      <p:pic>
        <p:nvPicPr>
          <p:cNvPr id="14" name="Picture 8" descr="Imágenes de Bandera chilena libres de derechos | Depositphotos">
            <a:extLst>
              <a:ext uri="{FF2B5EF4-FFF2-40B4-BE49-F238E27FC236}">
                <a16:creationId xmlns:a16="http://schemas.microsoft.com/office/drawing/2014/main" id="{577BBF5F-497B-3760-D868-7AB102070A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5601" y="2669435"/>
            <a:ext cx="2206482" cy="1652732"/>
          </a:xfrm>
          <a:prstGeom prst="rect">
            <a:avLst/>
          </a:prstGeom>
          <a:ln>
            <a:noFill/>
          </a:ln>
        </p:spPr>
        <p:style>
          <a:lnRef idx="2">
            <a:schemeClr val="accent2"/>
          </a:lnRef>
          <a:fillRef idx="1">
            <a:schemeClr val="lt1"/>
          </a:fillRef>
          <a:effectRef idx="0">
            <a:schemeClr val="accent2"/>
          </a:effectRef>
          <a:fontRef idx="minor">
            <a:schemeClr val="dk1"/>
          </a:fontRef>
        </p:style>
      </p:pic>
      <p:pic>
        <p:nvPicPr>
          <p:cNvPr id="15" name="Picture 10" descr="3.800+ Bandera Peruana Fotografías de stock, fotos e imágenes libres de  derechos - iStock | Cultura peruana, Perú, Bandera chilena">
            <a:extLst>
              <a:ext uri="{FF2B5EF4-FFF2-40B4-BE49-F238E27FC236}">
                <a16:creationId xmlns:a16="http://schemas.microsoft.com/office/drawing/2014/main" id="{7A415790-50C9-338F-16AC-54A35BA905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45601" y="4270859"/>
            <a:ext cx="2206482" cy="1652732"/>
          </a:xfrm>
          <a:prstGeom prst="rect">
            <a:avLst/>
          </a:prstGeom>
          <a:ln>
            <a:noFill/>
          </a:ln>
        </p:spPr>
        <p:style>
          <a:lnRef idx="2">
            <a:schemeClr val="accent2"/>
          </a:lnRef>
          <a:fillRef idx="1">
            <a:schemeClr val="lt1"/>
          </a:fillRef>
          <a:effectRef idx="0">
            <a:schemeClr val="accent2"/>
          </a:effectRef>
          <a:fontRef idx="minor">
            <a:schemeClr val="dk1"/>
          </a:fontRef>
        </p:style>
      </p:pic>
      <p:sp>
        <p:nvSpPr>
          <p:cNvPr id="16" name="CuadroTexto 15">
            <a:extLst>
              <a:ext uri="{FF2B5EF4-FFF2-40B4-BE49-F238E27FC236}">
                <a16:creationId xmlns:a16="http://schemas.microsoft.com/office/drawing/2014/main" id="{369D7685-F117-90D4-0CE5-386753CD1392}"/>
              </a:ext>
            </a:extLst>
          </p:cNvPr>
          <p:cNvSpPr txBox="1"/>
          <p:nvPr/>
        </p:nvSpPr>
        <p:spPr>
          <a:xfrm>
            <a:off x="977358" y="3675836"/>
            <a:ext cx="2861053"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b="1" dirty="0"/>
              <a:t>73% de Embarazos son Extranjeras</a:t>
            </a:r>
            <a:endParaRPr lang="es-CL" b="1" dirty="0"/>
          </a:p>
        </p:txBody>
      </p:sp>
    </p:spTree>
    <p:extLst>
      <p:ext uri="{BB962C8B-B14F-4D97-AF65-F5344CB8AC3E}">
        <p14:creationId xmlns:p14="http://schemas.microsoft.com/office/powerpoint/2010/main" val="114280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E7944-5C43-1403-2175-B9FA7F5DDABB}"/>
            </a:ext>
          </a:extLst>
        </p:cNvPr>
        <p:cNvGrpSpPr/>
        <p:nvPr/>
      </p:nvGrpSpPr>
      <p:grpSpPr>
        <a:xfrm>
          <a:off x="0" y="0"/>
          <a:ext cx="0" cy="0"/>
          <a:chOff x="0" y="0"/>
          <a:chExt cx="0" cy="0"/>
        </a:xfrm>
      </p:grpSpPr>
      <p:sp>
        <p:nvSpPr>
          <p:cNvPr id="3" name="Título 1">
            <a:extLst>
              <a:ext uri="{FF2B5EF4-FFF2-40B4-BE49-F238E27FC236}">
                <a16:creationId xmlns:a16="http://schemas.microsoft.com/office/drawing/2014/main" id="{F41DB489-31EF-C197-C7B9-8837DBD0C479}"/>
              </a:ext>
            </a:extLst>
          </p:cNvPr>
          <p:cNvSpPr txBox="1">
            <a:spLocks/>
          </p:cNvSpPr>
          <p:nvPr/>
        </p:nvSpPr>
        <p:spPr>
          <a:xfrm>
            <a:off x="119063" y="2959388"/>
            <a:ext cx="310864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dirty="0">
                <a:solidFill>
                  <a:schemeClr val="bg1"/>
                </a:solidFill>
                <a:latin typeface="Century Gothic" panose="020B0502020202020204" pitchFamily="34" charset="0"/>
              </a:rPr>
              <a:t>Resultados</a:t>
            </a:r>
          </a:p>
        </p:txBody>
      </p:sp>
      <p:sp>
        <p:nvSpPr>
          <p:cNvPr id="6" name="Rectángulo 5">
            <a:extLst>
              <a:ext uri="{FF2B5EF4-FFF2-40B4-BE49-F238E27FC236}">
                <a16:creationId xmlns:a16="http://schemas.microsoft.com/office/drawing/2014/main" id="{F5E6EB1F-EBF1-F856-357C-337B29B08DC1}"/>
              </a:ext>
            </a:extLst>
          </p:cNvPr>
          <p:cNvSpPr/>
          <p:nvPr/>
        </p:nvSpPr>
        <p:spPr>
          <a:xfrm rot="5400000">
            <a:off x="195376" y="1208014"/>
            <a:ext cx="4490153" cy="3657602"/>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Rectángulo 3">
            <a:extLst>
              <a:ext uri="{FF2B5EF4-FFF2-40B4-BE49-F238E27FC236}">
                <a16:creationId xmlns:a16="http://schemas.microsoft.com/office/drawing/2014/main" id="{EE38CED8-CE74-684F-50D3-DDA5868FE94E}"/>
              </a:ext>
            </a:extLst>
          </p:cNvPr>
          <p:cNvSpPr/>
          <p:nvPr/>
        </p:nvSpPr>
        <p:spPr>
          <a:xfrm>
            <a:off x="11945510" y="0"/>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graphicFrame>
        <p:nvGraphicFramePr>
          <p:cNvPr id="7" name="Gráfico 6">
            <a:extLst>
              <a:ext uri="{FF2B5EF4-FFF2-40B4-BE49-F238E27FC236}">
                <a16:creationId xmlns:a16="http://schemas.microsoft.com/office/drawing/2014/main" id="{A429EA20-298C-B133-C617-121E5DC707FC}"/>
              </a:ext>
            </a:extLst>
          </p:cNvPr>
          <p:cNvGraphicFramePr>
            <a:graphicFrameLocks/>
          </p:cNvGraphicFramePr>
          <p:nvPr>
            <p:extLst>
              <p:ext uri="{D42A27DB-BD31-4B8C-83A1-F6EECF244321}">
                <p14:modId xmlns:p14="http://schemas.microsoft.com/office/powerpoint/2010/main" val="1492997301"/>
              </p:ext>
            </p:extLst>
          </p:nvPr>
        </p:nvGraphicFramePr>
        <p:xfrm>
          <a:off x="718710" y="495798"/>
          <a:ext cx="10485120" cy="557046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388112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D2C16-59E3-0C7D-9718-42FE8E20C424}"/>
            </a:ext>
          </a:extLst>
        </p:cNvPr>
        <p:cNvGrpSpPr/>
        <p:nvPr/>
      </p:nvGrpSpPr>
      <p:grpSpPr>
        <a:xfrm>
          <a:off x="0" y="0"/>
          <a:ext cx="0" cy="0"/>
          <a:chOff x="0" y="0"/>
          <a:chExt cx="0" cy="0"/>
        </a:xfrm>
      </p:grpSpPr>
      <p:sp>
        <p:nvSpPr>
          <p:cNvPr id="3" name="Título 1">
            <a:extLst>
              <a:ext uri="{FF2B5EF4-FFF2-40B4-BE49-F238E27FC236}">
                <a16:creationId xmlns:a16="http://schemas.microsoft.com/office/drawing/2014/main" id="{E7E0CD0F-A432-57ED-7A06-25C7A07AF9B3}"/>
              </a:ext>
            </a:extLst>
          </p:cNvPr>
          <p:cNvSpPr txBox="1">
            <a:spLocks/>
          </p:cNvSpPr>
          <p:nvPr/>
        </p:nvSpPr>
        <p:spPr>
          <a:xfrm>
            <a:off x="119063" y="2959388"/>
            <a:ext cx="310864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dirty="0">
                <a:solidFill>
                  <a:schemeClr val="bg1"/>
                </a:solidFill>
                <a:latin typeface="Century Gothic" panose="020B0502020202020204" pitchFamily="34" charset="0"/>
              </a:rPr>
              <a:t>Resultados</a:t>
            </a:r>
          </a:p>
        </p:txBody>
      </p:sp>
      <p:pic>
        <p:nvPicPr>
          <p:cNvPr id="2" name="Imagen 1">
            <a:extLst>
              <a:ext uri="{FF2B5EF4-FFF2-40B4-BE49-F238E27FC236}">
                <a16:creationId xmlns:a16="http://schemas.microsoft.com/office/drawing/2014/main" id="{DB7DCF3D-97F2-EB55-BB31-3681734895BE}"/>
              </a:ext>
            </a:extLst>
          </p:cNvPr>
          <p:cNvPicPr>
            <a:picLocks noChangeAspect="1"/>
          </p:cNvPicPr>
          <p:nvPr/>
        </p:nvPicPr>
        <p:blipFill>
          <a:blip r:embed="rId2">
            <a:extLst>
              <a:ext uri="{28A0092B-C50C-407E-A947-70E740481C1C}">
                <a14:useLocalDpi xmlns:a14="http://schemas.microsoft.com/office/drawing/2010/main" val="0"/>
              </a:ext>
            </a:extLst>
          </a:blip>
          <a:srcRect l="9747" r="38303"/>
          <a:stretch/>
        </p:blipFill>
        <p:spPr>
          <a:xfrm>
            <a:off x="0" y="0"/>
            <a:ext cx="4880907" cy="5285038"/>
          </a:xfrm>
          <a:prstGeom prst="rect">
            <a:avLst/>
          </a:prstGeom>
        </p:spPr>
      </p:pic>
      <p:sp>
        <p:nvSpPr>
          <p:cNvPr id="5" name="Título 6">
            <a:extLst>
              <a:ext uri="{FF2B5EF4-FFF2-40B4-BE49-F238E27FC236}">
                <a16:creationId xmlns:a16="http://schemas.microsoft.com/office/drawing/2014/main" id="{86C0280A-1DFB-46F4-7EA4-5621CF8AACA1}"/>
              </a:ext>
            </a:extLst>
          </p:cNvPr>
          <p:cNvSpPr txBox="1">
            <a:spLocks/>
          </p:cNvSpPr>
          <p:nvPr/>
        </p:nvSpPr>
        <p:spPr>
          <a:xfrm>
            <a:off x="611651" y="5281891"/>
            <a:ext cx="3657602" cy="9909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b="1" dirty="0">
                <a:solidFill>
                  <a:srgbClr val="003C58"/>
                </a:solidFill>
                <a:latin typeface="Arial" panose="020B0604020202020204" pitchFamily="34" charset="0"/>
                <a:cs typeface="Arial" panose="020B0604020202020204" pitchFamily="34" charset="0"/>
              </a:rPr>
              <a:t>Resultados</a:t>
            </a:r>
          </a:p>
        </p:txBody>
      </p:sp>
      <p:sp>
        <p:nvSpPr>
          <p:cNvPr id="6" name="Rectángulo 5">
            <a:extLst>
              <a:ext uri="{FF2B5EF4-FFF2-40B4-BE49-F238E27FC236}">
                <a16:creationId xmlns:a16="http://schemas.microsoft.com/office/drawing/2014/main" id="{75E7FE09-91FF-49A3-AE35-C4B7B7B0574F}"/>
              </a:ext>
            </a:extLst>
          </p:cNvPr>
          <p:cNvSpPr/>
          <p:nvPr/>
        </p:nvSpPr>
        <p:spPr>
          <a:xfrm rot="5400000">
            <a:off x="195376" y="1208014"/>
            <a:ext cx="4490153" cy="3657602"/>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Rectángulo 3">
            <a:extLst>
              <a:ext uri="{FF2B5EF4-FFF2-40B4-BE49-F238E27FC236}">
                <a16:creationId xmlns:a16="http://schemas.microsoft.com/office/drawing/2014/main" id="{9DDA0201-CD74-2977-ABCC-F8980287DE66}"/>
              </a:ext>
            </a:extLst>
          </p:cNvPr>
          <p:cNvSpPr/>
          <p:nvPr/>
        </p:nvSpPr>
        <p:spPr>
          <a:xfrm>
            <a:off x="11945510" y="0"/>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CuadroTexto 6">
            <a:extLst>
              <a:ext uri="{FF2B5EF4-FFF2-40B4-BE49-F238E27FC236}">
                <a16:creationId xmlns:a16="http://schemas.microsoft.com/office/drawing/2014/main" id="{C56A94F8-7DB7-9B73-D8FA-BD549C0F3890}"/>
              </a:ext>
            </a:extLst>
          </p:cNvPr>
          <p:cNvSpPr txBox="1"/>
          <p:nvPr/>
        </p:nvSpPr>
        <p:spPr>
          <a:xfrm>
            <a:off x="678470" y="4284951"/>
            <a:ext cx="3523964" cy="584775"/>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s-ES" sz="3200" dirty="0"/>
              <a:t>Patologías Crónicas</a:t>
            </a:r>
            <a:endParaRPr lang="es-CL" sz="3200" dirty="0"/>
          </a:p>
        </p:txBody>
      </p:sp>
      <p:pic>
        <p:nvPicPr>
          <p:cNvPr id="8" name="Picture 2" descr="Conoce los cursos e información para enfrentar las enfermedades crónicas de  la plataforma Salud Digital - Fundación Carlos Slim">
            <a:extLst>
              <a:ext uri="{FF2B5EF4-FFF2-40B4-BE49-F238E27FC236}">
                <a16:creationId xmlns:a16="http://schemas.microsoft.com/office/drawing/2014/main" id="{27D58AE6-5684-89CE-3F13-290284CE63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471" y="1456160"/>
            <a:ext cx="3523964" cy="23450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ágenes de Bandera chilena libres de derechos | Depositphotos">
            <a:extLst>
              <a:ext uri="{FF2B5EF4-FFF2-40B4-BE49-F238E27FC236}">
                <a16:creationId xmlns:a16="http://schemas.microsoft.com/office/drawing/2014/main" id="{7A9BF941-8F32-5617-BF4E-118C2DF6D2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6171" y="324949"/>
            <a:ext cx="3094074" cy="2317570"/>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137F352A-7844-7088-3568-BD90E2F10B11}"/>
              </a:ext>
            </a:extLst>
          </p:cNvPr>
          <p:cNvSpPr txBox="1"/>
          <p:nvPr/>
        </p:nvSpPr>
        <p:spPr>
          <a:xfrm>
            <a:off x="5844089" y="4298191"/>
            <a:ext cx="5422948" cy="1697068"/>
          </a:xfrm>
          <a:prstGeom prst="rect">
            <a:avLst/>
          </a:prstGeom>
          <a:ln/>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lnSpc>
                <a:spcPct val="150000"/>
              </a:lnSpc>
            </a:pPr>
            <a:r>
              <a:rPr lang="es-ES" sz="2400" b="1" u="sng" dirty="0">
                <a:solidFill>
                  <a:sysClr val="windowText" lastClr="000000"/>
                </a:solidFill>
              </a:rPr>
              <a:t>Extranjeros</a:t>
            </a:r>
          </a:p>
          <a:p>
            <a:pPr>
              <a:lnSpc>
                <a:spcPct val="150000"/>
              </a:lnSpc>
            </a:pPr>
            <a:r>
              <a:rPr lang="es-ES" sz="2400" b="1" dirty="0">
                <a:solidFill>
                  <a:sysClr val="windowText" lastClr="000000"/>
                </a:solidFill>
              </a:rPr>
              <a:t>Diabetes Mellitus I: 36% de los casos</a:t>
            </a:r>
          </a:p>
          <a:p>
            <a:pPr>
              <a:lnSpc>
                <a:spcPct val="150000"/>
              </a:lnSpc>
            </a:pPr>
            <a:r>
              <a:rPr lang="es-ES" sz="2400" b="1" dirty="0">
                <a:solidFill>
                  <a:sysClr val="windowText" lastClr="000000"/>
                </a:solidFill>
              </a:rPr>
              <a:t>Obesidad: 26% de los casos</a:t>
            </a:r>
            <a:endParaRPr lang="es-CL" sz="2400" b="1" dirty="0">
              <a:solidFill>
                <a:sysClr val="windowText" lastClr="000000"/>
              </a:solidFill>
            </a:endParaRPr>
          </a:p>
        </p:txBody>
      </p:sp>
      <p:sp>
        <p:nvSpPr>
          <p:cNvPr id="11" name="CuadroTexto 10">
            <a:extLst>
              <a:ext uri="{FF2B5EF4-FFF2-40B4-BE49-F238E27FC236}">
                <a16:creationId xmlns:a16="http://schemas.microsoft.com/office/drawing/2014/main" id="{57DB79B3-8977-15D1-E8B6-785D79F2D764}"/>
              </a:ext>
            </a:extLst>
          </p:cNvPr>
          <p:cNvSpPr txBox="1"/>
          <p:nvPr/>
        </p:nvSpPr>
        <p:spPr>
          <a:xfrm>
            <a:off x="6364860" y="2259833"/>
            <a:ext cx="4381406" cy="599951"/>
          </a:xfrm>
          <a:prstGeom prst="rect">
            <a:avLst/>
          </a:prstGeom>
          <a:solidFill>
            <a:schemeClr val="accent1">
              <a:lumMod val="75000"/>
            </a:schemeClr>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lnSpc>
                <a:spcPct val="150000"/>
              </a:lnSpc>
            </a:pPr>
            <a:r>
              <a:rPr lang="es-ES" sz="2400" b="1" dirty="0">
                <a:solidFill>
                  <a:schemeClr val="bg1"/>
                </a:solidFill>
              </a:rPr>
              <a:t>Predominio Usuarios Chilenos</a:t>
            </a:r>
          </a:p>
        </p:txBody>
      </p:sp>
    </p:spTree>
    <p:extLst>
      <p:ext uri="{BB962C8B-B14F-4D97-AF65-F5344CB8AC3E}">
        <p14:creationId xmlns:p14="http://schemas.microsoft.com/office/powerpoint/2010/main" val="71500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A83CB-89CC-BFD6-5BD6-BBB6CB69DEB3}"/>
            </a:ext>
          </a:extLst>
        </p:cNvPr>
        <p:cNvGrpSpPr/>
        <p:nvPr/>
      </p:nvGrpSpPr>
      <p:grpSpPr>
        <a:xfrm>
          <a:off x="0" y="0"/>
          <a:ext cx="0" cy="0"/>
          <a:chOff x="0" y="0"/>
          <a:chExt cx="0" cy="0"/>
        </a:xfrm>
      </p:grpSpPr>
      <p:sp>
        <p:nvSpPr>
          <p:cNvPr id="3" name="Título 1">
            <a:extLst>
              <a:ext uri="{FF2B5EF4-FFF2-40B4-BE49-F238E27FC236}">
                <a16:creationId xmlns:a16="http://schemas.microsoft.com/office/drawing/2014/main" id="{AD72BA9F-5F85-28BA-0FFB-86AFD1962845}"/>
              </a:ext>
            </a:extLst>
          </p:cNvPr>
          <p:cNvSpPr txBox="1">
            <a:spLocks/>
          </p:cNvSpPr>
          <p:nvPr/>
        </p:nvSpPr>
        <p:spPr>
          <a:xfrm>
            <a:off x="119063" y="2959388"/>
            <a:ext cx="310864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dirty="0">
                <a:solidFill>
                  <a:schemeClr val="bg1"/>
                </a:solidFill>
                <a:latin typeface="Century Gothic" panose="020B0502020202020204" pitchFamily="34" charset="0"/>
              </a:rPr>
              <a:t>Resultados</a:t>
            </a:r>
          </a:p>
        </p:txBody>
      </p:sp>
      <p:pic>
        <p:nvPicPr>
          <p:cNvPr id="2" name="Imagen 1">
            <a:extLst>
              <a:ext uri="{FF2B5EF4-FFF2-40B4-BE49-F238E27FC236}">
                <a16:creationId xmlns:a16="http://schemas.microsoft.com/office/drawing/2014/main" id="{C61E4DB4-4988-BCFD-2B9C-5C18E4AA5497}"/>
              </a:ext>
            </a:extLst>
          </p:cNvPr>
          <p:cNvPicPr>
            <a:picLocks noChangeAspect="1"/>
          </p:cNvPicPr>
          <p:nvPr/>
        </p:nvPicPr>
        <p:blipFill>
          <a:blip r:embed="rId2">
            <a:extLst>
              <a:ext uri="{28A0092B-C50C-407E-A947-70E740481C1C}">
                <a14:useLocalDpi xmlns:a14="http://schemas.microsoft.com/office/drawing/2010/main" val="0"/>
              </a:ext>
            </a:extLst>
          </a:blip>
          <a:srcRect l="9747" r="38303"/>
          <a:stretch/>
        </p:blipFill>
        <p:spPr>
          <a:xfrm>
            <a:off x="0" y="0"/>
            <a:ext cx="4880907" cy="5285038"/>
          </a:xfrm>
          <a:prstGeom prst="rect">
            <a:avLst/>
          </a:prstGeom>
        </p:spPr>
      </p:pic>
      <p:sp>
        <p:nvSpPr>
          <p:cNvPr id="5" name="Título 6">
            <a:extLst>
              <a:ext uri="{FF2B5EF4-FFF2-40B4-BE49-F238E27FC236}">
                <a16:creationId xmlns:a16="http://schemas.microsoft.com/office/drawing/2014/main" id="{9400477B-B68F-8969-E84A-F01EE9186B74}"/>
              </a:ext>
            </a:extLst>
          </p:cNvPr>
          <p:cNvSpPr txBox="1">
            <a:spLocks/>
          </p:cNvSpPr>
          <p:nvPr/>
        </p:nvSpPr>
        <p:spPr>
          <a:xfrm>
            <a:off x="611651" y="5281891"/>
            <a:ext cx="3657602" cy="9909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b="1" dirty="0">
                <a:solidFill>
                  <a:srgbClr val="003C58"/>
                </a:solidFill>
                <a:latin typeface="Arial" panose="020B0604020202020204" pitchFamily="34" charset="0"/>
                <a:cs typeface="Arial" panose="020B0604020202020204" pitchFamily="34" charset="0"/>
              </a:rPr>
              <a:t>Resultados</a:t>
            </a:r>
          </a:p>
        </p:txBody>
      </p:sp>
      <p:sp>
        <p:nvSpPr>
          <p:cNvPr id="6" name="Rectángulo 5">
            <a:extLst>
              <a:ext uri="{FF2B5EF4-FFF2-40B4-BE49-F238E27FC236}">
                <a16:creationId xmlns:a16="http://schemas.microsoft.com/office/drawing/2014/main" id="{AF3A23C1-6CB3-FA6C-C3A6-B5903EE6FE44}"/>
              </a:ext>
            </a:extLst>
          </p:cNvPr>
          <p:cNvSpPr/>
          <p:nvPr/>
        </p:nvSpPr>
        <p:spPr>
          <a:xfrm rot="5400000">
            <a:off x="195376" y="1208014"/>
            <a:ext cx="4490153" cy="3657602"/>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Rectángulo 3">
            <a:extLst>
              <a:ext uri="{FF2B5EF4-FFF2-40B4-BE49-F238E27FC236}">
                <a16:creationId xmlns:a16="http://schemas.microsoft.com/office/drawing/2014/main" id="{9C5FE880-6A7F-8ABE-B7DE-B661DE7C08A9}"/>
              </a:ext>
            </a:extLst>
          </p:cNvPr>
          <p:cNvSpPr/>
          <p:nvPr/>
        </p:nvSpPr>
        <p:spPr>
          <a:xfrm>
            <a:off x="11945510" y="0"/>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7" name="Picture 2" descr="Tratamiento enfermedades mentales">
            <a:extLst>
              <a:ext uri="{FF2B5EF4-FFF2-40B4-BE49-F238E27FC236}">
                <a16:creationId xmlns:a16="http://schemas.microsoft.com/office/drawing/2014/main" id="{42F8FC69-576E-5598-F2AF-372EFF0C2B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739" y="1037401"/>
            <a:ext cx="3830568" cy="2145118"/>
          </a:xfrm>
          <a:prstGeom prst="rect">
            <a:avLst/>
          </a:prstGeom>
          <a:noFill/>
          <a:extLst>
            <a:ext uri="{909E8E84-426E-40DD-AFC4-6F175D3DCCD1}">
              <a14:hiddenFill xmlns:a14="http://schemas.microsoft.com/office/drawing/2010/main">
                <a:solidFill>
                  <a:srgbClr val="FFFFFF"/>
                </a:solidFill>
              </a14:hiddenFill>
            </a:ext>
          </a:extLst>
        </p:spPr>
      </p:pic>
      <p:sp>
        <p:nvSpPr>
          <p:cNvPr id="18" name="CuadroTexto 17">
            <a:extLst>
              <a:ext uri="{FF2B5EF4-FFF2-40B4-BE49-F238E27FC236}">
                <a16:creationId xmlns:a16="http://schemas.microsoft.com/office/drawing/2014/main" id="{BFBA1B4B-82D5-BD46-82AA-C0BEA82BF33C}"/>
              </a:ext>
            </a:extLst>
          </p:cNvPr>
          <p:cNvSpPr txBox="1"/>
          <p:nvPr/>
        </p:nvSpPr>
        <p:spPr>
          <a:xfrm>
            <a:off x="6409151" y="909631"/>
            <a:ext cx="3702978"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S" sz="2400" b="1" dirty="0"/>
              <a:t>No existen datos de extranjeros con diagnostico de alzhéimer</a:t>
            </a:r>
            <a:endParaRPr lang="es-CL" sz="2400" b="1" dirty="0"/>
          </a:p>
        </p:txBody>
      </p:sp>
      <p:sp>
        <p:nvSpPr>
          <p:cNvPr id="20" name="CuadroTexto 19">
            <a:extLst>
              <a:ext uri="{FF2B5EF4-FFF2-40B4-BE49-F238E27FC236}">
                <a16:creationId xmlns:a16="http://schemas.microsoft.com/office/drawing/2014/main" id="{2B5FAD7A-CFCD-964A-8753-06690E80821D}"/>
              </a:ext>
            </a:extLst>
          </p:cNvPr>
          <p:cNvSpPr txBox="1"/>
          <p:nvPr/>
        </p:nvSpPr>
        <p:spPr>
          <a:xfrm>
            <a:off x="6409151" y="2828835"/>
            <a:ext cx="3702978"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s-CL" sz="2400" b="1" dirty="0">
                <a:effectLst/>
                <a:ea typeface="Calibri" panose="020F0502020204030204" pitchFamily="34" charset="0"/>
              </a:rPr>
              <a:t>382 casos de epilepsia el 18% (70) corresponde a extranjeros.</a:t>
            </a:r>
            <a:endParaRPr lang="es-CL" sz="2400" b="1" dirty="0"/>
          </a:p>
        </p:txBody>
      </p:sp>
      <p:pic>
        <p:nvPicPr>
          <p:cNvPr id="21" name="Picture 4" descr="Vectores de Bandera venezuela, imágenes vectoriales | Depositphotos">
            <a:extLst>
              <a:ext uri="{FF2B5EF4-FFF2-40B4-BE49-F238E27FC236}">
                <a16:creationId xmlns:a16="http://schemas.microsoft.com/office/drawing/2014/main" id="{DDE05EFA-0866-2C0D-880C-BE5745842F6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8636" b="29933"/>
          <a:stretch/>
        </p:blipFill>
        <p:spPr bwMode="auto">
          <a:xfrm>
            <a:off x="7336770" y="4365267"/>
            <a:ext cx="1847739" cy="765544"/>
          </a:xfrm>
          <a:prstGeom prst="rect">
            <a:avLst/>
          </a:prstGeom>
          <a:noFill/>
          <a:extLst>
            <a:ext uri="{909E8E84-426E-40DD-AFC4-6F175D3DCCD1}">
              <a14:hiddenFill xmlns:a14="http://schemas.microsoft.com/office/drawing/2010/main">
                <a:solidFill>
                  <a:srgbClr val="FFFFFF"/>
                </a:solidFill>
              </a14:hiddenFill>
            </a:ext>
          </a:extLst>
        </p:spPr>
      </p:pic>
      <p:sp>
        <p:nvSpPr>
          <p:cNvPr id="22" name="CuadroTexto 21">
            <a:extLst>
              <a:ext uri="{FF2B5EF4-FFF2-40B4-BE49-F238E27FC236}">
                <a16:creationId xmlns:a16="http://schemas.microsoft.com/office/drawing/2014/main" id="{B5CE770F-6E72-63C0-6490-16986233F5A4}"/>
              </a:ext>
            </a:extLst>
          </p:cNvPr>
          <p:cNvSpPr txBox="1"/>
          <p:nvPr/>
        </p:nvSpPr>
        <p:spPr>
          <a:xfrm>
            <a:off x="1073619" y="3675482"/>
            <a:ext cx="2668772" cy="954107"/>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ES" sz="2800" dirty="0"/>
              <a:t>ENFERMEDADES </a:t>
            </a:r>
          </a:p>
          <a:p>
            <a:pPr algn="ctr"/>
            <a:r>
              <a:rPr lang="es-ES" sz="2800" dirty="0"/>
              <a:t>MENTALES</a:t>
            </a:r>
            <a:endParaRPr lang="es-CL" sz="2800" dirty="0"/>
          </a:p>
        </p:txBody>
      </p:sp>
      <p:sp>
        <p:nvSpPr>
          <p:cNvPr id="7" name="CuadroTexto 6">
            <a:extLst>
              <a:ext uri="{FF2B5EF4-FFF2-40B4-BE49-F238E27FC236}">
                <a16:creationId xmlns:a16="http://schemas.microsoft.com/office/drawing/2014/main" id="{2D701339-1C53-7C51-0EE6-A166ED4EF5A4}"/>
              </a:ext>
            </a:extLst>
          </p:cNvPr>
          <p:cNvSpPr txBox="1"/>
          <p:nvPr/>
        </p:nvSpPr>
        <p:spPr>
          <a:xfrm>
            <a:off x="7311095" y="5281891"/>
            <a:ext cx="1847739"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b="1" dirty="0"/>
              <a:t>Venezuela</a:t>
            </a:r>
            <a:endParaRPr lang="es-CL" b="1" dirty="0"/>
          </a:p>
        </p:txBody>
      </p:sp>
    </p:spTree>
    <p:extLst>
      <p:ext uri="{BB962C8B-B14F-4D97-AF65-F5344CB8AC3E}">
        <p14:creationId xmlns:p14="http://schemas.microsoft.com/office/powerpoint/2010/main" val="340403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1000"/>
                                        <p:tgtEl>
                                          <p:spTgt spid="21"/>
                                        </p:tgtEl>
                                      </p:cBhvr>
                                    </p:animEffect>
                                    <p:anim calcmode="lin" valueType="num">
                                      <p:cBhvr>
                                        <p:cTn id="17" dur="1000" fill="hold"/>
                                        <p:tgtEl>
                                          <p:spTgt spid="21"/>
                                        </p:tgtEl>
                                        <p:attrNameLst>
                                          <p:attrName>ppt_x</p:attrName>
                                        </p:attrNameLst>
                                      </p:cBhvr>
                                      <p:tavLst>
                                        <p:tav tm="0">
                                          <p:val>
                                            <p:strVal val="#ppt_x"/>
                                          </p:val>
                                        </p:tav>
                                        <p:tav tm="100000">
                                          <p:val>
                                            <p:strVal val="#ppt_x"/>
                                          </p:val>
                                        </p:tav>
                                      </p:tavLst>
                                    </p:anim>
                                    <p:anim calcmode="lin" valueType="num">
                                      <p:cBhvr>
                                        <p:cTn id="18" dur="1000" fill="hold"/>
                                        <p:tgtEl>
                                          <p:spTgt spid="21"/>
                                        </p:tgtEl>
                                        <p:attrNameLst>
                                          <p:attrName>ppt_y</p:attrName>
                                        </p:attrNameLst>
                                      </p:cBhvr>
                                      <p:tavLst>
                                        <p:tav tm="0">
                                          <p:val>
                                            <p:strVal val="#ppt_y+.1"/>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2DB54-B1B2-9ACE-5DF3-296E8B9F6931}"/>
            </a:ext>
          </a:extLst>
        </p:cNvPr>
        <p:cNvGrpSpPr/>
        <p:nvPr/>
      </p:nvGrpSpPr>
      <p:grpSpPr>
        <a:xfrm>
          <a:off x="0" y="0"/>
          <a:ext cx="0" cy="0"/>
          <a:chOff x="0" y="0"/>
          <a:chExt cx="0" cy="0"/>
        </a:xfrm>
      </p:grpSpPr>
      <p:sp>
        <p:nvSpPr>
          <p:cNvPr id="3" name="Título 1">
            <a:extLst>
              <a:ext uri="{FF2B5EF4-FFF2-40B4-BE49-F238E27FC236}">
                <a16:creationId xmlns:a16="http://schemas.microsoft.com/office/drawing/2014/main" id="{0207F086-E725-7B9D-080B-718EA92D60DB}"/>
              </a:ext>
            </a:extLst>
          </p:cNvPr>
          <p:cNvSpPr txBox="1">
            <a:spLocks/>
          </p:cNvSpPr>
          <p:nvPr/>
        </p:nvSpPr>
        <p:spPr>
          <a:xfrm>
            <a:off x="119063" y="2959388"/>
            <a:ext cx="310864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dirty="0">
                <a:solidFill>
                  <a:schemeClr val="bg1"/>
                </a:solidFill>
                <a:latin typeface="Century Gothic" panose="020B0502020202020204" pitchFamily="34" charset="0"/>
              </a:rPr>
              <a:t>Resultados</a:t>
            </a:r>
          </a:p>
        </p:txBody>
      </p:sp>
      <p:pic>
        <p:nvPicPr>
          <p:cNvPr id="2" name="Imagen 1">
            <a:extLst>
              <a:ext uri="{FF2B5EF4-FFF2-40B4-BE49-F238E27FC236}">
                <a16:creationId xmlns:a16="http://schemas.microsoft.com/office/drawing/2014/main" id="{D6AC8CA9-5DCC-95E6-69D1-12B380247D9A}"/>
              </a:ext>
            </a:extLst>
          </p:cNvPr>
          <p:cNvPicPr>
            <a:picLocks noChangeAspect="1"/>
          </p:cNvPicPr>
          <p:nvPr/>
        </p:nvPicPr>
        <p:blipFill>
          <a:blip r:embed="rId2">
            <a:extLst>
              <a:ext uri="{28A0092B-C50C-407E-A947-70E740481C1C}">
                <a14:useLocalDpi xmlns:a14="http://schemas.microsoft.com/office/drawing/2010/main" val="0"/>
              </a:ext>
            </a:extLst>
          </a:blip>
          <a:srcRect l="9747" r="38303"/>
          <a:stretch/>
        </p:blipFill>
        <p:spPr>
          <a:xfrm>
            <a:off x="0" y="0"/>
            <a:ext cx="4880907" cy="5285038"/>
          </a:xfrm>
          <a:prstGeom prst="rect">
            <a:avLst/>
          </a:prstGeom>
        </p:spPr>
      </p:pic>
      <p:sp>
        <p:nvSpPr>
          <p:cNvPr id="5" name="Título 6">
            <a:extLst>
              <a:ext uri="{FF2B5EF4-FFF2-40B4-BE49-F238E27FC236}">
                <a16:creationId xmlns:a16="http://schemas.microsoft.com/office/drawing/2014/main" id="{B7758168-3BDB-B03B-F2C4-F6D2B4E6C505}"/>
              </a:ext>
            </a:extLst>
          </p:cNvPr>
          <p:cNvSpPr txBox="1">
            <a:spLocks/>
          </p:cNvSpPr>
          <p:nvPr/>
        </p:nvSpPr>
        <p:spPr>
          <a:xfrm>
            <a:off x="611651" y="5281891"/>
            <a:ext cx="3657602" cy="9909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b="1" dirty="0">
                <a:solidFill>
                  <a:srgbClr val="003C58"/>
                </a:solidFill>
                <a:latin typeface="Arial" panose="020B0604020202020204" pitchFamily="34" charset="0"/>
                <a:cs typeface="Arial" panose="020B0604020202020204" pitchFamily="34" charset="0"/>
              </a:rPr>
              <a:t>Resultados</a:t>
            </a:r>
          </a:p>
        </p:txBody>
      </p:sp>
      <p:sp>
        <p:nvSpPr>
          <p:cNvPr id="6" name="Rectángulo 5">
            <a:extLst>
              <a:ext uri="{FF2B5EF4-FFF2-40B4-BE49-F238E27FC236}">
                <a16:creationId xmlns:a16="http://schemas.microsoft.com/office/drawing/2014/main" id="{FA407C9E-DB18-BFAC-2E0C-566EDF43E5FF}"/>
              </a:ext>
            </a:extLst>
          </p:cNvPr>
          <p:cNvSpPr/>
          <p:nvPr/>
        </p:nvSpPr>
        <p:spPr>
          <a:xfrm rot="5400000">
            <a:off x="195376" y="1208014"/>
            <a:ext cx="4490153" cy="3657602"/>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Rectángulo 3">
            <a:extLst>
              <a:ext uri="{FF2B5EF4-FFF2-40B4-BE49-F238E27FC236}">
                <a16:creationId xmlns:a16="http://schemas.microsoft.com/office/drawing/2014/main" id="{8789CA9A-B4F0-7A39-DE16-E95DD2BC1853}"/>
              </a:ext>
            </a:extLst>
          </p:cNvPr>
          <p:cNvSpPr/>
          <p:nvPr/>
        </p:nvSpPr>
        <p:spPr>
          <a:xfrm>
            <a:off x="11945510" y="0"/>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CuadroTexto 6">
            <a:extLst>
              <a:ext uri="{FF2B5EF4-FFF2-40B4-BE49-F238E27FC236}">
                <a16:creationId xmlns:a16="http://schemas.microsoft.com/office/drawing/2014/main" id="{153BBB7B-F1FD-DD9D-C5DC-27B16B5CA46D}"/>
              </a:ext>
            </a:extLst>
          </p:cNvPr>
          <p:cNvSpPr txBox="1"/>
          <p:nvPr/>
        </p:nvSpPr>
        <p:spPr>
          <a:xfrm>
            <a:off x="1170591" y="3824758"/>
            <a:ext cx="2668772" cy="954107"/>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ES" sz="2800" dirty="0"/>
              <a:t>ENFERMEDADES </a:t>
            </a:r>
          </a:p>
          <a:p>
            <a:pPr algn="ctr"/>
            <a:r>
              <a:rPr lang="es-ES" sz="2800" dirty="0"/>
              <a:t>RESPIRATORIAS</a:t>
            </a:r>
            <a:endParaRPr lang="es-CL" sz="2800" dirty="0"/>
          </a:p>
        </p:txBody>
      </p:sp>
      <p:pic>
        <p:nvPicPr>
          <p:cNvPr id="8" name="Picture 2" descr="Pediatra Neumólogo en Monterrey - Infecciones Respiratorias Agudas y  Crónicas (Neumonía, Bronquitis, Bronquiolitis y Sinusitis).">
            <a:extLst>
              <a:ext uri="{FF2B5EF4-FFF2-40B4-BE49-F238E27FC236}">
                <a16:creationId xmlns:a16="http://schemas.microsoft.com/office/drawing/2014/main" id="{5B7FE430-D7C1-CEC2-1B32-F4592F6891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884" y="1816369"/>
            <a:ext cx="3028950" cy="1514475"/>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D60E364E-E84D-288D-050A-4B973A495927}"/>
              </a:ext>
            </a:extLst>
          </p:cNvPr>
          <p:cNvSpPr txBox="1"/>
          <p:nvPr/>
        </p:nvSpPr>
        <p:spPr>
          <a:xfrm>
            <a:off x="7311095" y="727596"/>
            <a:ext cx="2441121" cy="4001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S" sz="2000" dirty="0"/>
              <a:t>ASMA</a:t>
            </a:r>
            <a:endParaRPr lang="es-CL" sz="2000" dirty="0"/>
          </a:p>
        </p:txBody>
      </p:sp>
      <p:pic>
        <p:nvPicPr>
          <p:cNvPr id="10" name="Picture 2" descr="6.400+ Bandera Chilena Fotografías de stock, fotos e imágenes libres de  derechos - iStock | Fiestas patrias chile, Huaso, Copihue">
            <a:extLst>
              <a:ext uri="{FF2B5EF4-FFF2-40B4-BE49-F238E27FC236}">
                <a16:creationId xmlns:a16="http://schemas.microsoft.com/office/drawing/2014/main" id="{F9C53ED8-71C6-3A66-AF7A-95C6CDB43B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6249" y="1498672"/>
            <a:ext cx="1207509" cy="1207509"/>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36ABC457-4D34-EFF5-F5AB-AC7CE2C4AC8D}"/>
              </a:ext>
            </a:extLst>
          </p:cNvPr>
          <p:cNvSpPr txBox="1"/>
          <p:nvPr/>
        </p:nvSpPr>
        <p:spPr>
          <a:xfrm>
            <a:off x="8376477" y="1917761"/>
            <a:ext cx="2041453"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CL" sz="1800" dirty="0">
                <a:effectLst/>
                <a:latin typeface="Arial" panose="020B0604020202020204" pitchFamily="34" charset="0"/>
                <a:ea typeface="Calibri" panose="020F0502020204030204" pitchFamily="34" charset="0"/>
              </a:rPr>
              <a:t>51% (493 casos)</a:t>
            </a:r>
            <a:endParaRPr lang="es-CL" dirty="0"/>
          </a:p>
        </p:txBody>
      </p:sp>
      <p:pic>
        <p:nvPicPr>
          <p:cNvPr id="12" name="Picture 4" descr="Imágenes de Bandera De Venezuela - Descarga gratuita en Freepik">
            <a:extLst>
              <a:ext uri="{FF2B5EF4-FFF2-40B4-BE49-F238E27FC236}">
                <a16:creationId xmlns:a16="http://schemas.microsoft.com/office/drawing/2014/main" id="{D0DEEA11-0559-8A48-1B42-2086939D369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005" b="9020"/>
          <a:stretch/>
        </p:blipFill>
        <p:spPr bwMode="auto">
          <a:xfrm>
            <a:off x="6299146" y="3222246"/>
            <a:ext cx="1312396" cy="1062705"/>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12">
            <a:extLst>
              <a:ext uri="{FF2B5EF4-FFF2-40B4-BE49-F238E27FC236}">
                <a16:creationId xmlns:a16="http://schemas.microsoft.com/office/drawing/2014/main" id="{178CEE48-A299-1907-CE4E-74737D46CEFA}"/>
              </a:ext>
            </a:extLst>
          </p:cNvPr>
          <p:cNvSpPr txBox="1"/>
          <p:nvPr/>
        </p:nvSpPr>
        <p:spPr>
          <a:xfrm>
            <a:off x="8376477" y="3599650"/>
            <a:ext cx="2041453"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CL" dirty="0">
                <a:latin typeface="Arial" panose="020B0604020202020204" pitchFamily="34" charset="0"/>
                <a:ea typeface="Calibri" panose="020F0502020204030204" pitchFamily="34" charset="0"/>
              </a:rPr>
              <a:t>20</a:t>
            </a:r>
            <a:r>
              <a:rPr lang="es-CL" sz="1800" dirty="0">
                <a:effectLst/>
                <a:latin typeface="Arial" panose="020B0604020202020204" pitchFamily="34" charset="0"/>
                <a:ea typeface="Calibri" panose="020F0502020204030204" pitchFamily="34" charset="0"/>
              </a:rPr>
              <a:t>% (188 casos)</a:t>
            </a:r>
            <a:endParaRPr lang="es-CL" dirty="0"/>
          </a:p>
        </p:txBody>
      </p:sp>
      <p:sp>
        <p:nvSpPr>
          <p:cNvPr id="14" name="Elipse 13">
            <a:extLst>
              <a:ext uri="{FF2B5EF4-FFF2-40B4-BE49-F238E27FC236}">
                <a16:creationId xmlns:a16="http://schemas.microsoft.com/office/drawing/2014/main" id="{99DFD109-EC0F-4757-5F1B-65E69FDF18C2}"/>
              </a:ext>
            </a:extLst>
          </p:cNvPr>
          <p:cNvSpPr/>
          <p:nvPr/>
        </p:nvSpPr>
        <p:spPr>
          <a:xfrm>
            <a:off x="6542574" y="4993667"/>
            <a:ext cx="1063254" cy="95410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15" name="CuadroTexto 14">
            <a:extLst>
              <a:ext uri="{FF2B5EF4-FFF2-40B4-BE49-F238E27FC236}">
                <a16:creationId xmlns:a16="http://schemas.microsoft.com/office/drawing/2014/main" id="{4BFBD172-B512-B229-23EF-E97717C66C4A}"/>
              </a:ext>
            </a:extLst>
          </p:cNvPr>
          <p:cNvSpPr txBox="1"/>
          <p:nvPr/>
        </p:nvSpPr>
        <p:spPr>
          <a:xfrm>
            <a:off x="8365490" y="5286055"/>
            <a:ext cx="2041453"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CL" sz="1800" dirty="0">
                <a:effectLst/>
                <a:latin typeface="Arial" panose="020B0604020202020204" pitchFamily="34" charset="0"/>
                <a:ea typeface="Calibri" panose="020F0502020204030204" pitchFamily="34" charset="0"/>
              </a:rPr>
              <a:t>1</a:t>
            </a:r>
            <a:r>
              <a:rPr lang="es-CL" dirty="0">
                <a:latin typeface="Arial" panose="020B0604020202020204" pitchFamily="34" charset="0"/>
                <a:ea typeface="Calibri" panose="020F0502020204030204" pitchFamily="34" charset="0"/>
              </a:rPr>
              <a:t>9</a:t>
            </a:r>
            <a:r>
              <a:rPr lang="es-CL" sz="1800" dirty="0">
                <a:effectLst/>
                <a:latin typeface="Arial" panose="020B0604020202020204" pitchFamily="34" charset="0"/>
                <a:ea typeface="Calibri" panose="020F0502020204030204" pitchFamily="34" charset="0"/>
              </a:rPr>
              <a:t>% (179 casos)</a:t>
            </a:r>
            <a:endParaRPr lang="es-CL" dirty="0"/>
          </a:p>
        </p:txBody>
      </p:sp>
      <p:sp>
        <p:nvSpPr>
          <p:cNvPr id="16" name="CuadroTexto 15">
            <a:extLst>
              <a:ext uri="{FF2B5EF4-FFF2-40B4-BE49-F238E27FC236}">
                <a16:creationId xmlns:a16="http://schemas.microsoft.com/office/drawing/2014/main" id="{137B6C33-E088-38D7-BF43-F44F4FE0F50A}"/>
              </a:ext>
            </a:extLst>
          </p:cNvPr>
          <p:cNvSpPr txBox="1"/>
          <p:nvPr/>
        </p:nvSpPr>
        <p:spPr>
          <a:xfrm>
            <a:off x="6031028" y="2642519"/>
            <a:ext cx="1847739" cy="369332"/>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b="1" dirty="0"/>
              <a:t>Chile</a:t>
            </a:r>
            <a:endParaRPr lang="es-CL" b="1" dirty="0"/>
          </a:p>
        </p:txBody>
      </p:sp>
      <p:sp>
        <p:nvSpPr>
          <p:cNvPr id="17" name="CuadroTexto 16">
            <a:extLst>
              <a:ext uri="{FF2B5EF4-FFF2-40B4-BE49-F238E27FC236}">
                <a16:creationId xmlns:a16="http://schemas.microsoft.com/office/drawing/2014/main" id="{556C7D11-DEFC-D3F0-C25B-2A4291B4CDC3}"/>
              </a:ext>
            </a:extLst>
          </p:cNvPr>
          <p:cNvSpPr txBox="1"/>
          <p:nvPr/>
        </p:nvSpPr>
        <p:spPr>
          <a:xfrm>
            <a:off x="6058367" y="4244982"/>
            <a:ext cx="1847739" cy="369332"/>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b="1" dirty="0"/>
              <a:t>Venezuela</a:t>
            </a:r>
            <a:endParaRPr lang="es-CL" b="1" dirty="0"/>
          </a:p>
        </p:txBody>
      </p:sp>
      <p:sp>
        <p:nvSpPr>
          <p:cNvPr id="19" name="CuadroTexto 18">
            <a:extLst>
              <a:ext uri="{FF2B5EF4-FFF2-40B4-BE49-F238E27FC236}">
                <a16:creationId xmlns:a16="http://schemas.microsoft.com/office/drawing/2014/main" id="{ED7E22A8-7C87-DCFC-8E57-4568FCFE4DFC}"/>
              </a:ext>
            </a:extLst>
          </p:cNvPr>
          <p:cNvSpPr txBox="1"/>
          <p:nvPr/>
        </p:nvSpPr>
        <p:spPr>
          <a:xfrm>
            <a:off x="6150331" y="5982880"/>
            <a:ext cx="1847739" cy="369332"/>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b="1" dirty="0"/>
              <a:t>Otros</a:t>
            </a:r>
            <a:endParaRPr lang="es-CL" b="1" dirty="0"/>
          </a:p>
        </p:txBody>
      </p:sp>
    </p:spTree>
    <p:extLst>
      <p:ext uri="{BB962C8B-B14F-4D97-AF65-F5344CB8AC3E}">
        <p14:creationId xmlns:p14="http://schemas.microsoft.com/office/powerpoint/2010/main" val="4702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ppt_x"/>
                                          </p:val>
                                        </p:tav>
                                        <p:tav tm="100000">
                                          <p:val>
                                            <p:strVal val="#ppt_x"/>
                                          </p:val>
                                        </p:tav>
                                      </p:tavLst>
                                    </p:anim>
                                    <p:anim calcmode="lin" valueType="num">
                                      <p:cBhvr additive="base">
                                        <p:cTn id="39" dur="500" fill="hold"/>
                                        <p:tgtEl>
                                          <p:spTgt spid="15"/>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ppt_x"/>
                                          </p:val>
                                        </p:tav>
                                        <p:tav tm="100000">
                                          <p:val>
                                            <p:strVal val="#ppt_x"/>
                                          </p:val>
                                        </p:tav>
                                      </p:tavLst>
                                    </p:anim>
                                    <p:anim calcmode="lin" valueType="num">
                                      <p:cBhvr additive="base">
                                        <p:cTn id="43" dur="500" fill="hold"/>
                                        <p:tgtEl>
                                          <p:spTgt spid="16"/>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additive="base">
                                        <p:cTn id="46" dur="500" fill="hold"/>
                                        <p:tgtEl>
                                          <p:spTgt spid="17"/>
                                        </p:tgtEl>
                                        <p:attrNameLst>
                                          <p:attrName>ppt_x</p:attrName>
                                        </p:attrNameLst>
                                      </p:cBhvr>
                                      <p:tavLst>
                                        <p:tav tm="0">
                                          <p:val>
                                            <p:strVal val="#ppt_x"/>
                                          </p:val>
                                        </p:tav>
                                        <p:tav tm="100000">
                                          <p:val>
                                            <p:strVal val="#ppt_x"/>
                                          </p:val>
                                        </p:tav>
                                      </p:tavLst>
                                    </p:anim>
                                    <p:anim calcmode="lin" valueType="num">
                                      <p:cBhvr additive="base">
                                        <p:cTn id="47" dur="500" fill="hold"/>
                                        <p:tgtEl>
                                          <p:spTgt spid="17"/>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additive="base">
                                        <p:cTn id="50" dur="500" fill="hold"/>
                                        <p:tgtEl>
                                          <p:spTgt spid="19"/>
                                        </p:tgtEl>
                                        <p:attrNameLst>
                                          <p:attrName>ppt_x</p:attrName>
                                        </p:attrNameLst>
                                      </p:cBhvr>
                                      <p:tavLst>
                                        <p:tav tm="0">
                                          <p:val>
                                            <p:strVal val="#ppt_x"/>
                                          </p:val>
                                        </p:tav>
                                        <p:tav tm="100000">
                                          <p:val>
                                            <p:strVal val="#ppt_x"/>
                                          </p:val>
                                        </p:tav>
                                      </p:tavLst>
                                    </p:anim>
                                    <p:anim calcmode="lin" valueType="num">
                                      <p:cBhvr additive="base">
                                        <p:cTn id="5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4" grpId="0" animBg="1"/>
      <p:bldP spid="15" grpId="0" animBg="1"/>
      <p:bldP spid="16" grpId="0" animBg="1"/>
      <p:bldP spid="17"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FD5FD-04A6-AF49-C4ED-96008A8D1EC9}"/>
            </a:ext>
          </a:extLst>
        </p:cNvPr>
        <p:cNvGrpSpPr/>
        <p:nvPr/>
      </p:nvGrpSpPr>
      <p:grpSpPr>
        <a:xfrm>
          <a:off x="0" y="0"/>
          <a:ext cx="0" cy="0"/>
          <a:chOff x="0" y="0"/>
          <a:chExt cx="0" cy="0"/>
        </a:xfrm>
      </p:grpSpPr>
      <p:sp>
        <p:nvSpPr>
          <p:cNvPr id="3" name="Título 1">
            <a:extLst>
              <a:ext uri="{FF2B5EF4-FFF2-40B4-BE49-F238E27FC236}">
                <a16:creationId xmlns:a16="http://schemas.microsoft.com/office/drawing/2014/main" id="{B247CE8F-A91D-5715-BE29-78577C674028}"/>
              </a:ext>
            </a:extLst>
          </p:cNvPr>
          <p:cNvSpPr txBox="1">
            <a:spLocks/>
          </p:cNvSpPr>
          <p:nvPr/>
        </p:nvSpPr>
        <p:spPr>
          <a:xfrm>
            <a:off x="119063" y="2959388"/>
            <a:ext cx="310864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dirty="0">
                <a:solidFill>
                  <a:schemeClr val="bg1"/>
                </a:solidFill>
                <a:latin typeface="Century Gothic" panose="020B0502020202020204" pitchFamily="34" charset="0"/>
              </a:rPr>
              <a:t>Resultados</a:t>
            </a:r>
          </a:p>
        </p:txBody>
      </p:sp>
      <p:pic>
        <p:nvPicPr>
          <p:cNvPr id="2" name="Imagen 1">
            <a:extLst>
              <a:ext uri="{FF2B5EF4-FFF2-40B4-BE49-F238E27FC236}">
                <a16:creationId xmlns:a16="http://schemas.microsoft.com/office/drawing/2014/main" id="{9E2D192C-367B-ED86-5705-58CF7519857F}"/>
              </a:ext>
            </a:extLst>
          </p:cNvPr>
          <p:cNvPicPr>
            <a:picLocks noChangeAspect="1"/>
          </p:cNvPicPr>
          <p:nvPr/>
        </p:nvPicPr>
        <p:blipFill>
          <a:blip r:embed="rId2">
            <a:extLst>
              <a:ext uri="{28A0092B-C50C-407E-A947-70E740481C1C}">
                <a14:useLocalDpi xmlns:a14="http://schemas.microsoft.com/office/drawing/2010/main" val="0"/>
              </a:ext>
            </a:extLst>
          </a:blip>
          <a:srcRect l="9747" r="38303"/>
          <a:stretch/>
        </p:blipFill>
        <p:spPr>
          <a:xfrm>
            <a:off x="0" y="0"/>
            <a:ext cx="4880907" cy="5285038"/>
          </a:xfrm>
          <a:prstGeom prst="rect">
            <a:avLst/>
          </a:prstGeom>
        </p:spPr>
      </p:pic>
      <p:sp>
        <p:nvSpPr>
          <p:cNvPr id="5" name="Título 6">
            <a:extLst>
              <a:ext uri="{FF2B5EF4-FFF2-40B4-BE49-F238E27FC236}">
                <a16:creationId xmlns:a16="http://schemas.microsoft.com/office/drawing/2014/main" id="{1D4DD29B-9DD2-4054-9761-A7E749D3F8E2}"/>
              </a:ext>
            </a:extLst>
          </p:cNvPr>
          <p:cNvSpPr txBox="1">
            <a:spLocks/>
          </p:cNvSpPr>
          <p:nvPr/>
        </p:nvSpPr>
        <p:spPr>
          <a:xfrm>
            <a:off x="611651" y="5281891"/>
            <a:ext cx="3657602" cy="9909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b="1" dirty="0">
                <a:solidFill>
                  <a:srgbClr val="003C58"/>
                </a:solidFill>
                <a:latin typeface="Arial" panose="020B0604020202020204" pitchFamily="34" charset="0"/>
                <a:cs typeface="Arial" panose="020B0604020202020204" pitchFamily="34" charset="0"/>
              </a:rPr>
              <a:t>Resultados</a:t>
            </a:r>
          </a:p>
        </p:txBody>
      </p:sp>
      <p:sp>
        <p:nvSpPr>
          <p:cNvPr id="6" name="Rectángulo 5">
            <a:extLst>
              <a:ext uri="{FF2B5EF4-FFF2-40B4-BE49-F238E27FC236}">
                <a16:creationId xmlns:a16="http://schemas.microsoft.com/office/drawing/2014/main" id="{E27645A8-74FB-61C2-24B7-DEF80D01E544}"/>
              </a:ext>
            </a:extLst>
          </p:cNvPr>
          <p:cNvSpPr/>
          <p:nvPr/>
        </p:nvSpPr>
        <p:spPr>
          <a:xfrm rot="5400000">
            <a:off x="195376" y="1208014"/>
            <a:ext cx="4490153" cy="3657602"/>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Rectángulo 3">
            <a:extLst>
              <a:ext uri="{FF2B5EF4-FFF2-40B4-BE49-F238E27FC236}">
                <a16:creationId xmlns:a16="http://schemas.microsoft.com/office/drawing/2014/main" id="{9C7F7622-0BFD-E2F0-372D-9F830FE8F301}"/>
              </a:ext>
            </a:extLst>
          </p:cNvPr>
          <p:cNvSpPr/>
          <p:nvPr/>
        </p:nvSpPr>
        <p:spPr>
          <a:xfrm>
            <a:off x="11945510" y="0"/>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CuadroTexto 6">
            <a:extLst>
              <a:ext uri="{FF2B5EF4-FFF2-40B4-BE49-F238E27FC236}">
                <a16:creationId xmlns:a16="http://schemas.microsoft.com/office/drawing/2014/main" id="{7E33F88A-F1A9-7E1E-B9BA-520EC44C58A5}"/>
              </a:ext>
            </a:extLst>
          </p:cNvPr>
          <p:cNvSpPr txBox="1"/>
          <p:nvPr/>
        </p:nvSpPr>
        <p:spPr>
          <a:xfrm>
            <a:off x="1106066" y="3931915"/>
            <a:ext cx="2668772" cy="954107"/>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S" sz="2800" dirty="0"/>
              <a:t>ENFERMEDADES </a:t>
            </a:r>
          </a:p>
          <a:p>
            <a:pPr algn="ctr"/>
            <a:r>
              <a:rPr lang="es-ES" sz="2800" dirty="0"/>
              <a:t>INFECCIOSAS</a:t>
            </a:r>
            <a:endParaRPr lang="es-CL" sz="2800" dirty="0"/>
          </a:p>
        </p:txBody>
      </p:sp>
      <p:pic>
        <p:nvPicPr>
          <p:cNvPr id="8" name="Picture 2" descr="Enfermedades Infecciosas: qué es, síntomas y tratamiento | Top Doctors">
            <a:extLst>
              <a:ext uri="{FF2B5EF4-FFF2-40B4-BE49-F238E27FC236}">
                <a16:creationId xmlns:a16="http://schemas.microsoft.com/office/drawing/2014/main" id="{3592291A-1FA3-5F6C-D93B-A20381844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702" y="1842419"/>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Por qué la sífilis no para de crecer en pleno siglo XXI? - Agencia de  Noticias Científicas de la UNQ">
            <a:extLst>
              <a:ext uri="{FF2B5EF4-FFF2-40B4-BE49-F238E27FC236}">
                <a16:creationId xmlns:a16="http://schemas.microsoft.com/office/drawing/2014/main" id="{C0CD91A8-AB1A-EFDD-A973-6CE5566859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4079"/>
          <a:stretch/>
        </p:blipFill>
        <p:spPr bwMode="auto">
          <a:xfrm>
            <a:off x="7537853" y="716064"/>
            <a:ext cx="2163315" cy="1143000"/>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7DD199D5-E6A5-1F8E-AE7E-794E45681F65}"/>
              </a:ext>
            </a:extLst>
          </p:cNvPr>
          <p:cNvSpPr txBox="1"/>
          <p:nvPr/>
        </p:nvSpPr>
        <p:spPr>
          <a:xfrm>
            <a:off x="7179570" y="220515"/>
            <a:ext cx="2819233"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s-CL" sz="2000" dirty="0">
                <a:effectLst/>
                <a:latin typeface="Arial" panose="020B0604020202020204" pitchFamily="34" charset="0"/>
                <a:ea typeface="Calibri" panose="020F0502020204030204" pitchFamily="34" charset="0"/>
              </a:rPr>
              <a:t>190 casos de Sífilis</a:t>
            </a:r>
            <a:endParaRPr lang="es-CL" sz="2000" dirty="0"/>
          </a:p>
        </p:txBody>
      </p:sp>
      <p:sp>
        <p:nvSpPr>
          <p:cNvPr id="11" name="CuadroTexto 10">
            <a:extLst>
              <a:ext uri="{FF2B5EF4-FFF2-40B4-BE49-F238E27FC236}">
                <a16:creationId xmlns:a16="http://schemas.microsoft.com/office/drawing/2014/main" id="{EC659B04-9A88-0D9F-54BE-1B976D39A6DB}"/>
              </a:ext>
            </a:extLst>
          </p:cNvPr>
          <p:cNvSpPr txBox="1"/>
          <p:nvPr/>
        </p:nvSpPr>
        <p:spPr>
          <a:xfrm>
            <a:off x="5230999" y="3206670"/>
            <a:ext cx="1847739"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ES" sz="2400" dirty="0"/>
              <a:t>70% casos Extranjeros</a:t>
            </a:r>
            <a:endParaRPr lang="es-CL" sz="2400" dirty="0"/>
          </a:p>
        </p:txBody>
      </p:sp>
      <p:pic>
        <p:nvPicPr>
          <p:cNvPr id="12" name="Picture 4" descr="Vectores de Bandera venezuela, imágenes vectoriales | Depositphotos">
            <a:extLst>
              <a:ext uri="{FF2B5EF4-FFF2-40B4-BE49-F238E27FC236}">
                <a16:creationId xmlns:a16="http://schemas.microsoft.com/office/drawing/2014/main" id="{4F15F471-3453-B138-DE85-6BF6741AAAD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8636" b="29933"/>
          <a:stretch/>
        </p:blipFill>
        <p:spPr bwMode="auto">
          <a:xfrm>
            <a:off x="8141714" y="2441126"/>
            <a:ext cx="1847739" cy="765544"/>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12">
            <a:extLst>
              <a:ext uri="{FF2B5EF4-FFF2-40B4-BE49-F238E27FC236}">
                <a16:creationId xmlns:a16="http://schemas.microsoft.com/office/drawing/2014/main" id="{122F3613-A6EB-F178-4ED5-A5DFB4FE001D}"/>
              </a:ext>
            </a:extLst>
          </p:cNvPr>
          <p:cNvSpPr txBox="1"/>
          <p:nvPr/>
        </p:nvSpPr>
        <p:spPr>
          <a:xfrm>
            <a:off x="9998803" y="2572274"/>
            <a:ext cx="1618807"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S" dirty="0"/>
              <a:t>43% (81 casos)</a:t>
            </a:r>
            <a:endParaRPr lang="es-CL" dirty="0"/>
          </a:p>
        </p:txBody>
      </p:sp>
      <p:pic>
        <p:nvPicPr>
          <p:cNvPr id="14" name="Picture 6" descr="Bandera Colombia PNG Imágenes Y Dibujos Con Fondo Transparente Gratis -  Pngtree">
            <a:extLst>
              <a:ext uri="{FF2B5EF4-FFF2-40B4-BE49-F238E27FC236}">
                <a16:creationId xmlns:a16="http://schemas.microsoft.com/office/drawing/2014/main" id="{6DDAE0E9-A080-E754-9B9E-114F2CE1E8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994020" y="3138766"/>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a:extLst>
              <a:ext uri="{FF2B5EF4-FFF2-40B4-BE49-F238E27FC236}">
                <a16:creationId xmlns:a16="http://schemas.microsoft.com/office/drawing/2014/main" id="{4472DBFD-BDE2-98D3-BE66-F8B4C7C9FFDD}"/>
              </a:ext>
            </a:extLst>
          </p:cNvPr>
          <p:cNvSpPr txBox="1"/>
          <p:nvPr/>
        </p:nvSpPr>
        <p:spPr>
          <a:xfrm>
            <a:off x="9989453" y="3931915"/>
            <a:ext cx="1618807"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S" dirty="0"/>
              <a:t>14% (26 casos)</a:t>
            </a:r>
            <a:endParaRPr lang="es-CL" dirty="0"/>
          </a:p>
        </p:txBody>
      </p:sp>
      <p:pic>
        <p:nvPicPr>
          <p:cNvPr id="16" name="Picture 8" descr="Imágenes de Bandera chilena libres de derechos | Depositphotos">
            <a:extLst>
              <a:ext uri="{FF2B5EF4-FFF2-40B4-BE49-F238E27FC236}">
                <a16:creationId xmlns:a16="http://schemas.microsoft.com/office/drawing/2014/main" id="{AE7C1F03-8786-9FF4-CF80-2697621253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04005" y="4598805"/>
            <a:ext cx="1823909" cy="1366172"/>
          </a:xfrm>
          <a:prstGeom prst="rect">
            <a:avLst/>
          </a:prstGeom>
          <a:noFill/>
          <a:extLst>
            <a:ext uri="{909E8E84-426E-40DD-AFC4-6F175D3DCCD1}">
              <a14:hiddenFill xmlns:a14="http://schemas.microsoft.com/office/drawing/2010/main">
                <a:solidFill>
                  <a:srgbClr val="FFFFFF"/>
                </a:solidFill>
              </a14:hiddenFill>
            </a:ext>
          </a:extLst>
        </p:spPr>
      </p:pic>
      <p:sp>
        <p:nvSpPr>
          <p:cNvPr id="22" name="CuadroTexto 21">
            <a:extLst>
              <a:ext uri="{FF2B5EF4-FFF2-40B4-BE49-F238E27FC236}">
                <a16:creationId xmlns:a16="http://schemas.microsoft.com/office/drawing/2014/main" id="{ABAA786E-66CA-2CD8-489C-515BC784C783}"/>
              </a:ext>
            </a:extLst>
          </p:cNvPr>
          <p:cNvSpPr txBox="1"/>
          <p:nvPr/>
        </p:nvSpPr>
        <p:spPr>
          <a:xfrm>
            <a:off x="5230999" y="5866073"/>
            <a:ext cx="2100141" cy="461665"/>
          </a:xfrm>
          <a:prstGeom prst="rect">
            <a:avLst/>
          </a:prstGeom>
          <a:solidFill>
            <a:schemeClr val="accent1">
              <a:lumMod val="75000"/>
            </a:schemeClr>
          </a:solidFill>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s-ES" sz="2400" dirty="0">
                <a:solidFill>
                  <a:schemeClr val="bg1"/>
                </a:solidFill>
              </a:rPr>
              <a:t>30% (57 casos)</a:t>
            </a:r>
            <a:endParaRPr lang="es-CL" sz="2400" dirty="0">
              <a:solidFill>
                <a:schemeClr val="bg1"/>
              </a:solidFill>
            </a:endParaRPr>
          </a:p>
        </p:txBody>
      </p:sp>
      <p:pic>
        <p:nvPicPr>
          <p:cNvPr id="23" name="Picture 10" descr="3.800+ Bandera Peruana Fotografías de stock, fotos e imágenes libres de  derechos - iStock | Cultura peruana, Perú, Bandera chilena">
            <a:extLst>
              <a:ext uri="{FF2B5EF4-FFF2-40B4-BE49-F238E27FC236}">
                <a16:creationId xmlns:a16="http://schemas.microsoft.com/office/drawing/2014/main" id="{B9B8AB42-12A8-FE57-1962-73F25581A00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36838" y="5027171"/>
            <a:ext cx="1823910" cy="1366172"/>
          </a:xfrm>
          <a:prstGeom prst="rect">
            <a:avLst/>
          </a:prstGeom>
          <a:noFill/>
          <a:extLst>
            <a:ext uri="{909E8E84-426E-40DD-AFC4-6F175D3DCCD1}">
              <a14:hiddenFill xmlns:a14="http://schemas.microsoft.com/office/drawing/2010/main">
                <a:solidFill>
                  <a:srgbClr val="FFFFFF"/>
                </a:solidFill>
              </a14:hiddenFill>
            </a:ext>
          </a:extLst>
        </p:spPr>
      </p:pic>
      <p:sp>
        <p:nvSpPr>
          <p:cNvPr id="24" name="CuadroTexto 23">
            <a:extLst>
              <a:ext uri="{FF2B5EF4-FFF2-40B4-BE49-F238E27FC236}">
                <a16:creationId xmlns:a16="http://schemas.microsoft.com/office/drawing/2014/main" id="{C2CC909B-235B-81DB-1B0E-190FEC4D42CF}"/>
              </a:ext>
            </a:extLst>
          </p:cNvPr>
          <p:cNvSpPr txBox="1"/>
          <p:nvPr/>
        </p:nvSpPr>
        <p:spPr>
          <a:xfrm>
            <a:off x="9998803" y="5440639"/>
            <a:ext cx="1618807"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S" dirty="0"/>
              <a:t>9% (17 casos)</a:t>
            </a:r>
            <a:endParaRPr lang="es-CL" dirty="0"/>
          </a:p>
        </p:txBody>
      </p:sp>
      <p:sp>
        <p:nvSpPr>
          <p:cNvPr id="18" name="CuadroTexto 17">
            <a:extLst>
              <a:ext uri="{FF2B5EF4-FFF2-40B4-BE49-F238E27FC236}">
                <a16:creationId xmlns:a16="http://schemas.microsoft.com/office/drawing/2014/main" id="{93B617D6-B574-8FC8-5789-73047649BD88}"/>
              </a:ext>
            </a:extLst>
          </p:cNvPr>
          <p:cNvSpPr txBox="1"/>
          <p:nvPr/>
        </p:nvSpPr>
        <p:spPr>
          <a:xfrm>
            <a:off x="8100227" y="3208398"/>
            <a:ext cx="1847739" cy="369332"/>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b="1" dirty="0"/>
              <a:t>Venezuela</a:t>
            </a:r>
            <a:endParaRPr lang="es-CL" b="1" dirty="0"/>
          </a:p>
        </p:txBody>
      </p:sp>
      <p:sp>
        <p:nvSpPr>
          <p:cNvPr id="19" name="CuadroTexto 18">
            <a:extLst>
              <a:ext uri="{FF2B5EF4-FFF2-40B4-BE49-F238E27FC236}">
                <a16:creationId xmlns:a16="http://schemas.microsoft.com/office/drawing/2014/main" id="{C0CDCEBB-A666-654C-AEAC-083D9819B968}"/>
              </a:ext>
            </a:extLst>
          </p:cNvPr>
          <p:cNvSpPr txBox="1"/>
          <p:nvPr/>
        </p:nvSpPr>
        <p:spPr>
          <a:xfrm>
            <a:off x="8124923" y="4649229"/>
            <a:ext cx="1847739" cy="369332"/>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b="1" dirty="0"/>
              <a:t>Colombia</a:t>
            </a:r>
            <a:endParaRPr lang="es-CL" b="1" dirty="0"/>
          </a:p>
        </p:txBody>
      </p:sp>
      <p:sp>
        <p:nvSpPr>
          <p:cNvPr id="21" name="CuadroTexto 20">
            <a:extLst>
              <a:ext uri="{FF2B5EF4-FFF2-40B4-BE49-F238E27FC236}">
                <a16:creationId xmlns:a16="http://schemas.microsoft.com/office/drawing/2014/main" id="{948AD2DF-A462-6C68-6D71-4529C7F888E0}"/>
              </a:ext>
            </a:extLst>
          </p:cNvPr>
          <p:cNvSpPr txBox="1"/>
          <p:nvPr/>
        </p:nvSpPr>
        <p:spPr>
          <a:xfrm>
            <a:off x="8100227" y="6168724"/>
            <a:ext cx="1847739" cy="369332"/>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b="1" dirty="0" err="1"/>
              <a:t>Peru</a:t>
            </a:r>
            <a:endParaRPr lang="es-CL" b="1" dirty="0"/>
          </a:p>
        </p:txBody>
      </p:sp>
    </p:spTree>
    <p:extLst>
      <p:ext uri="{BB962C8B-B14F-4D97-AF65-F5344CB8AC3E}">
        <p14:creationId xmlns:p14="http://schemas.microsoft.com/office/powerpoint/2010/main" val="3927872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par>
                                <p:cTn id="30" presetID="16" presetClass="entr" presetSubtype="21"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barn(inVertical)">
                                      <p:cBhvr>
                                        <p:cTn id="40" dur="500"/>
                                        <p:tgtEl>
                                          <p:spTgt spid="2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barn(inVertical)">
                                      <p:cBhvr>
                                        <p:cTn id="46" dur="5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fill="hold"/>
                                        <p:tgtEl>
                                          <p:spTgt spid="22"/>
                                        </p:tgtEl>
                                        <p:attrNameLst>
                                          <p:attrName>ppt_x</p:attrName>
                                        </p:attrNameLst>
                                      </p:cBhvr>
                                      <p:tavLst>
                                        <p:tav tm="0">
                                          <p:val>
                                            <p:strVal val="#ppt_x"/>
                                          </p:val>
                                        </p:tav>
                                        <p:tav tm="100000">
                                          <p:val>
                                            <p:strVal val="#ppt_x"/>
                                          </p:val>
                                        </p:tav>
                                      </p:tavLst>
                                    </p:anim>
                                    <p:anim calcmode="lin" valueType="num">
                                      <p:cBhvr additive="base">
                                        <p:cTn id="5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5" grpId="0" animBg="1"/>
      <p:bldP spid="22" grpId="0" animBg="1"/>
      <p:bldP spid="24" grpId="0" animBg="1"/>
      <p:bldP spid="18" grpId="0" animBg="1"/>
      <p:bldP spid="19"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85FB7-CA01-3D24-5599-8A07F23E6254}"/>
            </a:ext>
          </a:extLst>
        </p:cNvPr>
        <p:cNvGrpSpPr/>
        <p:nvPr/>
      </p:nvGrpSpPr>
      <p:grpSpPr>
        <a:xfrm>
          <a:off x="0" y="0"/>
          <a:ext cx="0" cy="0"/>
          <a:chOff x="0" y="0"/>
          <a:chExt cx="0" cy="0"/>
        </a:xfrm>
      </p:grpSpPr>
      <p:sp>
        <p:nvSpPr>
          <p:cNvPr id="3" name="Título 1">
            <a:extLst>
              <a:ext uri="{FF2B5EF4-FFF2-40B4-BE49-F238E27FC236}">
                <a16:creationId xmlns:a16="http://schemas.microsoft.com/office/drawing/2014/main" id="{AAD23025-7A68-A46E-71DF-DFE8AB204799}"/>
              </a:ext>
            </a:extLst>
          </p:cNvPr>
          <p:cNvSpPr txBox="1">
            <a:spLocks/>
          </p:cNvSpPr>
          <p:nvPr/>
        </p:nvSpPr>
        <p:spPr>
          <a:xfrm>
            <a:off x="119063" y="2959388"/>
            <a:ext cx="310864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dirty="0">
                <a:solidFill>
                  <a:schemeClr val="bg1"/>
                </a:solidFill>
                <a:latin typeface="Century Gothic" panose="020B0502020202020204" pitchFamily="34" charset="0"/>
              </a:rPr>
              <a:t>Resultados</a:t>
            </a:r>
          </a:p>
        </p:txBody>
      </p:sp>
      <p:pic>
        <p:nvPicPr>
          <p:cNvPr id="2" name="Imagen 1">
            <a:extLst>
              <a:ext uri="{FF2B5EF4-FFF2-40B4-BE49-F238E27FC236}">
                <a16:creationId xmlns:a16="http://schemas.microsoft.com/office/drawing/2014/main" id="{4112EF08-4F35-0C2A-3FD5-97032F1C4EE5}"/>
              </a:ext>
            </a:extLst>
          </p:cNvPr>
          <p:cNvPicPr>
            <a:picLocks noChangeAspect="1"/>
          </p:cNvPicPr>
          <p:nvPr/>
        </p:nvPicPr>
        <p:blipFill>
          <a:blip r:embed="rId2">
            <a:extLst>
              <a:ext uri="{28A0092B-C50C-407E-A947-70E740481C1C}">
                <a14:useLocalDpi xmlns:a14="http://schemas.microsoft.com/office/drawing/2010/main" val="0"/>
              </a:ext>
            </a:extLst>
          </a:blip>
          <a:srcRect l="9747" r="38303"/>
          <a:stretch/>
        </p:blipFill>
        <p:spPr>
          <a:xfrm>
            <a:off x="0" y="0"/>
            <a:ext cx="4880907" cy="5285038"/>
          </a:xfrm>
          <a:prstGeom prst="rect">
            <a:avLst/>
          </a:prstGeom>
        </p:spPr>
      </p:pic>
      <p:sp>
        <p:nvSpPr>
          <p:cNvPr id="5" name="Título 6">
            <a:extLst>
              <a:ext uri="{FF2B5EF4-FFF2-40B4-BE49-F238E27FC236}">
                <a16:creationId xmlns:a16="http://schemas.microsoft.com/office/drawing/2014/main" id="{E4F0270E-44B3-3F94-1EF4-126DCC0CD2C7}"/>
              </a:ext>
            </a:extLst>
          </p:cNvPr>
          <p:cNvSpPr txBox="1">
            <a:spLocks/>
          </p:cNvSpPr>
          <p:nvPr/>
        </p:nvSpPr>
        <p:spPr>
          <a:xfrm>
            <a:off x="611651" y="5281891"/>
            <a:ext cx="3657602" cy="9909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b="1" dirty="0">
                <a:solidFill>
                  <a:srgbClr val="003C58"/>
                </a:solidFill>
                <a:latin typeface="Arial" panose="020B0604020202020204" pitchFamily="34" charset="0"/>
                <a:cs typeface="Arial" panose="020B0604020202020204" pitchFamily="34" charset="0"/>
              </a:rPr>
              <a:t>Resultados</a:t>
            </a:r>
          </a:p>
        </p:txBody>
      </p:sp>
      <p:sp>
        <p:nvSpPr>
          <p:cNvPr id="6" name="Rectángulo 5">
            <a:extLst>
              <a:ext uri="{FF2B5EF4-FFF2-40B4-BE49-F238E27FC236}">
                <a16:creationId xmlns:a16="http://schemas.microsoft.com/office/drawing/2014/main" id="{ED2DD24F-E0DE-ED5F-FEBB-8EDF51948EEE}"/>
              </a:ext>
            </a:extLst>
          </p:cNvPr>
          <p:cNvSpPr/>
          <p:nvPr/>
        </p:nvSpPr>
        <p:spPr>
          <a:xfrm rot="5400000">
            <a:off x="195376" y="1208014"/>
            <a:ext cx="4490153" cy="3657602"/>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Rectángulo 3">
            <a:extLst>
              <a:ext uri="{FF2B5EF4-FFF2-40B4-BE49-F238E27FC236}">
                <a16:creationId xmlns:a16="http://schemas.microsoft.com/office/drawing/2014/main" id="{6402EF71-B466-FBEE-1BD8-CF8A4EC9CE3D}"/>
              </a:ext>
            </a:extLst>
          </p:cNvPr>
          <p:cNvSpPr/>
          <p:nvPr/>
        </p:nvSpPr>
        <p:spPr>
          <a:xfrm>
            <a:off x="11945510" y="0"/>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CuadroTexto 6">
            <a:extLst>
              <a:ext uri="{FF2B5EF4-FFF2-40B4-BE49-F238E27FC236}">
                <a16:creationId xmlns:a16="http://schemas.microsoft.com/office/drawing/2014/main" id="{A7BFF7BB-ABB9-4039-7754-8A6A29FA3D7E}"/>
              </a:ext>
            </a:extLst>
          </p:cNvPr>
          <p:cNvSpPr txBox="1"/>
          <p:nvPr/>
        </p:nvSpPr>
        <p:spPr>
          <a:xfrm>
            <a:off x="1106066" y="3931915"/>
            <a:ext cx="2668772" cy="954107"/>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S" sz="2800" dirty="0"/>
              <a:t>ENFERMEDADES </a:t>
            </a:r>
          </a:p>
          <a:p>
            <a:pPr algn="ctr"/>
            <a:r>
              <a:rPr lang="es-ES" sz="2800" dirty="0"/>
              <a:t>INFECCIOSAS</a:t>
            </a:r>
            <a:endParaRPr lang="es-CL" sz="2800" dirty="0"/>
          </a:p>
        </p:txBody>
      </p:sp>
      <p:pic>
        <p:nvPicPr>
          <p:cNvPr id="8" name="Picture 2" descr="Enfermedades Infecciosas: qué es, síntomas y tratamiento | Top Doctors">
            <a:extLst>
              <a:ext uri="{FF2B5EF4-FFF2-40B4-BE49-F238E27FC236}">
                <a16:creationId xmlns:a16="http://schemas.microsoft.com/office/drawing/2014/main" id="{F18E61F0-FE81-8FA2-B784-9C51DEB225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702" y="1842419"/>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Guía básica sobre el VIH: Prevención, transmisión y cuidados">
            <a:extLst>
              <a:ext uri="{FF2B5EF4-FFF2-40B4-BE49-F238E27FC236}">
                <a16:creationId xmlns:a16="http://schemas.microsoft.com/office/drawing/2014/main" id="{FDAC6563-14E2-67BE-775B-A5AFCFE13A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1095" y="250183"/>
            <a:ext cx="2619375" cy="1743075"/>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10808EC9-29F9-1DD7-97A0-B064DEAF3B1B}"/>
              </a:ext>
            </a:extLst>
          </p:cNvPr>
          <p:cNvSpPr txBox="1"/>
          <p:nvPr/>
        </p:nvSpPr>
        <p:spPr>
          <a:xfrm>
            <a:off x="7295699" y="2079978"/>
            <a:ext cx="2634771"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S" sz="2400" dirty="0"/>
              <a:t>VIH</a:t>
            </a:r>
            <a:endParaRPr lang="es-CL" sz="2400" dirty="0"/>
          </a:p>
        </p:txBody>
      </p:sp>
      <p:sp>
        <p:nvSpPr>
          <p:cNvPr id="11" name="CuadroTexto 10">
            <a:extLst>
              <a:ext uri="{FF2B5EF4-FFF2-40B4-BE49-F238E27FC236}">
                <a16:creationId xmlns:a16="http://schemas.microsoft.com/office/drawing/2014/main" id="{65FFDFC7-A92A-B24D-B7C4-7A0A49B60EAC}"/>
              </a:ext>
            </a:extLst>
          </p:cNvPr>
          <p:cNvSpPr txBox="1"/>
          <p:nvPr/>
        </p:nvSpPr>
        <p:spPr>
          <a:xfrm>
            <a:off x="5884242" y="3145115"/>
            <a:ext cx="5218544" cy="95410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CL" sz="2800" dirty="0">
                <a:effectLst/>
                <a:latin typeface="Arial" panose="020B0604020202020204" pitchFamily="34" charset="0"/>
                <a:ea typeface="Calibri" panose="020F0502020204030204" pitchFamily="34" charset="0"/>
              </a:rPr>
              <a:t>En usuarios Portadores de VIH un 36% (142) son extranjeros, </a:t>
            </a:r>
            <a:endParaRPr lang="es-CL" sz="2800" dirty="0"/>
          </a:p>
        </p:txBody>
      </p:sp>
      <p:sp>
        <p:nvSpPr>
          <p:cNvPr id="12" name="CuadroTexto 11">
            <a:extLst>
              <a:ext uri="{FF2B5EF4-FFF2-40B4-BE49-F238E27FC236}">
                <a16:creationId xmlns:a16="http://schemas.microsoft.com/office/drawing/2014/main" id="{31B9B2D8-9AC5-7523-B65D-E7C8448AB816}"/>
              </a:ext>
            </a:extLst>
          </p:cNvPr>
          <p:cNvSpPr txBox="1"/>
          <p:nvPr/>
        </p:nvSpPr>
        <p:spPr>
          <a:xfrm>
            <a:off x="5884243" y="4702694"/>
            <a:ext cx="5218543"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s-CL" sz="2400" dirty="0">
                <a:effectLst/>
                <a:latin typeface="Arial" panose="020B0604020202020204" pitchFamily="34" charset="0"/>
                <a:ea typeface="Calibri" panose="020F0502020204030204" pitchFamily="34" charset="0"/>
              </a:rPr>
              <a:t>Cada 2 casos chilenos</a:t>
            </a:r>
            <a:r>
              <a:rPr lang="es-CL" sz="2400" dirty="0">
                <a:latin typeface="Arial" panose="020B0604020202020204" pitchFamily="34" charset="0"/>
                <a:ea typeface="Calibri" panose="020F0502020204030204" pitchFamily="34" charset="0"/>
              </a:rPr>
              <a:t>,</a:t>
            </a:r>
            <a:r>
              <a:rPr lang="es-CL" sz="2400" dirty="0">
                <a:effectLst/>
                <a:latin typeface="Arial" panose="020B0604020202020204" pitchFamily="34" charset="0"/>
                <a:ea typeface="Calibri" panose="020F0502020204030204" pitchFamily="34" charset="0"/>
              </a:rPr>
              <a:t> </a:t>
            </a:r>
          </a:p>
          <a:p>
            <a:pPr algn="ctr"/>
            <a:r>
              <a:rPr lang="es-CL" sz="2400" dirty="0">
                <a:effectLst/>
                <a:latin typeface="Arial" panose="020B0604020202020204" pitchFamily="34" charset="0"/>
                <a:ea typeface="Calibri" panose="020F0502020204030204" pitchFamily="34" charset="0"/>
              </a:rPr>
              <a:t>1 es extranjero</a:t>
            </a:r>
            <a:endParaRPr lang="es-CL" sz="2400" dirty="0"/>
          </a:p>
        </p:txBody>
      </p:sp>
    </p:spTree>
    <p:extLst>
      <p:ext uri="{BB962C8B-B14F-4D97-AF65-F5344CB8AC3E}">
        <p14:creationId xmlns:p14="http://schemas.microsoft.com/office/powerpoint/2010/main" val="360599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0C008-BBD5-0ACD-2172-A103ACFB68EF}"/>
            </a:ext>
          </a:extLst>
        </p:cNvPr>
        <p:cNvGrpSpPr/>
        <p:nvPr/>
      </p:nvGrpSpPr>
      <p:grpSpPr>
        <a:xfrm>
          <a:off x="0" y="0"/>
          <a:ext cx="0" cy="0"/>
          <a:chOff x="0" y="0"/>
          <a:chExt cx="0" cy="0"/>
        </a:xfrm>
      </p:grpSpPr>
      <p:sp>
        <p:nvSpPr>
          <p:cNvPr id="3" name="Título 1">
            <a:extLst>
              <a:ext uri="{FF2B5EF4-FFF2-40B4-BE49-F238E27FC236}">
                <a16:creationId xmlns:a16="http://schemas.microsoft.com/office/drawing/2014/main" id="{DE2BB4F3-F4BF-FB09-76BE-95BB673E79F1}"/>
              </a:ext>
            </a:extLst>
          </p:cNvPr>
          <p:cNvSpPr txBox="1">
            <a:spLocks/>
          </p:cNvSpPr>
          <p:nvPr/>
        </p:nvSpPr>
        <p:spPr>
          <a:xfrm>
            <a:off x="119063" y="2959388"/>
            <a:ext cx="310864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dirty="0">
                <a:solidFill>
                  <a:schemeClr val="bg1"/>
                </a:solidFill>
                <a:latin typeface="Century Gothic" panose="020B0502020202020204" pitchFamily="34" charset="0"/>
              </a:rPr>
              <a:t>Resultados</a:t>
            </a:r>
          </a:p>
        </p:txBody>
      </p:sp>
      <p:pic>
        <p:nvPicPr>
          <p:cNvPr id="2" name="Imagen 1">
            <a:extLst>
              <a:ext uri="{FF2B5EF4-FFF2-40B4-BE49-F238E27FC236}">
                <a16:creationId xmlns:a16="http://schemas.microsoft.com/office/drawing/2014/main" id="{BE720D8D-5D90-ADEE-CF66-9123C42D1713}"/>
              </a:ext>
            </a:extLst>
          </p:cNvPr>
          <p:cNvPicPr>
            <a:picLocks noChangeAspect="1"/>
          </p:cNvPicPr>
          <p:nvPr/>
        </p:nvPicPr>
        <p:blipFill>
          <a:blip r:embed="rId2">
            <a:extLst>
              <a:ext uri="{28A0092B-C50C-407E-A947-70E740481C1C}">
                <a14:useLocalDpi xmlns:a14="http://schemas.microsoft.com/office/drawing/2010/main" val="0"/>
              </a:ext>
            </a:extLst>
          </a:blip>
          <a:srcRect l="9747" r="38303"/>
          <a:stretch/>
        </p:blipFill>
        <p:spPr>
          <a:xfrm>
            <a:off x="0" y="0"/>
            <a:ext cx="4880907" cy="5285038"/>
          </a:xfrm>
          <a:prstGeom prst="rect">
            <a:avLst/>
          </a:prstGeom>
        </p:spPr>
      </p:pic>
      <p:sp>
        <p:nvSpPr>
          <p:cNvPr id="5" name="Título 6">
            <a:extLst>
              <a:ext uri="{FF2B5EF4-FFF2-40B4-BE49-F238E27FC236}">
                <a16:creationId xmlns:a16="http://schemas.microsoft.com/office/drawing/2014/main" id="{D75199A2-08FF-A6CF-170E-22CB00BA4695}"/>
              </a:ext>
            </a:extLst>
          </p:cNvPr>
          <p:cNvSpPr txBox="1">
            <a:spLocks/>
          </p:cNvSpPr>
          <p:nvPr/>
        </p:nvSpPr>
        <p:spPr>
          <a:xfrm>
            <a:off x="611651" y="5281891"/>
            <a:ext cx="3657602" cy="9909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b="1" dirty="0">
                <a:solidFill>
                  <a:srgbClr val="003C58"/>
                </a:solidFill>
                <a:latin typeface="Arial" panose="020B0604020202020204" pitchFamily="34" charset="0"/>
                <a:cs typeface="Arial" panose="020B0604020202020204" pitchFamily="34" charset="0"/>
              </a:rPr>
              <a:t>Resultados</a:t>
            </a:r>
          </a:p>
        </p:txBody>
      </p:sp>
      <p:sp>
        <p:nvSpPr>
          <p:cNvPr id="6" name="Rectángulo 5">
            <a:extLst>
              <a:ext uri="{FF2B5EF4-FFF2-40B4-BE49-F238E27FC236}">
                <a16:creationId xmlns:a16="http://schemas.microsoft.com/office/drawing/2014/main" id="{66727F1B-F49E-7606-C298-7C87BAE44E37}"/>
              </a:ext>
            </a:extLst>
          </p:cNvPr>
          <p:cNvSpPr/>
          <p:nvPr/>
        </p:nvSpPr>
        <p:spPr>
          <a:xfrm rot="5400000">
            <a:off x="195376" y="1208014"/>
            <a:ext cx="4490153" cy="3657602"/>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Rectángulo 3">
            <a:extLst>
              <a:ext uri="{FF2B5EF4-FFF2-40B4-BE49-F238E27FC236}">
                <a16:creationId xmlns:a16="http://schemas.microsoft.com/office/drawing/2014/main" id="{6B26BDBC-0545-9947-13E8-E7CD5950D1EA}"/>
              </a:ext>
            </a:extLst>
          </p:cNvPr>
          <p:cNvSpPr/>
          <p:nvPr/>
        </p:nvSpPr>
        <p:spPr>
          <a:xfrm>
            <a:off x="11945510" y="0"/>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CuadroTexto 6">
            <a:extLst>
              <a:ext uri="{FF2B5EF4-FFF2-40B4-BE49-F238E27FC236}">
                <a16:creationId xmlns:a16="http://schemas.microsoft.com/office/drawing/2014/main" id="{D9197F55-F7FD-FB05-188A-F53A63FB47D4}"/>
              </a:ext>
            </a:extLst>
          </p:cNvPr>
          <p:cNvSpPr txBox="1"/>
          <p:nvPr/>
        </p:nvSpPr>
        <p:spPr>
          <a:xfrm>
            <a:off x="5009545" y="157773"/>
            <a:ext cx="3702978"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S" sz="2400" b="1" dirty="0">
                <a:latin typeface="+mj-lt"/>
              </a:rPr>
              <a:t>Solo 2 extranjeros presentaros déficit por vitamina B12</a:t>
            </a:r>
            <a:endParaRPr lang="es-CL" sz="2400" b="1" dirty="0">
              <a:latin typeface="+mj-lt"/>
            </a:endParaRPr>
          </a:p>
        </p:txBody>
      </p:sp>
      <p:sp>
        <p:nvSpPr>
          <p:cNvPr id="8" name="CuadroTexto 7">
            <a:extLst>
              <a:ext uri="{FF2B5EF4-FFF2-40B4-BE49-F238E27FC236}">
                <a16:creationId xmlns:a16="http://schemas.microsoft.com/office/drawing/2014/main" id="{6A8D37E4-8C47-FED8-9171-CDDCE3592990}"/>
              </a:ext>
            </a:extLst>
          </p:cNvPr>
          <p:cNvSpPr txBox="1"/>
          <p:nvPr/>
        </p:nvSpPr>
        <p:spPr>
          <a:xfrm>
            <a:off x="6460699" y="1620742"/>
            <a:ext cx="5230770"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CL" sz="2400" b="1" dirty="0">
                <a:effectLst/>
                <a:latin typeface="+mj-lt"/>
                <a:ea typeface="Calibri" panose="020F0502020204030204" pitchFamily="34" charset="0"/>
              </a:rPr>
              <a:t>Los Casos de Leucemia en usuarios chilenos muestran un aumento de casi el triple de casos: el 2021 con un 5,1 y 2023 con un 14,1</a:t>
            </a:r>
            <a:endParaRPr lang="es-CL" sz="2400" b="1" dirty="0">
              <a:latin typeface="+mj-lt"/>
            </a:endParaRPr>
          </a:p>
        </p:txBody>
      </p:sp>
      <p:sp>
        <p:nvSpPr>
          <p:cNvPr id="9" name="CuadroTexto 8">
            <a:extLst>
              <a:ext uri="{FF2B5EF4-FFF2-40B4-BE49-F238E27FC236}">
                <a16:creationId xmlns:a16="http://schemas.microsoft.com/office/drawing/2014/main" id="{BC3FDB55-A7C5-931E-B366-069C1A0AA94A}"/>
              </a:ext>
            </a:extLst>
          </p:cNvPr>
          <p:cNvSpPr txBox="1"/>
          <p:nvPr/>
        </p:nvSpPr>
        <p:spPr>
          <a:xfrm>
            <a:off x="5009545" y="3429000"/>
            <a:ext cx="528277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S" sz="2400" b="1" dirty="0">
                <a:latin typeface="+mj-lt"/>
                <a:ea typeface="Calibri" panose="020F0502020204030204" pitchFamily="34" charset="0"/>
              </a:rPr>
              <a:t>L</a:t>
            </a:r>
            <a:r>
              <a:rPr lang="es-CL" sz="2400" b="1" dirty="0">
                <a:latin typeface="+mj-lt"/>
                <a:ea typeface="Calibri" panose="020F0502020204030204" pitchFamily="34" charset="0"/>
              </a:rPr>
              <a:t>as tasa de enfermedades infecciosas respiratorias disminuyeron todas, no existiendo diferencias por nacionalidad.</a:t>
            </a:r>
            <a:endParaRPr lang="es-CL" sz="2400" b="1" dirty="0">
              <a:latin typeface="+mj-lt"/>
            </a:endParaRPr>
          </a:p>
        </p:txBody>
      </p:sp>
      <p:sp>
        <p:nvSpPr>
          <p:cNvPr id="10" name="CuadroTexto 9">
            <a:extLst>
              <a:ext uri="{FF2B5EF4-FFF2-40B4-BE49-F238E27FC236}">
                <a16:creationId xmlns:a16="http://schemas.microsoft.com/office/drawing/2014/main" id="{51728E87-B9F1-DB53-EE54-FF0E27C32E02}"/>
              </a:ext>
            </a:extLst>
          </p:cNvPr>
          <p:cNvSpPr txBox="1"/>
          <p:nvPr/>
        </p:nvSpPr>
        <p:spPr>
          <a:xfrm>
            <a:off x="6716426" y="5016816"/>
            <a:ext cx="4719315"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S" sz="2400" b="1" dirty="0">
                <a:latin typeface="+mj-lt"/>
                <a:ea typeface="Calibri" panose="020F0502020204030204" pitchFamily="34" charset="0"/>
              </a:rPr>
              <a:t>No existen datos relevantes en los resultados de pacientes con TBC</a:t>
            </a:r>
            <a:endParaRPr lang="es-CL" sz="2400" b="1" dirty="0">
              <a:latin typeface="+mj-lt"/>
            </a:endParaRPr>
          </a:p>
        </p:txBody>
      </p:sp>
    </p:spTree>
    <p:extLst>
      <p:ext uri="{BB962C8B-B14F-4D97-AF65-F5344CB8AC3E}">
        <p14:creationId xmlns:p14="http://schemas.microsoft.com/office/powerpoint/2010/main" val="196546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F9343-31C7-796A-B868-699D448A978F}"/>
            </a:ext>
          </a:extLst>
        </p:cNvPr>
        <p:cNvGrpSpPr/>
        <p:nvPr/>
      </p:nvGrpSpPr>
      <p:grpSpPr>
        <a:xfrm>
          <a:off x="0" y="0"/>
          <a:ext cx="0" cy="0"/>
          <a:chOff x="0" y="0"/>
          <a:chExt cx="0" cy="0"/>
        </a:xfrm>
      </p:grpSpPr>
      <p:sp>
        <p:nvSpPr>
          <p:cNvPr id="3" name="Título 1">
            <a:extLst>
              <a:ext uri="{FF2B5EF4-FFF2-40B4-BE49-F238E27FC236}">
                <a16:creationId xmlns:a16="http://schemas.microsoft.com/office/drawing/2014/main" id="{DFAB45DF-7C7E-888B-A1D7-23F4990FB77B}"/>
              </a:ext>
            </a:extLst>
          </p:cNvPr>
          <p:cNvSpPr txBox="1">
            <a:spLocks/>
          </p:cNvSpPr>
          <p:nvPr/>
        </p:nvSpPr>
        <p:spPr>
          <a:xfrm>
            <a:off x="119063" y="2959388"/>
            <a:ext cx="310864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dirty="0">
                <a:solidFill>
                  <a:schemeClr val="bg1"/>
                </a:solidFill>
                <a:latin typeface="Century Gothic" panose="020B0502020202020204" pitchFamily="34" charset="0"/>
              </a:rPr>
              <a:t>Resultados</a:t>
            </a:r>
          </a:p>
        </p:txBody>
      </p:sp>
      <p:pic>
        <p:nvPicPr>
          <p:cNvPr id="2" name="Imagen 1">
            <a:extLst>
              <a:ext uri="{FF2B5EF4-FFF2-40B4-BE49-F238E27FC236}">
                <a16:creationId xmlns:a16="http://schemas.microsoft.com/office/drawing/2014/main" id="{2355E15E-7899-FB56-2245-29882D001979}"/>
              </a:ext>
            </a:extLst>
          </p:cNvPr>
          <p:cNvPicPr>
            <a:picLocks noChangeAspect="1"/>
          </p:cNvPicPr>
          <p:nvPr/>
        </p:nvPicPr>
        <p:blipFill>
          <a:blip r:embed="rId2">
            <a:extLst>
              <a:ext uri="{28A0092B-C50C-407E-A947-70E740481C1C}">
                <a14:useLocalDpi xmlns:a14="http://schemas.microsoft.com/office/drawing/2010/main" val="0"/>
              </a:ext>
            </a:extLst>
          </a:blip>
          <a:srcRect l="9747" r="38303"/>
          <a:stretch/>
        </p:blipFill>
        <p:spPr>
          <a:xfrm>
            <a:off x="0" y="0"/>
            <a:ext cx="4880907" cy="5285038"/>
          </a:xfrm>
          <a:prstGeom prst="rect">
            <a:avLst/>
          </a:prstGeom>
        </p:spPr>
      </p:pic>
      <p:sp>
        <p:nvSpPr>
          <p:cNvPr id="5" name="Título 6">
            <a:extLst>
              <a:ext uri="{FF2B5EF4-FFF2-40B4-BE49-F238E27FC236}">
                <a16:creationId xmlns:a16="http://schemas.microsoft.com/office/drawing/2014/main" id="{D44F9FCB-401B-92FA-CDE1-592012DE54B6}"/>
              </a:ext>
            </a:extLst>
          </p:cNvPr>
          <p:cNvSpPr txBox="1">
            <a:spLocks/>
          </p:cNvSpPr>
          <p:nvPr/>
        </p:nvSpPr>
        <p:spPr>
          <a:xfrm>
            <a:off x="611651" y="5281891"/>
            <a:ext cx="3657602" cy="9909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b="1" dirty="0">
                <a:solidFill>
                  <a:srgbClr val="003C58"/>
                </a:solidFill>
                <a:latin typeface="Arial" panose="020B0604020202020204" pitchFamily="34" charset="0"/>
                <a:cs typeface="Arial" panose="020B0604020202020204" pitchFamily="34" charset="0"/>
              </a:rPr>
              <a:t>Resultados</a:t>
            </a:r>
          </a:p>
        </p:txBody>
      </p:sp>
      <p:sp>
        <p:nvSpPr>
          <p:cNvPr id="6" name="Rectángulo 5">
            <a:extLst>
              <a:ext uri="{FF2B5EF4-FFF2-40B4-BE49-F238E27FC236}">
                <a16:creationId xmlns:a16="http://schemas.microsoft.com/office/drawing/2014/main" id="{B6F6D3BE-91B6-9AC6-5AC3-8C92B5B97058}"/>
              </a:ext>
            </a:extLst>
          </p:cNvPr>
          <p:cNvSpPr/>
          <p:nvPr/>
        </p:nvSpPr>
        <p:spPr>
          <a:xfrm rot="5400000">
            <a:off x="195376" y="1208014"/>
            <a:ext cx="4490153" cy="3657602"/>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Rectángulo 3">
            <a:extLst>
              <a:ext uri="{FF2B5EF4-FFF2-40B4-BE49-F238E27FC236}">
                <a16:creationId xmlns:a16="http://schemas.microsoft.com/office/drawing/2014/main" id="{BAF72EFF-6A00-B2FD-A56D-FF4992618E8F}"/>
              </a:ext>
            </a:extLst>
          </p:cNvPr>
          <p:cNvSpPr/>
          <p:nvPr/>
        </p:nvSpPr>
        <p:spPr>
          <a:xfrm>
            <a:off x="11945510" y="0"/>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1" name="CuadroTexto 10">
            <a:extLst>
              <a:ext uri="{FF2B5EF4-FFF2-40B4-BE49-F238E27FC236}">
                <a16:creationId xmlns:a16="http://schemas.microsoft.com/office/drawing/2014/main" id="{9D992B05-6605-9068-F164-ECBC79E7C1CD}"/>
              </a:ext>
            </a:extLst>
          </p:cNvPr>
          <p:cNvSpPr txBox="1"/>
          <p:nvPr/>
        </p:nvSpPr>
        <p:spPr>
          <a:xfrm>
            <a:off x="1106066" y="4517256"/>
            <a:ext cx="2668772" cy="523220"/>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ES" sz="2800" dirty="0"/>
              <a:t>ALTA MEDICA</a:t>
            </a:r>
            <a:endParaRPr lang="es-CL" sz="2800" dirty="0"/>
          </a:p>
        </p:txBody>
      </p:sp>
      <p:pic>
        <p:nvPicPr>
          <p:cNvPr id="12" name="Picture 2" descr="Alta Administrativa: Qué es y las diferencias con el alta médica">
            <a:extLst>
              <a:ext uri="{FF2B5EF4-FFF2-40B4-BE49-F238E27FC236}">
                <a16:creationId xmlns:a16="http://schemas.microsoft.com/office/drawing/2014/main" id="{EE8B1A69-328B-C451-2B17-D8ED3BA6A2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902" y="2155590"/>
            <a:ext cx="3263100" cy="174885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Tabla 12">
            <a:extLst>
              <a:ext uri="{FF2B5EF4-FFF2-40B4-BE49-F238E27FC236}">
                <a16:creationId xmlns:a16="http://schemas.microsoft.com/office/drawing/2014/main" id="{1FD34111-DC4B-BB34-CDA6-928487ED8752}"/>
              </a:ext>
            </a:extLst>
          </p:cNvPr>
          <p:cNvGraphicFramePr>
            <a:graphicFrameLocks noGrp="1"/>
          </p:cNvGraphicFramePr>
          <p:nvPr>
            <p:extLst>
              <p:ext uri="{D42A27DB-BD31-4B8C-83A1-F6EECF244321}">
                <p14:modId xmlns:p14="http://schemas.microsoft.com/office/powerpoint/2010/main" val="346950946"/>
              </p:ext>
            </p:extLst>
          </p:nvPr>
        </p:nvGraphicFramePr>
        <p:xfrm>
          <a:off x="5078158" y="1278681"/>
          <a:ext cx="6945540" cy="3516267"/>
        </p:xfrm>
        <a:graphic>
          <a:graphicData uri="http://schemas.openxmlformats.org/drawingml/2006/table">
            <a:tbl>
              <a:tblPr>
                <a:tableStyleId>{5C22544A-7EE6-4342-B048-85BDC9FD1C3A}</a:tableStyleId>
              </a:tblPr>
              <a:tblGrid>
                <a:gridCol w="2976660">
                  <a:extLst>
                    <a:ext uri="{9D8B030D-6E8A-4147-A177-3AD203B41FA5}">
                      <a16:colId xmlns:a16="http://schemas.microsoft.com/office/drawing/2014/main" val="3385918613"/>
                    </a:ext>
                  </a:extLst>
                </a:gridCol>
                <a:gridCol w="1984440">
                  <a:extLst>
                    <a:ext uri="{9D8B030D-6E8A-4147-A177-3AD203B41FA5}">
                      <a16:colId xmlns:a16="http://schemas.microsoft.com/office/drawing/2014/main" val="3945111653"/>
                    </a:ext>
                  </a:extLst>
                </a:gridCol>
                <a:gridCol w="1984440">
                  <a:extLst>
                    <a:ext uri="{9D8B030D-6E8A-4147-A177-3AD203B41FA5}">
                      <a16:colId xmlns:a16="http://schemas.microsoft.com/office/drawing/2014/main" val="27270468"/>
                    </a:ext>
                  </a:extLst>
                </a:gridCol>
              </a:tblGrid>
              <a:tr h="326229">
                <a:tc gridSpan="3">
                  <a:txBody>
                    <a:bodyPr/>
                    <a:lstStyle/>
                    <a:p>
                      <a:pPr algn="l" fontAlgn="b"/>
                      <a:r>
                        <a:rPr lang="es-ES" sz="1800" b="0" i="0" u="none" strike="noStrike" dirty="0">
                          <a:solidFill>
                            <a:srgbClr val="000000"/>
                          </a:solidFill>
                          <a:effectLst/>
                          <a:latin typeface="+mj-lt"/>
                        </a:rPr>
                        <a:t>Distribución se usuarios según tipo de alta medica</a:t>
                      </a:r>
                      <a:endParaRPr lang="es-CL" sz="1800" b="0" i="0" u="none" strike="noStrike" dirty="0">
                        <a:solidFill>
                          <a:srgbClr val="000000"/>
                        </a:solidFill>
                        <a:effectLst/>
                        <a:latin typeface="+mj-lt"/>
                      </a:endParaRPr>
                    </a:p>
                  </a:txBody>
                  <a:tcPr marL="6350" marR="6350" marT="6350" marB="0" anchor="b">
                    <a:solidFill>
                      <a:schemeClr val="bg1"/>
                    </a:solidFill>
                  </a:tcPr>
                </a:tc>
                <a:tc hMerge="1">
                  <a:txBody>
                    <a:bodyPr/>
                    <a:lstStyle/>
                    <a:p>
                      <a:pPr algn="ctr" fontAlgn="b"/>
                      <a:endParaRPr lang="es-CL" sz="2800" b="0" i="0" u="none" strike="noStrike" dirty="0">
                        <a:solidFill>
                          <a:srgbClr val="000000"/>
                        </a:solidFill>
                        <a:effectLst/>
                        <a:latin typeface="Calibri" panose="020F0502020204030204" pitchFamily="34" charset="0"/>
                      </a:endParaRPr>
                    </a:p>
                  </a:txBody>
                  <a:tcPr marL="6350" marR="6350" marT="6350" marB="0" anchor="b"/>
                </a:tc>
                <a:tc hMerge="1">
                  <a:txBody>
                    <a:bodyPr/>
                    <a:lstStyle/>
                    <a:p>
                      <a:pPr algn="ctr" fontAlgn="b"/>
                      <a:endParaRPr lang="es-CL" sz="28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162927750"/>
                  </a:ext>
                </a:extLst>
              </a:tr>
              <a:tr h="361657">
                <a:tc>
                  <a:txBody>
                    <a:bodyPr/>
                    <a:lstStyle/>
                    <a:p>
                      <a:pPr algn="ctr" fontAlgn="b"/>
                      <a:r>
                        <a:rPr lang="es-CL" sz="2000" b="1" u="none" strike="noStrike" dirty="0">
                          <a:effectLst/>
                          <a:latin typeface="+mj-lt"/>
                        </a:rPr>
                        <a:t>Categoría</a:t>
                      </a:r>
                      <a:endParaRPr lang="es-CL" sz="2000" b="1" i="0" u="none" strike="noStrike" dirty="0">
                        <a:solidFill>
                          <a:srgbClr val="000000"/>
                        </a:solidFill>
                        <a:effectLst/>
                        <a:latin typeface="+mj-lt"/>
                      </a:endParaRPr>
                    </a:p>
                  </a:txBody>
                  <a:tcPr marL="6350" marR="6350" marT="6350" marB="0" anchor="b"/>
                </a:tc>
                <a:tc>
                  <a:txBody>
                    <a:bodyPr/>
                    <a:lstStyle/>
                    <a:p>
                      <a:pPr algn="ctr" fontAlgn="b"/>
                      <a:r>
                        <a:rPr lang="es-CL" sz="2000" b="1" u="none" strike="noStrike" dirty="0">
                          <a:effectLst/>
                          <a:latin typeface="+mj-lt"/>
                        </a:rPr>
                        <a:t>N</a:t>
                      </a:r>
                      <a:endParaRPr lang="es-CL" sz="2000" b="1" i="0" u="none" strike="noStrike" dirty="0">
                        <a:solidFill>
                          <a:srgbClr val="000000"/>
                        </a:solidFill>
                        <a:effectLst/>
                        <a:latin typeface="+mj-lt"/>
                      </a:endParaRPr>
                    </a:p>
                  </a:txBody>
                  <a:tcPr marL="6350" marR="6350" marT="6350" marB="0" anchor="b"/>
                </a:tc>
                <a:tc>
                  <a:txBody>
                    <a:bodyPr/>
                    <a:lstStyle/>
                    <a:p>
                      <a:pPr algn="ctr" fontAlgn="b"/>
                      <a:r>
                        <a:rPr lang="es-CL" sz="2000" b="1" u="none" strike="noStrike" dirty="0">
                          <a:effectLst/>
                          <a:latin typeface="+mj-lt"/>
                        </a:rPr>
                        <a:t>%</a:t>
                      </a:r>
                      <a:endParaRPr lang="es-CL" sz="2000" b="1" i="0" u="none" strike="noStrike" dirty="0">
                        <a:solidFill>
                          <a:srgbClr val="000000"/>
                        </a:solidFill>
                        <a:effectLst/>
                        <a:latin typeface="+mj-lt"/>
                      </a:endParaRPr>
                    </a:p>
                  </a:txBody>
                  <a:tcPr marL="6350" marR="6350" marT="6350" marB="0" anchor="b"/>
                </a:tc>
                <a:extLst>
                  <a:ext uri="{0D108BD9-81ED-4DB2-BD59-A6C34878D82A}">
                    <a16:rowId xmlns:a16="http://schemas.microsoft.com/office/drawing/2014/main" val="23188269"/>
                  </a:ext>
                </a:extLst>
              </a:tr>
              <a:tr h="436293">
                <a:tc>
                  <a:txBody>
                    <a:bodyPr/>
                    <a:lstStyle/>
                    <a:p>
                      <a:pPr algn="ctr" fontAlgn="b"/>
                      <a:r>
                        <a:rPr lang="es-CL" sz="1800" u="none" strike="noStrike" dirty="0">
                          <a:effectLst/>
                          <a:latin typeface="+mj-lt"/>
                        </a:rPr>
                        <a:t>VIVO-DOMICILIO</a:t>
                      </a:r>
                      <a:endParaRPr lang="es-CL" sz="1800" b="0" i="0" u="none" strike="noStrike" dirty="0">
                        <a:solidFill>
                          <a:srgbClr val="000000"/>
                        </a:solidFill>
                        <a:effectLst/>
                        <a:latin typeface="+mj-lt"/>
                      </a:endParaRPr>
                    </a:p>
                  </a:txBody>
                  <a:tcPr marL="6350" marR="6350" marT="6350" marB="0" anchor="b"/>
                </a:tc>
                <a:tc>
                  <a:txBody>
                    <a:bodyPr/>
                    <a:lstStyle/>
                    <a:p>
                      <a:pPr algn="ctr" fontAlgn="ctr"/>
                      <a:r>
                        <a:rPr lang="es-CL" sz="1800" u="none" strike="noStrike">
                          <a:effectLst/>
                          <a:latin typeface="+mj-lt"/>
                        </a:rPr>
                        <a:t>28411</a:t>
                      </a:r>
                      <a:endParaRPr lang="es-CL" sz="1800" b="0" i="0" u="none" strike="noStrike">
                        <a:solidFill>
                          <a:srgbClr val="000000"/>
                        </a:solidFill>
                        <a:effectLst/>
                        <a:latin typeface="+mj-lt"/>
                      </a:endParaRPr>
                    </a:p>
                  </a:txBody>
                  <a:tcPr marL="6350" marR="6350" marT="6350" marB="0" anchor="ctr"/>
                </a:tc>
                <a:tc>
                  <a:txBody>
                    <a:bodyPr/>
                    <a:lstStyle/>
                    <a:p>
                      <a:pPr algn="ctr" fontAlgn="ctr"/>
                      <a:r>
                        <a:rPr lang="es-CL" sz="1800" u="none" strike="noStrike">
                          <a:effectLst/>
                          <a:latin typeface="+mj-lt"/>
                        </a:rPr>
                        <a:t>96,2%</a:t>
                      </a:r>
                      <a:endParaRPr lang="es-CL" sz="1800" b="0" i="0" u="none" strike="noStrike">
                        <a:solidFill>
                          <a:srgbClr val="000000"/>
                        </a:solidFill>
                        <a:effectLst/>
                        <a:latin typeface="+mj-lt"/>
                      </a:endParaRPr>
                    </a:p>
                  </a:txBody>
                  <a:tcPr marL="6350" marR="6350" marT="6350" marB="0" anchor="ctr"/>
                </a:tc>
                <a:extLst>
                  <a:ext uri="{0D108BD9-81ED-4DB2-BD59-A6C34878D82A}">
                    <a16:rowId xmlns:a16="http://schemas.microsoft.com/office/drawing/2014/main" val="2242111255"/>
                  </a:ext>
                </a:extLst>
              </a:tr>
              <a:tr h="1083209">
                <a:tc>
                  <a:txBody>
                    <a:bodyPr/>
                    <a:lstStyle/>
                    <a:p>
                      <a:pPr algn="ctr" fontAlgn="ctr"/>
                      <a:r>
                        <a:rPr lang="es-CL" sz="1800" u="none" strike="noStrike" dirty="0">
                          <a:effectLst/>
                          <a:latin typeface="+mj-lt"/>
                        </a:rPr>
                        <a:t>DERIVACION U HOSPITALIZACION DOMICILIARIA</a:t>
                      </a:r>
                      <a:endParaRPr lang="es-CL" sz="1800" b="0" i="0" u="none" strike="noStrike" dirty="0">
                        <a:solidFill>
                          <a:srgbClr val="000000"/>
                        </a:solidFill>
                        <a:effectLst/>
                        <a:latin typeface="+mj-lt"/>
                      </a:endParaRPr>
                    </a:p>
                  </a:txBody>
                  <a:tcPr marL="6350" marR="6350" marT="6350" marB="0" anchor="ctr"/>
                </a:tc>
                <a:tc>
                  <a:txBody>
                    <a:bodyPr/>
                    <a:lstStyle/>
                    <a:p>
                      <a:pPr algn="ctr" fontAlgn="ctr"/>
                      <a:r>
                        <a:rPr lang="es-CL" sz="1800" u="none" strike="noStrike">
                          <a:effectLst/>
                          <a:latin typeface="+mj-lt"/>
                        </a:rPr>
                        <a:t>517</a:t>
                      </a:r>
                      <a:endParaRPr lang="es-CL" sz="1800" b="0" i="0" u="none" strike="noStrike">
                        <a:solidFill>
                          <a:srgbClr val="000000"/>
                        </a:solidFill>
                        <a:effectLst/>
                        <a:latin typeface="+mj-lt"/>
                      </a:endParaRPr>
                    </a:p>
                  </a:txBody>
                  <a:tcPr marL="6350" marR="6350" marT="6350" marB="0" anchor="ctr"/>
                </a:tc>
                <a:tc>
                  <a:txBody>
                    <a:bodyPr/>
                    <a:lstStyle/>
                    <a:p>
                      <a:pPr algn="ctr" fontAlgn="ctr"/>
                      <a:r>
                        <a:rPr lang="es-CL" sz="1800" u="none" strike="noStrike">
                          <a:effectLst/>
                          <a:latin typeface="+mj-lt"/>
                        </a:rPr>
                        <a:t>1,8%</a:t>
                      </a:r>
                      <a:endParaRPr lang="es-CL" sz="1800" b="0" i="0" u="none" strike="noStrike">
                        <a:solidFill>
                          <a:srgbClr val="000000"/>
                        </a:solidFill>
                        <a:effectLst/>
                        <a:latin typeface="+mj-lt"/>
                      </a:endParaRPr>
                    </a:p>
                  </a:txBody>
                  <a:tcPr marL="6350" marR="6350" marT="6350" marB="0" anchor="ctr"/>
                </a:tc>
                <a:extLst>
                  <a:ext uri="{0D108BD9-81ED-4DB2-BD59-A6C34878D82A}">
                    <a16:rowId xmlns:a16="http://schemas.microsoft.com/office/drawing/2014/main" val="3429260471"/>
                  </a:ext>
                </a:extLst>
              </a:tr>
              <a:tr h="436293">
                <a:tc>
                  <a:txBody>
                    <a:bodyPr/>
                    <a:lstStyle/>
                    <a:p>
                      <a:pPr algn="ctr" fontAlgn="ctr"/>
                      <a:r>
                        <a:rPr lang="es-CL" sz="1800" u="none" strike="noStrike" dirty="0">
                          <a:effectLst/>
                          <a:latin typeface="+mj-lt"/>
                        </a:rPr>
                        <a:t>FALLECIDO</a:t>
                      </a:r>
                      <a:endParaRPr lang="es-CL" sz="1800" b="0" i="0" u="none" strike="noStrike" dirty="0">
                        <a:solidFill>
                          <a:srgbClr val="000000"/>
                        </a:solidFill>
                        <a:effectLst/>
                        <a:latin typeface="+mj-lt"/>
                      </a:endParaRPr>
                    </a:p>
                  </a:txBody>
                  <a:tcPr marL="6350" marR="6350" marT="6350" marB="0" anchor="ctr"/>
                </a:tc>
                <a:tc>
                  <a:txBody>
                    <a:bodyPr/>
                    <a:lstStyle/>
                    <a:p>
                      <a:pPr algn="ctr" fontAlgn="ctr"/>
                      <a:r>
                        <a:rPr lang="es-CL" sz="1800" u="none" strike="noStrike">
                          <a:effectLst/>
                          <a:latin typeface="+mj-lt"/>
                        </a:rPr>
                        <a:t>381</a:t>
                      </a:r>
                      <a:endParaRPr lang="es-CL" sz="1800" b="0" i="0" u="none" strike="noStrike">
                        <a:solidFill>
                          <a:srgbClr val="000000"/>
                        </a:solidFill>
                        <a:effectLst/>
                        <a:latin typeface="+mj-lt"/>
                      </a:endParaRPr>
                    </a:p>
                  </a:txBody>
                  <a:tcPr marL="6350" marR="6350" marT="6350" marB="0" anchor="ctr"/>
                </a:tc>
                <a:tc>
                  <a:txBody>
                    <a:bodyPr/>
                    <a:lstStyle/>
                    <a:p>
                      <a:pPr algn="ctr" fontAlgn="ctr"/>
                      <a:r>
                        <a:rPr lang="es-CL" sz="1800" u="none" strike="noStrike">
                          <a:effectLst/>
                          <a:latin typeface="+mj-lt"/>
                        </a:rPr>
                        <a:t>1,3%</a:t>
                      </a:r>
                      <a:endParaRPr lang="es-CL" sz="1800" b="0" i="0" u="none" strike="noStrike">
                        <a:solidFill>
                          <a:srgbClr val="000000"/>
                        </a:solidFill>
                        <a:effectLst/>
                        <a:latin typeface="+mj-lt"/>
                      </a:endParaRPr>
                    </a:p>
                  </a:txBody>
                  <a:tcPr marL="6350" marR="6350" marT="6350" marB="0" anchor="ctr"/>
                </a:tc>
                <a:extLst>
                  <a:ext uri="{0D108BD9-81ED-4DB2-BD59-A6C34878D82A}">
                    <a16:rowId xmlns:a16="http://schemas.microsoft.com/office/drawing/2014/main" val="4263030582"/>
                  </a:ext>
                </a:extLst>
              </a:tr>
              <a:tr h="436293">
                <a:tc>
                  <a:txBody>
                    <a:bodyPr/>
                    <a:lstStyle/>
                    <a:p>
                      <a:pPr algn="ctr" fontAlgn="ctr"/>
                      <a:r>
                        <a:rPr lang="es-CL" sz="1800" u="none" strike="noStrike" dirty="0">
                          <a:effectLst/>
                          <a:latin typeface="+mj-lt"/>
                        </a:rPr>
                        <a:t>ALTA VOLUNTARIA</a:t>
                      </a:r>
                      <a:endParaRPr lang="es-CL" sz="1800" b="0" i="0" u="none" strike="noStrike" dirty="0">
                        <a:solidFill>
                          <a:srgbClr val="000000"/>
                        </a:solidFill>
                        <a:effectLst/>
                        <a:latin typeface="+mj-lt"/>
                      </a:endParaRPr>
                    </a:p>
                  </a:txBody>
                  <a:tcPr marL="6350" marR="6350" marT="6350" marB="0" anchor="ctr"/>
                </a:tc>
                <a:tc>
                  <a:txBody>
                    <a:bodyPr/>
                    <a:lstStyle/>
                    <a:p>
                      <a:pPr algn="ctr" fontAlgn="ctr"/>
                      <a:r>
                        <a:rPr lang="es-CL" sz="1800" u="none" strike="noStrike">
                          <a:effectLst/>
                          <a:latin typeface="+mj-lt"/>
                        </a:rPr>
                        <a:t>214</a:t>
                      </a:r>
                      <a:endParaRPr lang="es-CL" sz="1800" b="0" i="0" u="none" strike="noStrike">
                        <a:solidFill>
                          <a:srgbClr val="000000"/>
                        </a:solidFill>
                        <a:effectLst/>
                        <a:latin typeface="+mj-lt"/>
                      </a:endParaRPr>
                    </a:p>
                  </a:txBody>
                  <a:tcPr marL="6350" marR="6350" marT="6350" marB="0" anchor="ctr"/>
                </a:tc>
                <a:tc>
                  <a:txBody>
                    <a:bodyPr/>
                    <a:lstStyle/>
                    <a:p>
                      <a:pPr algn="ctr" fontAlgn="ctr"/>
                      <a:r>
                        <a:rPr lang="es-CL" sz="1800" u="none" strike="noStrike">
                          <a:effectLst/>
                          <a:latin typeface="+mj-lt"/>
                        </a:rPr>
                        <a:t>0,7%</a:t>
                      </a:r>
                      <a:endParaRPr lang="es-CL" sz="1800" b="0" i="0" u="none" strike="noStrike">
                        <a:solidFill>
                          <a:srgbClr val="000000"/>
                        </a:solidFill>
                        <a:effectLst/>
                        <a:latin typeface="+mj-lt"/>
                      </a:endParaRPr>
                    </a:p>
                  </a:txBody>
                  <a:tcPr marL="6350" marR="6350" marT="6350" marB="0" anchor="ctr"/>
                </a:tc>
                <a:extLst>
                  <a:ext uri="{0D108BD9-81ED-4DB2-BD59-A6C34878D82A}">
                    <a16:rowId xmlns:a16="http://schemas.microsoft.com/office/drawing/2014/main" val="3535500896"/>
                  </a:ext>
                </a:extLst>
              </a:tr>
              <a:tr h="436293">
                <a:tc>
                  <a:txBody>
                    <a:bodyPr/>
                    <a:lstStyle/>
                    <a:p>
                      <a:pPr algn="ctr" fontAlgn="b"/>
                      <a:r>
                        <a:rPr lang="es-CL" sz="1800" u="none" strike="noStrike" dirty="0">
                          <a:effectLst/>
                          <a:latin typeface="+mj-lt"/>
                        </a:rPr>
                        <a:t>FUGA</a:t>
                      </a:r>
                      <a:endParaRPr lang="es-CL" sz="1800" b="0" i="0" u="none" strike="noStrike" dirty="0">
                        <a:solidFill>
                          <a:srgbClr val="000000"/>
                        </a:solidFill>
                        <a:effectLst/>
                        <a:latin typeface="+mj-lt"/>
                      </a:endParaRPr>
                    </a:p>
                  </a:txBody>
                  <a:tcPr marL="6350" marR="6350" marT="6350" marB="0" anchor="b"/>
                </a:tc>
                <a:tc>
                  <a:txBody>
                    <a:bodyPr/>
                    <a:lstStyle/>
                    <a:p>
                      <a:pPr algn="ctr" fontAlgn="ctr"/>
                      <a:r>
                        <a:rPr lang="es-CL" sz="1800" u="none" strike="noStrike">
                          <a:effectLst/>
                          <a:latin typeface="+mj-lt"/>
                        </a:rPr>
                        <a:t>18</a:t>
                      </a:r>
                      <a:endParaRPr lang="es-CL" sz="1800" b="0" i="0" u="none" strike="noStrike">
                        <a:solidFill>
                          <a:srgbClr val="000000"/>
                        </a:solidFill>
                        <a:effectLst/>
                        <a:latin typeface="+mj-lt"/>
                      </a:endParaRPr>
                    </a:p>
                  </a:txBody>
                  <a:tcPr marL="6350" marR="6350" marT="6350" marB="0" anchor="ctr"/>
                </a:tc>
                <a:tc>
                  <a:txBody>
                    <a:bodyPr/>
                    <a:lstStyle/>
                    <a:p>
                      <a:pPr algn="ctr" fontAlgn="ctr"/>
                      <a:r>
                        <a:rPr lang="es-CL" sz="1800" u="none" strike="noStrike" dirty="0">
                          <a:effectLst/>
                          <a:latin typeface="+mj-lt"/>
                        </a:rPr>
                        <a:t>0,1%</a:t>
                      </a:r>
                      <a:endParaRPr lang="es-CL" sz="1800" b="0" i="0" u="none" strike="noStrike" dirty="0">
                        <a:solidFill>
                          <a:srgbClr val="000000"/>
                        </a:solidFill>
                        <a:effectLst/>
                        <a:latin typeface="+mj-lt"/>
                      </a:endParaRPr>
                    </a:p>
                  </a:txBody>
                  <a:tcPr marL="6350" marR="6350" marT="6350" marB="0" anchor="ctr"/>
                </a:tc>
                <a:extLst>
                  <a:ext uri="{0D108BD9-81ED-4DB2-BD59-A6C34878D82A}">
                    <a16:rowId xmlns:a16="http://schemas.microsoft.com/office/drawing/2014/main" val="3630535296"/>
                  </a:ext>
                </a:extLst>
              </a:tr>
            </a:tbl>
          </a:graphicData>
        </a:graphic>
      </p:graphicFrame>
    </p:spTree>
    <p:extLst>
      <p:ext uri="{BB962C8B-B14F-4D97-AF65-F5344CB8AC3E}">
        <p14:creationId xmlns:p14="http://schemas.microsoft.com/office/powerpoint/2010/main" val="3759414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FC3D870-3FFE-8AFC-4E46-41BBE006585E}"/>
              </a:ext>
            </a:extLst>
          </p:cNvPr>
          <p:cNvSpPr>
            <a:spLocks noGrp="1"/>
          </p:cNvSpPr>
          <p:nvPr>
            <p:ph idx="1"/>
          </p:nvPr>
        </p:nvSpPr>
        <p:spPr>
          <a:xfrm>
            <a:off x="355242" y="1735515"/>
            <a:ext cx="6627226" cy="5122482"/>
          </a:xfrm>
        </p:spPr>
        <p:txBody>
          <a:bodyPr>
            <a:normAutofit/>
          </a:bodyPr>
          <a:lstStyle/>
          <a:p>
            <a:pPr algn="just"/>
            <a:r>
              <a:rPr lang="es-ES" sz="2400" dirty="0">
                <a:latin typeface="Arial" panose="020B0604020202020204" pitchFamily="34" charset="0"/>
                <a:cs typeface="Arial" panose="020B0604020202020204" pitchFamily="34" charset="0"/>
              </a:rPr>
              <a:t>La migración es un fenómeno global de </a:t>
            </a:r>
            <a:r>
              <a:rPr lang="es-CL" sz="2400" dirty="0">
                <a:latin typeface="Arial" panose="020B0604020202020204" pitchFamily="34" charset="0"/>
                <a:cs typeface="Arial" panose="020B0604020202020204" pitchFamily="34" charset="0"/>
              </a:rPr>
              <a:t>naturaleza humana que se ha presentado </a:t>
            </a:r>
            <a:r>
              <a:rPr lang="es-ES" sz="2400" dirty="0">
                <a:latin typeface="Arial" panose="020B0604020202020204" pitchFamily="34" charset="0"/>
                <a:cs typeface="Arial" panose="020B0604020202020204" pitchFamily="34" charset="0"/>
              </a:rPr>
              <a:t>por miles de años a lo largo del mundo y </a:t>
            </a:r>
            <a:r>
              <a:rPr lang="es-CL" sz="2400" dirty="0">
                <a:latin typeface="Arial" panose="020B0604020202020204" pitchFamily="34" charset="0"/>
                <a:cs typeface="Arial" panose="020B0604020202020204" pitchFamily="34" charset="0"/>
              </a:rPr>
              <a:t>su historia.</a:t>
            </a:r>
          </a:p>
          <a:p>
            <a:pPr algn="just"/>
            <a:r>
              <a:rPr lang="es-CL" sz="2400" dirty="0">
                <a:latin typeface="Arial" panose="020B0604020202020204" pitchFamily="34" charset="0"/>
                <a:ea typeface="Calibri" panose="020F0502020204030204" pitchFamily="34" charset="0"/>
                <a:cs typeface="Arial" panose="020B0604020202020204" pitchFamily="34" charset="0"/>
              </a:rPr>
              <a:t>Los </a:t>
            </a:r>
            <a:r>
              <a:rPr lang="es-CL" sz="2400" b="1" dirty="0">
                <a:latin typeface="Arial" panose="020B0604020202020204" pitchFamily="34" charset="0"/>
                <a:ea typeface="Calibri" panose="020F0502020204030204" pitchFamily="34" charset="0"/>
                <a:cs typeface="Arial" panose="020B0604020202020204" pitchFamily="34" charset="0"/>
              </a:rPr>
              <a:t>prestadores de salud pública </a:t>
            </a:r>
            <a:r>
              <a:rPr lang="es-CL" sz="2400" dirty="0">
                <a:latin typeface="Arial" panose="020B0604020202020204" pitchFamily="34" charset="0"/>
                <a:ea typeface="Calibri" panose="020F0502020204030204" pitchFamily="34" charset="0"/>
                <a:cs typeface="Arial" panose="020B0604020202020204" pitchFamily="34" charset="0"/>
              </a:rPr>
              <a:t>han visto un aumento explosivo en la demanda de servicios sanitarios por parte de inmigrantes de distintas nacionalidades, forzando al </a:t>
            </a:r>
            <a:r>
              <a:rPr lang="es-CL" sz="2400" u="sng" dirty="0">
                <a:latin typeface="Arial" panose="020B0604020202020204" pitchFamily="34" charset="0"/>
                <a:ea typeface="Calibri" panose="020F0502020204030204" pitchFamily="34" charset="0"/>
                <a:cs typeface="Arial" panose="020B0604020202020204" pitchFamily="34" charset="0"/>
              </a:rPr>
              <a:t>aumento de la capacidad y disponibilidad </a:t>
            </a:r>
            <a:r>
              <a:rPr lang="es-CL" sz="2400" dirty="0">
                <a:latin typeface="Arial" panose="020B0604020202020204" pitchFamily="34" charset="0"/>
                <a:ea typeface="Calibri" panose="020F0502020204030204" pitchFamily="34" charset="0"/>
                <a:cs typeface="Arial" panose="020B0604020202020204" pitchFamily="34" charset="0"/>
              </a:rPr>
              <a:t>habitual de atención por sobre lo establecido en los distintos establecimientos </a:t>
            </a:r>
            <a:endParaRPr lang="es-CL" sz="2400" dirty="0">
              <a:latin typeface="Arial" panose="020B0604020202020204" pitchFamily="34" charset="0"/>
              <a:cs typeface="Arial" panose="020B0604020202020204" pitchFamily="34" charset="0"/>
            </a:endParaRPr>
          </a:p>
          <a:p>
            <a:pPr algn="just"/>
            <a:endParaRPr lang="es-CL" sz="2400" dirty="0">
              <a:latin typeface="Arial" panose="020B0604020202020204" pitchFamily="34" charset="0"/>
              <a:cs typeface="Arial" panose="020B0604020202020204" pitchFamily="34" charset="0"/>
            </a:endParaRPr>
          </a:p>
        </p:txBody>
      </p:sp>
      <p:pic>
        <p:nvPicPr>
          <p:cNvPr id="5" name="Imagen 4">
            <a:extLst>
              <a:ext uri="{FF2B5EF4-FFF2-40B4-BE49-F238E27FC236}">
                <a16:creationId xmlns:a16="http://schemas.microsoft.com/office/drawing/2014/main" id="{05C1FB5A-D3D7-EFA1-F74B-3FA06AC29BB0}"/>
              </a:ext>
            </a:extLst>
          </p:cNvPr>
          <p:cNvPicPr>
            <a:picLocks noChangeAspect="1"/>
          </p:cNvPicPr>
          <p:nvPr/>
        </p:nvPicPr>
        <p:blipFill>
          <a:blip r:embed="rId2">
            <a:extLst>
              <a:ext uri="{28A0092B-C50C-407E-A947-70E740481C1C}">
                <a14:useLocalDpi xmlns:a14="http://schemas.microsoft.com/office/drawing/2010/main" val="0"/>
              </a:ext>
            </a:extLst>
          </a:blip>
          <a:srcRect l="9747" r="38303"/>
          <a:stretch/>
        </p:blipFill>
        <p:spPr>
          <a:xfrm>
            <a:off x="7311093" y="1572959"/>
            <a:ext cx="4880907" cy="5285038"/>
          </a:xfrm>
          <a:prstGeom prst="rect">
            <a:avLst/>
          </a:prstGeom>
        </p:spPr>
      </p:pic>
      <p:sp>
        <p:nvSpPr>
          <p:cNvPr id="6" name="Título 6">
            <a:extLst>
              <a:ext uri="{FF2B5EF4-FFF2-40B4-BE49-F238E27FC236}">
                <a16:creationId xmlns:a16="http://schemas.microsoft.com/office/drawing/2014/main" id="{0D10D580-29D0-5645-A811-1720212D9509}"/>
              </a:ext>
            </a:extLst>
          </p:cNvPr>
          <p:cNvSpPr txBox="1">
            <a:spLocks/>
          </p:cNvSpPr>
          <p:nvPr/>
        </p:nvSpPr>
        <p:spPr>
          <a:xfrm>
            <a:off x="7968344" y="765817"/>
            <a:ext cx="3657602" cy="990977"/>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b="1" dirty="0">
                <a:solidFill>
                  <a:srgbClr val="003C58"/>
                </a:solidFill>
                <a:latin typeface="Arial" panose="020B0604020202020204" pitchFamily="34" charset="0"/>
                <a:cs typeface="Arial" panose="020B0604020202020204" pitchFamily="34" charset="0"/>
              </a:rPr>
              <a:t>Introducción</a:t>
            </a:r>
          </a:p>
        </p:txBody>
      </p:sp>
      <p:sp>
        <p:nvSpPr>
          <p:cNvPr id="7" name="Rectángulo 6">
            <a:extLst>
              <a:ext uri="{FF2B5EF4-FFF2-40B4-BE49-F238E27FC236}">
                <a16:creationId xmlns:a16="http://schemas.microsoft.com/office/drawing/2014/main" id="{1F1B4357-9575-9CE3-3588-E5A0C06A8669}"/>
              </a:ext>
            </a:extLst>
          </p:cNvPr>
          <p:cNvSpPr/>
          <p:nvPr/>
        </p:nvSpPr>
        <p:spPr>
          <a:xfrm rot="16200000">
            <a:off x="7558196" y="1983106"/>
            <a:ext cx="4477897" cy="3657602"/>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Rectángulo 1">
            <a:extLst>
              <a:ext uri="{FF2B5EF4-FFF2-40B4-BE49-F238E27FC236}">
                <a16:creationId xmlns:a16="http://schemas.microsoft.com/office/drawing/2014/main" id="{DBF70A3F-3355-D4C8-3FC3-0B962CEF00E6}"/>
              </a:ext>
            </a:extLst>
          </p:cNvPr>
          <p:cNvSpPr/>
          <p:nvPr/>
        </p:nvSpPr>
        <p:spPr>
          <a:xfrm>
            <a:off x="0" y="1572958"/>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4314816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01AEA8C8-5334-ABB2-996B-DEAD2EEDE3A3}"/>
              </a:ext>
            </a:extLst>
          </p:cNvPr>
          <p:cNvPicPr>
            <a:picLocks noGrp="1" noRot="1" noChangeAspect="1" noMove="1" noResize="1" noEditPoints="1" noAdjustHandles="1" noChangeArrowheads="1" noChangeShapeType="1" noCrop="1"/>
          </p:cNvPicPr>
          <p:nvPr/>
        </p:nvPicPr>
        <p:blipFill>
          <a:blip r:embed="rId2">
            <a:alphaModFix/>
            <a:extLst>
              <a:ext uri="{28A0092B-C50C-407E-A947-70E740481C1C}">
                <a14:useLocalDpi xmlns:a14="http://schemas.microsoft.com/office/drawing/2010/main" val="0"/>
              </a:ext>
            </a:extLst>
          </a:blip>
          <a:srcRect l="20688"/>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3A7FFA41-60A5-6E51-5767-EBDE71711982}"/>
              </a:ext>
            </a:extLst>
          </p:cNvPr>
          <p:cNvSpPr>
            <a:spLocks noGrp="1"/>
          </p:cNvSpPr>
          <p:nvPr>
            <p:ph type="title"/>
          </p:nvPr>
        </p:nvSpPr>
        <p:spPr>
          <a:xfrm>
            <a:off x="7531610" y="365125"/>
            <a:ext cx="3822189" cy="991402"/>
          </a:xfrm>
        </p:spPr>
        <p:txBody>
          <a:bodyPr>
            <a:normAutofit/>
          </a:bodyPr>
          <a:lstStyle/>
          <a:p>
            <a:pPr algn="r"/>
            <a:r>
              <a:rPr lang="es-CL" sz="4000" b="1" dirty="0">
                <a:solidFill>
                  <a:srgbClr val="003C58"/>
                </a:solidFill>
                <a:effectLst/>
                <a:latin typeface="Arial" panose="020B0604020202020204" pitchFamily="34" charset="0"/>
                <a:cs typeface="Arial" panose="020B0604020202020204" pitchFamily="34" charset="0"/>
              </a:rPr>
              <a:t>Conclusión</a:t>
            </a:r>
            <a:endParaRPr lang="es-CL" sz="4000" b="1" dirty="0">
              <a:solidFill>
                <a:srgbClr val="003C58"/>
              </a:solidFill>
              <a:latin typeface="Arial" panose="020B0604020202020204" pitchFamily="34" charset="0"/>
              <a:cs typeface="Arial" panose="020B0604020202020204" pitchFamily="34" charset="0"/>
            </a:endParaRPr>
          </a:p>
        </p:txBody>
      </p:sp>
      <p:sp>
        <p:nvSpPr>
          <p:cNvPr id="5" name="Rectángulo 4">
            <a:extLst>
              <a:ext uri="{FF2B5EF4-FFF2-40B4-BE49-F238E27FC236}">
                <a16:creationId xmlns:a16="http://schemas.microsoft.com/office/drawing/2014/main" id="{741429CA-67ED-8F95-167B-2C2CC79392D1}"/>
              </a:ext>
            </a:extLst>
          </p:cNvPr>
          <p:cNvSpPr/>
          <p:nvPr/>
        </p:nvSpPr>
        <p:spPr>
          <a:xfrm>
            <a:off x="2934119" y="1527349"/>
            <a:ext cx="8912887" cy="4762919"/>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sz="2400"/>
          </a:p>
        </p:txBody>
      </p:sp>
      <p:sp>
        <p:nvSpPr>
          <p:cNvPr id="6" name="Marcador de contenido 5">
            <a:extLst>
              <a:ext uri="{FF2B5EF4-FFF2-40B4-BE49-F238E27FC236}">
                <a16:creationId xmlns:a16="http://schemas.microsoft.com/office/drawing/2014/main" id="{3734FF41-EB5B-2A1D-611B-7172DB769727}"/>
              </a:ext>
            </a:extLst>
          </p:cNvPr>
          <p:cNvSpPr>
            <a:spLocks noGrp="1"/>
          </p:cNvSpPr>
          <p:nvPr>
            <p:ph idx="1"/>
          </p:nvPr>
        </p:nvSpPr>
        <p:spPr>
          <a:xfrm>
            <a:off x="2931073" y="1527349"/>
            <a:ext cx="8422727" cy="4649614"/>
          </a:xfrm>
        </p:spPr>
        <p:txBody>
          <a:bodyPr>
            <a:normAutofit/>
          </a:bodyPr>
          <a:lstStyle/>
          <a:p>
            <a:pPr algn="just"/>
            <a:r>
              <a:rPr lang="es-CL" sz="2400" dirty="0">
                <a:ea typeface="Calibri" panose="020F0502020204030204" pitchFamily="34" charset="0"/>
              </a:rPr>
              <a:t>El HCSBA posee una alta demanda de atenciones de salud, dada su ubicación geográfica en la región Metropolitana y siendo referente nacional</a:t>
            </a:r>
          </a:p>
          <a:p>
            <a:pPr algn="just"/>
            <a:r>
              <a:rPr lang="es-CL" sz="2400" dirty="0">
                <a:ea typeface="Calibri" panose="020F0502020204030204" pitchFamily="34" charset="0"/>
              </a:rPr>
              <a:t>El presente estudio es una aproximación a la caracterización de la demanda en salud y ha ido variando en los últimos años con el fenómeno de la migración. </a:t>
            </a:r>
          </a:p>
          <a:p>
            <a:pPr algn="just"/>
            <a:r>
              <a:rPr lang="es-CL" sz="2400" dirty="0">
                <a:ea typeface="Calibri" panose="020F0502020204030204" pitchFamily="34" charset="0"/>
                <a:cs typeface="Times New Roman" panose="02020603050405020304" pitchFamily="18" charset="0"/>
              </a:rPr>
              <a:t>De los anterior podemos concluir que </a:t>
            </a:r>
            <a:r>
              <a:rPr lang="es-CL" sz="2400" b="1" dirty="0">
                <a:ea typeface="Calibri" panose="020F0502020204030204" pitchFamily="34" charset="0"/>
                <a:cs typeface="Times New Roman" panose="02020603050405020304" pitchFamily="18" charset="0"/>
              </a:rPr>
              <a:t>la migración </a:t>
            </a:r>
            <a:r>
              <a:rPr lang="es-CL" sz="2400" dirty="0">
                <a:ea typeface="Calibri" panose="020F0502020204030204" pitchFamily="34" charset="0"/>
                <a:cs typeface="Times New Roman" panose="02020603050405020304" pitchFamily="18" charset="0"/>
              </a:rPr>
              <a:t>a las comunas pertenecientes al Servicio de Salud Metropolitano Central ha provocado un </a:t>
            </a:r>
            <a:r>
              <a:rPr lang="es-CL" sz="2400" b="1" dirty="0">
                <a:ea typeface="Calibri" panose="020F0502020204030204" pitchFamily="34" charset="0"/>
                <a:cs typeface="Times New Roman" panose="02020603050405020304" pitchFamily="18" charset="0"/>
              </a:rPr>
              <a:t>aumento en la demanda asistencial </a:t>
            </a:r>
            <a:r>
              <a:rPr lang="es-CL" sz="2400" dirty="0">
                <a:ea typeface="Calibri" panose="020F0502020204030204" pitchFamily="34" charset="0"/>
                <a:cs typeface="Times New Roman" panose="02020603050405020304" pitchFamily="18" charset="0"/>
              </a:rPr>
              <a:t>en Unidades de Atención Cerrada del Hospital Clínico San Borja Arriaran.</a:t>
            </a:r>
          </a:p>
          <a:p>
            <a:pPr algn="just"/>
            <a:endParaRPr lang="es-CL" sz="2400" dirty="0">
              <a:ea typeface="Calibri" panose="020F0502020204030204" pitchFamily="34" charset="0"/>
            </a:endParaRPr>
          </a:p>
          <a:p>
            <a:pPr algn="just"/>
            <a:endParaRPr lang="es-CL" sz="2000" dirty="0">
              <a:latin typeface="Arial" panose="020B0604020202020204" pitchFamily="34" charset="0"/>
              <a:ea typeface="Calibri" panose="020F0502020204030204" pitchFamily="34" charset="0"/>
            </a:endParaRPr>
          </a:p>
          <a:p>
            <a:pPr algn="just"/>
            <a:endParaRPr lang="es-CL" sz="2000" dirty="0">
              <a:solidFill>
                <a:srgbClr val="003C58"/>
              </a:solidFill>
              <a:latin typeface="Arial" panose="020B0604020202020204" pitchFamily="34" charset="0"/>
              <a:cs typeface="Arial" panose="020B0604020202020204" pitchFamily="34" charset="0"/>
            </a:endParaRPr>
          </a:p>
        </p:txBody>
      </p:sp>
      <p:sp>
        <p:nvSpPr>
          <p:cNvPr id="3" name="Rectángulo 2">
            <a:extLst>
              <a:ext uri="{FF2B5EF4-FFF2-40B4-BE49-F238E27FC236}">
                <a16:creationId xmlns:a16="http://schemas.microsoft.com/office/drawing/2014/main" id="{EDF8EA7F-02D4-A20C-3762-DD60DA0990D2}"/>
              </a:ext>
            </a:extLst>
          </p:cNvPr>
          <p:cNvSpPr/>
          <p:nvPr/>
        </p:nvSpPr>
        <p:spPr>
          <a:xfrm>
            <a:off x="11943984" y="1527349"/>
            <a:ext cx="246490" cy="4762919"/>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7" name="Picture 4" descr="Logo HCSBA – png – Hospital Clínico San Borja Arriarán">
            <a:extLst>
              <a:ext uri="{FF2B5EF4-FFF2-40B4-BE49-F238E27FC236}">
                <a16:creationId xmlns:a16="http://schemas.microsoft.com/office/drawing/2014/main" id="{50853B29-9DCE-0B0E-56AC-10F222F4C5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149" y="1680638"/>
            <a:ext cx="2551946" cy="197150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OPS/OMS en conjunto con el Ministerio de Salud de Chile, invita a  profesionales clínicos y de trabajo social a postular a Consultoría de  Apoyo a Migrantes en la Zona Norte del País -">
            <a:extLst>
              <a:ext uri="{FF2B5EF4-FFF2-40B4-BE49-F238E27FC236}">
                <a16:creationId xmlns:a16="http://schemas.microsoft.com/office/drawing/2014/main" id="{141E0133-1C81-8C77-14FD-C177647A55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652" y="3908809"/>
            <a:ext cx="2525443" cy="1680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96919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28D2B1E-D81A-4484-FA28-1772704FA33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ángulo 7">
            <a:extLst>
              <a:ext uri="{FF2B5EF4-FFF2-40B4-BE49-F238E27FC236}">
                <a16:creationId xmlns:a16="http://schemas.microsoft.com/office/drawing/2014/main" id="{E58AEEE6-C2AB-BF78-7975-CD51848EC6BE}"/>
              </a:ext>
            </a:extLst>
          </p:cNvPr>
          <p:cNvSpPr/>
          <p:nvPr/>
        </p:nvSpPr>
        <p:spPr>
          <a:xfrm>
            <a:off x="383743" y="1723028"/>
            <a:ext cx="11424514" cy="4918404"/>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C702AF4E-8E91-F51F-EEDB-22302900B914}"/>
              </a:ext>
            </a:extLst>
          </p:cNvPr>
          <p:cNvSpPr>
            <a:spLocks noGrp="1"/>
          </p:cNvSpPr>
          <p:nvPr>
            <p:ph type="title"/>
          </p:nvPr>
        </p:nvSpPr>
        <p:spPr>
          <a:xfrm>
            <a:off x="838199" y="626382"/>
            <a:ext cx="3537858" cy="1325563"/>
          </a:xfrm>
        </p:spPr>
        <p:txBody>
          <a:bodyPr/>
          <a:lstStyle/>
          <a:p>
            <a:r>
              <a:rPr lang="es-CL" b="1" dirty="0">
                <a:solidFill>
                  <a:schemeClr val="bg1"/>
                </a:solidFill>
                <a:effectLst/>
                <a:latin typeface="Arial" panose="020B0604020202020204" pitchFamily="34" charset="0"/>
                <a:cs typeface="Arial" panose="020B0604020202020204" pitchFamily="34" charset="0"/>
              </a:rPr>
              <a:t>Referencias</a:t>
            </a:r>
            <a:endParaRPr lang="es-CL" b="1" dirty="0">
              <a:solidFill>
                <a:schemeClr val="bg1"/>
              </a:solidFill>
              <a:latin typeface="Arial" panose="020B0604020202020204" pitchFamily="34" charset="0"/>
              <a:cs typeface="Arial" panose="020B0604020202020204" pitchFamily="34" charset="0"/>
            </a:endParaRPr>
          </a:p>
        </p:txBody>
      </p:sp>
      <p:sp>
        <p:nvSpPr>
          <p:cNvPr id="3" name="Rectángulo 2">
            <a:extLst>
              <a:ext uri="{FF2B5EF4-FFF2-40B4-BE49-F238E27FC236}">
                <a16:creationId xmlns:a16="http://schemas.microsoft.com/office/drawing/2014/main" id="{3357DB04-3E73-B7C0-D0F3-120EAFBEF1C5}"/>
              </a:ext>
            </a:extLst>
          </p:cNvPr>
          <p:cNvSpPr/>
          <p:nvPr/>
        </p:nvSpPr>
        <p:spPr>
          <a:xfrm>
            <a:off x="11945510" y="2059913"/>
            <a:ext cx="246490" cy="4230356"/>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CuadroTexto 8">
            <a:extLst>
              <a:ext uri="{FF2B5EF4-FFF2-40B4-BE49-F238E27FC236}">
                <a16:creationId xmlns:a16="http://schemas.microsoft.com/office/drawing/2014/main" id="{360D686F-6015-EFEB-122B-98B0C9E5E2B5}"/>
              </a:ext>
            </a:extLst>
          </p:cNvPr>
          <p:cNvSpPr txBox="1"/>
          <p:nvPr/>
        </p:nvSpPr>
        <p:spPr>
          <a:xfrm>
            <a:off x="610971" y="1892052"/>
            <a:ext cx="10970057" cy="4580356"/>
          </a:xfrm>
          <a:prstGeom prst="rect">
            <a:avLst/>
          </a:prstGeom>
          <a:noFill/>
        </p:spPr>
        <p:txBody>
          <a:bodyPr wrap="square">
            <a:spAutoFit/>
          </a:bodyPr>
          <a:lstStyle/>
          <a:p>
            <a:pPr>
              <a:lnSpc>
                <a:spcPct val="115000"/>
              </a:lnSpc>
              <a:spcAft>
                <a:spcPts val="1000"/>
              </a:spcAft>
            </a:pP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1.Fernández-Niño JA, Navarro-Lechuga E, Fernández-Niño JA, Navarro-Lechuga E. MIGRACIÓN HUMANA Y SALUD: UN CAMPO EMERGENTE DE INVESTIGACIÓN EN COLOMBIA. Revista de Salud Pública [Internet]. 2018 [citado 2 de noviembre de 2023];20(4):404–5. Disponible en: http://www.scielo.org.co/scielo.php?script=sci_arttext&amp;pid=S0124-00642018000400404&amp;lng=en&amp;nrm=iso&amp;tlng=es</a:t>
            </a:r>
            <a:endParaRPr lang="es-CL"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2.Cabieses B, Gálvez P, </a:t>
            </a:r>
            <a:r>
              <a:rPr lang="es-CL" sz="1050" dirty="0" err="1">
                <a:effectLst/>
                <a:latin typeface="Calibri" panose="020F0502020204030204" pitchFamily="34" charset="0"/>
                <a:ea typeface="Times New Roman" panose="02020603050405020304" pitchFamily="18" charset="0"/>
                <a:cs typeface="Times New Roman" panose="02020603050405020304" pitchFamily="18" charset="0"/>
              </a:rPr>
              <a:t>Ajraz</a:t>
            </a: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 N. Migración internacional y salud: el aporte de las teorías sociales migratorias a las decisiones en salud pública. </a:t>
            </a:r>
            <a:r>
              <a:rPr lang="es-CL" sz="1050" dirty="0" err="1">
                <a:effectLst/>
                <a:latin typeface="Calibri" panose="020F0502020204030204" pitchFamily="34" charset="0"/>
                <a:ea typeface="Times New Roman" panose="02020603050405020304" pitchFamily="18" charset="0"/>
                <a:cs typeface="Times New Roman" panose="02020603050405020304" pitchFamily="18" charset="0"/>
              </a:rPr>
              <a:t>Rev</a:t>
            </a: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 </a:t>
            </a:r>
            <a:r>
              <a:rPr lang="es-CL" sz="1050" dirty="0" err="1">
                <a:effectLst/>
                <a:latin typeface="Calibri" panose="020F0502020204030204" pitchFamily="34" charset="0"/>
                <a:ea typeface="Times New Roman" panose="02020603050405020304" pitchFamily="18" charset="0"/>
                <a:cs typeface="Times New Roman" panose="02020603050405020304" pitchFamily="18" charset="0"/>
              </a:rPr>
              <a:t>Peru</a:t>
            </a: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 </a:t>
            </a:r>
            <a:r>
              <a:rPr lang="es-CL" sz="1050" dirty="0" err="1">
                <a:effectLst/>
                <a:latin typeface="Calibri" panose="020F0502020204030204" pitchFamily="34" charset="0"/>
                <a:ea typeface="Times New Roman" panose="02020603050405020304" pitchFamily="18" charset="0"/>
                <a:cs typeface="Times New Roman" panose="02020603050405020304" pitchFamily="18" charset="0"/>
              </a:rPr>
              <a:t>Med</a:t>
            </a: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 </a:t>
            </a:r>
            <a:r>
              <a:rPr lang="es-CL" sz="1050" dirty="0" err="1">
                <a:effectLst/>
                <a:latin typeface="Calibri" panose="020F0502020204030204" pitchFamily="34" charset="0"/>
                <a:ea typeface="Times New Roman" panose="02020603050405020304" pitchFamily="18" charset="0"/>
                <a:cs typeface="Times New Roman" panose="02020603050405020304" pitchFamily="18" charset="0"/>
              </a:rPr>
              <a:t>Exp</a:t>
            </a: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 Salud Publica. 1 de abril de 2018;35(2):285–91. </a:t>
            </a:r>
            <a:endParaRPr lang="es-CL"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3.McAuliffe M y AT, Organización Internacional para las Migraciones (OIM) Ginebra. INFORME SOBRE LAS MIGRACIONES EN EL MUNDO 2022. 2021; Disponible en: www.iom.int</a:t>
            </a:r>
            <a:endParaRPr lang="es-CL"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4.División de Estadística de las Naciones Unidas (UNSTAT). Poblaciones de migrantes internacionales | Portal de Datos sobre Migración [Internet]. 2021 [citado 17 de diciembre de 2023]. Disponible en: https://www.migrationdataportal.org/es/themes/poblaciones-de-migrantes-internacionales</a:t>
            </a:r>
            <a:endParaRPr lang="es-CL"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5.United </a:t>
            </a:r>
            <a:r>
              <a:rPr lang="es-CL" sz="1050" dirty="0" err="1">
                <a:effectLst/>
                <a:latin typeface="Calibri" panose="020F0502020204030204" pitchFamily="34" charset="0"/>
                <a:ea typeface="Times New Roman" panose="02020603050405020304" pitchFamily="18" charset="0"/>
                <a:cs typeface="Times New Roman" panose="02020603050405020304" pitchFamily="18" charset="0"/>
              </a:rPr>
              <a:t>Nations</a:t>
            </a: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 </a:t>
            </a:r>
            <a:r>
              <a:rPr lang="es-CL" sz="1050" dirty="0" err="1">
                <a:effectLst/>
                <a:latin typeface="Calibri" panose="020F0502020204030204" pitchFamily="34" charset="0"/>
                <a:ea typeface="Times New Roman" panose="02020603050405020304" pitchFamily="18" charset="0"/>
                <a:cs typeface="Times New Roman" panose="02020603050405020304" pitchFamily="18" charset="0"/>
              </a:rPr>
              <a:t>Department</a:t>
            </a: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 </a:t>
            </a:r>
            <a:r>
              <a:rPr lang="es-CL" sz="1050" dirty="0" err="1">
                <a:effectLst/>
                <a:latin typeface="Calibri" panose="020F0502020204030204" pitchFamily="34" charset="0"/>
                <a:ea typeface="Times New Roman" panose="02020603050405020304" pitchFamily="18" charset="0"/>
                <a:cs typeface="Times New Roman" panose="02020603050405020304" pitchFamily="18" charset="0"/>
              </a:rPr>
              <a:t>of</a:t>
            </a: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 </a:t>
            </a:r>
            <a:r>
              <a:rPr lang="es-CL" sz="1050" dirty="0" err="1">
                <a:effectLst/>
                <a:latin typeface="Calibri" panose="020F0502020204030204" pitchFamily="34" charset="0"/>
                <a:ea typeface="Times New Roman" panose="02020603050405020304" pitchFamily="18" charset="0"/>
                <a:cs typeface="Times New Roman" panose="02020603050405020304" pitchFamily="18" charset="0"/>
              </a:rPr>
              <a:t>Economic</a:t>
            </a: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 and Social </a:t>
            </a:r>
            <a:r>
              <a:rPr lang="es-CL" sz="1050" dirty="0" err="1">
                <a:effectLst/>
                <a:latin typeface="Calibri" panose="020F0502020204030204" pitchFamily="34" charset="0"/>
                <a:ea typeface="Times New Roman" panose="02020603050405020304" pitchFamily="18" charset="0"/>
                <a:cs typeface="Times New Roman" panose="02020603050405020304" pitchFamily="18" charset="0"/>
              </a:rPr>
              <a:t>Affairs</a:t>
            </a: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 PD (2015). </a:t>
            </a:r>
            <a:r>
              <a:rPr lang="es-CL" sz="1050" dirty="0" err="1">
                <a:effectLst/>
                <a:latin typeface="Calibri" panose="020F0502020204030204" pitchFamily="34" charset="0"/>
                <a:ea typeface="Times New Roman" panose="02020603050405020304" pitchFamily="18" charset="0"/>
                <a:cs typeface="Times New Roman" panose="02020603050405020304" pitchFamily="18" charset="0"/>
              </a:rPr>
              <a:t>Trends</a:t>
            </a: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 in International </a:t>
            </a:r>
            <a:r>
              <a:rPr lang="es-CL" sz="1050" dirty="0" err="1">
                <a:effectLst/>
                <a:latin typeface="Calibri" panose="020F0502020204030204" pitchFamily="34" charset="0"/>
                <a:ea typeface="Times New Roman" panose="02020603050405020304" pitchFamily="18" charset="0"/>
                <a:cs typeface="Times New Roman" panose="02020603050405020304" pitchFamily="18" charset="0"/>
              </a:rPr>
              <a:t>Migrant</a:t>
            </a: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 Stock: </a:t>
            </a:r>
            <a:r>
              <a:rPr lang="es-CL" sz="1050" dirty="0" err="1">
                <a:effectLst/>
                <a:latin typeface="Calibri" panose="020F0502020204030204" pitchFamily="34" charset="0"/>
                <a:ea typeface="Times New Roman" panose="02020603050405020304" pitchFamily="18" charset="0"/>
                <a:cs typeface="Times New Roman" panose="02020603050405020304" pitchFamily="18" charset="0"/>
              </a:rPr>
              <a:t>The</a:t>
            </a: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 2015 </a:t>
            </a:r>
            <a:r>
              <a:rPr lang="es-CL" sz="1050" dirty="0" err="1">
                <a:effectLst/>
                <a:latin typeface="Calibri" panose="020F0502020204030204" pitchFamily="34" charset="0"/>
                <a:ea typeface="Times New Roman" panose="02020603050405020304" pitchFamily="18" charset="0"/>
                <a:cs typeface="Times New Roman" panose="02020603050405020304" pitchFamily="18" charset="0"/>
              </a:rPr>
              <a:t>Revision</a:t>
            </a: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 2015 [citado 2 de noviembre de 2023]; Disponible en: https://reliefweb.int/report/world/trends-international-migrant-stock-2015-revision</a:t>
            </a:r>
            <a:endParaRPr lang="es-CL"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6.Corbinos LA, Delgado I, </a:t>
            </a:r>
            <a:r>
              <a:rPr lang="es-CL" sz="1050" dirty="0" err="1">
                <a:effectLst/>
                <a:latin typeface="Calibri" panose="020F0502020204030204" pitchFamily="34" charset="0"/>
                <a:ea typeface="Times New Roman" panose="02020603050405020304" pitchFamily="18" charset="0"/>
                <a:cs typeface="Times New Roman" panose="02020603050405020304" pitchFamily="18" charset="0"/>
              </a:rPr>
              <a:t>Oyarte</a:t>
            </a: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 M, Cabieses B. Salud Y Migración: Análisis Descriptivo Comparativo De Los Egresos Hospitalarios De La Población Extranjera Y Chilena (</a:t>
            </a:r>
            <a:r>
              <a:rPr lang="es-CL" sz="1050" dirty="0" err="1">
                <a:effectLst/>
                <a:latin typeface="Calibri" panose="020F0502020204030204" pitchFamily="34" charset="0"/>
                <a:ea typeface="Times New Roman" panose="02020603050405020304" pitchFamily="18" charset="0"/>
                <a:cs typeface="Times New Roman" panose="02020603050405020304" pitchFamily="18" charset="0"/>
              </a:rPr>
              <a:t>Health</a:t>
            </a: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 and </a:t>
            </a:r>
            <a:r>
              <a:rPr lang="es-CL" sz="1050" dirty="0" err="1">
                <a:effectLst/>
                <a:latin typeface="Calibri" panose="020F0502020204030204" pitchFamily="34" charset="0"/>
                <a:ea typeface="Times New Roman" panose="02020603050405020304" pitchFamily="18" charset="0"/>
                <a:cs typeface="Times New Roman" panose="02020603050405020304" pitchFamily="18" charset="0"/>
              </a:rPr>
              <a:t>Migration</a:t>
            </a: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 A Comparative. 2017 [citado 13 de diciembre de 2023]; Disponible en: https://papers.ssrn.com/sol3/papers.cfm?abstract_id=2982442</a:t>
            </a:r>
            <a:endParaRPr lang="es-CL"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7. Correa-</a:t>
            </a:r>
            <a:r>
              <a:rPr lang="es-CL" sz="1050" dirty="0" err="1">
                <a:effectLst/>
                <a:latin typeface="Calibri" panose="020F0502020204030204" pitchFamily="34" charset="0"/>
                <a:ea typeface="Times New Roman" panose="02020603050405020304" pitchFamily="18" charset="0"/>
                <a:cs typeface="Times New Roman" panose="02020603050405020304" pitchFamily="18" charset="0"/>
              </a:rPr>
              <a:t>Betancour</a:t>
            </a: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 M, Pérez-González C. Caracterización de las consultas de la población migrante adulta en un servicio de urgencia público del área norte de Santiago de Chile durante 2018. Revista de Salud Pública [Internet]. 3 de febrero de 2023 [citado 12 de octubre de 2023];22(6):658–65. Disponible en: </a:t>
            </a:r>
            <a:r>
              <a:rPr lang="es-CL" sz="1050" dirty="0">
                <a:effectLst/>
                <a:latin typeface="Calibri" panose="020F0502020204030204" pitchFamily="34" charset="0"/>
                <a:ea typeface="Times New Roman" panose="02020603050405020304" pitchFamily="18" charset="0"/>
                <a:cs typeface="Times New Roman" panose="02020603050405020304" pitchFamily="18" charset="0"/>
                <a:hlinkClick r:id="rId3"/>
              </a:rPr>
              <a:t>https://doi.org/10.15446/rsap.V22n6.84769</a:t>
            </a:r>
            <a:endParaRPr lang="es-CL" sz="105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8.Llosada </a:t>
            </a:r>
            <a:r>
              <a:rPr lang="es-CL" sz="1050" dirty="0" err="1">
                <a:effectLst/>
                <a:latin typeface="Calibri" panose="020F0502020204030204" pitchFamily="34" charset="0"/>
                <a:ea typeface="Times New Roman" panose="02020603050405020304" pitchFamily="18" charset="0"/>
                <a:cs typeface="Times New Roman" panose="02020603050405020304" pitchFamily="18" charset="0"/>
              </a:rPr>
              <a:t>Gistau</a:t>
            </a: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 J, </a:t>
            </a:r>
            <a:r>
              <a:rPr lang="es-CL" sz="1050" dirty="0" err="1">
                <a:effectLst/>
                <a:latin typeface="Calibri" panose="020F0502020204030204" pitchFamily="34" charset="0"/>
                <a:ea typeface="Times New Roman" panose="02020603050405020304" pitchFamily="18" charset="0"/>
                <a:cs typeface="Times New Roman" panose="02020603050405020304" pitchFamily="18" charset="0"/>
              </a:rPr>
              <a:t>Vallverdú</a:t>
            </a: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 </a:t>
            </a:r>
            <a:r>
              <a:rPr lang="es-CL" sz="1050" dirty="0" err="1">
                <a:effectLst/>
                <a:latin typeface="Calibri" panose="020F0502020204030204" pitchFamily="34" charset="0"/>
                <a:ea typeface="Times New Roman" panose="02020603050405020304" pitchFamily="18" charset="0"/>
                <a:cs typeface="Times New Roman" panose="02020603050405020304" pitchFamily="18" charset="0"/>
              </a:rPr>
              <a:t>Duch</a:t>
            </a: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 I, Miró </a:t>
            </a:r>
            <a:r>
              <a:rPr lang="es-CL" sz="1050" dirty="0" err="1">
                <a:effectLst/>
                <a:latin typeface="Calibri" panose="020F0502020204030204" pitchFamily="34" charset="0"/>
                <a:ea typeface="Times New Roman" panose="02020603050405020304" pitchFamily="18" charset="0"/>
                <a:cs typeface="Times New Roman" panose="02020603050405020304" pitchFamily="18" charset="0"/>
              </a:rPr>
              <a:t>Orpinell</a:t>
            </a: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 M, </a:t>
            </a:r>
            <a:r>
              <a:rPr lang="es-CL" sz="1050" dirty="0" err="1">
                <a:effectLst/>
                <a:latin typeface="Calibri" panose="020F0502020204030204" pitchFamily="34" charset="0"/>
                <a:ea typeface="Times New Roman" panose="02020603050405020304" pitchFamily="18" charset="0"/>
                <a:cs typeface="Times New Roman" panose="02020603050405020304" pitchFamily="18" charset="0"/>
              </a:rPr>
              <a:t>Pijem</a:t>
            </a: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 Serra C, </a:t>
            </a:r>
            <a:r>
              <a:rPr lang="es-CL" sz="1050" dirty="0" err="1">
                <a:effectLst/>
                <a:latin typeface="Calibri" panose="020F0502020204030204" pitchFamily="34" charset="0"/>
                <a:ea typeface="Times New Roman" panose="02020603050405020304" pitchFamily="18" charset="0"/>
                <a:cs typeface="Times New Roman" panose="02020603050405020304" pitchFamily="18" charset="0"/>
              </a:rPr>
              <a:t>Guarga</a:t>
            </a: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 Rojas À. Acceso y uso de los servicios sanitarios por parte de los pacientes inmigrantes: La voz de los profesionales. Aten Primaria. febrero de 2012;44(2):82–8. </a:t>
            </a:r>
            <a:endParaRPr lang="es-CL"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9.Ministerio del Interior y Seguridad Pública. Ley 21325:  Ley de Migración y Extranjería [Internet]. Publicación: 20-ABR-2021 | Promulgación: 11-ABR-2021 Chile; oct, 2021. Disponible en: https://bcn.cl/2xipl</a:t>
            </a:r>
            <a:endParaRPr lang="es-CL"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s-CL"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365921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734CE-75B8-CF30-CCE0-64D5F9E1E982}"/>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D5D290EA-3901-02F1-C5DF-F2C67B0BAE3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ángulo 7">
            <a:extLst>
              <a:ext uri="{FF2B5EF4-FFF2-40B4-BE49-F238E27FC236}">
                <a16:creationId xmlns:a16="http://schemas.microsoft.com/office/drawing/2014/main" id="{272BB2AC-EFD6-DD27-6298-6904678A7065}"/>
              </a:ext>
            </a:extLst>
          </p:cNvPr>
          <p:cNvSpPr/>
          <p:nvPr/>
        </p:nvSpPr>
        <p:spPr>
          <a:xfrm>
            <a:off x="383743" y="1723028"/>
            <a:ext cx="11424514" cy="4918404"/>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F8CFA581-C30B-2DDD-8C1B-7F31DDD830F5}"/>
              </a:ext>
            </a:extLst>
          </p:cNvPr>
          <p:cNvSpPr>
            <a:spLocks noGrp="1"/>
          </p:cNvSpPr>
          <p:nvPr>
            <p:ph type="title"/>
          </p:nvPr>
        </p:nvSpPr>
        <p:spPr>
          <a:xfrm>
            <a:off x="838199" y="626382"/>
            <a:ext cx="3537858" cy="1325563"/>
          </a:xfrm>
        </p:spPr>
        <p:txBody>
          <a:bodyPr/>
          <a:lstStyle/>
          <a:p>
            <a:r>
              <a:rPr lang="es-CL" b="1" dirty="0">
                <a:solidFill>
                  <a:schemeClr val="bg1"/>
                </a:solidFill>
                <a:effectLst/>
                <a:latin typeface="Arial" panose="020B0604020202020204" pitchFamily="34" charset="0"/>
                <a:cs typeface="Arial" panose="020B0604020202020204" pitchFamily="34" charset="0"/>
              </a:rPr>
              <a:t>Referencias</a:t>
            </a:r>
            <a:endParaRPr lang="es-CL" b="1" dirty="0">
              <a:solidFill>
                <a:schemeClr val="bg1"/>
              </a:solidFill>
              <a:latin typeface="Arial" panose="020B0604020202020204" pitchFamily="34" charset="0"/>
              <a:cs typeface="Arial" panose="020B0604020202020204" pitchFamily="34" charset="0"/>
            </a:endParaRPr>
          </a:p>
        </p:txBody>
      </p:sp>
      <p:sp>
        <p:nvSpPr>
          <p:cNvPr id="3" name="Rectángulo 2">
            <a:extLst>
              <a:ext uri="{FF2B5EF4-FFF2-40B4-BE49-F238E27FC236}">
                <a16:creationId xmlns:a16="http://schemas.microsoft.com/office/drawing/2014/main" id="{F0FADF95-4698-0294-D083-D6AAEBB98931}"/>
              </a:ext>
            </a:extLst>
          </p:cNvPr>
          <p:cNvSpPr/>
          <p:nvPr/>
        </p:nvSpPr>
        <p:spPr>
          <a:xfrm>
            <a:off x="11945510" y="2059913"/>
            <a:ext cx="246490" cy="4230356"/>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Marcador de contenido 2">
            <a:extLst>
              <a:ext uri="{FF2B5EF4-FFF2-40B4-BE49-F238E27FC236}">
                <a16:creationId xmlns:a16="http://schemas.microsoft.com/office/drawing/2014/main" id="{6C5C9A3E-F9D7-5037-598F-ED96433F9688}"/>
              </a:ext>
            </a:extLst>
          </p:cNvPr>
          <p:cNvSpPr>
            <a:spLocks noGrp="1"/>
          </p:cNvSpPr>
          <p:nvPr>
            <p:ph idx="1"/>
          </p:nvPr>
        </p:nvSpPr>
        <p:spPr>
          <a:xfrm>
            <a:off x="508703" y="1912109"/>
            <a:ext cx="11299554" cy="4525963"/>
          </a:xfrm>
        </p:spPr>
        <p:txBody>
          <a:bodyPr>
            <a:noAutofit/>
          </a:bodyPr>
          <a:lstStyle/>
          <a:p>
            <a:pPr indent="-406400">
              <a:lnSpc>
                <a:spcPct val="100000"/>
              </a:lnSpc>
              <a:spcBef>
                <a:spcPts val="600"/>
              </a:spcBef>
              <a:spcAft>
                <a:spcPts val="600"/>
              </a:spcAft>
              <a:buAutoNum type="arabicPeriod" startAt="10"/>
            </a:pPr>
            <a:r>
              <a:rPr lang="es-CL" sz="1000" dirty="0">
                <a:effectLst/>
                <a:latin typeface="Calibri" panose="020F0502020204030204" pitchFamily="34" charset="0"/>
                <a:ea typeface="Times New Roman" panose="02020603050405020304" pitchFamily="18" charset="0"/>
                <a:cs typeface="Times New Roman" panose="02020603050405020304" pitchFamily="18" charset="0"/>
              </a:rPr>
              <a:t>Ministerio del Interior y Seguridad Publica. Ley 21589 Modifica la Ley N</a:t>
            </a:r>
            <a:r>
              <a:rPr lang="es-CL" sz="1000" baseline="30000" dirty="0">
                <a:effectLst/>
                <a:latin typeface="Calibri" panose="020F0502020204030204" pitchFamily="34" charset="0"/>
                <a:ea typeface="Times New Roman" panose="02020603050405020304" pitchFamily="18" charset="0"/>
                <a:cs typeface="Times New Roman" panose="02020603050405020304" pitchFamily="18" charset="0"/>
              </a:rPr>
              <a:t>o</a:t>
            </a:r>
            <a:r>
              <a:rPr lang="es-CL" sz="1000" dirty="0">
                <a:effectLst/>
                <a:latin typeface="Calibri" panose="020F0502020204030204" pitchFamily="34" charset="0"/>
                <a:ea typeface="Times New Roman" panose="02020603050405020304" pitchFamily="18" charset="0"/>
                <a:cs typeface="Times New Roman" panose="02020603050405020304" pitchFamily="18" charset="0"/>
              </a:rPr>
              <a:t> 21.325, Ley de Migración y Extranjería [Internet]. Publicación: 18-AGO-2023 | Promulgación: 07-AGO-2023. SANTIAGO; 2023 [citado 21 de septiembre de 2023]. Disponible en: </a:t>
            </a:r>
            <a:r>
              <a:rPr lang="es-CL" sz="1000" dirty="0">
                <a:effectLst/>
                <a:latin typeface="Calibri" panose="020F0502020204030204" pitchFamily="34" charset="0"/>
                <a:ea typeface="Times New Roman" panose="02020603050405020304" pitchFamily="18" charset="0"/>
                <a:cs typeface="Times New Roman" panose="02020603050405020304" pitchFamily="18" charset="0"/>
                <a:hlinkClick r:id="rId3"/>
              </a:rPr>
              <a:t>https://bcn.cl/3enr0</a:t>
            </a:r>
            <a:endParaRPr lang="es-CL" sz="1000" dirty="0">
              <a:latin typeface="Calibri" panose="020F0502020204030204" pitchFamily="34" charset="0"/>
              <a:ea typeface="Times New Roman" panose="02020603050405020304" pitchFamily="18" charset="0"/>
              <a:cs typeface="Times New Roman" panose="02020603050405020304" pitchFamily="18" charset="0"/>
            </a:endParaRPr>
          </a:p>
          <a:p>
            <a:pPr marL="0" indent="0">
              <a:lnSpc>
                <a:spcPct val="100000"/>
              </a:lnSpc>
              <a:spcBef>
                <a:spcPts val="600"/>
              </a:spcBef>
              <a:spcAft>
                <a:spcPts val="600"/>
              </a:spcAft>
              <a:buNone/>
            </a:pPr>
            <a:r>
              <a:rPr lang="es-CL" sz="1000" dirty="0">
                <a:effectLst/>
                <a:latin typeface="Calibri" panose="020F0502020204030204" pitchFamily="34" charset="0"/>
                <a:ea typeface="Times New Roman" panose="02020603050405020304" pitchFamily="18" charset="0"/>
                <a:cs typeface="Times New Roman" panose="02020603050405020304" pitchFamily="18" charset="0"/>
              </a:rPr>
              <a:t>11.Ministerio del Interior y Seguridad Publica. Decreto Ley 1094 Establece normas sobre extranjeros en Chile [Internet]. Fecha Publicación: 19-JUL-1975 | Fecha Promulgación: 14-JUL-1975. SANTIAGO: Fecha Publicación: 19-JUL-1975 | Fecha Promulgación: 14-JUL-1975; 1975 [citado 21 de septiembre de 2023]. Disponible en: https://bcn.cl/2xiqs</a:t>
            </a:r>
            <a:endParaRPr lang="es-CL" sz="1000" dirty="0">
              <a:effectLst/>
              <a:latin typeface="Calibri" panose="020F0502020204030204" pitchFamily="34" charset="0"/>
              <a:ea typeface="Calibri" panose="020F0502020204030204" pitchFamily="34" charset="0"/>
              <a:cs typeface="Times New Roman" panose="02020603050405020304" pitchFamily="18" charset="0"/>
            </a:endParaRPr>
          </a:p>
          <a:p>
            <a:pPr indent="-406400">
              <a:lnSpc>
                <a:spcPct val="100000"/>
              </a:lnSpc>
              <a:spcBef>
                <a:spcPts val="600"/>
              </a:spcBef>
              <a:spcAft>
                <a:spcPts val="600"/>
              </a:spcAft>
              <a:buNone/>
            </a:pPr>
            <a:r>
              <a:rPr lang="es-CL" sz="1000" dirty="0">
                <a:effectLst/>
                <a:latin typeface="Calibri" panose="020F0502020204030204" pitchFamily="34" charset="0"/>
                <a:ea typeface="Times New Roman" panose="02020603050405020304" pitchFamily="18" charset="0"/>
                <a:cs typeface="Times New Roman" panose="02020603050405020304" pitchFamily="18" charset="0"/>
              </a:rPr>
              <a:t>12.	INSTITUTO NACIONAL DE ESTADÍSTICAS. Estimación población extranjera en chile 2022. DEPARTAMENTO DE ESTADÍSTICAS DEMOGRÁFICAS Y SOCIALES SUBDEPARTAMENTO DE DEMOGRAFÍA. diciembre de 2023; </a:t>
            </a:r>
            <a:endParaRPr lang="es-CL" sz="1000" dirty="0">
              <a:effectLst/>
              <a:latin typeface="Calibri" panose="020F0502020204030204" pitchFamily="34" charset="0"/>
              <a:ea typeface="Calibri" panose="020F0502020204030204" pitchFamily="34" charset="0"/>
              <a:cs typeface="Times New Roman" panose="02020603050405020304" pitchFamily="18" charset="0"/>
            </a:endParaRPr>
          </a:p>
          <a:p>
            <a:pPr indent="-406400">
              <a:lnSpc>
                <a:spcPct val="100000"/>
              </a:lnSpc>
              <a:spcBef>
                <a:spcPts val="600"/>
              </a:spcBef>
              <a:spcAft>
                <a:spcPts val="600"/>
              </a:spcAft>
              <a:buNone/>
            </a:pPr>
            <a:r>
              <a:rPr lang="es-CL" sz="1000" dirty="0">
                <a:effectLst/>
                <a:latin typeface="Calibri" panose="020F0502020204030204" pitchFamily="34" charset="0"/>
                <a:ea typeface="Times New Roman" panose="02020603050405020304" pitchFamily="18" charset="0"/>
                <a:cs typeface="Times New Roman" panose="02020603050405020304" pitchFamily="18" charset="0"/>
              </a:rPr>
              <a:t>13.	Pablo </a:t>
            </a:r>
            <a:r>
              <a:rPr lang="es-CL" sz="1000" dirty="0" err="1">
                <a:effectLst/>
                <a:latin typeface="Calibri" panose="020F0502020204030204" pitchFamily="34" charset="0"/>
                <a:ea typeface="Times New Roman" panose="02020603050405020304" pitchFamily="18" charset="0"/>
                <a:cs typeface="Times New Roman" panose="02020603050405020304" pitchFamily="18" charset="0"/>
              </a:rPr>
              <a:t>Roessler</a:t>
            </a:r>
            <a:r>
              <a:rPr lang="es-CL" sz="1000" dirty="0">
                <a:effectLst/>
                <a:latin typeface="Calibri" panose="020F0502020204030204" pitchFamily="34" charset="0"/>
                <a:ea typeface="Times New Roman" panose="02020603050405020304" pitchFamily="18" charset="0"/>
                <a:cs typeface="Times New Roman" panose="02020603050405020304" pitchFamily="18" charset="0"/>
              </a:rPr>
              <a:t> Vergara, Sebastián Cortínez. Casen y Migración: Avances y brechas en el acceso a salud de la población migrante residente en Chile (Informe N°3) [Internet]. SANTIAGO - CHILE; 2022. Disponible en: https://www.migracionenchile.cl/publicaciones</a:t>
            </a:r>
            <a:endParaRPr lang="es-CL" sz="1000" dirty="0">
              <a:effectLst/>
              <a:latin typeface="Calibri" panose="020F0502020204030204" pitchFamily="34" charset="0"/>
              <a:ea typeface="Calibri" panose="020F0502020204030204" pitchFamily="34" charset="0"/>
              <a:cs typeface="Times New Roman" panose="02020603050405020304" pitchFamily="18" charset="0"/>
            </a:endParaRPr>
          </a:p>
          <a:p>
            <a:pPr indent="-406400">
              <a:lnSpc>
                <a:spcPct val="100000"/>
              </a:lnSpc>
              <a:spcBef>
                <a:spcPts val="600"/>
              </a:spcBef>
              <a:spcAft>
                <a:spcPts val="600"/>
              </a:spcAft>
              <a:buNone/>
            </a:pPr>
            <a:r>
              <a:rPr lang="es-CL" sz="1000" dirty="0">
                <a:effectLst/>
                <a:latin typeface="Calibri" panose="020F0502020204030204" pitchFamily="34" charset="0"/>
                <a:ea typeface="Times New Roman" panose="02020603050405020304" pitchFamily="18" charset="0"/>
                <a:cs typeface="Times New Roman" panose="02020603050405020304" pitchFamily="18" charset="0"/>
              </a:rPr>
              <a:t>14.	Congreso Nacional. Ley 19378 ESTATUTO DE ATENCION PRIMARIA DE SALUD MUNICIPAL [Internet]. feb 22, 2016. Disponible en: https://www.bcn.cl/leychile/navegar?idNorma=30745</a:t>
            </a:r>
            <a:endParaRPr lang="es-CL" sz="1000" dirty="0">
              <a:effectLst/>
              <a:latin typeface="Calibri" panose="020F0502020204030204" pitchFamily="34" charset="0"/>
              <a:ea typeface="Calibri" panose="020F0502020204030204" pitchFamily="34" charset="0"/>
              <a:cs typeface="Times New Roman" panose="02020603050405020304" pitchFamily="18" charset="0"/>
            </a:endParaRPr>
          </a:p>
          <a:p>
            <a:pPr indent="-406400">
              <a:lnSpc>
                <a:spcPct val="100000"/>
              </a:lnSpc>
              <a:spcBef>
                <a:spcPts val="600"/>
              </a:spcBef>
              <a:spcAft>
                <a:spcPts val="600"/>
              </a:spcAft>
              <a:buNone/>
            </a:pPr>
            <a:r>
              <a:rPr lang="es-CL" sz="1000" dirty="0">
                <a:effectLst/>
                <a:latin typeface="Calibri" panose="020F0502020204030204" pitchFamily="34" charset="0"/>
                <a:ea typeface="Times New Roman" panose="02020603050405020304" pitchFamily="18" charset="0"/>
                <a:cs typeface="Times New Roman" panose="02020603050405020304" pitchFamily="18" charset="0"/>
              </a:rPr>
              <a:t>15.	Ministerio de Salud; Subsecretaria de Salud Publica. Ley 20.584 Regula los Derechos y Deberes que tienen las personas en relación con acciones vinculadas a su atención en salud. [Internet]. Publicación: 24-ABR-2012 | Promulgación: 13-ABR-2012 Versión: Última Versión De : 25-NOV-2022 Ultima Modificación: 25-NOV-2022 Ley 21509. SANTIAGO, Chile; 2012 [citado 21 de septiembre de 2023]. Disponible en: https://bcn.cl/3a2jf</a:t>
            </a:r>
            <a:endParaRPr lang="es-CL" sz="1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600"/>
              </a:spcBef>
              <a:spcAft>
                <a:spcPts val="600"/>
              </a:spcAft>
              <a:buNone/>
            </a:pPr>
            <a:r>
              <a:rPr lang="es-CL" sz="1000" dirty="0">
                <a:effectLst/>
                <a:latin typeface="Calibri" panose="020F0502020204030204" pitchFamily="34" charset="0"/>
                <a:ea typeface="Times New Roman" panose="02020603050405020304" pitchFamily="18" charset="0"/>
                <a:cs typeface="Times New Roman" panose="02020603050405020304" pitchFamily="18" charset="0"/>
              </a:rPr>
              <a:t>Servicio de Salud Metropolitano Central. Cuentas Públicas SSMC 2022. Santiago de Chile; 2023. </a:t>
            </a:r>
          </a:p>
          <a:p>
            <a:pPr indent="-406400">
              <a:lnSpc>
                <a:spcPct val="100000"/>
              </a:lnSpc>
              <a:spcBef>
                <a:spcPts val="600"/>
              </a:spcBef>
              <a:spcAft>
                <a:spcPts val="600"/>
              </a:spcAft>
              <a:buAutoNum type="arabicPeriod" startAt="16"/>
            </a:pPr>
            <a:r>
              <a:rPr lang="es-CL" sz="1000" dirty="0">
                <a:effectLst/>
                <a:latin typeface="Calibri" panose="020F0502020204030204" pitchFamily="34" charset="0"/>
                <a:ea typeface="Times New Roman" panose="02020603050405020304" pitchFamily="18" charset="0"/>
                <a:cs typeface="Times New Roman" panose="02020603050405020304" pitchFamily="18" charset="0"/>
              </a:rPr>
              <a:t>Población extranjera residente en Chile superó los 1,6 millones de personas en 2022, con un 6,6% en situación irregular [Internet]. [citado 29 de diciembre de 2023]. Disponible en: </a:t>
            </a:r>
            <a:r>
              <a:rPr lang="es-CL" sz="1000" dirty="0">
                <a:latin typeface="Calibri" panose="020F0502020204030204" pitchFamily="34" charset="0"/>
                <a:ea typeface="Times New Roman" panose="02020603050405020304" pitchFamily="18" charset="0"/>
                <a:cs typeface="Times New Roman" panose="02020603050405020304" pitchFamily="18" charset="0"/>
              </a:rPr>
              <a:t>https://www.ine.gob.cl/sala-de-prensa/prensa/general/noticia/2023/12/29/poblaci%C3%B3n-extranjera-residente-en-chile-super%C3%B3-los-1-6-millones-de-personas-en-2022-con-un-6-6-de-ellas-en-situaci%C3%B3n-irregular</a:t>
            </a:r>
            <a:endParaRPr lang="es-CL" sz="1000" dirty="0">
              <a:effectLst/>
              <a:latin typeface="Calibri" panose="020F0502020204030204" pitchFamily="34" charset="0"/>
              <a:ea typeface="Times New Roman" panose="02020603050405020304" pitchFamily="18" charset="0"/>
              <a:cs typeface="Times New Roman" panose="02020603050405020304" pitchFamily="18" charset="0"/>
            </a:endParaRPr>
          </a:p>
          <a:p>
            <a:pPr indent="-406400">
              <a:lnSpc>
                <a:spcPct val="100000"/>
              </a:lnSpc>
              <a:spcBef>
                <a:spcPts val="600"/>
              </a:spcBef>
              <a:spcAft>
                <a:spcPts val="600"/>
              </a:spcAft>
              <a:buAutoNum type="arabicPeriod" startAt="16"/>
            </a:pPr>
            <a:r>
              <a:rPr lang="es-CL" sz="1000" dirty="0">
                <a:effectLst/>
                <a:latin typeface="Calibri" panose="020F0502020204030204" pitchFamily="34" charset="0"/>
                <a:ea typeface="Times New Roman" panose="02020603050405020304" pitchFamily="18" charset="0"/>
                <a:cs typeface="Times New Roman" panose="02020603050405020304" pitchFamily="18" charset="0"/>
              </a:rPr>
              <a:t>Instituto Nacional de Estadística Servicio Nacional de Migraciones. Informe de Resultados de la Estimación de personas Extranjeras Residentes en Chile al 31 de Diciembre de 2021 [Internet]. SANTIAGO-CHILE; 2022 [citado 21 de septiembre de 2023]. Disponible en: </a:t>
            </a:r>
            <a:r>
              <a:rPr lang="es-CL" sz="1000" dirty="0">
                <a:latin typeface="Calibri" panose="020F0502020204030204" pitchFamily="34" charset="0"/>
                <a:ea typeface="Times New Roman" panose="02020603050405020304" pitchFamily="18" charset="0"/>
                <a:cs typeface="Times New Roman" panose="02020603050405020304" pitchFamily="18" charset="0"/>
              </a:rPr>
              <a:t>www.ine.cl</a:t>
            </a:r>
            <a:endParaRPr lang="es-CL" sz="1000" dirty="0">
              <a:effectLst/>
              <a:latin typeface="Calibri" panose="020F0502020204030204" pitchFamily="34" charset="0"/>
              <a:ea typeface="Times New Roman" panose="02020603050405020304" pitchFamily="18" charset="0"/>
              <a:cs typeface="Times New Roman" panose="02020603050405020304" pitchFamily="18" charset="0"/>
            </a:endParaRPr>
          </a:p>
          <a:p>
            <a:pPr indent="-406400">
              <a:lnSpc>
                <a:spcPct val="100000"/>
              </a:lnSpc>
              <a:spcBef>
                <a:spcPts val="600"/>
              </a:spcBef>
              <a:spcAft>
                <a:spcPts val="600"/>
              </a:spcAft>
              <a:buAutoNum type="arabicPeriod" startAt="16"/>
            </a:pPr>
            <a:r>
              <a:rPr lang="es-CL" sz="1000" dirty="0">
                <a:effectLst/>
                <a:latin typeface="Calibri" panose="020F0502020204030204" pitchFamily="34" charset="0"/>
                <a:ea typeface="Times New Roman" panose="02020603050405020304" pitchFamily="18" charset="0"/>
                <a:cs typeface="Times New Roman" panose="02020603050405020304" pitchFamily="18" charset="0"/>
              </a:rPr>
              <a:t>Rafael RI, Rafael RS. Prevención cardiovascular en el adulto mayor. Revista Médica Clínica Las Condes. 1 de noviembre de 2012;23(6):724–31. </a:t>
            </a:r>
            <a:endParaRPr lang="es-CL" sz="1000" dirty="0">
              <a:effectLst/>
              <a:latin typeface="Calibri" panose="020F0502020204030204" pitchFamily="34" charset="0"/>
              <a:ea typeface="Calibri" panose="020F0502020204030204" pitchFamily="34" charset="0"/>
              <a:cs typeface="Times New Roman" panose="02020603050405020304" pitchFamily="18" charset="0"/>
            </a:endParaRPr>
          </a:p>
          <a:p>
            <a:pPr indent="-406400">
              <a:lnSpc>
                <a:spcPct val="100000"/>
              </a:lnSpc>
              <a:spcBef>
                <a:spcPts val="600"/>
              </a:spcBef>
              <a:spcAft>
                <a:spcPts val="600"/>
              </a:spcAft>
              <a:buAutoNum type="arabicPeriod" startAt="16"/>
            </a:pPr>
            <a:endParaRPr lang="es-CL"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600"/>
              </a:spcBef>
              <a:spcAft>
                <a:spcPts val="600"/>
              </a:spcAft>
            </a:pPr>
            <a:endParaRPr lang="es-CL" sz="1000" dirty="0"/>
          </a:p>
        </p:txBody>
      </p:sp>
    </p:spTree>
    <p:extLst>
      <p:ext uri="{BB962C8B-B14F-4D97-AF65-F5344CB8AC3E}">
        <p14:creationId xmlns:p14="http://schemas.microsoft.com/office/powerpoint/2010/main" val="25475532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0A2EF-3A8C-43E3-5BDA-6B0B55C579AA}"/>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3C8EFB9B-796D-06AA-A6F7-EAB1EFEBFE3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ángulo 7">
            <a:extLst>
              <a:ext uri="{FF2B5EF4-FFF2-40B4-BE49-F238E27FC236}">
                <a16:creationId xmlns:a16="http://schemas.microsoft.com/office/drawing/2014/main" id="{FCF1AD4E-EF91-75EF-5C46-3D659B76F1A7}"/>
              </a:ext>
            </a:extLst>
          </p:cNvPr>
          <p:cNvSpPr/>
          <p:nvPr/>
        </p:nvSpPr>
        <p:spPr>
          <a:xfrm>
            <a:off x="383743" y="1723028"/>
            <a:ext cx="11424514" cy="4918404"/>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520A28C9-78EE-F21C-6BBE-A0A33E754CDE}"/>
              </a:ext>
            </a:extLst>
          </p:cNvPr>
          <p:cNvSpPr>
            <a:spLocks noGrp="1"/>
          </p:cNvSpPr>
          <p:nvPr>
            <p:ph type="title"/>
          </p:nvPr>
        </p:nvSpPr>
        <p:spPr>
          <a:xfrm>
            <a:off x="838199" y="626382"/>
            <a:ext cx="3537858" cy="1325563"/>
          </a:xfrm>
        </p:spPr>
        <p:txBody>
          <a:bodyPr/>
          <a:lstStyle/>
          <a:p>
            <a:r>
              <a:rPr lang="es-CL" b="1" dirty="0">
                <a:solidFill>
                  <a:schemeClr val="bg1"/>
                </a:solidFill>
                <a:effectLst/>
                <a:latin typeface="Arial" panose="020B0604020202020204" pitchFamily="34" charset="0"/>
                <a:cs typeface="Arial" panose="020B0604020202020204" pitchFamily="34" charset="0"/>
              </a:rPr>
              <a:t>Referencias</a:t>
            </a:r>
            <a:endParaRPr lang="es-CL" b="1" dirty="0">
              <a:solidFill>
                <a:schemeClr val="bg1"/>
              </a:solidFill>
              <a:latin typeface="Arial" panose="020B0604020202020204" pitchFamily="34" charset="0"/>
              <a:cs typeface="Arial" panose="020B0604020202020204" pitchFamily="34" charset="0"/>
            </a:endParaRPr>
          </a:p>
        </p:txBody>
      </p:sp>
      <p:sp>
        <p:nvSpPr>
          <p:cNvPr id="3" name="Rectángulo 2">
            <a:extLst>
              <a:ext uri="{FF2B5EF4-FFF2-40B4-BE49-F238E27FC236}">
                <a16:creationId xmlns:a16="http://schemas.microsoft.com/office/drawing/2014/main" id="{ED70B768-A2A4-C98D-164D-2BBA3D49BA91}"/>
              </a:ext>
            </a:extLst>
          </p:cNvPr>
          <p:cNvSpPr/>
          <p:nvPr/>
        </p:nvSpPr>
        <p:spPr>
          <a:xfrm>
            <a:off x="11945510" y="2059913"/>
            <a:ext cx="246490" cy="4230356"/>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CuadroTexto 8">
            <a:extLst>
              <a:ext uri="{FF2B5EF4-FFF2-40B4-BE49-F238E27FC236}">
                <a16:creationId xmlns:a16="http://schemas.microsoft.com/office/drawing/2014/main" id="{B8891384-A1C3-48E8-C580-982792D3B7AD}"/>
              </a:ext>
            </a:extLst>
          </p:cNvPr>
          <p:cNvSpPr txBox="1"/>
          <p:nvPr/>
        </p:nvSpPr>
        <p:spPr>
          <a:xfrm>
            <a:off x="383743" y="1866320"/>
            <a:ext cx="11353800" cy="4524572"/>
          </a:xfrm>
          <a:prstGeom prst="rect">
            <a:avLst/>
          </a:prstGeom>
          <a:noFill/>
        </p:spPr>
        <p:txBody>
          <a:bodyPr wrap="square">
            <a:spAutoFit/>
          </a:bodyPr>
          <a:lstStyle/>
          <a:p>
            <a:pPr indent="-406400">
              <a:lnSpc>
                <a:spcPct val="115000"/>
              </a:lnSpc>
              <a:spcAft>
                <a:spcPts val="1000"/>
              </a:spcAft>
              <a:buNone/>
            </a:pP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20.De León-Arcila R, Milián-Suazo F, Camacho-Calderón N, Arévalo-Cedano RE, Escarpín-Chávez M. Factores de riesgo para deterioro cognitivo y funcional en el adulto mayor. redalyc.org [Internet]. 2009 [citado 12 de enero de 2025];47(3):277–84. Disponible en: https://www.redalyc.org/pdf/4577/457745514008.pdf</a:t>
            </a:r>
            <a:endParaRPr lang="es-CL" sz="1050" dirty="0">
              <a:effectLst/>
              <a:latin typeface="Calibri" panose="020F0502020204030204" pitchFamily="34" charset="0"/>
              <a:ea typeface="Calibri" panose="020F0502020204030204" pitchFamily="34" charset="0"/>
              <a:cs typeface="Times New Roman" panose="02020603050405020304" pitchFamily="18" charset="0"/>
            </a:endParaRPr>
          </a:p>
          <a:p>
            <a:pPr indent="-406400">
              <a:lnSpc>
                <a:spcPct val="115000"/>
              </a:lnSpc>
              <a:spcAft>
                <a:spcPts val="1000"/>
              </a:spcAft>
              <a:buNone/>
            </a:pP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21.Avilés-Santa ML, </a:t>
            </a:r>
            <a:r>
              <a:rPr lang="es-CL" sz="1050" dirty="0" err="1">
                <a:effectLst/>
                <a:latin typeface="Calibri" panose="020F0502020204030204" pitchFamily="34" charset="0"/>
                <a:ea typeface="Times New Roman" panose="02020603050405020304" pitchFamily="18" charset="0"/>
                <a:cs typeface="Times New Roman" panose="02020603050405020304" pitchFamily="18" charset="0"/>
              </a:rPr>
              <a:t>Monroig</a:t>
            </a: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-Rivera A, Soto-Soto A, </a:t>
            </a:r>
            <a:r>
              <a:rPr lang="es-CL" sz="1050" dirty="0" err="1">
                <a:effectLst/>
                <a:latin typeface="Calibri" panose="020F0502020204030204" pitchFamily="34" charset="0"/>
                <a:ea typeface="Times New Roman" panose="02020603050405020304" pitchFamily="18" charset="0"/>
                <a:cs typeface="Times New Roman" panose="02020603050405020304" pitchFamily="18" charset="0"/>
              </a:rPr>
              <a:t>Lindberg</a:t>
            </a: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 NM. </a:t>
            </a:r>
            <a:r>
              <a:rPr lang="es-CL" sz="1050" dirty="0" err="1">
                <a:effectLst/>
                <a:latin typeface="Calibri" panose="020F0502020204030204" pitchFamily="34" charset="0"/>
                <a:ea typeface="Times New Roman" panose="02020603050405020304" pitchFamily="18" charset="0"/>
                <a:cs typeface="Times New Roman" panose="02020603050405020304" pitchFamily="18" charset="0"/>
              </a:rPr>
              <a:t>Current</a:t>
            </a: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 </a:t>
            </a:r>
            <a:r>
              <a:rPr lang="es-CL" sz="1050" dirty="0" err="1">
                <a:effectLst/>
                <a:latin typeface="Calibri" panose="020F0502020204030204" pitchFamily="34" charset="0"/>
                <a:ea typeface="Times New Roman" panose="02020603050405020304" pitchFamily="18" charset="0"/>
                <a:cs typeface="Times New Roman" panose="02020603050405020304" pitchFamily="18" charset="0"/>
              </a:rPr>
              <a:t>State</a:t>
            </a: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 </a:t>
            </a:r>
            <a:r>
              <a:rPr lang="es-CL" sz="1050" dirty="0" err="1">
                <a:effectLst/>
                <a:latin typeface="Calibri" panose="020F0502020204030204" pitchFamily="34" charset="0"/>
                <a:ea typeface="Times New Roman" panose="02020603050405020304" pitchFamily="18" charset="0"/>
                <a:cs typeface="Times New Roman" panose="02020603050405020304" pitchFamily="18" charset="0"/>
              </a:rPr>
              <a:t>of</a:t>
            </a: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 Diabetes Mellitus </a:t>
            </a:r>
            <a:r>
              <a:rPr lang="es-CL" sz="1050" dirty="0" err="1">
                <a:effectLst/>
                <a:latin typeface="Calibri" panose="020F0502020204030204" pitchFamily="34" charset="0"/>
                <a:ea typeface="Times New Roman" panose="02020603050405020304" pitchFamily="18" charset="0"/>
                <a:cs typeface="Times New Roman" panose="02020603050405020304" pitchFamily="18" charset="0"/>
              </a:rPr>
              <a:t>Prevalence</a:t>
            </a: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 </a:t>
            </a:r>
            <a:r>
              <a:rPr lang="es-CL" sz="1050" dirty="0" err="1">
                <a:effectLst/>
                <a:latin typeface="Calibri" panose="020F0502020204030204" pitchFamily="34" charset="0"/>
                <a:ea typeface="Times New Roman" panose="02020603050405020304" pitchFamily="18" charset="0"/>
                <a:cs typeface="Times New Roman" panose="02020603050405020304" pitchFamily="18" charset="0"/>
              </a:rPr>
              <a:t>Awareness</a:t>
            </a: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 </a:t>
            </a:r>
            <a:r>
              <a:rPr lang="es-CL" sz="1050" dirty="0" err="1">
                <a:effectLst/>
                <a:latin typeface="Calibri" panose="020F0502020204030204" pitchFamily="34" charset="0"/>
                <a:ea typeface="Times New Roman" panose="02020603050405020304" pitchFamily="18" charset="0"/>
                <a:cs typeface="Times New Roman" panose="02020603050405020304" pitchFamily="18" charset="0"/>
              </a:rPr>
              <a:t>Treatment</a:t>
            </a: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 and Control in </a:t>
            </a:r>
            <a:r>
              <a:rPr lang="es-CL" sz="1050" dirty="0" err="1">
                <a:effectLst/>
                <a:latin typeface="Calibri" panose="020F0502020204030204" pitchFamily="34" charset="0"/>
                <a:ea typeface="Times New Roman" panose="02020603050405020304" pitchFamily="18" charset="0"/>
                <a:cs typeface="Times New Roman" panose="02020603050405020304" pitchFamily="18" charset="0"/>
              </a:rPr>
              <a:t>Latin</a:t>
            </a: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 </a:t>
            </a:r>
            <a:r>
              <a:rPr lang="es-CL" sz="1050" dirty="0" err="1">
                <a:effectLst/>
                <a:latin typeface="Calibri" panose="020F0502020204030204" pitchFamily="34" charset="0"/>
                <a:ea typeface="Times New Roman" panose="02020603050405020304" pitchFamily="18" charset="0"/>
                <a:cs typeface="Times New Roman" panose="02020603050405020304" pitchFamily="18" charset="0"/>
              </a:rPr>
              <a:t>America</a:t>
            </a: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 </a:t>
            </a:r>
            <a:r>
              <a:rPr lang="es-CL" sz="1050" dirty="0" err="1">
                <a:effectLst/>
                <a:latin typeface="Calibri" panose="020F0502020204030204" pitchFamily="34" charset="0"/>
                <a:ea typeface="Times New Roman" panose="02020603050405020304" pitchFamily="18" charset="0"/>
                <a:cs typeface="Times New Roman" panose="02020603050405020304" pitchFamily="18" charset="0"/>
              </a:rPr>
              <a:t>Challenges</a:t>
            </a: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 and Innovative </a:t>
            </a:r>
            <a:r>
              <a:rPr lang="es-CL" sz="1050" dirty="0" err="1">
                <a:effectLst/>
                <a:latin typeface="Calibri" panose="020F0502020204030204" pitchFamily="34" charset="0"/>
                <a:ea typeface="Times New Roman" panose="02020603050405020304" pitchFamily="18" charset="0"/>
                <a:cs typeface="Times New Roman" panose="02020603050405020304" pitchFamily="18" charset="0"/>
              </a:rPr>
              <a:t>Solutions</a:t>
            </a: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 </a:t>
            </a:r>
            <a:r>
              <a:rPr lang="es-CL" sz="1050" dirty="0" err="1">
                <a:effectLst/>
                <a:latin typeface="Calibri" panose="020F0502020204030204" pitchFamily="34" charset="0"/>
                <a:ea typeface="Times New Roman" panose="02020603050405020304" pitchFamily="18" charset="0"/>
                <a:cs typeface="Times New Roman" panose="02020603050405020304" pitchFamily="18" charset="0"/>
              </a:rPr>
              <a:t>to</a:t>
            </a: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 </a:t>
            </a:r>
            <a:r>
              <a:rPr lang="es-CL" sz="1050" dirty="0" err="1">
                <a:effectLst/>
                <a:latin typeface="Calibri" panose="020F0502020204030204" pitchFamily="34" charset="0"/>
                <a:ea typeface="Times New Roman" panose="02020603050405020304" pitchFamily="18" charset="0"/>
                <a:cs typeface="Times New Roman" panose="02020603050405020304" pitchFamily="18" charset="0"/>
              </a:rPr>
              <a:t>Improve</a:t>
            </a: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 </a:t>
            </a:r>
            <a:r>
              <a:rPr lang="es-CL" sz="1050" dirty="0" err="1">
                <a:effectLst/>
                <a:latin typeface="Calibri" panose="020F0502020204030204" pitchFamily="34" charset="0"/>
                <a:ea typeface="Times New Roman" panose="02020603050405020304" pitchFamily="18" charset="0"/>
                <a:cs typeface="Times New Roman" panose="02020603050405020304" pitchFamily="18" charset="0"/>
              </a:rPr>
              <a:t>Health</a:t>
            </a: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 </a:t>
            </a:r>
            <a:r>
              <a:rPr lang="es-CL" sz="1050" dirty="0" err="1">
                <a:effectLst/>
                <a:latin typeface="Calibri" panose="020F0502020204030204" pitchFamily="34" charset="0"/>
                <a:ea typeface="Times New Roman" panose="02020603050405020304" pitchFamily="18" charset="0"/>
                <a:cs typeface="Times New Roman" panose="02020603050405020304" pitchFamily="18" charset="0"/>
              </a:rPr>
              <a:t>Outcomes</a:t>
            </a: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 </a:t>
            </a:r>
            <a:r>
              <a:rPr lang="es-CL" sz="1050" dirty="0" err="1">
                <a:effectLst/>
                <a:latin typeface="Calibri" panose="020F0502020204030204" pitchFamily="34" charset="0"/>
                <a:ea typeface="Times New Roman" panose="02020603050405020304" pitchFamily="18" charset="0"/>
                <a:cs typeface="Times New Roman" panose="02020603050405020304" pitchFamily="18" charset="0"/>
              </a:rPr>
              <a:t>Across</a:t>
            </a: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 </a:t>
            </a:r>
            <a:r>
              <a:rPr lang="es-CL" sz="1050" dirty="0" err="1">
                <a:effectLst/>
                <a:latin typeface="Calibri" panose="020F0502020204030204" pitchFamily="34" charset="0"/>
                <a:ea typeface="Times New Roman" panose="02020603050405020304" pitchFamily="18" charset="0"/>
                <a:cs typeface="Times New Roman" panose="02020603050405020304" pitchFamily="18" charset="0"/>
              </a:rPr>
              <a:t>the</a:t>
            </a: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 </a:t>
            </a:r>
            <a:r>
              <a:rPr lang="es-CL" sz="1050" dirty="0" err="1">
                <a:effectLst/>
                <a:latin typeface="Calibri" panose="020F0502020204030204" pitchFamily="34" charset="0"/>
                <a:ea typeface="Times New Roman" panose="02020603050405020304" pitchFamily="18" charset="0"/>
                <a:cs typeface="Times New Roman" panose="02020603050405020304" pitchFamily="18" charset="0"/>
              </a:rPr>
              <a:t>Continent</a:t>
            </a: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 </a:t>
            </a:r>
            <a:r>
              <a:rPr lang="es-CL" sz="1050" dirty="0" err="1">
                <a:effectLst/>
                <a:latin typeface="Calibri" panose="020F0502020204030204" pitchFamily="34" charset="0"/>
                <a:ea typeface="Times New Roman" panose="02020603050405020304" pitchFamily="18" charset="0"/>
                <a:cs typeface="Times New Roman" panose="02020603050405020304" pitchFamily="18" charset="0"/>
              </a:rPr>
              <a:t>Current</a:t>
            </a: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 Diabetes </a:t>
            </a:r>
            <a:r>
              <a:rPr lang="es-CL" sz="1050" dirty="0" err="1">
                <a:effectLst/>
                <a:latin typeface="Calibri" panose="020F0502020204030204" pitchFamily="34" charset="0"/>
                <a:ea typeface="Times New Roman" panose="02020603050405020304" pitchFamily="18" charset="0"/>
                <a:cs typeface="Times New Roman" panose="02020603050405020304" pitchFamily="18" charset="0"/>
              </a:rPr>
              <a:t>Reports</a:t>
            </a: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 2020 20:11 [Internet]. 10 de octubre de 2020 [citado 1 de noviembre de 2023];20(11):1–44. Disponible en: https://link.springer.com/article/10.1007/s11892-020-01341-9</a:t>
            </a:r>
            <a:endParaRPr lang="es-CL" sz="1050" dirty="0">
              <a:effectLst/>
              <a:latin typeface="Calibri" panose="020F0502020204030204" pitchFamily="34" charset="0"/>
              <a:ea typeface="Calibri" panose="020F0502020204030204" pitchFamily="34" charset="0"/>
              <a:cs typeface="Times New Roman" panose="02020603050405020304" pitchFamily="18" charset="0"/>
            </a:endParaRPr>
          </a:p>
          <a:p>
            <a:pPr indent="-406400">
              <a:lnSpc>
                <a:spcPct val="115000"/>
              </a:lnSpc>
              <a:spcAft>
                <a:spcPts val="1000"/>
              </a:spcAft>
              <a:buNone/>
            </a:pP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22.Meneses Barrera N, Espinoza Muñoz A, De la Fuente Gálvez S, Cartagena Bobadilla J, Ochoa Urrutia C, Rebolledo Aliaga G. Análisis de tasa de egreso hospitalario por enfermedad pulmonar obstructiva crónica entre los años 2019-2022 en Chile. Revista Confluencia [Internet]. 23 de julio de 2024 [citado 11 de enero de 2025];7:7. Disponible en: https://hdl.handle.net/11447/9330</a:t>
            </a:r>
            <a:endParaRPr lang="es-CL" sz="1050" dirty="0">
              <a:effectLst/>
              <a:latin typeface="Calibri" panose="020F0502020204030204" pitchFamily="34" charset="0"/>
              <a:ea typeface="Calibri" panose="020F0502020204030204" pitchFamily="34" charset="0"/>
              <a:cs typeface="Times New Roman" panose="02020603050405020304" pitchFamily="18" charset="0"/>
            </a:endParaRPr>
          </a:p>
          <a:p>
            <a:pPr indent="-406400">
              <a:lnSpc>
                <a:spcPct val="115000"/>
              </a:lnSpc>
              <a:spcAft>
                <a:spcPts val="1000"/>
              </a:spcAft>
              <a:buNone/>
            </a:pP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23.Moraes F, Santos D, Caputo M, Jiménez P, Sandoval N, Benavides M, et al. Prevalencia y tratamiento de la enfermedad pulmonar obstructiva crónica en adultos: Análisis de datos de la Encuesta Nacional de Salud Chile. Revista Chilena de Enfermedades Respiratorias [Internet]. 11 de diciembre de 2024 [citado 20 de enero de 2025];40(4):234–44. Disponible en: https://revchilenfermrespir.cl/index.php/RChER/article/view/1237</a:t>
            </a:r>
            <a:endParaRPr lang="es-CL" sz="1050" dirty="0">
              <a:effectLst/>
              <a:latin typeface="Calibri" panose="020F0502020204030204" pitchFamily="34" charset="0"/>
              <a:ea typeface="Calibri" panose="020F0502020204030204" pitchFamily="34" charset="0"/>
              <a:cs typeface="Times New Roman" panose="02020603050405020304" pitchFamily="18" charset="0"/>
            </a:endParaRPr>
          </a:p>
          <a:p>
            <a:pPr indent="-406400">
              <a:lnSpc>
                <a:spcPct val="115000"/>
              </a:lnSpc>
              <a:spcAft>
                <a:spcPts val="1000"/>
              </a:spcAft>
              <a:buNone/>
            </a:pP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24.Cruz M. E. Exacerbaciones de </a:t>
            </a:r>
            <a:r>
              <a:rPr lang="es-CL" sz="1050" dirty="0" err="1">
                <a:effectLst/>
                <a:latin typeface="Calibri" panose="020F0502020204030204" pitchFamily="34" charset="0"/>
                <a:ea typeface="Times New Roman" panose="02020603050405020304" pitchFamily="18" charset="0"/>
                <a:cs typeface="Times New Roman" panose="02020603050405020304" pitchFamily="18" charset="0"/>
              </a:rPr>
              <a:t>epoc</a:t>
            </a: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 Definición y significación pronóstica. Revista chilena de enfermedades respiratorias [Internet]. 2004 [citado 20 de enero de 2025];20(2):76–9. Disponible en: http://www.scielo.cl/scielo.php?script=sci_arttext&amp;pid=S0717-73482004000200003&amp;lng=es&amp;nrm=iso&amp;tlng=es</a:t>
            </a:r>
            <a:endParaRPr lang="es-CL" sz="1050" dirty="0">
              <a:effectLst/>
              <a:latin typeface="Calibri" panose="020F0502020204030204" pitchFamily="34" charset="0"/>
              <a:ea typeface="Calibri" panose="020F0502020204030204" pitchFamily="34" charset="0"/>
              <a:cs typeface="Times New Roman" panose="02020603050405020304" pitchFamily="18" charset="0"/>
            </a:endParaRPr>
          </a:p>
          <a:p>
            <a:pPr indent="-406400">
              <a:lnSpc>
                <a:spcPct val="115000"/>
              </a:lnSpc>
              <a:spcAft>
                <a:spcPts val="1000"/>
              </a:spcAft>
              <a:buNone/>
            </a:pP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25.Herrera G. AM, </a:t>
            </a:r>
            <a:r>
              <a:rPr lang="es-CL" sz="1050" dirty="0" err="1">
                <a:effectLst/>
                <a:latin typeface="Calibri" panose="020F0502020204030204" pitchFamily="34" charset="0"/>
                <a:ea typeface="Times New Roman" panose="02020603050405020304" pitchFamily="18" charset="0"/>
                <a:cs typeface="Times New Roman" panose="02020603050405020304" pitchFamily="18" charset="0"/>
              </a:rPr>
              <a:t>Abara</a:t>
            </a: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 E. S, Álvarez G. C, Astudillo M. C, Corrales V. R, Chala C. E, et al. Consenso chileno SOCHINEP-SER para el diagnóstico y tratamiento del asma en el escolar. Revista chilena de enfermedades respiratorias [Internet]. septiembre de 2020 [citado 20 de enero de 2025];36(3):176–201. Disponible en: http://www.scielo.cl/scielo.php?script=sci_arttext&amp;pid=S0717-73482020000300176&amp;lng=es&amp;nrm=iso&amp;tlng=es</a:t>
            </a:r>
            <a:endParaRPr lang="es-CL" sz="1050" dirty="0">
              <a:effectLst/>
              <a:latin typeface="Calibri" panose="020F0502020204030204" pitchFamily="34" charset="0"/>
              <a:ea typeface="Calibri" panose="020F0502020204030204" pitchFamily="34" charset="0"/>
              <a:cs typeface="Times New Roman" panose="02020603050405020304" pitchFamily="18" charset="0"/>
            </a:endParaRPr>
          </a:p>
          <a:p>
            <a:pPr indent="-406400">
              <a:lnSpc>
                <a:spcPct val="115000"/>
              </a:lnSpc>
              <a:spcAft>
                <a:spcPts val="1000"/>
              </a:spcAft>
              <a:buNone/>
            </a:pP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26.Rothschild BM. </a:t>
            </a:r>
            <a:r>
              <a:rPr lang="es-CL" sz="1050" dirty="0" err="1">
                <a:effectLst/>
                <a:latin typeface="Calibri" panose="020F0502020204030204" pitchFamily="34" charset="0"/>
                <a:ea typeface="Times New Roman" panose="02020603050405020304" pitchFamily="18" charset="0"/>
                <a:cs typeface="Times New Roman" panose="02020603050405020304" pitchFamily="18" charset="0"/>
              </a:rPr>
              <a:t>History</a:t>
            </a: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 </a:t>
            </a:r>
            <a:r>
              <a:rPr lang="es-CL" sz="1050" dirty="0" err="1">
                <a:effectLst/>
                <a:latin typeface="Calibri" panose="020F0502020204030204" pitchFamily="34" charset="0"/>
                <a:ea typeface="Times New Roman" panose="02020603050405020304" pitchFamily="18" charset="0"/>
                <a:cs typeface="Times New Roman" panose="02020603050405020304" pitchFamily="18" charset="0"/>
              </a:rPr>
              <a:t>of</a:t>
            </a: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 </a:t>
            </a:r>
            <a:r>
              <a:rPr lang="es-CL" sz="1050" dirty="0" err="1">
                <a:effectLst/>
                <a:latin typeface="Calibri" panose="020F0502020204030204" pitchFamily="34" charset="0"/>
                <a:ea typeface="Times New Roman" panose="02020603050405020304" pitchFamily="18" charset="0"/>
                <a:cs typeface="Times New Roman" panose="02020603050405020304" pitchFamily="18" charset="0"/>
              </a:rPr>
              <a:t>syphilis</a:t>
            </a: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 </a:t>
            </a:r>
            <a:r>
              <a:rPr lang="es-CL" sz="1050" dirty="0" err="1">
                <a:effectLst/>
                <a:latin typeface="Calibri" panose="020F0502020204030204" pitchFamily="34" charset="0"/>
                <a:ea typeface="Times New Roman" panose="02020603050405020304" pitchFamily="18" charset="0"/>
                <a:cs typeface="Times New Roman" panose="02020603050405020304" pitchFamily="18" charset="0"/>
              </a:rPr>
              <a:t>Clinical</a:t>
            </a: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 </a:t>
            </a:r>
            <a:r>
              <a:rPr lang="es-CL" sz="1050" dirty="0" err="1">
                <a:effectLst/>
                <a:latin typeface="Calibri" panose="020F0502020204030204" pitchFamily="34" charset="0"/>
                <a:ea typeface="Times New Roman" panose="02020603050405020304" pitchFamily="18" charset="0"/>
                <a:cs typeface="Times New Roman" panose="02020603050405020304" pitchFamily="18" charset="0"/>
              </a:rPr>
              <a:t>Infectious</a:t>
            </a: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 </a:t>
            </a:r>
            <a:r>
              <a:rPr lang="es-CL" sz="1050" dirty="0" err="1">
                <a:effectLst/>
                <a:latin typeface="Calibri" panose="020F0502020204030204" pitchFamily="34" charset="0"/>
                <a:ea typeface="Times New Roman" panose="02020603050405020304" pitchFamily="18" charset="0"/>
                <a:cs typeface="Times New Roman" panose="02020603050405020304" pitchFamily="18" charset="0"/>
              </a:rPr>
              <a:t>Diseases</a:t>
            </a: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 15 de mayo de 2005;40(10):1454–63. </a:t>
            </a:r>
            <a:endParaRPr lang="es-CL" sz="1050" dirty="0">
              <a:effectLst/>
              <a:latin typeface="Calibri" panose="020F0502020204030204" pitchFamily="34" charset="0"/>
              <a:ea typeface="Calibri" panose="020F0502020204030204" pitchFamily="34" charset="0"/>
              <a:cs typeface="Times New Roman" panose="02020603050405020304" pitchFamily="18" charset="0"/>
            </a:endParaRPr>
          </a:p>
          <a:p>
            <a:pPr indent="-406400">
              <a:lnSpc>
                <a:spcPct val="115000"/>
              </a:lnSpc>
              <a:spcAft>
                <a:spcPts val="1000"/>
              </a:spcAft>
              <a:buNone/>
            </a:pP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27.Organización Panamericana de la Salud. Tuberculosis en las Américas. Informe regional 2020 [Internet]. Tuberculosis en las Américas. Informe regional 2020. Washington, D.C.: Pan American </a:t>
            </a:r>
            <a:r>
              <a:rPr lang="es-CL" sz="1050" dirty="0" err="1">
                <a:effectLst/>
                <a:latin typeface="Calibri" panose="020F0502020204030204" pitchFamily="34" charset="0"/>
                <a:ea typeface="Times New Roman" panose="02020603050405020304" pitchFamily="18" charset="0"/>
                <a:cs typeface="Times New Roman" panose="02020603050405020304" pitchFamily="18" charset="0"/>
              </a:rPr>
              <a:t>Health</a:t>
            </a: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 </a:t>
            </a:r>
            <a:r>
              <a:rPr lang="es-CL" sz="1050" dirty="0" err="1">
                <a:effectLst/>
                <a:latin typeface="Calibri" panose="020F0502020204030204" pitchFamily="34" charset="0"/>
                <a:ea typeface="Times New Roman" panose="02020603050405020304" pitchFamily="18" charset="0"/>
                <a:cs typeface="Times New Roman" panose="02020603050405020304" pitchFamily="18" charset="0"/>
              </a:rPr>
              <a:t>Organization</a:t>
            </a:r>
            <a:r>
              <a:rPr lang="es-CL" sz="1050" dirty="0">
                <a:effectLst/>
                <a:latin typeface="Calibri" panose="020F0502020204030204" pitchFamily="34" charset="0"/>
                <a:ea typeface="Times New Roman" panose="02020603050405020304" pitchFamily="18" charset="0"/>
                <a:cs typeface="Times New Roman" panose="02020603050405020304" pitchFamily="18" charset="0"/>
              </a:rPr>
              <a:t>; 2021 [citado 21 de septiembre de 2023]. Disponible en: https://doi.org/10.37774/9789275324479.</a:t>
            </a:r>
            <a:endParaRPr lang="es-CL" sz="1050" dirty="0">
              <a:effectLst/>
              <a:latin typeface="Calibri" panose="020F0502020204030204" pitchFamily="34" charset="0"/>
              <a:ea typeface="Calibri" panose="020F0502020204030204" pitchFamily="34" charset="0"/>
              <a:cs typeface="Times New Roman" panose="02020603050405020304" pitchFamily="18" charset="0"/>
            </a:endParaRPr>
          </a:p>
          <a:p>
            <a:pPr>
              <a:buNone/>
            </a:pPr>
            <a:endParaRPr lang="es-CL" sz="5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842454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84701-CE0B-668F-71A9-53805B19E0D4}"/>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F321E4CD-72A1-127B-AFF7-792241B9B2F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ángulo 7">
            <a:extLst>
              <a:ext uri="{FF2B5EF4-FFF2-40B4-BE49-F238E27FC236}">
                <a16:creationId xmlns:a16="http://schemas.microsoft.com/office/drawing/2014/main" id="{4DBE4843-F17A-89D5-FE61-73FC55DE4057}"/>
              </a:ext>
            </a:extLst>
          </p:cNvPr>
          <p:cNvSpPr/>
          <p:nvPr/>
        </p:nvSpPr>
        <p:spPr>
          <a:xfrm>
            <a:off x="383743" y="1723028"/>
            <a:ext cx="11424514" cy="4918404"/>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130B87F1-7610-752E-ADAF-4E80C599071D}"/>
              </a:ext>
            </a:extLst>
          </p:cNvPr>
          <p:cNvSpPr>
            <a:spLocks noGrp="1"/>
          </p:cNvSpPr>
          <p:nvPr>
            <p:ph type="title"/>
          </p:nvPr>
        </p:nvSpPr>
        <p:spPr>
          <a:xfrm>
            <a:off x="838199" y="626382"/>
            <a:ext cx="3537858" cy="1325563"/>
          </a:xfrm>
        </p:spPr>
        <p:txBody>
          <a:bodyPr/>
          <a:lstStyle/>
          <a:p>
            <a:r>
              <a:rPr lang="es-CL" b="1" dirty="0">
                <a:solidFill>
                  <a:schemeClr val="bg1"/>
                </a:solidFill>
                <a:effectLst/>
                <a:latin typeface="Arial" panose="020B0604020202020204" pitchFamily="34" charset="0"/>
                <a:cs typeface="Arial" panose="020B0604020202020204" pitchFamily="34" charset="0"/>
              </a:rPr>
              <a:t>Referencias</a:t>
            </a:r>
            <a:endParaRPr lang="es-CL" b="1" dirty="0">
              <a:solidFill>
                <a:schemeClr val="bg1"/>
              </a:solidFill>
              <a:latin typeface="Arial" panose="020B0604020202020204" pitchFamily="34" charset="0"/>
              <a:cs typeface="Arial" panose="020B0604020202020204" pitchFamily="34" charset="0"/>
            </a:endParaRPr>
          </a:p>
        </p:txBody>
      </p:sp>
      <p:sp>
        <p:nvSpPr>
          <p:cNvPr id="3" name="Rectángulo 2">
            <a:extLst>
              <a:ext uri="{FF2B5EF4-FFF2-40B4-BE49-F238E27FC236}">
                <a16:creationId xmlns:a16="http://schemas.microsoft.com/office/drawing/2014/main" id="{05B77C40-8037-6371-C67A-58E9AB42C07F}"/>
              </a:ext>
            </a:extLst>
          </p:cNvPr>
          <p:cNvSpPr/>
          <p:nvPr/>
        </p:nvSpPr>
        <p:spPr>
          <a:xfrm>
            <a:off x="11945510" y="2059913"/>
            <a:ext cx="246490" cy="4230356"/>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CuadroTexto 3">
            <a:extLst>
              <a:ext uri="{FF2B5EF4-FFF2-40B4-BE49-F238E27FC236}">
                <a16:creationId xmlns:a16="http://schemas.microsoft.com/office/drawing/2014/main" id="{EEC1289F-AB56-5253-6A7F-6EAE4FC150A0}"/>
              </a:ext>
            </a:extLst>
          </p:cNvPr>
          <p:cNvSpPr txBox="1"/>
          <p:nvPr/>
        </p:nvSpPr>
        <p:spPr>
          <a:xfrm>
            <a:off x="454122" y="1951945"/>
            <a:ext cx="10899679" cy="1882438"/>
          </a:xfrm>
          <a:prstGeom prst="rect">
            <a:avLst/>
          </a:prstGeom>
          <a:noFill/>
        </p:spPr>
        <p:txBody>
          <a:bodyPr wrap="square">
            <a:spAutoFit/>
          </a:bodyPr>
          <a:lstStyle/>
          <a:p>
            <a:pPr indent="-406400">
              <a:lnSpc>
                <a:spcPct val="115000"/>
              </a:lnSpc>
              <a:spcAft>
                <a:spcPts val="1000"/>
              </a:spcAft>
              <a:buNone/>
            </a:pPr>
            <a:r>
              <a:rPr lang="es-CL" sz="1000" dirty="0">
                <a:effectLst/>
                <a:latin typeface="Calibri" panose="020F0502020204030204" pitchFamily="34" charset="0"/>
                <a:ea typeface="Times New Roman" panose="02020603050405020304" pitchFamily="18" charset="0"/>
                <a:cs typeface="Times New Roman" panose="02020603050405020304" pitchFamily="18" charset="0"/>
              </a:rPr>
              <a:t>28.ESCOBAR S. N, PEÑA M. C, ESCOBAR S. N, PEÑA M. C. Situación epidemiológica de la tuberculosis en Chile 2020-2021: repercusiones de la pandemia de COVID-19. Revista chilena de enfermedades respiratorias [Internet]. septiembre de 2022 [citado 12 de enero de 2025];38(3):194–201. Disponible en: http://www.scielo.cl/scielo.php?script=sci_arttext&amp;pid=S0717-73482022000300194&amp;lng=es&amp;nrm=iso&amp;tlng=es</a:t>
            </a:r>
            <a:endParaRPr lang="es-CL" sz="1000" dirty="0">
              <a:effectLst/>
              <a:latin typeface="Calibri" panose="020F0502020204030204" pitchFamily="34" charset="0"/>
              <a:ea typeface="Calibri" panose="020F0502020204030204" pitchFamily="34" charset="0"/>
              <a:cs typeface="Times New Roman" panose="02020603050405020304" pitchFamily="18" charset="0"/>
            </a:endParaRPr>
          </a:p>
          <a:p>
            <a:pPr indent="-406400">
              <a:lnSpc>
                <a:spcPct val="115000"/>
              </a:lnSpc>
              <a:spcAft>
                <a:spcPts val="1000"/>
              </a:spcAft>
              <a:buNone/>
            </a:pPr>
            <a:r>
              <a:rPr lang="es-CL" sz="1000" dirty="0">
                <a:effectLst/>
                <a:latin typeface="Calibri" panose="020F0502020204030204" pitchFamily="34" charset="0"/>
                <a:ea typeface="Times New Roman" panose="02020603050405020304" pitchFamily="18" charset="0"/>
                <a:cs typeface="Times New Roman" panose="02020603050405020304" pitchFamily="18" charset="0"/>
              </a:rPr>
              <a:t>29.Información para Equipos de Salud Programa Nacional de Tuberculosis - DIPRECE [Internet]. [citado 20 de enero de 2025]. Disponible en: https://diprece.minsal.cl/programas-de-salud/programas-enfermedades-transmisibles/informacion-al-profesional-tuberculosis/</a:t>
            </a:r>
            <a:endParaRPr lang="es-CL" sz="1000" dirty="0">
              <a:effectLst/>
              <a:latin typeface="Calibri" panose="020F0502020204030204" pitchFamily="34" charset="0"/>
              <a:ea typeface="Calibri" panose="020F0502020204030204" pitchFamily="34" charset="0"/>
              <a:cs typeface="Times New Roman" panose="02020603050405020304" pitchFamily="18" charset="0"/>
            </a:endParaRPr>
          </a:p>
          <a:p>
            <a:pPr indent="-406400">
              <a:lnSpc>
                <a:spcPct val="115000"/>
              </a:lnSpc>
              <a:spcAft>
                <a:spcPts val="1000"/>
              </a:spcAft>
            </a:pPr>
            <a:r>
              <a:rPr lang="es-CL" sz="1000" dirty="0">
                <a:effectLst/>
                <a:latin typeface="Calibri" panose="020F0502020204030204" pitchFamily="34" charset="0"/>
                <a:ea typeface="Times New Roman" panose="02020603050405020304" pitchFamily="18" charset="0"/>
                <a:cs typeface="Times New Roman" panose="02020603050405020304" pitchFamily="18" charset="0"/>
              </a:rPr>
              <a:t>30.Soto-Silva A, Soto-Silva A. La infección por VIH en tiempos de pandemia: Muchos retrocesos, innumerables desafíos. Revista chilena de infectología [Internet]. 1 de junio de 2022 [citado 12 de enero de 2025];39(3):287–93. Disponible en: http://www.scielo.cl/scielo.php?script=sci_arttext&amp;pid=S0716-10182022000300287&amp;lng=es&amp;nrm=iso&amp;tlng=en</a:t>
            </a:r>
            <a:endParaRPr lang="es-CL" sz="1000" dirty="0">
              <a:effectLst/>
              <a:latin typeface="Calibri" panose="020F0502020204030204" pitchFamily="34" charset="0"/>
              <a:ea typeface="Calibri" panose="020F0502020204030204" pitchFamily="34" charset="0"/>
              <a:cs typeface="Times New Roman" panose="02020603050405020304" pitchFamily="18" charset="0"/>
            </a:endParaRPr>
          </a:p>
          <a:p>
            <a:pPr indent="-406400">
              <a:lnSpc>
                <a:spcPct val="115000"/>
              </a:lnSpc>
              <a:spcAft>
                <a:spcPts val="1000"/>
              </a:spcAft>
              <a:buNone/>
            </a:pPr>
            <a:endParaRPr lang="es-CL" sz="1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582368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B299639F-21E6-6C68-4255-3508216A48A9}"/>
              </a:ext>
            </a:extLst>
          </p:cNvPr>
          <p:cNvPicPr/>
          <p:nvPr/>
        </p:nvPicPr>
        <p:blipFill>
          <a:blip r:embed="rId2">
            <a:extLst>
              <a:ext uri="{28A0092B-C50C-407E-A947-70E740481C1C}">
                <a14:useLocalDpi xmlns:a14="http://schemas.microsoft.com/office/drawing/2010/main" val="0"/>
              </a:ext>
            </a:extLst>
          </a:blip>
          <a:srcRect t="27361"/>
          <a:stretch/>
        </p:blipFill>
        <p:spPr>
          <a:xfrm>
            <a:off x="1506326" y="-3"/>
            <a:ext cx="8744579" cy="3572933"/>
          </a:xfrm>
          <a:prstGeom prst="rect">
            <a:avLst/>
          </a:prstGeom>
        </p:spPr>
      </p:pic>
      <p:pic>
        <p:nvPicPr>
          <p:cNvPr id="7" name="Marcador de contenido 6">
            <a:extLst>
              <a:ext uri="{FF2B5EF4-FFF2-40B4-BE49-F238E27FC236}">
                <a16:creationId xmlns:a16="http://schemas.microsoft.com/office/drawing/2014/main" id="{5838A512-AE12-57FF-8D34-CDD3AF85BA86}"/>
              </a:ext>
            </a:extLst>
          </p:cNvPr>
          <p:cNvPicPr>
            <a:picLocks noGrp="1" noRot="1" noChangeAspect="1" noMove="1" noResize="1" noEditPoints="1" noAdjustHandles="1" noChangeArrowheads="1" noChangeShapeType="1" noCrop="1"/>
          </p:cNvPicPr>
          <p:nvPr>
            <p:ph idx="1"/>
          </p:nvPr>
        </p:nvPicPr>
        <p:blipFill>
          <a:blip r:embed="rId3">
            <a:extLst>
              <a:ext uri="{28A0092B-C50C-407E-A947-70E740481C1C}">
                <a14:useLocalDpi xmlns:a14="http://schemas.microsoft.com/office/drawing/2010/main" val="0"/>
              </a:ext>
            </a:extLst>
          </a:blip>
          <a:stretch>
            <a:fillRect/>
          </a:stretch>
        </p:blipFill>
        <p:spPr>
          <a:xfrm>
            <a:off x="1284792" y="3882169"/>
            <a:ext cx="9361159" cy="2975831"/>
          </a:xfrm>
        </p:spPr>
      </p:pic>
      <p:sp>
        <p:nvSpPr>
          <p:cNvPr id="17" name="Rectángulo 16">
            <a:extLst>
              <a:ext uri="{FF2B5EF4-FFF2-40B4-BE49-F238E27FC236}">
                <a16:creationId xmlns:a16="http://schemas.microsoft.com/office/drawing/2014/main" id="{70D9DFCB-B7C7-0ED0-915A-9A5829B91A17}"/>
              </a:ext>
            </a:extLst>
          </p:cNvPr>
          <p:cNvSpPr/>
          <p:nvPr/>
        </p:nvSpPr>
        <p:spPr>
          <a:xfrm>
            <a:off x="10250905" y="0"/>
            <a:ext cx="1941094" cy="3572933"/>
          </a:xfrm>
          <a:prstGeom prst="rect">
            <a:avLst/>
          </a:prstGeom>
          <a:solidFill>
            <a:srgbClr val="003C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11" name="Grupo 10">
            <a:extLst>
              <a:ext uri="{FF2B5EF4-FFF2-40B4-BE49-F238E27FC236}">
                <a16:creationId xmlns:a16="http://schemas.microsoft.com/office/drawing/2014/main" id="{118D5AA1-CDC1-7D36-A634-AAF831510AD4}"/>
              </a:ext>
            </a:extLst>
          </p:cNvPr>
          <p:cNvGrpSpPr/>
          <p:nvPr/>
        </p:nvGrpSpPr>
        <p:grpSpPr>
          <a:xfrm>
            <a:off x="4555997" y="2090057"/>
            <a:ext cx="7086437" cy="1463623"/>
            <a:chOff x="5505274" y="239638"/>
            <a:chExt cx="5791783" cy="1197748"/>
          </a:xfrm>
        </p:grpSpPr>
        <p:pic>
          <p:nvPicPr>
            <p:cNvPr id="12" name="Imagen 11">
              <a:extLst>
                <a:ext uri="{FF2B5EF4-FFF2-40B4-BE49-F238E27FC236}">
                  <a16:creationId xmlns:a16="http://schemas.microsoft.com/office/drawing/2014/main" id="{C3EB62E4-3290-B8B7-47ED-1278D0C7E8B1}"/>
                </a:ext>
              </a:extLst>
            </p:cNvPr>
            <p:cNvPicPr>
              <a:picLocks noChangeAspect="1"/>
            </p:cNvPicPr>
            <p:nvPr/>
          </p:nvPicPr>
          <p:blipFill>
            <a:blip r:embed="rId4"/>
            <a:srcRect r="64578"/>
            <a:stretch/>
          </p:blipFill>
          <p:spPr>
            <a:xfrm>
              <a:off x="10156193" y="239638"/>
              <a:ext cx="1140864" cy="1197748"/>
            </a:xfrm>
            <a:prstGeom prst="rect">
              <a:avLst/>
            </a:prstGeom>
          </p:spPr>
        </p:pic>
        <p:pic>
          <p:nvPicPr>
            <p:cNvPr id="13" name="Imagen 12">
              <a:extLst>
                <a:ext uri="{FF2B5EF4-FFF2-40B4-BE49-F238E27FC236}">
                  <a16:creationId xmlns:a16="http://schemas.microsoft.com/office/drawing/2014/main" id="{1774E513-9E46-916B-E2BD-22117A2FB2B0}"/>
                </a:ext>
              </a:extLst>
            </p:cNvPr>
            <p:cNvPicPr>
              <a:picLocks noChangeAspect="1"/>
            </p:cNvPicPr>
            <p:nvPr/>
          </p:nvPicPr>
          <p:blipFill>
            <a:blip r:embed="rId5"/>
            <a:stretch>
              <a:fillRect/>
            </a:stretch>
          </p:blipFill>
          <p:spPr>
            <a:xfrm>
              <a:off x="5505274" y="443736"/>
              <a:ext cx="4450386" cy="776408"/>
            </a:xfrm>
            <a:prstGeom prst="rect">
              <a:avLst/>
            </a:prstGeom>
          </p:spPr>
        </p:pic>
      </p:grpSp>
      <p:sp>
        <p:nvSpPr>
          <p:cNvPr id="2" name="Rectángulo 1">
            <a:extLst>
              <a:ext uri="{FF2B5EF4-FFF2-40B4-BE49-F238E27FC236}">
                <a16:creationId xmlns:a16="http://schemas.microsoft.com/office/drawing/2014/main" id="{941B9570-0E93-9280-B609-6C6AE24DF3A7}"/>
              </a:ext>
            </a:extLst>
          </p:cNvPr>
          <p:cNvSpPr/>
          <p:nvPr/>
        </p:nvSpPr>
        <p:spPr>
          <a:xfrm>
            <a:off x="1415420" y="0"/>
            <a:ext cx="90906" cy="3572930"/>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563167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742A01-19FE-CF59-918D-B59FE0DCC5C4}"/>
              </a:ext>
            </a:extLst>
          </p:cNvPr>
          <p:cNvSpPr txBox="1">
            <a:spLocks/>
          </p:cNvSpPr>
          <p:nvPr/>
        </p:nvSpPr>
        <p:spPr>
          <a:xfrm>
            <a:off x="170064" y="2766218"/>
            <a:ext cx="2881604" cy="1325563"/>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a:solidFill>
                  <a:schemeClr val="bg1"/>
                </a:solidFill>
                <a:latin typeface="Century Gothic" panose="020B0502020202020204" pitchFamily="34" charset="0"/>
              </a:rPr>
              <a:t>Materiales</a:t>
            </a:r>
            <a:br>
              <a:rPr lang="es-CL">
                <a:solidFill>
                  <a:schemeClr val="bg1"/>
                </a:solidFill>
                <a:latin typeface="Century Gothic" panose="020B0502020202020204" pitchFamily="34" charset="0"/>
              </a:rPr>
            </a:br>
            <a:r>
              <a:rPr lang="es-CL">
                <a:solidFill>
                  <a:schemeClr val="bg1"/>
                </a:solidFill>
                <a:latin typeface="Century Gothic" panose="020B0502020202020204" pitchFamily="34" charset="0"/>
              </a:rPr>
              <a:t>y</a:t>
            </a:r>
            <a:br>
              <a:rPr lang="es-CL">
                <a:solidFill>
                  <a:schemeClr val="bg1"/>
                </a:solidFill>
                <a:latin typeface="Century Gothic" panose="020B0502020202020204" pitchFamily="34" charset="0"/>
              </a:rPr>
            </a:br>
            <a:r>
              <a:rPr lang="es-CL">
                <a:solidFill>
                  <a:schemeClr val="bg1"/>
                </a:solidFill>
                <a:latin typeface="Century Gothic" panose="020B0502020202020204" pitchFamily="34" charset="0"/>
              </a:rPr>
              <a:t>Métodos</a:t>
            </a:r>
            <a:endParaRPr lang="es-CL" dirty="0">
              <a:solidFill>
                <a:schemeClr val="bg1"/>
              </a:solidFill>
              <a:latin typeface="Century Gothic" panose="020B0502020202020204" pitchFamily="34" charset="0"/>
            </a:endParaRPr>
          </a:p>
        </p:txBody>
      </p:sp>
      <p:pic>
        <p:nvPicPr>
          <p:cNvPr id="3" name="Imagen 2">
            <a:extLst>
              <a:ext uri="{FF2B5EF4-FFF2-40B4-BE49-F238E27FC236}">
                <a16:creationId xmlns:a16="http://schemas.microsoft.com/office/drawing/2014/main" id="{75A5D804-DFA4-3EF3-A203-48FEE2A3AA1B}"/>
              </a:ext>
            </a:extLst>
          </p:cNvPr>
          <p:cNvPicPr>
            <a:picLocks noChangeAspect="1"/>
          </p:cNvPicPr>
          <p:nvPr/>
        </p:nvPicPr>
        <p:blipFill>
          <a:blip r:embed="rId2">
            <a:extLst>
              <a:ext uri="{28A0092B-C50C-407E-A947-70E740481C1C}">
                <a14:useLocalDpi xmlns:a14="http://schemas.microsoft.com/office/drawing/2010/main" val="0"/>
              </a:ext>
            </a:extLst>
          </a:blip>
          <a:srcRect l="37842" r="15583"/>
          <a:stretch/>
        </p:blipFill>
        <p:spPr>
          <a:xfrm>
            <a:off x="0" y="1598929"/>
            <a:ext cx="4376057" cy="5285038"/>
          </a:xfrm>
          <a:prstGeom prst="rect">
            <a:avLst/>
          </a:prstGeom>
        </p:spPr>
      </p:pic>
      <p:sp>
        <p:nvSpPr>
          <p:cNvPr id="5" name="Rectángulo 4">
            <a:extLst>
              <a:ext uri="{FF2B5EF4-FFF2-40B4-BE49-F238E27FC236}">
                <a16:creationId xmlns:a16="http://schemas.microsoft.com/office/drawing/2014/main" id="{7864E9EC-7A9B-48FE-9963-6CC4AAC9C95D}"/>
              </a:ext>
            </a:extLst>
          </p:cNvPr>
          <p:cNvSpPr/>
          <p:nvPr/>
        </p:nvSpPr>
        <p:spPr>
          <a:xfrm>
            <a:off x="490888" y="2502567"/>
            <a:ext cx="3885169" cy="3445845"/>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Título 6">
            <a:extLst>
              <a:ext uri="{FF2B5EF4-FFF2-40B4-BE49-F238E27FC236}">
                <a16:creationId xmlns:a16="http://schemas.microsoft.com/office/drawing/2014/main" id="{195AD30B-4C78-67FC-2B94-33D52ED9A480}"/>
              </a:ext>
            </a:extLst>
          </p:cNvPr>
          <p:cNvSpPr>
            <a:spLocks noGrp="1"/>
          </p:cNvSpPr>
          <p:nvPr>
            <p:ph type="title"/>
          </p:nvPr>
        </p:nvSpPr>
        <p:spPr>
          <a:xfrm>
            <a:off x="1494453" y="3233995"/>
            <a:ext cx="2881604" cy="1325563"/>
          </a:xfrm>
        </p:spPr>
        <p:txBody>
          <a:bodyPr>
            <a:normAutofit fontScale="90000"/>
          </a:bodyPr>
          <a:lstStyle/>
          <a:p>
            <a:pPr algn="r"/>
            <a:r>
              <a:rPr lang="es-CL" b="1" dirty="0">
                <a:solidFill>
                  <a:srgbClr val="003C58"/>
                </a:solidFill>
                <a:latin typeface="Arial" panose="020B0604020202020204" pitchFamily="34" charset="0"/>
                <a:cs typeface="Arial" panose="020B0604020202020204" pitchFamily="34" charset="0"/>
              </a:rPr>
              <a:t>Materiales </a:t>
            </a:r>
            <a:br>
              <a:rPr lang="es-CL" b="1" dirty="0">
                <a:solidFill>
                  <a:srgbClr val="003C58"/>
                </a:solidFill>
                <a:latin typeface="Arial" panose="020B0604020202020204" pitchFamily="34" charset="0"/>
                <a:cs typeface="Arial" panose="020B0604020202020204" pitchFamily="34" charset="0"/>
              </a:rPr>
            </a:br>
            <a:r>
              <a:rPr lang="es-CL" b="1" dirty="0">
                <a:solidFill>
                  <a:srgbClr val="003C58"/>
                </a:solidFill>
                <a:latin typeface="Arial" panose="020B0604020202020204" pitchFamily="34" charset="0"/>
                <a:cs typeface="Arial" panose="020B0604020202020204" pitchFamily="34" charset="0"/>
              </a:rPr>
              <a:t>y métodos</a:t>
            </a:r>
          </a:p>
        </p:txBody>
      </p:sp>
      <p:sp>
        <p:nvSpPr>
          <p:cNvPr id="4" name="Rectángulo 3">
            <a:extLst>
              <a:ext uri="{FF2B5EF4-FFF2-40B4-BE49-F238E27FC236}">
                <a16:creationId xmlns:a16="http://schemas.microsoft.com/office/drawing/2014/main" id="{A6C87462-FC36-BBB2-F219-984B532B17DF}"/>
              </a:ext>
            </a:extLst>
          </p:cNvPr>
          <p:cNvSpPr/>
          <p:nvPr/>
        </p:nvSpPr>
        <p:spPr>
          <a:xfrm>
            <a:off x="11945510" y="1572958"/>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6" name="Marcador de contenido 2">
            <a:extLst>
              <a:ext uri="{FF2B5EF4-FFF2-40B4-BE49-F238E27FC236}">
                <a16:creationId xmlns:a16="http://schemas.microsoft.com/office/drawing/2014/main" id="{F82AC630-361A-2B5A-F1A8-DDDC03BDA91D}"/>
              </a:ext>
            </a:extLst>
          </p:cNvPr>
          <p:cNvSpPr>
            <a:spLocks noGrp="1"/>
          </p:cNvSpPr>
          <p:nvPr>
            <p:ph idx="1"/>
          </p:nvPr>
        </p:nvSpPr>
        <p:spPr>
          <a:xfrm>
            <a:off x="6842754" y="600267"/>
            <a:ext cx="2828260" cy="877186"/>
          </a:xfrm>
        </p:spPr>
        <p:style>
          <a:lnRef idx="1">
            <a:schemeClr val="accent1"/>
          </a:lnRef>
          <a:fillRef idx="3">
            <a:schemeClr val="accent1"/>
          </a:fillRef>
          <a:effectRef idx="2">
            <a:schemeClr val="accent1"/>
          </a:effectRef>
          <a:fontRef idx="minor">
            <a:schemeClr val="lt1"/>
          </a:fontRef>
        </p:style>
        <p:txBody>
          <a:bodyPr>
            <a:normAutofit/>
          </a:bodyPr>
          <a:lstStyle/>
          <a:p>
            <a:pPr marL="0" indent="0" algn="ctr">
              <a:buNone/>
            </a:pPr>
            <a:r>
              <a:rPr lang="es-ES" sz="2000" dirty="0">
                <a:effectLst/>
                <a:latin typeface="Arial" panose="020B0604020202020204" pitchFamily="34" charset="0"/>
                <a:ea typeface="Arial" panose="020B0604020202020204" pitchFamily="34" charset="0"/>
              </a:rPr>
              <a:t>Estudio Transversal </a:t>
            </a:r>
          </a:p>
          <a:p>
            <a:pPr marL="0" indent="0" algn="ctr">
              <a:buNone/>
            </a:pPr>
            <a:r>
              <a:rPr lang="es-ES" sz="2000" dirty="0">
                <a:latin typeface="Arial" panose="020B0604020202020204" pitchFamily="34" charset="0"/>
                <a:ea typeface="Arial" panose="020B0604020202020204" pitchFamily="34" charset="0"/>
              </a:rPr>
              <a:t>T</a:t>
            </a:r>
            <a:r>
              <a:rPr lang="es-ES" sz="2000" dirty="0">
                <a:effectLst/>
                <a:latin typeface="Arial" panose="020B0604020202020204" pitchFamily="34" charset="0"/>
                <a:ea typeface="Arial" panose="020B0604020202020204" pitchFamily="34" charset="0"/>
              </a:rPr>
              <a:t>ipo descriptico </a:t>
            </a:r>
            <a:endParaRPr lang="es-CL" sz="4000" dirty="0"/>
          </a:p>
        </p:txBody>
      </p:sp>
      <p:sp>
        <p:nvSpPr>
          <p:cNvPr id="17" name="CuadroTexto 16">
            <a:extLst>
              <a:ext uri="{FF2B5EF4-FFF2-40B4-BE49-F238E27FC236}">
                <a16:creationId xmlns:a16="http://schemas.microsoft.com/office/drawing/2014/main" id="{7DC7DB66-EEE1-794A-30C8-7B21662BADB4}"/>
              </a:ext>
            </a:extLst>
          </p:cNvPr>
          <p:cNvSpPr txBox="1"/>
          <p:nvPr/>
        </p:nvSpPr>
        <p:spPr>
          <a:xfrm>
            <a:off x="6901232" y="2753902"/>
            <a:ext cx="2711302"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S" dirty="0">
                <a:effectLst/>
                <a:latin typeface="Arial" panose="020B0604020202020204" pitchFamily="34" charset="0"/>
                <a:ea typeface="Arial" panose="020B0604020202020204" pitchFamily="34" charset="0"/>
              </a:rPr>
              <a:t>Unidad Análisis Clínico GRD</a:t>
            </a:r>
            <a:endParaRPr lang="es-CL" dirty="0"/>
          </a:p>
        </p:txBody>
      </p:sp>
      <p:sp>
        <p:nvSpPr>
          <p:cNvPr id="18" name="CuadroTexto 17">
            <a:extLst>
              <a:ext uri="{FF2B5EF4-FFF2-40B4-BE49-F238E27FC236}">
                <a16:creationId xmlns:a16="http://schemas.microsoft.com/office/drawing/2014/main" id="{AD92E62B-BE86-D73D-5DD2-9F62936908C9}"/>
              </a:ext>
            </a:extLst>
          </p:cNvPr>
          <p:cNvSpPr txBox="1"/>
          <p:nvPr/>
        </p:nvSpPr>
        <p:spPr>
          <a:xfrm>
            <a:off x="4546121" y="1827242"/>
            <a:ext cx="2711302"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S" dirty="0">
                <a:effectLst/>
                <a:latin typeface="Arial" panose="020B0604020202020204" pitchFamily="34" charset="0"/>
                <a:ea typeface="Arial" panose="020B0604020202020204" pitchFamily="34" charset="0"/>
              </a:rPr>
              <a:t>Base de datos </a:t>
            </a:r>
          </a:p>
          <a:p>
            <a:pPr algn="ctr"/>
            <a:r>
              <a:rPr lang="es-ES" dirty="0">
                <a:latin typeface="Arial" panose="020B0604020202020204" pitchFamily="34" charset="0"/>
              </a:rPr>
              <a:t>Secundaria</a:t>
            </a:r>
            <a:endParaRPr lang="es-CL" dirty="0"/>
          </a:p>
        </p:txBody>
      </p:sp>
      <p:cxnSp>
        <p:nvCxnSpPr>
          <p:cNvPr id="19" name="Conector recto 18">
            <a:extLst>
              <a:ext uri="{FF2B5EF4-FFF2-40B4-BE49-F238E27FC236}">
                <a16:creationId xmlns:a16="http://schemas.microsoft.com/office/drawing/2014/main" id="{7836C472-5BC3-CF0B-6C87-91DBF8E0C04F}"/>
              </a:ext>
            </a:extLst>
          </p:cNvPr>
          <p:cNvCxnSpPr/>
          <p:nvPr/>
        </p:nvCxnSpPr>
        <p:spPr>
          <a:xfrm>
            <a:off x="8256884" y="1477453"/>
            <a:ext cx="0" cy="1290728"/>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Conector recto 19">
            <a:extLst>
              <a:ext uri="{FF2B5EF4-FFF2-40B4-BE49-F238E27FC236}">
                <a16:creationId xmlns:a16="http://schemas.microsoft.com/office/drawing/2014/main" id="{32A9DF41-7DA8-2104-083F-583A8E8A8726}"/>
              </a:ext>
            </a:extLst>
          </p:cNvPr>
          <p:cNvCxnSpPr>
            <a:cxnSpLocks/>
            <a:stCxn id="18" idx="3"/>
          </p:cNvCxnSpPr>
          <p:nvPr/>
        </p:nvCxnSpPr>
        <p:spPr>
          <a:xfrm>
            <a:off x="7257423" y="2150408"/>
            <a:ext cx="999461" cy="0"/>
          </a:xfrm>
          <a:prstGeom prst="line">
            <a:avLst/>
          </a:prstGeom>
        </p:spPr>
        <p:style>
          <a:lnRef idx="2">
            <a:schemeClr val="accent1"/>
          </a:lnRef>
          <a:fillRef idx="0">
            <a:schemeClr val="accent1"/>
          </a:fillRef>
          <a:effectRef idx="1">
            <a:schemeClr val="accent1"/>
          </a:effectRef>
          <a:fontRef idx="minor">
            <a:schemeClr val="tx1"/>
          </a:fontRef>
        </p:style>
      </p:cxnSp>
      <p:pic>
        <p:nvPicPr>
          <p:cNvPr id="21" name="Picture 4" descr="Logo HCSBA – png – Hospital Clínico San Borja Arriarán">
            <a:extLst>
              <a:ext uri="{FF2B5EF4-FFF2-40B4-BE49-F238E27FC236}">
                <a16:creationId xmlns:a16="http://schemas.microsoft.com/office/drawing/2014/main" id="{EC64D7E0-36D2-4BE8-BB8F-4DFCE99E80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084" t="6182" r="22328"/>
          <a:stretch>
            <a:fillRect/>
          </a:stretch>
        </p:blipFill>
        <p:spPr bwMode="auto">
          <a:xfrm>
            <a:off x="9968725" y="2041537"/>
            <a:ext cx="1483361" cy="1745683"/>
          </a:xfrm>
          <a:prstGeom prst="rect">
            <a:avLst/>
          </a:prstGeom>
          <a:noFill/>
          <a:extLst>
            <a:ext uri="{909E8E84-426E-40DD-AFC4-6F175D3DCCD1}">
              <a14:hiddenFill xmlns:a14="http://schemas.microsoft.com/office/drawing/2010/main">
                <a:solidFill>
                  <a:srgbClr val="FFFFFF"/>
                </a:solidFill>
              </a14:hiddenFill>
            </a:ext>
          </a:extLst>
        </p:spPr>
      </p:pic>
      <p:sp>
        <p:nvSpPr>
          <p:cNvPr id="22" name="CuadroTexto 21">
            <a:extLst>
              <a:ext uri="{FF2B5EF4-FFF2-40B4-BE49-F238E27FC236}">
                <a16:creationId xmlns:a16="http://schemas.microsoft.com/office/drawing/2014/main" id="{89D5517E-BA5F-6ED5-7346-D2AA133806EC}"/>
              </a:ext>
            </a:extLst>
          </p:cNvPr>
          <p:cNvSpPr txBox="1"/>
          <p:nvPr/>
        </p:nvSpPr>
        <p:spPr>
          <a:xfrm>
            <a:off x="5156879" y="4460175"/>
            <a:ext cx="6427287" cy="1685846"/>
          </a:xfrm>
          <a:prstGeom prst="rect">
            <a:avLst/>
          </a:prstGeom>
        </p:spPr>
        <p:style>
          <a:lnRef idx="1">
            <a:schemeClr val="accent5"/>
          </a:lnRef>
          <a:fillRef idx="2">
            <a:schemeClr val="accent5"/>
          </a:fillRef>
          <a:effectRef idx="1">
            <a:schemeClr val="accent5"/>
          </a:effectRef>
          <a:fontRef idx="minor">
            <a:schemeClr val="dk1"/>
          </a:fontRef>
        </p:style>
        <p:txBody>
          <a:bodyPr wrap="square" anchor="ctr">
            <a:spAutoFit/>
          </a:bodyPr>
          <a:lstStyle/>
          <a:p>
            <a:pPr marL="285750" indent="-285750">
              <a:lnSpc>
                <a:spcPct val="150000"/>
              </a:lnSpc>
              <a:buFont typeface="Arial" panose="020B0604020202020204" pitchFamily="34" charset="0"/>
              <a:buChar char="•"/>
            </a:pPr>
            <a:r>
              <a:rPr lang="es-ES" sz="2400" dirty="0">
                <a:effectLst/>
                <a:latin typeface="Arial" panose="020B0604020202020204" pitchFamily="34" charset="0"/>
                <a:ea typeface="Arial" panose="020B0604020202020204" pitchFamily="34" charset="0"/>
              </a:rPr>
              <a:t>29.541 </a:t>
            </a:r>
            <a:r>
              <a:rPr lang="es-ES" sz="2400" dirty="0">
                <a:latin typeface="Arial" panose="020B0604020202020204" pitchFamily="34" charset="0"/>
                <a:ea typeface="Arial" panose="020B0604020202020204" pitchFamily="34" charset="0"/>
              </a:rPr>
              <a:t>A</a:t>
            </a:r>
            <a:r>
              <a:rPr lang="es-ES" sz="2400" dirty="0">
                <a:effectLst/>
                <a:latin typeface="Arial" panose="020B0604020202020204" pitchFamily="34" charset="0"/>
                <a:ea typeface="Arial" panose="020B0604020202020204" pitchFamily="34" charset="0"/>
              </a:rPr>
              <a:t>tenciones</a:t>
            </a:r>
          </a:p>
          <a:p>
            <a:pPr marL="285750" indent="-285750">
              <a:lnSpc>
                <a:spcPct val="150000"/>
              </a:lnSpc>
              <a:buFont typeface="Arial" panose="020B0604020202020204" pitchFamily="34" charset="0"/>
              <a:buChar char="•"/>
            </a:pPr>
            <a:r>
              <a:rPr lang="es-ES" sz="2400" dirty="0">
                <a:latin typeface="Arial" panose="020B0604020202020204" pitchFamily="34" charset="0"/>
                <a:ea typeface="Arial" panose="020B0604020202020204" pitchFamily="34" charset="0"/>
              </a:rPr>
              <a:t>A</a:t>
            </a:r>
            <a:r>
              <a:rPr lang="es-ES" sz="2400" dirty="0">
                <a:effectLst/>
                <a:latin typeface="Arial" panose="020B0604020202020204" pitchFamily="34" charset="0"/>
                <a:ea typeface="Arial" panose="020B0604020202020204" pitchFamily="34" charset="0"/>
              </a:rPr>
              <a:t>dultos (&gt;18 años)</a:t>
            </a:r>
          </a:p>
          <a:p>
            <a:pPr marL="285750" indent="-285750">
              <a:lnSpc>
                <a:spcPct val="150000"/>
              </a:lnSpc>
              <a:buFont typeface="Arial" panose="020B0604020202020204" pitchFamily="34" charset="0"/>
              <a:buChar char="•"/>
            </a:pPr>
            <a:r>
              <a:rPr lang="es-ES" sz="2400" dirty="0">
                <a:latin typeface="Arial" panose="020B0604020202020204" pitchFamily="34" charset="0"/>
                <a:ea typeface="Arial" panose="020B0604020202020204" pitchFamily="34" charset="0"/>
              </a:rPr>
              <a:t>H</a:t>
            </a:r>
            <a:r>
              <a:rPr lang="es-ES" sz="2400" dirty="0">
                <a:effectLst/>
                <a:latin typeface="Arial" panose="020B0604020202020204" pitchFamily="34" charset="0"/>
                <a:ea typeface="Arial" panose="020B0604020202020204" pitchFamily="34" charset="0"/>
              </a:rPr>
              <a:t>ospitalizados durante años 2021 a 2023</a:t>
            </a:r>
          </a:p>
        </p:txBody>
      </p:sp>
    </p:spTree>
    <p:extLst>
      <p:ext uri="{BB962C8B-B14F-4D97-AF65-F5344CB8AC3E}">
        <p14:creationId xmlns:p14="http://schemas.microsoft.com/office/powerpoint/2010/main" val="5538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par>
                                <p:cTn id="20" presetID="22" presetClass="entr" presetSubtype="2"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right)">
                                      <p:cBhvr>
                                        <p:cTn id="22" dur="500"/>
                                        <p:tgtEl>
                                          <p:spTgt spid="2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par>
                                <p:cTn id="26" presetID="2" presetClass="entr" presetSubtype="2"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additive="base">
                                        <p:cTn id="28" dur="500" fill="hold"/>
                                        <p:tgtEl>
                                          <p:spTgt spid="21"/>
                                        </p:tgtEl>
                                        <p:attrNameLst>
                                          <p:attrName>ppt_x</p:attrName>
                                        </p:attrNameLst>
                                      </p:cBhvr>
                                      <p:tavLst>
                                        <p:tav tm="0">
                                          <p:val>
                                            <p:strVal val="1+#ppt_w/2"/>
                                          </p:val>
                                        </p:tav>
                                        <p:tav tm="100000">
                                          <p:val>
                                            <p:strVal val="#ppt_x"/>
                                          </p:val>
                                        </p:tav>
                                      </p:tavLst>
                                    </p:anim>
                                    <p:anim calcmode="lin" valueType="num">
                                      <p:cBhvr additive="base">
                                        <p:cTn id="29"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P spid="17" grpId="0" animBg="1"/>
      <p:bldP spid="18"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88805-8CB3-588E-BEF3-9D535FC4CB86}"/>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D2D21975-DFD0-F2E0-1DB8-562384A048C4}"/>
              </a:ext>
            </a:extLst>
          </p:cNvPr>
          <p:cNvSpPr txBox="1">
            <a:spLocks/>
          </p:cNvSpPr>
          <p:nvPr/>
        </p:nvSpPr>
        <p:spPr>
          <a:xfrm>
            <a:off x="170064" y="2766218"/>
            <a:ext cx="2881604" cy="1325563"/>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a:solidFill>
                  <a:schemeClr val="bg1"/>
                </a:solidFill>
                <a:latin typeface="Century Gothic" panose="020B0502020202020204" pitchFamily="34" charset="0"/>
              </a:rPr>
              <a:t>Materiales</a:t>
            </a:r>
            <a:br>
              <a:rPr lang="es-CL">
                <a:solidFill>
                  <a:schemeClr val="bg1"/>
                </a:solidFill>
                <a:latin typeface="Century Gothic" panose="020B0502020202020204" pitchFamily="34" charset="0"/>
              </a:rPr>
            </a:br>
            <a:r>
              <a:rPr lang="es-CL">
                <a:solidFill>
                  <a:schemeClr val="bg1"/>
                </a:solidFill>
                <a:latin typeface="Century Gothic" panose="020B0502020202020204" pitchFamily="34" charset="0"/>
              </a:rPr>
              <a:t>y</a:t>
            </a:r>
            <a:br>
              <a:rPr lang="es-CL">
                <a:solidFill>
                  <a:schemeClr val="bg1"/>
                </a:solidFill>
                <a:latin typeface="Century Gothic" panose="020B0502020202020204" pitchFamily="34" charset="0"/>
              </a:rPr>
            </a:br>
            <a:r>
              <a:rPr lang="es-CL">
                <a:solidFill>
                  <a:schemeClr val="bg1"/>
                </a:solidFill>
                <a:latin typeface="Century Gothic" panose="020B0502020202020204" pitchFamily="34" charset="0"/>
              </a:rPr>
              <a:t>Métodos</a:t>
            </a:r>
            <a:endParaRPr lang="es-CL" dirty="0">
              <a:solidFill>
                <a:schemeClr val="bg1"/>
              </a:solidFill>
              <a:latin typeface="Century Gothic" panose="020B0502020202020204" pitchFamily="34" charset="0"/>
            </a:endParaRPr>
          </a:p>
        </p:txBody>
      </p:sp>
      <p:pic>
        <p:nvPicPr>
          <p:cNvPr id="3" name="Imagen 2">
            <a:extLst>
              <a:ext uri="{FF2B5EF4-FFF2-40B4-BE49-F238E27FC236}">
                <a16:creationId xmlns:a16="http://schemas.microsoft.com/office/drawing/2014/main" id="{320688E2-3550-9D26-CE13-905939D6EC0F}"/>
              </a:ext>
            </a:extLst>
          </p:cNvPr>
          <p:cNvPicPr>
            <a:picLocks noChangeAspect="1"/>
          </p:cNvPicPr>
          <p:nvPr/>
        </p:nvPicPr>
        <p:blipFill>
          <a:blip r:embed="rId2">
            <a:extLst>
              <a:ext uri="{28A0092B-C50C-407E-A947-70E740481C1C}">
                <a14:useLocalDpi xmlns:a14="http://schemas.microsoft.com/office/drawing/2010/main" val="0"/>
              </a:ext>
            </a:extLst>
          </a:blip>
          <a:srcRect l="37842" r="15583"/>
          <a:stretch/>
        </p:blipFill>
        <p:spPr>
          <a:xfrm>
            <a:off x="0" y="1598929"/>
            <a:ext cx="4376057" cy="5285038"/>
          </a:xfrm>
          <a:prstGeom prst="rect">
            <a:avLst/>
          </a:prstGeom>
        </p:spPr>
      </p:pic>
      <p:sp>
        <p:nvSpPr>
          <p:cNvPr id="5" name="Rectángulo 4">
            <a:extLst>
              <a:ext uri="{FF2B5EF4-FFF2-40B4-BE49-F238E27FC236}">
                <a16:creationId xmlns:a16="http://schemas.microsoft.com/office/drawing/2014/main" id="{AD90DBF4-9268-3863-F115-55E5381C0218}"/>
              </a:ext>
            </a:extLst>
          </p:cNvPr>
          <p:cNvSpPr/>
          <p:nvPr/>
        </p:nvSpPr>
        <p:spPr>
          <a:xfrm>
            <a:off x="490888" y="2502567"/>
            <a:ext cx="3885169" cy="3445845"/>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Título 6">
            <a:extLst>
              <a:ext uri="{FF2B5EF4-FFF2-40B4-BE49-F238E27FC236}">
                <a16:creationId xmlns:a16="http://schemas.microsoft.com/office/drawing/2014/main" id="{6ED85ED9-805D-07CE-A3C6-EB2E93F0867C}"/>
              </a:ext>
            </a:extLst>
          </p:cNvPr>
          <p:cNvSpPr>
            <a:spLocks noGrp="1"/>
          </p:cNvSpPr>
          <p:nvPr>
            <p:ph type="title"/>
          </p:nvPr>
        </p:nvSpPr>
        <p:spPr>
          <a:xfrm>
            <a:off x="1494453" y="3233995"/>
            <a:ext cx="2881604" cy="1325563"/>
          </a:xfrm>
        </p:spPr>
        <p:txBody>
          <a:bodyPr>
            <a:normAutofit fontScale="90000"/>
          </a:bodyPr>
          <a:lstStyle/>
          <a:p>
            <a:pPr algn="r"/>
            <a:r>
              <a:rPr lang="es-CL" b="1" dirty="0">
                <a:solidFill>
                  <a:srgbClr val="003C58"/>
                </a:solidFill>
                <a:latin typeface="Arial" panose="020B0604020202020204" pitchFamily="34" charset="0"/>
                <a:cs typeface="Arial" panose="020B0604020202020204" pitchFamily="34" charset="0"/>
              </a:rPr>
              <a:t>Materiales </a:t>
            </a:r>
            <a:br>
              <a:rPr lang="es-CL" b="1" dirty="0">
                <a:solidFill>
                  <a:srgbClr val="003C58"/>
                </a:solidFill>
                <a:latin typeface="Arial" panose="020B0604020202020204" pitchFamily="34" charset="0"/>
                <a:cs typeface="Arial" panose="020B0604020202020204" pitchFamily="34" charset="0"/>
              </a:rPr>
            </a:br>
            <a:r>
              <a:rPr lang="es-CL" b="1" dirty="0">
                <a:solidFill>
                  <a:srgbClr val="003C58"/>
                </a:solidFill>
                <a:latin typeface="Arial" panose="020B0604020202020204" pitchFamily="34" charset="0"/>
                <a:cs typeface="Arial" panose="020B0604020202020204" pitchFamily="34" charset="0"/>
              </a:rPr>
              <a:t>y métodos</a:t>
            </a:r>
          </a:p>
        </p:txBody>
      </p:sp>
      <p:sp>
        <p:nvSpPr>
          <p:cNvPr id="4" name="Rectángulo 3">
            <a:extLst>
              <a:ext uri="{FF2B5EF4-FFF2-40B4-BE49-F238E27FC236}">
                <a16:creationId xmlns:a16="http://schemas.microsoft.com/office/drawing/2014/main" id="{2E64BBF7-7558-36E8-DBFF-5B84AFAEC657}"/>
              </a:ext>
            </a:extLst>
          </p:cNvPr>
          <p:cNvSpPr/>
          <p:nvPr/>
        </p:nvSpPr>
        <p:spPr>
          <a:xfrm>
            <a:off x="11945510" y="1572958"/>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1" name="CuadroTexto 10">
            <a:extLst>
              <a:ext uri="{FF2B5EF4-FFF2-40B4-BE49-F238E27FC236}">
                <a16:creationId xmlns:a16="http://schemas.microsoft.com/office/drawing/2014/main" id="{197A210A-022A-8009-E6CA-EC91721FA6C5}"/>
              </a:ext>
            </a:extLst>
          </p:cNvPr>
          <p:cNvSpPr txBox="1"/>
          <p:nvPr/>
        </p:nvSpPr>
        <p:spPr>
          <a:xfrm>
            <a:off x="4866945" y="2915305"/>
            <a:ext cx="3279406" cy="235295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285750" indent="-285750">
              <a:lnSpc>
                <a:spcPct val="150000"/>
              </a:lnSpc>
              <a:buFont typeface="Arial" panose="020B0604020202020204" pitchFamily="34" charset="0"/>
              <a:buChar char="•"/>
            </a:pPr>
            <a:r>
              <a:rPr lang="es-ES" sz="2000" dirty="0">
                <a:effectLst/>
                <a:latin typeface="Arial" panose="020B0604020202020204" pitchFamily="34" charset="0"/>
                <a:ea typeface="Arial" panose="020B0604020202020204" pitchFamily="34" charset="0"/>
              </a:rPr>
              <a:t>29.541 </a:t>
            </a:r>
            <a:r>
              <a:rPr lang="es-ES" sz="2000" dirty="0">
                <a:latin typeface="Arial" panose="020B0604020202020204" pitchFamily="34" charset="0"/>
                <a:ea typeface="Arial" panose="020B0604020202020204" pitchFamily="34" charset="0"/>
              </a:rPr>
              <a:t>A</a:t>
            </a:r>
            <a:r>
              <a:rPr lang="es-ES" sz="2000" dirty="0">
                <a:effectLst/>
                <a:latin typeface="Arial" panose="020B0604020202020204" pitchFamily="34" charset="0"/>
                <a:ea typeface="Arial" panose="020B0604020202020204" pitchFamily="34" charset="0"/>
              </a:rPr>
              <a:t>tenciones</a:t>
            </a:r>
          </a:p>
          <a:p>
            <a:pPr marL="285750" indent="-285750">
              <a:lnSpc>
                <a:spcPct val="150000"/>
              </a:lnSpc>
              <a:buFont typeface="Arial" panose="020B0604020202020204" pitchFamily="34" charset="0"/>
              <a:buChar char="•"/>
            </a:pPr>
            <a:r>
              <a:rPr lang="es-ES" sz="2000" dirty="0">
                <a:latin typeface="Arial" panose="020B0604020202020204" pitchFamily="34" charset="0"/>
                <a:ea typeface="Arial" panose="020B0604020202020204" pitchFamily="34" charset="0"/>
              </a:rPr>
              <a:t>A</a:t>
            </a:r>
            <a:r>
              <a:rPr lang="es-ES" sz="2000" dirty="0">
                <a:effectLst/>
                <a:latin typeface="Arial" panose="020B0604020202020204" pitchFamily="34" charset="0"/>
                <a:ea typeface="Arial" panose="020B0604020202020204" pitchFamily="34" charset="0"/>
              </a:rPr>
              <a:t>dultos (&gt;18 años)</a:t>
            </a:r>
          </a:p>
          <a:p>
            <a:pPr marL="285750" indent="-285750">
              <a:lnSpc>
                <a:spcPct val="150000"/>
              </a:lnSpc>
              <a:buFont typeface="Arial" panose="020B0604020202020204" pitchFamily="34" charset="0"/>
              <a:buChar char="•"/>
            </a:pPr>
            <a:r>
              <a:rPr lang="es-ES" sz="2000" dirty="0">
                <a:latin typeface="Arial" panose="020B0604020202020204" pitchFamily="34" charset="0"/>
                <a:ea typeface="Arial" panose="020B0604020202020204" pitchFamily="34" charset="0"/>
              </a:rPr>
              <a:t>H</a:t>
            </a:r>
            <a:r>
              <a:rPr lang="es-ES" sz="2000" dirty="0">
                <a:effectLst/>
                <a:latin typeface="Arial" panose="020B0604020202020204" pitchFamily="34" charset="0"/>
                <a:ea typeface="Arial" panose="020B0604020202020204" pitchFamily="34" charset="0"/>
              </a:rPr>
              <a:t>ospitalizados </a:t>
            </a:r>
          </a:p>
          <a:p>
            <a:pPr marL="285750" indent="-285750">
              <a:lnSpc>
                <a:spcPct val="150000"/>
              </a:lnSpc>
              <a:buFont typeface="Arial" panose="020B0604020202020204" pitchFamily="34" charset="0"/>
              <a:buChar char="•"/>
            </a:pPr>
            <a:r>
              <a:rPr lang="es-ES" sz="2000" dirty="0">
                <a:latin typeface="Arial" panose="020B0604020202020204" pitchFamily="34" charset="0"/>
                <a:ea typeface="Arial" panose="020B0604020202020204" pitchFamily="34" charset="0"/>
              </a:rPr>
              <a:t>A</a:t>
            </a:r>
            <a:r>
              <a:rPr lang="es-ES" sz="2000" dirty="0">
                <a:effectLst/>
                <a:latin typeface="Arial" panose="020B0604020202020204" pitchFamily="34" charset="0"/>
                <a:ea typeface="Arial" panose="020B0604020202020204" pitchFamily="34" charset="0"/>
              </a:rPr>
              <a:t>ños 2021 a 2023</a:t>
            </a:r>
          </a:p>
          <a:p>
            <a:pPr marL="285750" indent="-285750">
              <a:lnSpc>
                <a:spcPct val="150000"/>
              </a:lnSpc>
              <a:buFont typeface="Arial" panose="020B0604020202020204" pitchFamily="34" charset="0"/>
              <a:buChar char="•"/>
            </a:pPr>
            <a:endParaRPr lang="es-CL" sz="2000" dirty="0"/>
          </a:p>
        </p:txBody>
      </p:sp>
      <p:pic>
        <p:nvPicPr>
          <p:cNvPr id="12" name="Picture 2" descr="6.400+ Bandera Chilena Fotografías de stock, fotos e imágenes libres de  derechos - iStock | Fiestas patrias chile, Huaso, Copihue">
            <a:extLst>
              <a:ext uri="{FF2B5EF4-FFF2-40B4-BE49-F238E27FC236}">
                <a16:creationId xmlns:a16="http://schemas.microsoft.com/office/drawing/2014/main" id="{17D4C9C0-F532-2243-BB1B-776A93BB33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5965" y="2264590"/>
            <a:ext cx="2509552" cy="250955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ágenes de Bandera De Venezuela - Descarga gratuita en Freepik">
            <a:extLst>
              <a:ext uri="{FF2B5EF4-FFF2-40B4-BE49-F238E27FC236}">
                <a16:creationId xmlns:a16="http://schemas.microsoft.com/office/drawing/2014/main" id="{7AC86E84-0125-8B1F-A4D4-ABCF9BBA73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005" b="9020"/>
          <a:stretch/>
        </p:blipFill>
        <p:spPr bwMode="auto">
          <a:xfrm>
            <a:off x="9202777" y="5387002"/>
            <a:ext cx="1686308" cy="136547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20 mil resultados de imágenes, fotos de stock e ilustraciones libres de  regalías para Bandera colombia vector | Shutterstock">
            <a:extLst>
              <a:ext uri="{FF2B5EF4-FFF2-40B4-BE49-F238E27FC236}">
                <a16:creationId xmlns:a16="http://schemas.microsoft.com/office/drawing/2014/main" id="{90A9C8A9-B539-04C1-1401-B73C7BF65A3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989" t="9959" r="14676" b="11529"/>
          <a:stretch/>
        </p:blipFill>
        <p:spPr bwMode="auto">
          <a:xfrm>
            <a:off x="9294971" y="449046"/>
            <a:ext cx="1172652" cy="127280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Bandera de Haití bandera de Haití bandera de la República Dominicana,  bandera, diverso, bandera, logo png | Klipartz">
            <a:extLst>
              <a:ext uri="{FF2B5EF4-FFF2-40B4-BE49-F238E27FC236}">
                <a16:creationId xmlns:a16="http://schemas.microsoft.com/office/drawing/2014/main" id="{A474627E-AB8E-4F39-7E4F-8C9E29D8818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7059" b="97647" l="9459" r="89865">
                        <a14:foregroundMark x1="58784" y1="12353" x2="39493" y2="7141"/>
                        <a14:foregroundMark x1="35670" y1="11655" x2="33784" y2="14118"/>
                        <a14:foregroundMark x1="52892" y1="97494" x2="53041" y2="97647"/>
                        <a14:foregroundMark x1="38176" y1="82353" x2="49101" y2="93594"/>
                        <a14:foregroundMark x1="49688" y1="95199" x2="42568" y2="90000"/>
                        <a14:foregroundMark x1="53041" y1="97647" x2="52915" y2="97555"/>
                        <a14:foregroundMark x1="52365" y1="95882" x2="52365" y2="95882"/>
                        <a14:backgroundMark x1="37500" y1="6471" x2="37500" y2="6471"/>
                        <a14:backgroundMark x1="37838" y1="6471" x2="39527" y2="7059"/>
                        <a14:backgroundMark x1="53378" y1="98824" x2="51014" y2="98824"/>
                      </a14:backgroundRemoval>
                    </a14:imgEffect>
                  </a14:imgLayer>
                </a14:imgProps>
              </a:ext>
              <a:ext uri="{28A0092B-C50C-407E-A947-70E740481C1C}">
                <a14:useLocalDpi xmlns:a14="http://schemas.microsoft.com/office/drawing/2010/main" val="0"/>
              </a:ext>
            </a:extLst>
          </a:blip>
          <a:srcRect/>
          <a:stretch>
            <a:fillRect/>
          </a:stretch>
        </p:blipFill>
        <p:spPr bwMode="auto">
          <a:xfrm>
            <a:off x="9993588" y="3856180"/>
            <a:ext cx="2377678" cy="136555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descr="Perú - Iconos gratis de banderas">
            <a:extLst>
              <a:ext uri="{FF2B5EF4-FFF2-40B4-BE49-F238E27FC236}">
                <a16:creationId xmlns:a16="http://schemas.microsoft.com/office/drawing/2014/main" id="{0E45D0EE-A7A9-FF88-11C8-C85F167352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96101" y="1835526"/>
            <a:ext cx="1172652" cy="117265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8" descr="Concepto de análisis de datos de investigación de dibujos animados | Vector  Premium">
            <a:extLst>
              <a:ext uri="{FF2B5EF4-FFF2-40B4-BE49-F238E27FC236}">
                <a16:creationId xmlns:a16="http://schemas.microsoft.com/office/drawing/2014/main" id="{107ED055-181B-9A51-DF48-88727F33FE8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9347" t="12999" r="9348" b="10324"/>
          <a:stretch/>
        </p:blipFill>
        <p:spPr bwMode="auto">
          <a:xfrm>
            <a:off x="5542998" y="776005"/>
            <a:ext cx="1745190" cy="1645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04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par>
                                <p:cTn id="16" presetID="6" presetClass="entr" presetSubtype="16"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par>
                                <p:cTn id="19" presetID="6" presetClass="entr" presetSubtype="16"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circle(in)">
                                      <p:cBhvr>
                                        <p:cTn id="21" dur="2000"/>
                                        <p:tgtEl>
                                          <p:spTgt spid="23"/>
                                        </p:tgtEl>
                                      </p:cBhvr>
                                    </p:animEffect>
                                  </p:childTnLst>
                                </p:cTn>
                              </p:par>
                              <p:par>
                                <p:cTn id="22" presetID="6" presetClass="entr" presetSubtype="16"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ircle(in)">
                                      <p:cBhvr>
                                        <p:cTn id="24" dur="20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435DD-E44A-3100-854B-29E500C7B5C7}"/>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F0E24572-0B85-6FDE-23E6-CA0BFDB34585}"/>
              </a:ext>
            </a:extLst>
          </p:cNvPr>
          <p:cNvSpPr txBox="1">
            <a:spLocks/>
          </p:cNvSpPr>
          <p:nvPr/>
        </p:nvSpPr>
        <p:spPr>
          <a:xfrm>
            <a:off x="170064" y="2766218"/>
            <a:ext cx="2881604" cy="1325563"/>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a:solidFill>
                  <a:schemeClr val="bg1"/>
                </a:solidFill>
                <a:latin typeface="Century Gothic" panose="020B0502020202020204" pitchFamily="34" charset="0"/>
              </a:rPr>
              <a:t>Materiales</a:t>
            </a:r>
            <a:br>
              <a:rPr lang="es-CL">
                <a:solidFill>
                  <a:schemeClr val="bg1"/>
                </a:solidFill>
                <a:latin typeface="Century Gothic" panose="020B0502020202020204" pitchFamily="34" charset="0"/>
              </a:rPr>
            </a:br>
            <a:r>
              <a:rPr lang="es-CL">
                <a:solidFill>
                  <a:schemeClr val="bg1"/>
                </a:solidFill>
                <a:latin typeface="Century Gothic" panose="020B0502020202020204" pitchFamily="34" charset="0"/>
              </a:rPr>
              <a:t>y</a:t>
            </a:r>
            <a:br>
              <a:rPr lang="es-CL">
                <a:solidFill>
                  <a:schemeClr val="bg1"/>
                </a:solidFill>
                <a:latin typeface="Century Gothic" panose="020B0502020202020204" pitchFamily="34" charset="0"/>
              </a:rPr>
            </a:br>
            <a:r>
              <a:rPr lang="es-CL">
                <a:solidFill>
                  <a:schemeClr val="bg1"/>
                </a:solidFill>
                <a:latin typeface="Century Gothic" panose="020B0502020202020204" pitchFamily="34" charset="0"/>
              </a:rPr>
              <a:t>Métodos</a:t>
            </a:r>
            <a:endParaRPr lang="es-CL" dirty="0">
              <a:solidFill>
                <a:schemeClr val="bg1"/>
              </a:solidFill>
              <a:latin typeface="Century Gothic" panose="020B0502020202020204" pitchFamily="34" charset="0"/>
            </a:endParaRPr>
          </a:p>
        </p:txBody>
      </p:sp>
      <p:pic>
        <p:nvPicPr>
          <p:cNvPr id="3" name="Imagen 2">
            <a:extLst>
              <a:ext uri="{FF2B5EF4-FFF2-40B4-BE49-F238E27FC236}">
                <a16:creationId xmlns:a16="http://schemas.microsoft.com/office/drawing/2014/main" id="{AD951CAA-F1F0-EDBB-4D08-85FBA342C0B9}"/>
              </a:ext>
            </a:extLst>
          </p:cNvPr>
          <p:cNvPicPr>
            <a:picLocks noChangeAspect="1"/>
          </p:cNvPicPr>
          <p:nvPr/>
        </p:nvPicPr>
        <p:blipFill>
          <a:blip r:embed="rId2">
            <a:extLst>
              <a:ext uri="{28A0092B-C50C-407E-A947-70E740481C1C}">
                <a14:useLocalDpi xmlns:a14="http://schemas.microsoft.com/office/drawing/2010/main" val="0"/>
              </a:ext>
            </a:extLst>
          </a:blip>
          <a:srcRect l="37842" r="15583"/>
          <a:stretch/>
        </p:blipFill>
        <p:spPr>
          <a:xfrm>
            <a:off x="0" y="1598929"/>
            <a:ext cx="4376057" cy="5285038"/>
          </a:xfrm>
          <a:prstGeom prst="rect">
            <a:avLst/>
          </a:prstGeom>
        </p:spPr>
      </p:pic>
      <p:sp>
        <p:nvSpPr>
          <p:cNvPr id="5" name="Rectángulo 4">
            <a:extLst>
              <a:ext uri="{FF2B5EF4-FFF2-40B4-BE49-F238E27FC236}">
                <a16:creationId xmlns:a16="http://schemas.microsoft.com/office/drawing/2014/main" id="{151211EE-9DDF-9823-FE98-0B501FDA9A20}"/>
              </a:ext>
            </a:extLst>
          </p:cNvPr>
          <p:cNvSpPr/>
          <p:nvPr/>
        </p:nvSpPr>
        <p:spPr>
          <a:xfrm>
            <a:off x="490888" y="2502567"/>
            <a:ext cx="3885169" cy="3445845"/>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Título 6">
            <a:extLst>
              <a:ext uri="{FF2B5EF4-FFF2-40B4-BE49-F238E27FC236}">
                <a16:creationId xmlns:a16="http://schemas.microsoft.com/office/drawing/2014/main" id="{ADB91D8B-98F3-FB66-71F7-C3986C36AB37}"/>
              </a:ext>
            </a:extLst>
          </p:cNvPr>
          <p:cNvSpPr>
            <a:spLocks noGrp="1"/>
          </p:cNvSpPr>
          <p:nvPr>
            <p:ph type="title"/>
          </p:nvPr>
        </p:nvSpPr>
        <p:spPr>
          <a:xfrm>
            <a:off x="1494453" y="3233995"/>
            <a:ext cx="2881604" cy="1325563"/>
          </a:xfrm>
        </p:spPr>
        <p:txBody>
          <a:bodyPr>
            <a:normAutofit fontScale="90000"/>
          </a:bodyPr>
          <a:lstStyle/>
          <a:p>
            <a:pPr algn="r"/>
            <a:r>
              <a:rPr lang="es-CL" b="1" dirty="0">
                <a:solidFill>
                  <a:srgbClr val="003C58"/>
                </a:solidFill>
                <a:latin typeface="Arial" panose="020B0604020202020204" pitchFamily="34" charset="0"/>
                <a:cs typeface="Arial" panose="020B0604020202020204" pitchFamily="34" charset="0"/>
              </a:rPr>
              <a:t>Materiales </a:t>
            </a:r>
            <a:br>
              <a:rPr lang="es-CL" b="1" dirty="0">
                <a:solidFill>
                  <a:srgbClr val="003C58"/>
                </a:solidFill>
                <a:latin typeface="Arial" panose="020B0604020202020204" pitchFamily="34" charset="0"/>
                <a:cs typeface="Arial" panose="020B0604020202020204" pitchFamily="34" charset="0"/>
              </a:rPr>
            </a:br>
            <a:r>
              <a:rPr lang="es-CL" b="1" dirty="0">
                <a:solidFill>
                  <a:srgbClr val="003C58"/>
                </a:solidFill>
                <a:latin typeface="Arial" panose="020B0604020202020204" pitchFamily="34" charset="0"/>
                <a:cs typeface="Arial" panose="020B0604020202020204" pitchFamily="34" charset="0"/>
              </a:rPr>
              <a:t>y métodos</a:t>
            </a:r>
          </a:p>
        </p:txBody>
      </p:sp>
      <p:sp>
        <p:nvSpPr>
          <p:cNvPr id="4" name="Rectángulo 3">
            <a:extLst>
              <a:ext uri="{FF2B5EF4-FFF2-40B4-BE49-F238E27FC236}">
                <a16:creationId xmlns:a16="http://schemas.microsoft.com/office/drawing/2014/main" id="{E831F39C-013A-A166-805C-3933B8913B62}"/>
              </a:ext>
            </a:extLst>
          </p:cNvPr>
          <p:cNvSpPr/>
          <p:nvPr/>
        </p:nvSpPr>
        <p:spPr>
          <a:xfrm>
            <a:off x="11945510" y="1572958"/>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6" name="Imagen 5">
            <a:extLst>
              <a:ext uri="{FF2B5EF4-FFF2-40B4-BE49-F238E27FC236}">
                <a16:creationId xmlns:a16="http://schemas.microsoft.com/office/drawing/2014/main" id="{1EAC2809-86A6-C37D-E650-539B46EF441D}"/>
              </a:ext>
            </a:extLst>
          </p:cNvPr>
          <p:cNvPicPr>
            <a:picLocks noChangeAspect="1"/>
          </p:cNvPicPr>
          <p:nvPr/>
        </p:nvPicPr>
        <p:blipFill>
          <a:blip r:embed="rId3"/>
          <a:stretch>
            <a:fillRect/>
          </a:stretch>
        </p:blipFill>
        <p:spPr>
          <a:xfrm>
            <a:off x="5511752" y="285571"/>
            <a:ext cx="5765847" cy="6286858"/>
          </a:xfrm>
          <a:prstGeom prst="rect">
            <a:avLst/>
          </a:prstGeom>
        </p:spPr>
      </p:pic>
    </p:spTree>
    <p:extLst>
      <p:ext uri="{BB962C8B-B14F-4D97-AF65-F5344CB8AC3E}">
        <p14:creationId xmlns:p14="http://schemas.microsoft.com/office/powerpoint/2010/main" val="3205842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03563-C49E-A501-C91D-FF220766F39C}"/>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88B09512-9AA2-1737-0015-ECF0248DC3C1}"/>
              </a:ext>
            </a:extLst>
          </p:cNvPr>
          <p:cNvSpPr txBox="1">
            <a:spLocks/>
          </p:cNvSpPr>
          <p:nvPr/>
        </p:nvSpPr>
        <p:spPr>
          <a:xfrm>
            <a:off x="170064" y="2766218"/>
            <a:ext cx="2881604" cy="1325563"/>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a:solidFill>
                  <a:schemeClr val="bg1"/>
                </a:solidFill>
                <a:latin typeface="Century Gothic" panose="020B0502020202020204" pitchFamily="34" charset="0"/>
              </a:rPr>
              <a:t>Materiales</a:t>
            </a:r>
            <a:br>
              <a:rPr lang="es-CL">
                <a:solidFill>
                  <a:schemeClr val="bg1"/>
                </a:solidFill>
                <a:latin typeface="Century Gothic" panose="020B0502020202020204" pitchFamily="34" charset="0"/>
              </a:rPr>
            </a:br>
            <a:r>
              <a:rPr lang="es-CL">
                <a:solidFill>
                  <a:schemeClr val="bg1"/>
                </a:solidFill>
                <a:latin typeface="Century Gothic" panose="020B0502020202020204" pitchFamily="34" charset="0"/>
              </a:rPr>
              <a:t>y</a:t>
            </a:r>
            <a:br>
              <a:rPr lang="es-CL">
                <a:solidFill>
                  <a:schemeClr val="bg1"/>
                </a:solidFill>
                <a:latin typeface="Century Gothic" panose="020B0502020202020204" pitchFamily="34" charset="0"/>
              </a:rPr>
            </a:br>
            <a:r>
              <a:rPr lang="es-CL">
                <a:solidFill>
                  <a:schemeClr val="bg1"/>
                </a:solidFill>
                <a:latin typeface="Century Gothic" panose="020B0502020202020204" pitchFamily="34" charset="0"/>
              </a:rPr>
              <a:t>Métodos</a:t>
            </a:r>
            <a:endParaRPr lang="es-CL" dirty="0">
              <a:solidFill>
                <a:schemeClr val="bg1"/>
              </a:solidFill>
              <a:latin typeface="Century Gothic" panose="020B0502020202020204" pitchFamily="34" charset="0"/>
            </a:endParaRPr>
          </a:p>
        </p:txBody>
      </p:sp>
      <p:pic>
        <p:nvPicPr>
          <p:cNvPr id="3" name="Imagen 2">
            <a:extLst>
              <a:ext uri="{FF2B5EF4-FFF2-40B4-BE49-F238E27FC236}">
                <a16:creationId xmlns:a16="http://schemas.microsoft.com/office/drawing/2014/main" id="{FE29FD9A-12EA-6ED6-4A9C-602910E2B295}"/>
              </a:ext>
            </a:extLst>
          </p:cNvPr>
          <p:cNvPicPr>
            <a:picLocks noChangeAspect="1"/>
          </p:cNvPicPr>
          <p:nvPr/>
        </p:nvPicPr>
        <p:blipFill>
          <a:blip r:embed="rId2">
            <a:extLst>
              <a:ext uri="{28A0092B-C50C-407E-A947-70E740481C1C}">
                <a14:useLocalDpi xmlns:a14="http://schemas.microsoft.com/office/drawing/2010/main" val="0"/>
              </a:ext>
            </a:extLst>
          </a:blip>
          <a:srcRect l="37842" r="15583"/>
          <a:stretch/>
        </p:blipFill>
        <p:spPr>
          <a:xfrm>
            <a:off x="0" y="1598929"/>
            <a:ext cx="4376057" cy="5285038"/>
          </a:xfrm>
          <a:prstGeom prst="rect">
            <a:avLst/>
          </a:prstGeom>
        </p:spPr>
      </p:pic>
      <p:sp>
        <p:nvSpPr>
          <p:cNvPr id="5" name="Rectángulo 4">
            <a:extLst>
              <a:ext uri="{FF2B5EF4-FFF2-40B4-BE49-F238E27FC236}">
                <a16:creationId xmlns:a16="http://schemas.microsoft.com/office/drawing/2014/main" id="{862B2763-E3F3-6E50-2643-7425A599C7ED}"/>
              </a:ext>
            </a:extLst>
          </p:cNvPr>
          <p:cNvSpPr/>
          <p:nvPr/>
        </p:nvSpPr>
        <p:spPr>
          <a:xfrm>
            <a:off x="490888" y="2502567"/>
            <a:ext cx="3885169" cy="3445845"/>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Título 6">
            <a:extLst>
              <a:ext uri="{FF2B5EF4-FFF2-40B4-BE49-F238E27FC236}">
                <a16:creationId xmlns:a16="http://schemas.microsoft.com/office/drawing/2014/main" id="{F55C8F42-9518-0895-9645-6C3202D02EED}"/>
              </a:ext>
            </a:extLst>
          </p:cNvPr>
          <p:cNvSpPr>
            <a:spLocks noGrp="1"/>
          </p:cNvSpPr>
          <p:nvPr>
            <p:ph type="title"/>
          </p:nvPr>
        </p:nvSpPr>
        <p:spPr>
          <a:xfrm>
            <a:off x="1494453" y="3233995"/>
            <a:ext cx="2881604" cy="1325563"/>
          </a:xfrm>
        </p:spPr>
        <p:txBody>
          <a:bodyPr>
            <a:normAutofit fontScale="90000"/>
          </a:bodyPr>
          <a:lstStyle/>
          <a:p>
            <a:pPr algn="r"/>
            <a:r>
              <a:rPr lang="es-CL" b="1" dirty="0">
                <a:solidFill>
                  <a:srgbClr val="003C58"/>
                </a:solidFill>
                <a:latin typeface="Arial" panose="020B0604020202020204" pitchFamily="34" charset="0"/>
                <a:cs typeface="Arial" panose="020B0604020202020204" pitchFamily="34" charset="0"/>
              </a:rPr>
              <a:t>Materiales </a:t>
            </a:r>
            <a:br>
              <a:rPr lang="es-CL" b="1" dirty="0">
                <a:solidFill>
                  <a:srgbClr val="003C58"/>
                </a:solidFill>
                <a:latin typeface="Arial" panose="020B0604020202020204" pitchFamily="34" charset="0"/>
                <a:cs typeface="Arial" panose="020B0604020202020204" pitchFamily="34" charset="0"/>
              </a:rPr>
            </a:br>
            <a:r>
              <a:rPr lang="es-CL" b="1" dirty="0">
                <a:solidFill>
                  <a:srgbClr val="003C58"/>
                </a:solidFill>
                <a:latin typeface="Arial" panose="020B0604020202020204" pitchFamily="34" charset="0"/>
                <a:cs typeface="Arial" panose="020B0604020202020204" pitchFamily="34" charset="0"/>
              </a:rPr>
              <a:t>y métodos</a:t>
            </a:r>
          </a:p>
        </p:txBody>
      </p:sp>
      <p:sp>
        <p:nvSpPr>
          <p:cNvPr id="4" name="Rectángulo 3">
            <a:extLst>
              <a:ext uri="{FF2B5EF4-FFF2-40B4-BE49-F238E27FC236}">
                <a16:creationId xmlns:a16="http://schemas.microsoft.com/office/drawing/2014/main" id="{0F51A3CB-DADC-657F-49A0-AB7092178203}"/>
              </a:ext>
            </a:extLst>
          </p:cNvPr>
          <p:cNvSpPr/>
          <p:nvPr/>
        </p:nvSpPr>
        <p:spPr>
          <a:xfrm>
            <a:off x="11945510" y="1572958"/>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8" name="Imagen 7">
            <a:extLst>
              <a:ext uri="{FF2B5EF4-FFF2-40B4-BE49-F238E27FC236}">
                <a16:creationId xmlns:a16="http://schemas.microsoft.com/office/drawing/2014/main" id="{41873F68-2F27-09D0-C175-52554BB00729}"/>
              </a:ext>
            </a:extLst>
          </p:cNvPr>
          <p:cNvPicPr>
            <a:picLocks noChangeAspect="1"/>
          </p:cNvPicPr>
          <p:nvPr/>
        </p:nvPicPr>
        <p:blipFill>
          <a:blip r:embed="rId3"/>
          <a:stretch>
            <a:fillRect/>
          </a:stretch>
        </p:blipFill>
        <p:spPr>
          <a:xfrm>
            <a:off x="5811825" y="123218"/>
            <a:ext cx="5089855" cy="6611564"/>
          </a:xfrm>
          <a:prstGeom prst="rect">
            <a:avLst/>
          </a:prstGeom>
        </p:spPr>
      </p:pic>
    </p:spTree>
    <p:extLst>
      <p:ext uri="{BB962C8B-B14F-4D97-AF65-F5344CB8AC3E}">
        <p14:creationId xmlns:p14="http://schemas.microsoft.com/office/powerpoint/2010/main" val="3447362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787A1-3C08-D43C-4EE2-C37D3560F043}"/>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81C65AF5-A7CA-E608-4C69-243D562B748A}"/>
              </a:ext>
            </a:extLst>
          </p:cNvPr>
          <p:cNvSpPr txBox="1">
            <a:spLocks/>
          </p:cNvSpPr>
          <p:nvPr/>
        </p:nvSpPr>
        <p:spPr>
          <a:xfrm>
            <a:off x="170064" y="2766218"/>
            <a:ext cx="2881604" cy="1325563"/>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a:solidFill>
                  <a:schemeClr val="bg1"/>
                </a:solidFill>
                <a:latin typeface="Century Gothic" panose="020B0502020202020204" pitchFamily="34" charset="0"/>
              </a:rPr>
              <a:t>Materiales</a:t>
            </a:r>
            <a:br>
              <a:rPr lang="es-CL">
                <a:solidFill>
                  <a:schemeClr val="bg1"/>
                </a:solidFill>
                <a:latin typeface="Century Gothic" panose="020B0502020202020204" pitchFamily="34" charset="0"/>
              </a:rPr>
            </a:br>
            <a:r>
              <a:rPr lang="es-CL">
                <a:solidFill>
                  <a:schemeClr val="bg1"/>
                </a:solidFill>
                <a:latin typeface="Century Gothic" panose="020B0502020202020204" pitchFamily="34" charset="0"/>
              </a:rPr>
              <a:t>y</a:t>
            </a:r>
            <a:br>
              <a:rPr lang="es-CL">
                <a:solidFill>
                  <a:schemeClr val="bg1"/>
                </a:solidFill>
                <a:latin typeface="Century Gothic" panose="020B0502020202020204" pitchFamily="34" charset="0"/>
              </a:rPr>
            </a:br>
            <a:r>
              <a:rPr lang="es-CL">
                <a:solidFill>
                  <a:schemeClr val="bg1"/>
                </a:solidFill>
                <a:latin typeface="Century Gothic" panose="020B0502020202020204" pitchFamily="34" charset="0"/>
              </a:rPr>
              <a:t>Métodos</a:t>
            </a:r>
            <a:endParaRPr lang="es-CL" dirty="0">
              <a:solidFill>
                <a:schemeClr val="bg1"/>
              </a:solidFill>
              <a:latin typeface="Century Gothic" panose="020B0502020202020204" pitchFamily="34" charset="0"/>
            </a:endParaRPr>
          </a:p>
        </p:txBody>
      </p:sp>
      <p:pic>
        <p:nvPicPr>
          <p:cNvPr id="3" name="Imagen 2">
            <a:extLst>
              <a:ext uri="{FF2B5EF4-FFF2-40B4-BE49-F238E27FC236}">
                <a16:creationId xmlns:a16="http://schemas.microsoft.com/office/drawing/2014/main" id="{BD52DB04-19D7-6303-5E89-B5474E042799}"/>
              </a:ext>
            </a:extLst>
          </p:cNvPr>
          <p:cNvPicPr>
            <a:picLocks noChangeAspect="1"/>
          </p:cNvPicPr>
          <p:nvPr/>
        </p:nvPicPr>
        <p:blipFill>
          <a:blip r:embed="rId2">
            <a:extLst>
              <a:ext uri="{28A0092B-C50C-407E-A947-70E740481C1C}">
                <a14:useLocalDpi xmlns:a14="http://schemas.microsoft.com/office/drawing/2010/main" val="0"/>
              </a:ext>
            </a:extLst>
          </a:blip>
          <a:srcRect l="37842" r="15583"/>
          <a:stretch/>
        </p:blipFill>
        <p:spPr>
          <a:xfrm>
            <a:off x="0" y="1598929"/>
            <a:ext cx="4376057" cy="5285038"/>
          </a:xfrm>
          <a:prstGeom prst="rect">
            <a:avLst/>
          </a:prstGeom>
        </p:spPr>
      </p:pic>
      <p:sp>
        <p:nvSpPr>
          <p:cNvPr id="5" name="Rectángulo 4">
            <a:extLst>
              <a:ext uri="{FF2B5EF4-FFF2-40B4-BE49-F238E27FC236}">
                <a16:creationId xmlns:a16="http://schemas.microsoft.com/office/drawing/2014/main" id="{EBB93B02-3A6C-A7C2-421A-CCEBB538F8F4}"/>
              </a:ext>
            </a:extLst>
          </p:cNvPr>
          <p:cNvSpPr/>
          <p:nvPr/>
        </p:nvSpPr>
        <p:spPr>
          <a:xfrm>
            <a:off x="490888" y="2502567"/>
            <a:ext cx="3885169" cy="3445845"/>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Título 6">
            <a:extLst>
              <a:ext uri="{FF2B5EF4-FFF2-40B4-BE49-F238E27FC236}">
                <a16:creationId xmlns:a16="http://schemas.microsoft.com/office/drawing/2014/main" id="{26586467-8639-CA76-AB4A-46A5C8BF78F4}"/>
              </a:ext>
            </a:extLst>
          </p:cNvPr>
          <p:cNvSpPr>
            <a:spLocks noGrp="1"/>
          </p:cNvSpPr>
          <p:nvPr>
            <p:ph type="title"/>
          </p:nvPr>
        </p:nvSpPr>
        <p:spPr>
          <a:xfrm>
            <a:off x="1494453" y="3233995"/>
            <a:ext cx="2881604" cy="1325563"/>
          </a:xfrm>
        </p:spPr>
        <p:txBody>
          <a:bodyPr>
            <a:normAutofit fontScale="90000"/>
          </a:bodyPr>
          <a:lstStyle/>
          <a:p>
            <a:pPr algn="r"/>
            <a:r>
              <a:rPr lang="es-CL" b="1" dirty="0">
                <a:solidFill>
                  <a:srgbClr val="003C58"/>
                </a:solidFill>
                <a:latin typeface="Arial" panose="020B0604020202020204" pitchFamily="34" charset="0"/>
                <a:cs typeface="Arial" panose="020B0604020202020204" pitchFamily="34" charset="0"/>
              </a:rPr>
              <a:t>Materiales </a:t>
            </a:r>
            <a:br>
              <a:rPr lang="es-CL" b="1" dirty="0">
                <a:solidFill>
                  <a:srgbClr val="003C58"/>
                </a:solidFill>
                <a:latin typeface="Arial" panose="020B0604020202020204" pitchFamily="34" charset="0"/>
                <a:cs typeface="Arial" panose="020B0604020202020204" pitchFamily="34" charset="0"/>
              </a:rPr>
            </a:br>
            <a:r>
              <a:rPr lang="es-CL" b="1" dirty="0">
                <a:solidFill>
                  <a:srgbClr val="003C58"/>
                </a:solidFill>
                <a:latin typeface="Arial" panose="020B0604020202020204" pitchFamily="34" charset="0"/>
                <a:cs typeface="Arial" panose="020B0604020202020204" pitchFamily="34" charset="0"/>
              </a:rPr>
              <a:t>y métodos</a:t>
            </a:r>
          </a:p>
        </p:txBody>
      </p:sp>
      <p:sp>
        <p:nvSpPr>
          <p:cNvPr id="4" name="Rectángulo 3">
            <a:extLst>
              <a:ext uri="{FF2B5EF4-FFF2-40B4-BE49-F238E27FC236}">
                <a16:creationId xmlns:a16="http://schemas.microsoft.com/office/drawing/2014/main" id="{3A4FA7E3-BD96-A798-CE7D-9871FE14648A}"/>
              </a:ext>
            </a:extLst>
          </p:cNvPr>
          <p:cNvSpPr/>
          <p:nvPr/>
        </p:nvSpPr>
        <p:spPr>
          <a:xfrm>
            <a:off x="11945510" y="1572958"/>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4" name="CuadroTexto 13">
            <a:extLst>
              <a:ext uri="{FF2B5EF4-FFF2-40B4-BE49-F238E27FC236}">
                <a16:creationId xmlns:a16="http://schemas.microsoft.com/office/drawing/2014/main" id="{D7FAADA2-1E55-D9CC-FAA0-6CF41CE4ACB5}"/>
              </a:ext>
            </a:extLst>
          </p:cNvPr>
          <p:cNvSpPr txBox="1"/>
          <p:nvPr/>
        </p:nvSpPr>
        <p:spPr>
          <a:xfrm>
            <a:off x="4546121" y="1929724"/>
            <a:ext cx="800219" cy="3147237"/>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vert="vert270" wrap="square" rtlCol="0">
            <a:spAutoFit/>
          </a:bodyPr>
          <a:lstStyle/>
          <a:p>
            <a:pPr algn="ctr"/>
            <a:r>
              <a:rPr lang="es-ES" sz="4000" dirty="0"/>
              <a:t>VARIABLES</a:t>
            </a:r>
            <a:endParaRPr lang="es-CL" sz="4000" dirty="0"/>
          </a:p>
        </p:txBody>
      </p:sp>
      <p:sp>
        <p:nvSpPr>
          <p:cNvPr id="15" name="CuadroTexto 14">
            <a:extLst>
              <a:ext uri="{FF2B5EF4-FFF2-40B4-BE49-F238E27FC236}">
                <a16:creationId xmlns:a16="http://schemas.microsoft.com/office/drawing/2014/main" id="{7895374A-4DE6-8DF0-5788-E82DB57B06B6}"/>
              </a:ext>
            </a:extLst>
          </p:cNvPr>
          <p:cNvSpPr txBox="1"/>
          <p:nvPr/>
        </p:nvSpPr>
        <p:spPr>
          <a:xfrm>
            <a:off x="5467898" y="2040902"/>
            <a:ext cx="2434856"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ES" sz="2400" b="1" dirty="0"/>
              <a:t>Demografía</a:t>
            </a:r>
            <a:endParaRPr lang="es-CL" sz="2400" b="1" dirty="0"/>
          </a:p>
        </p:txBody>
      </p:sp>
      <p:sp>
        <p:nvSpPr>
          <p:cNvPr id="16" name="CuadroTexto 15">
            <a:extLst>
              <a:ext uri="{FF2B5EF4-FFF2-40B4-BE49-F238E27FC236}">
                <a16:creationId xmlns:a16="http://schemas.microsoft.com/office/drawing/2014/main" id="{363366AC-B65F-6BF7-7695-734BE39A085F}"/>
              </a:ext>
            </a:extLst>
          </p:cNvPr>
          <p:cNvSpPr txBox="1"/>
          <p:nvPr/>
        </p:nvSpPr>
        <p:spPr>
          <a:xfrm>
            <a:off x="5467897" y="3250784"/>
            <a:ext cx="2434856"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ES" sz="2400" b="1" dirty="0"/>
              <a:t>Enfermedades</a:t>
            </a:r>
            <a:endParaRPr lang="es-CL" sz="2400" b="1" dirty="0"/>
          </a:p>
        </p:txBody>
      </p:sp>
      <p:sp>
        <p:nvSpPr>
          <p:cNvPr id="17" name="CuadroTexto 16">
            <a:extLst>
              <a:ext uri="{FF2B5EF4-FFF2-40B4-BE49-F238E27FC236}">
                <a16:creationId xmlns:a16="http://schemas.microsoft.com/office/drawing/2014/main" id="{ECD766A3-6E56-A367-83A3-9F0E19EE5058}"/>
              </a:ext>
            </a:extLst>
          </p:cNvPr>
          <p:cNvSpPr txBox="1"/>
          <p:nvPr/>
        </p:nvSpPr>
        <p:spPr>
          <a:xfrm>
            <a:off x="5467896" y="4615296"/>
            <a:ext cx="2434856"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ES" sz="2400" b="1" dirty="0"/>
              <a:t>Alta Medica</a:t>
            </a:r>
            <a:endParaRPr lang="es-CL" sz="2400" b="1" dirty="0"/>
          </a:p>
        </p:txBody>
      </p:sp>
      <p:sp>
        <p:nvSpPr>
          <p:cNvPr id="18" name="CuadroTexto 17">
            <a:extLst>
              <a:ext uri="{FF2B5EF4-FFF2-40B4-BE49-F238E27FC236}">
                <a16:creationId xmlns:a16="http://schemas.microsoft.com/office/drawing/2014/main" id="{6522C38E-149C-2612-CBB2-E35D161ED7A0}"/>
              </a:ext>
            </a:extLst>
          </p:cNvPr>
          <p:cNvSpPr txBox="1"/>
          <p:nvPr/>
        </p:nvSpPr>
        <p:spPr>
          <a:xfrm>
            <a:off x="8078127" y="1763902"/>
            <a:ext cx="3692007" cy="1015663"/>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342900" indent="-342900">
              <a:buFont typeface="Arial" panose="020B0604020202020204" pitchFamily="34" charset="0"/>
              <a:buChar char="•"/>
            </a:pPr>
            <a:r>
              <a:rPr lang="es-ES" sz="2000" b="1" dirty="0"/>
              <a:t>Análisis de frecuencia</a:t>
            </a:r>
          </a:p>
          <a:p>
            <a:pPr marL="342900" indent="-342900">
              <a:buFont typeface="Arial" panose="020B0604020202020204" pitchFamily="34" charset="0"/>
              <a:buChar char="•"/>
            </a:pPr>
            <a:r>
              <a:rPr lang="es-ES" sz="2000" b="1" dirty="0"/>
              <a:t>Medidas de tendencia central</a:t>
            </a:r>
          </a:p>
          <a:p>
            <a:pPr marL="342900" indent="-342900">
              <a:buFont typeface="Arial" panose="020B0604020202020204" pitchFamily="34" charset="0"/>
              <a:buChar char="•"/>
            </a:pPr>
            <a:r>
              <a:rPr lang="es-ES" sz="2000" b="1" dirty="0"/>
              <a:t>Variación Anual</a:t>
            </a:r>
          </a:p>
        </p:txBody>
      </p:sp>
      <p:sp>
        <p:nvSpPr>
          <p:cNvPr id="20" name="CuadroTexto 19">
            <a:extLst>
              <a:ext uri="{FF2B5EF4-FFF2-40B4-BE49-F238E27FC236}">
                <a16:creationId xmlns:a16="http://schemas.microsoft.com/office/drawing/2014/main" id="{AAC3C2E4-3988-5263-31C9-44BCAA5D5A6D}"/>
              </a:ext>
            </a:extLst>
          </p:cNvPr>
          <p:cNvSpPr txBox="1"/>
          <p:nvPr/>
        </p:nvSpPr>
        <p:spPr>
          <a:xfrm>
            <a:off x="8078128" y="4615295"/>
            <a:ext cx="3768432" cy="40011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342900" indent="-342900">
              <a:buFont typeface="Arial" panose="020B0604020202020204" pitchFamily="34" charset="0"/>
              <a:buChar char="•"/>
            </a:pPr>
            <a:r>
              <a:rPr lang="es-ES" sz="2000" b="1" dirty="0"/>
              <a:t>Análisis de frecuencia</a:t>
            </a:r>
          </a:p>
        </p:txBody>
      </p:sp>
      <p:sp>
        <p:nvSpPr>
          <p:cNvPr id="21" name="CuadroTexto 20">
            <a:extLst>
              <a:ext uri="{FF2B5EF4-FFF2-40B4-BE49-F238E27FC236}">
                <a16:creationId xmlns:a16="http://schemas.microsoft.com/office/drawing/2014/main" id="{287038EA-5951-CD9E-37A5-1FE97C5D7DF2}"/>
              </a:ext>
            </a:extLst>
          </p:cNvPr>
          <p:cNvSpPr txBox="1"/>
          <p:nvPr/>
        </p:nvSpPr>
        <p:spPr>
          <a:xfrm>
            <a:off x="8078127" y="2973784"/>
            <a:ext cx="3692007" cy="1015663"/>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342900" indent="-342900">
              <a:buFont typeface="Arial" panose="020B0604020202020204" pitchFamily="34" charset="0"/>
              <a:buChar char="•"/>
            </a:pPr>
            <a:r>
              <a:rPr lang="es-ES" sz="2000" b="1" dirty="0"/>
              <a:t>Distribución por nacionalidad</a:t>
            </a:r>
          </a:p>
          <a:p>
            <a:pPr marL="342900" indent="-342900">
              <a:buFont typeface="Arial" panose="020B0604020202020204" pitchFamily="34" charset="0"/>
              <a:buChar char="•"/>
            </a:pPr>
            <a:r>
              <a:rPr lang="es-ES" sz="2000" b="1" dirty="0"/>
              <a:t>Tasa de hospitalización</a:t>
            </a:r>
          </a:p>
          <a:p>
            <a:pPr marL="342900" indent="-342900">
              <a:buFont typeface="Arial" panose="020B0604020202020204" pitchFamily="34" charset="0"/>
              <a:buChar char="•"/>
            </a:pPr>
            <a:r>
              <a:rPr lang="es-ES" sz="2000" b="1" dirty="0"/>
              <a:t>Variación Anual</a:t>
            </a:r>
          </a:p>
        </p:txBody>
      </p:sp>
      <p:pic>
        <p:nvPicPr>
          <p:cNvPr id="22" name="Imagen 21">
            <a:extLst>
              <a:ext uri="{FF2B5EF4-FFF2-40B4-BE49-F238E27FC236}">
                <a16:creationId xmlns:a16="http://schemas.microsoft.com/office/drawing/2014/main" id="{E000A577-443B-04DB-51B8-AE5A0D79F675}"/>
              </a:ext>
            </a:extLst>
          </p:cNvPr>
          <p:cNvPicPr>
            <a:picLocks noChangeAspect="1"/>
          </p:cNvPicPr>
          <p:nvPr/>
        </p:nvPicPr>
        <p:blipFill>
          <a:blip r:embed="rId3"/>
          <a:stretch>
            <a:fillRect/>
          </a:stretch>
        </p:blipFill>
        <p:spPr>
          <a:xfrm>
            <a:off x="5379622" y="2973783"/>
            <a:ext cx="6466938" cy="1117997"/>
          </a:xfrm>
          <a:prstGeom prst="rect">
            <a:avLst/>
          </a:prstGeom>
        </p:spPr>
      </p:pic>
    </p:spTree>
    <p:extLst>
      <p:ext uri="{BB962C8B-B14F-4D97-AF65-F5344CB8AC3E}">
        <p14:creationId xmlns:p14="http://schemas.microsoft.com/office/powerpoint/2010/main" val="3494279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0-#ppt_w/2"/>
                                          </p:val>
                                        </p:tav>
                                        <p:tav tm="100000">
                                          <p:val>
                                            <p:strVal val="#ppt_x"/>
                                          </p:val>
                                        </p:tav>
                                      </p:tavLst>
                                    </p:anim>
                                    <p:anim calcmode="lin" valueType="num">
                                      <p:cBhvr additive="base">
                                        <p:cTn id="18" dur="500" fill="hold"/>
                                        <p:tgtEl>
                                          <p:spTgt spid="16"/>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0-#ppt_w/2"/>
                                          </p:val>
                                        </p:tav>
                                        <p:tav tm="100000">
                                          <p:val>
                                            <p:strVal val="#ppt_x"/>
                                          </p:val>
                                        </p:tav>
                                      </p:tavLst>
                                    </p:anim>
                                    <p:anim calcmode="lin" valueType="num">
                                      <p:cBhvr additive="base">
                                        <p:cTn id="22"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B75B00E9-D1C1-1190-8658-280FCA161C00}"/>
              </a:ext>
            </a:extLst>
          </p:cNvPr>
          <p:cNvSpPr txBox="1">
            <a:spLocks/>
          </p:cNvSpPr>
          <p:nvPr/>
        </p:nvSpPr>
        <p:spPr>
          <a:xfrm>
            <a:off x="119063" y="2959388"/>
            <a:ext cx="310864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dirty="0">
                <a:solidFill>
                  <a:schemeClr val="bg1"/>
                </a:solidFill>
                <a:latin typeface="Century Gothic" panose="020B0502020202020204" pitchFamily="34" charset="0"/>
              </a:rPr>
              <a:t>Resultados</a:t>
            </a:r>
          </a:p>
        </p:txBody>
      </p:sp>
      <p:pic>
        <p:nvPicPr>
          <p:cNvPr id="2" name="Imagen 1">
            <a:extLst>
              <a:ext uri="{FF2B5EF4-FFF2-40B4-BE49-F238E27FC236}">
                <a16:creationId xmlns:a16="http://schemas.microsoft.com/office/drawing/2014/main" id="{A69C3DA3-85ED-A16C-44D6-796E40A43599}"/>
              </a:ext>
            </a:extLst>
          </p:cNvPr>
          <p:cNvPicPr>
            <a:picLocks noChangeAspect="1"/>
          </p:cNvPicPr>
          <p:nvPr/>
        </p:nvPicPr>
        <p:blipFill>
          <a:blip r:embed="rId2">
            <a:extLst>
              <a:ext uri="{28A0092B-C50C-407E-A947-70E740481C1C}">
                <a14:useLocalDpi xmlns:a14="http://schemas.microsoft.com/office/drawing/2010/main" val="0"/>
              </a:ext>
            </a:extLst>
          </a:blip>
          <a:srcRect l="9747" r="38303"/>
          <a:stretch/>
        </p:blipFill>
        <p:spPr>
          <a:xfrm>
            <a:off x="0" y="0"/>
            <a:ext cx="4880907" cy="5285038"/>
          </a:xfrm>
          <a:prstGeom prst="rect">
            <a:avLst/>
          </a:prstGeom>
        </p:spPr>
      </p:pic>
      <p:sp>
        <p:nvSpPr>
          <p:cNvPr id="5" name="Título 6">
            <a:extLst>
              <a:ext uri="{FF2B5EF4-FFF2-40B4-BE49-F238E27FC236}">
                <a16:creationId xmlns:a16="http://schemas.microsoft.com/office/drawing/2014/main" id="{BD635213-A22F-FA03-0770-12B641E2FD8E}"/>
              </a:ext>
            </a:extLst>
          </p:cNvPr>
          <p:cNvSpPr txBox="1">
            <a:spLocks/>
          </p:cNvSpPr>
          <p:nvPr/>
        </p:nvSpPr>
        <p:spPr>
          <a:xfrm>
            <a:off x="611651" y="5281891"/>
            <a:ext cx="3657602" cy="9909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b="1" dirty="0">
                <a:solidFill>
                  <a:srgbClr val="003C58"/>
                </a:solidFill>
                <a:latin typeface="Arial" panose="020B0604020202020204" pitchFamily="34" charset="0"/>
                <a:cs typeface="Arial" panose="020B0604020202020204" pitchFamily="34" charset="0"/>
              </a:rPr>
              <a:t>Resultados</a:t>
            </a:r>
          </a:p>
        </p:txBody>
      </p:sp>
      <p:sp>
        <p:nvSpPr>
          <p:cNvPr id="6" name="Rectángulo 5">
            <a:extLst>
              <a:ext uri="{FF2B5EF4-FFF2-40B4-BE49-F238E27FC236}">
                <a16:creationId xmlns:a16="http://schemas.microsoft.com/office/drawing/2014/main" id="{58446EA4-F2D8-68D0-C628-2CABCCC0A220}"/>
              </a:ext>
            </a:extLst>
          </p:cNvPr>
          <p:cNvSpPr/>
          <p:nvPr/>
        </p:nvSpPr>
        <p:spPr>
          <a:xfrm rot="5400000">
            <a:off x="195376" y="1208014"/>
            <a:ext cx="4490153" cy="3657602"/>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Rectángulo 3">
            <a:extLst>
              <a:ext uri="{FF2B5EF4-FFF2-40B4-BE49-F238E27FC236}">
                <a16:creationId xmlns:a16="http://schemas.microsoft.com/office/drawing/2014/main" id="{F5286E89-9BDE-948C-7CE7-DB280A69DB6D}"/>
              </a:ext>
            </a:extLst>
          </p:cNvPr>
          <p:cNvSpPr/>
          <p:nvPr/>
        </p:nvSpPr>
        <p:spPr>
          <a:xfrm>
            <a:off x="11945510" y="0"/>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7" name="Imagen 6">
            <a:extLst>
              <a:ext uri="{FF2B5EF4-FFF2-40B4-BE49-F238E27FC236}">
                <a16:creationId xmlns:a16="http://schemas.microsoft.com/office/drawing/2014/main" id="{0AA325D4-5062-C6E5-4BB3-7BF53220C7CD}"/>
              </a:ext>
            </a:extLst>
          </p:cNvPr>
          <p:cNvPicPr>
            <a:picLocks noChangeAspect="1"/>
          </p:cNvPicPr>
          <p:nvPr/>
        </p:nvPicPr>
        <p:blipFill>
          <a:blip r:embed="rId3"/>
          <a:stretch>
            <a:fillRect/>
          </a:stretch>
        </p:blipFill>
        <p:spPr>
          <a:xfrm>
            <a:off x="5373495" y="1292334"/>
            <a:ext cx="6566528" cy="3488962"/>
          </a:xfrm>
          <a:prstGeom prst="rect">
            <a:avLst/>
          </a:prstGeom>
        </p:spPr>
      </p:pic>
      <p:sp>
        <p:nvSpPr>
          <p:cNvPr id="8" name="CuadroTexto 7">
            <a:extLst>
              <a:ext uri="{FF2B5EF4-FFF2-40B4-BE49-F238E27FC236}">
                <a16:creationId xmlns:a16="http://schemas.microsoft.com/office/drawing/2014/main" id="{3A8BBE72-3502-7A0B-F73E-09D5413318CC}"/>
              </a:ext>
            </a:extLst>
          </p:cNvPr>
          <p:cNvSpPr txBox="1"/>
          <p:nvPr/>
        </p:nvSpPr>
        <p:spPr>
          <a:xfrm>
            <a:off x="4943117" y="1706880"/>
            <a:ext cx="430887" cy="2736816"/>
          </a:xfrm>
          <a:prstGeom prst="rect">
            <a:avLst/>
          </a:prstGeom>
          <a:noFill/>
        </p:spPr>
        <p:txBody>
          <a:bodyPr vert="vert270" wrap="square" rtlCol="0">
            <a:spAutoFit/>
          </a:bodyPr>
          <a:lstStyle/>
          <a:p>
            <a:pPr algn="ctr"/>
            <a:r>
              <a:rPr lang="es-ES" sz="1600" dirty="0"/>
              <a:t>Tasa por 100.000 habitantes</a:t>
            </a:r>
            <a:endParaRPr lang="es-CL" sz="1600" dirty="0"/>
          </a:p>
        </p:txBody>
      </p:sp>
      <p:graphicFrame>
        <p:nvGraphicFramePr>
          <p:cNvPr id="11" name="Gráfico 10">
            <a:extLst>
              <a:ext uri="{FF2B5EF4-FFF2-40B4-BE49-F238E27FC236}">
                <a16:creationId xmlns:a16="http://schemas.microsoft.com/office/drawing/2014/main" id="{2F1AB7F1-137E-3B79-52CE-4B7C7E115C51}"/>
              </a:ext>
            </a:extLst>
          </p:cNvPr>
          <p:cNvGraphicFramePr/>
          <p:nvPr>
            <p:extLst>
              <p:ext uri="{D42A27DB-BD31-4B8C-83A1-F6EECF244321}">
                <p14:modId xmlns:p14="http://schemas.microsoft.com/office/powerpoint/2010/main" val="701151995"/>
              </p:ext>
            </p:extLst>
          </p:nvPr>
        </p:nvGraphicFramePr>
        <p:xfrm>
          <a:off x="473108" y="1164932"/>
          <a:ext cx="3934687" cy="374376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5441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11"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5382A-D011-4442-1915-91E07E2D7D85}"/>
            </a:ext>
          </a:extLst>
        </p:cNvPr>
        <p:cNvGrpSpPr/>
        <p:nvPr/>
      </p:nvGrpSpPr>
      <p:grpSpPr>
        <a:xfrm>
          <a:off x="0" y="0"/>
          <a:ext cx="0" cy="0"/>
          <a:chOff x="0" y="0"/>
          <a:chExt cx="0" cy="0"/>
        </a:xfrm>
      </p:grpSpPr>
      <p:sp>
        <p:nvSpPr>
          <p:cNvPr id="3" name="Título 1">
            <a:extLst>
              <a:ext uri="{FF2B5EF4-FFF2-40B4-BE49-F238E27FC236}">
                <a16:creationId xmlns:a16="http://schemas.microsoft.com/office/drawing/2014/main" id="{FC1B7CEF-2F10-4432-3CFA-B749B0A91F1C}"/>
              </a:ext>
            </a:extLst>
          </p:cNvPr>
          <p:cNvSpPr txBox="1">
            <a:spLocks/>
          </p:cNvSpPr>
          <p:nvPr/>
        </p:nvSpPr>
        <p:spPr>
          <a:xfrm>
            <a:off x="119063" y="2959388"/>
            <a:ext cx="310864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dirty="0">
                <a:solidFill>
                  <a:schemeClr val="bg1"/>
                </a:solidFill>
                <a:latin typeface="Century Gothic" panose="020B0502020202020204" pitchFamily="34" charset="0"/>
              </a:rPr>
              <a:t>Resultados</a:t>
            </a:r>
          </a:p>
        </p:txBody>
      </p:sp>
      <p:pic>
        <p:nvPicPr>
          <p:cNvPr id="2" name="Imagen 1">
            <a:extLst>
              <a:ext uri="{FF2B5EF4-FFF2-40B4-BE49-F238E27FC236}">
                <a16:creationId xmlns:a16="http://schemas.microsoft.com/office/drawing/2014/main" id="{E3FE8579-2183-92FE-9C67-4C482C6CE996}"/>
              </a:ext>
            </a:extLst>
          </p:cNvPr>
          <p:cNvPicPr>
            <a:picLocks noChangeAspect="1"/>
          </p:cNvPicPr>
          <p:nvPr/>
        </p:nvPicPr>
        <p:blipFill>
          <a:blip r:embed="rId2">
            <a:extLst>
              <a:ext uri="{28A0092B-C50C-407E-A947-70E740481C1C}">
                <a14:useLocalDpi xmlns:a14="http://schemas.microsoft.com/office/drawing/2010/main" val="0"/>
              </a:ext>
            </a:extLst>
          </a:blip>
          <a:srcRect l="9747" r="38303"/>
          <a:stretch/>
        </p:blipFill>
        <p:spPr>
          <a:xfrm>
            <a:off x="0" y="0"/>
            <a:ext cx="4880907" cy="5285038"/>
          </a:xfrm>
          <a:prstGeom prst="rect">
            <a:avLst/>
          </a:prstGeom>
        </p:spPr>
      </p:pic>
      <p:sp>
        <p:nvSpPr>
          <p:cNvPr id="5" name="Título 6">
            <a:extLst>
              <a:ext uri="{FF2B5EF4-FFF2-40B4-BE49-F238E27FC236}">
                <a16:creationId xmlns:a16="http://schemas.microsoft.com/office/drawing/2014/main" id="{582C9F7E-332C-CB7A-3A29-E3B3F9AFCCD5}"/>
              </a:ext>
            </a:extLst>
          </p:cNvPr>
          <p:cNvSpPr txBox="1">
            <a:spLocks/>
          </p:cNvSpPr>
          <p:nvPr/>
        </p:nvSpPr>
        <p:spPr>
          <a:xfrm>
            <a:off x="611651" y="5281891"/>
            <a:ext cx="3657602" cy="9909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b="1" dirty="0">
                <a:solidFill>
                  <a:srgbClr val="003C58"/>
                </a:solidFill>
                <a:latin typeface="Arial" panose="020B0604020202020204" pitchFamily="34" charset="0"/>
                <a:cs typeface="Arial" panose="020B0604020202020204" pitchFamily="34" charset="0"/>
              </a:rPr>
              <a:t>Resultados</a:t>
            </a:r>
          </a:p>
        </p:txBody>
      </p:sp>
      <p:sp>
        <p:nvSpPr>
          <p:cNvPr id="6" name="Rectángulo 5">
            <a:extLst>
              <a:ext uri="{FF2B5EF4-FFF2-40B4-BE49-F238E27FC236}">
                <a16:creationId xmlns:a16="http://schemas.microsoft.com/office/drawing/2014/main" id="{F89EF90F-9F1E-004F-4887-7128CA1CF370}"/>
              </a:ext>
            </a:extLst>
          </p:cNvPr>
          <p:cNvSpPr/>
          <p:nvPr/>
        </p:nvSpPr>
        <p:spPr>
          <a:xfrm rot="5400000">
            <a:off x="195376" y="1208014"/>
            <a:ext cx="4490153" cy="3657602"/>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Rectángulo 3">
            <a:extLst>
              <a:ext uri="{FF2B5EF4-FFF2-40B4-BE49-F238E27FC236}">
                <a16:creationId xmlns:a16="http://schemas.microsoft.com/office/drawing/2014/main" id="{AC8A3119-0486-1056-16DA-E69EC690248A}"/>
              </a:ext>
            </a:extLst>
          </p:cNvPr>
          <p:cNvSpPr/>
          <p:nvPr/>
        </p:nvSpPr>
        <p:spPr>
          <a:xfrm>
            <a:off x="11945510" y="0"/>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9" name="Imagen 8">
            <a:extLst>
              <a:ext uri="{FF2B5EF4-FFF2-40B4-BE49-F238E27FC236}">
                <a16:creationId xmlns:a16="http://schemas.microsoft.com/office/drawing/2014/main" id="{8C2E69A0-1586-BBF4-CDBB-53F32AE97184}"/>
              </a:ext>
            </a:extLst>
          </p:cNvPr>
          <p:cNvPicPr>
            <a:picLocks noChangeAspect="1"/>
          </p:cNvPicPr>
          <p:nvPr/>
        </p:nvPicPr>
        <p:blipFill>
          <a:blip r:embed="rId3"/>
          <a:stretch>
            <a:fillRect/>
          </a:stretch>
        </p:blipFill>
        <p:spPr>
          <a:xfrm>
            <a:off x="1850388" y="415250"/>
            <a:ext cx="10341612" cy="4866640"/>
          </a:xfrm>
          <a:prstGeom prst="rect">
            <a:avLst/>
          </a:prstGeom>
        </p:spPr>
      </p:pic>
    </p:spTree>
    <p:extLst>
      <p:ext uri="{BB962C8B-B14F-4D97-AF65-F5344CB8AC3E}">
        <p14:creationId xmlns:p14="http://schemas.microsoft.com/office/powerpoint/2010/main" val="384377507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3772</TotalTime>
  <Words>2395</Words>
  <Application>Microsoft Office PowerPoint</Application>
  <PresentationFormat>Panorámica</PresentationFormat>
  <Paragraphs>173</Paragraphs>
  <Slides>25</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25</vt:i4>
      </vt:variant>
    </vt:vector>
  </HeadingPairs>
  <TitlesOfParts>
    <vt:vector size="30" baseType="lpstr">
      <vt:lpstr>Arial</vt:lpstr>
      <vt:lpstr>Calibri</vt:lpstr>
      <vt:lpstr>Calibri Light</vt:lpstr>
      <vt:lpstr>Century Gothic</vt:lpstr>
      <vt:lpstr>Tema de Office</vt:lpstr>
      <vt:lpstr>Presentación de PowerPoint</vt:lpstr>
      <vt:lpstr>Presentación de PowerPoint</vt:lpstr>
      <vt:lpstr>Materiales  y métodos</vt:lpstr>
      <vt:lpstr>Materiales  y métodos</vt:lpstr>
      <vt:lpstr>Materiales  y métodos</vt:lpstr>
      <vt:lpstr>Materiales  y métodos</vt:lpstr>
      <vt:lpstr>Materiales  y métodos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Conclusión</vt:lpstr>
      <vt:lpstr>Referencias</vt:lpstr>
      <vt:lpstr>Referencias</vt:lpstr>
      <vt:lpstr>Referencias</vt:lpstr>
      <vt:lpstr>Referencias</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Matías Alejandro Salamanca Muñoz</dc:creator>
  <cp:lastModifiedBy>LENOVO</cp:lastModifiedBy>
  <cp:revision>20</cp:revision>
  <dcterms:created xsi:type="dcterms:W3CDTF">2023-09-24T14:12:27Z</dcterms:created>
  <dcterms:modified xsi:type="dcterms:W3CDTF">2025-10-21T00:59:02Z</dcterms:modified>
</cp:coreProperties>
</file>