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63" r:id="rId2"/>
    <p:sldId id="268" r:id="rId3"/>
    <p:sldId id="265" r:id="rId4"/>
    <p:sldId id="266" r:id="rId5"/>
    <p:sldId id="952" r:id="rId6"/>
    <p:sldId id="260" r:id="rId7"/>
    <p:sldId id="261" r:id="rId8"/>
    <p:sldId id="262" r:id="rId9"/>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58"/>
    <a:srgbClr val="3783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04" autoAdjust="0"/>
    <p:restoredTop sz="83588" autoAdjust="0"/>
  </p:normalViewPr>
  <p:slideViewPr>
    <p:cSldViewPr snapToGrid="0">
      <p:cViewPr>
        <p:scale>
          <a:sx n="66" d="100"/>
          <a:sy n="66" d="100"/>
        </p:scale>
        <p:origin x="1714" y="1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9774C8-90A3-4853-83E8-0931010AB3A5}" type="datetimeFigureOut">
              <a:rPr lang="es-CL" smtClean="0"/>
              <a:t>03-11-2025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0086C5-D84A-48DA-950C-DF5DE2D77B82}" type="slidenum">
              <a:rPr lang="es-CL" smtClean="0"/>
              <a:t>‹Nº›</a:t>
            </a:fld>
            <a:endParaRPr lang="es-CL"/>
          </a:p>
        </p:txBody>
      </p:sp>
    </p:spTree>
    <p:extLst>
      <p:ext uri="{BB962C8B-B14F-4D97-AF65-F5344CB8AC3E}">
        <p14:creationId xmlns:p14="http://schemas.microsoft.com/office/powerpoint/2010/main" val="1179935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a:p>
            <a:endParaRPr lang="es-CL" dirty="0"/>
          </a:p>
        </p:txBody>
      </p:sp>
      <p:sp>
        <p:nvSpPr>
          <p:cNvPr id="4" name="Marcador de número de diapositiva 3"/>
          <p:cNvSpPr>
            <a:spLocks noGrp="1"/>
          </p:cNvSpPr>
          <p:nvPr>
            <p:ph type="sldNum" sz="quarter" idx="5"/>
          </p:nvPr>
        </p:nvSpPr>
        <p:spPr/>
        <p:txBody>
          <a:bodyPr/>
          <a:lstStyle/>
          <a:p>
            <a:fld id="{DC0086C5-D84A-48DA-950C-DF5DE2D77B82}" type="slidenum">
              <a:rPr lang="es-CL" smtClean="0"/>
              <a:t>1</a:t>
            </a:fld>
            <a:endParaRPr lang="es-CL"/>
          </a:p>
        </p:txBody>
      </p:sp>
    </p:spTree>
    <p:extLst>
      <p:ext uri="{BB962C8B-B14F-4D97-AF65-F5344CB8AC3E}">
        <p14:creationId xmlns:p14="http://schemas.microsoft.com/office/powerpoint/2010/main" val="523605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419" sz="1200" kern="1200" dirty="0">
                <a:solidFill>
                  <a:schemeClr val="accent1">
                    <a:lumMod val="50000"/>
                  </a:schemeClr>
                </a:solidFill>
                <a:effectLst/>
                <a:latin typeface="Arial" panose="020B0604020202020204" pitchFamily="34" charset="0"/>
                <a:cs typeface="Arial" panose="020B0604020202020204" pitchFamily="34" charset="0"/>
              </a:rPr>
              <a:t>“Camino recorrido por una persona para </a:t>
            </a:r>
            <a:r>
              <a:rPr lang="es-419" sz="1200" b="1" u="sng" kern="1200" dirty="0">
                <a:solidFill>
                  <a:schemeClr val="accent1">
                    <a:lumMod val="50000"/>
                  </a:schemeClr>
                </a:solidFill>
                <a:effectLst/>
                <a:latin typeface="Arial" panose="020B0604020202020204" pitchFamily="34" charset="0"/>
                <a:cs typeface="Arial" panose="020B0604020202020204" pitchFamily="34" charset="0"/>
              </a:rPr>
              <a:t>solucionar un problema relacionado a la salud </a:t>
            </a:r>
            <a:r>
              <a:rPr lang="es-419" sz="1200" kern="1200" dirty="0">
                <a:solidFill>
                  <a:schemeClr val="accent1">
                    <a:lumMod val="50000"/>
                  </a:schemeClr>
                </a:solidFill>
                <a:effectLst/>
                <a:latin typeface="Arial" panose="020B0604020202020204" pitchFamily="34" charset="0"/>
                <a:cs typeface="Arial" panose="020B0604020202020204" pitchFamily="34" charset="0"/>
              </a:rPr>
              <a:t>con diversos recursos” (Marc </a:t>
            </a:r>
            <a:r>
              <a:rPr lang="es-419" sz="1200" kern="1200" dirty="0" err="1">
                <a:solidFill>
                  <a:schemeClr val="accent1">
                    <a:lumMod val="50000"/>
                  </a:schemeClr>
                </a:solidFill>
                <a:effectLst/>
                <a:latin typeface="Arial" panose="020B0604020202020204" pitchFamily="34" charset="0"/>
                <a:cs typeface="Arial" panose="020B0604020202020204" pitchFamily="34" charset="0"/>
              </a:rPr>
              <a:t>Augé</a:t>
            </a:r>
            <a:r>
              <a:rPr lang="es-419" sz="1200" kern="1200" dirty="0">
                <a:solidFill>
                  <a:schemeClr val="accent1">
                    <a:lumMod val="50000"/>
                  </a:schemeClr>
                </a:solidFill>
                <a:effectLst/>
                <a:latin typeface="Arial" panose="020B0604020202020204" pitchFamily="34" charset="0"/>
                <a:cs typeface="Arial" panose="020B0604020202020204" pitchFamily="34" charset="0"/>
              </a:rPr>
              <a:t> 1984)</a:t>
            </a:r>
            <a:endParaRPr lang="es-ES" sz="1200" b="1" u="none" strike="noStrike" baseline="0" dirty="0">
              <a:solidFill>
                <a:schemeClr val="accent1">
                  <a:lumMod val="50000"/>
                </a:schemeClr>
              </a:solidFill>
              <a:latin typeface="Arial" panose="020B0604020202020204" pitchFamily="34" charset="0"/>
              <a:cs typeface="Arial" panose="020B0604020202020204" pitchFamily="34" charset="0"/>
            </a:endParaRPr>
          </a:p>
          <a:p>
            <a:pPr algn="just"/>
            <a:r>
              <a:rPr lang="es-ES" sz="12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Incluye la asistencia clínica, el tratamiento y rehabilitación</a:t>
            </a:r>
            <a:endParaRPr lang="es-CL" dirty="0"/>
          </a:p>
        </p:txBody>
      </p:sp>
      <p:sp>
        <p:nvSpPr>
          <p:cNvPr id="4" name="Marcador de número de diapositiva 3"/>
          <p:cNvSpPr>
            <a:spLocks noGrp="1"/>
          </p:cNvSpPr>
          <p:nvPr>
            <p:ph type="sldNum" sz="quarter" idx="5"/>
          </p:nvPr>
        </p:nvSpPr>
        <p:spPr/>
        <p:txBody>
          <a:bodyPr/>
          <a:lstStyle/>
          <a:p>
            <a:fld id="{DC0086C5-D84A-48DA-950C-DF5DE2D77B82}" type="slidenum">
              <a:rPr lang="es-CL" smtClean="0"/>
              <a:t>2</a:t>
            </a:fld>
            <a:endParaRPr lang="es-CL"/>
          </a:p>
        </p:txBody>
      </p:sp>
    </p:spTree>
    <p:extLst>
      <p:ext uri="{BB962C8B-B14F-4D97-AF65-F5344CB8AC3E}">
        <p14:creationId xmlns:p14="http://schemas.microsoft.com/office/powerpoint/2010/main" val="1366560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DC0086C5-D84A-48DA-950C-DF5DE2D77B82}" type="slidenum">
              <a:rPr lang="es-CL" smtClean="0"/>
              <a:t>3</a:t>
            </a:fld>
            <a:endParaRPr lang="es-CL"/>
          </a:p>
        </p:txBody>
      </p:sp>
    </p:spTree>
    <p:extLst>
      <p:ext uri="{BB962C8B-B14F-4D97-AF65-F5344CB8AC3E}">
        <p14:creationId xmlns:p14="http://schemas.microsoft.com/office/powerpoint/2010/main" val="2711630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DC0086C5-D84A-48DA-950C-DF5DE2D77B82}" type="slidenum">
              <a:rPr lang="es-CL" smtClean="0"/>
              <a:t>6</a:t>
            </a:fld>
            <a:endParaRPr lang="es-CL"/>
          </a:p>
        </p:txBody>
      </p:sp>
    </p:spTree>
    <p:extLst>
      <p:ext uri="{BB962C8B-B14F-4D97-AF65-F5344CB8AC3E}">
        <p14:creationId xmlns:p14="http://schemas.microsoft.com/office/powerpoint/2010/main" val="3719216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2A1CF2-0F3E-F4A3-1C88-F85EE8E43E86}"/>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AC83687C-DC92-99CA-77C7-924AEE2100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B1B7740B-68F6-4336-89CC-0A756835AE71}"/>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D905A692-6432-766F-AF40-BCE8EF5D847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8D2A611-8DCD-34F1-AFEB-07AB4B3B5655}"/>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0907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D3BC7-1A25-B7A4-233F-D7229F7DE90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C1E9C280-8017-3DE6-778D-041A45555DFE}"/>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4B769F97-3761-7C70-1708-5DC6AEDE4E64}"/>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4FFE2C15-41D9-AFAF-3867-9B092F43BB4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C56853B-3924-DDC6-E04B-1F68B7796640}"/>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53765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89F4831-9901-0B4A-2506-90D536E01E9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3B3E4870-BB71-F4B3-D835-3E840891E2A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135C5C10-F407-78D9-3891-98CDE3AD30A4}"/>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673A54BA-D177-50E3-E3D3-06D3C9F82D6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C9FE9C7-651C-177C-4FE5-FBFC9319BF56}"/>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503111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B89A43-85D2-B0C5-C56D-79CC9C52615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386340B-7772-7DAF-C84A-A65512DD7A15}"/>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25510DA-8F69-BD0C-9D64-24BACA56B9AF}"/>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BE789E4B-BC7B-DAE2-3E99-9E29CDE7123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371C3D7-6270-3932-0F09-35DFE91237D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73375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7384A8-B4EF-51FE-E506-751187B3ABC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40371150-5A7F-6005-5FD9-E7D0425158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014FBE4D-E373-7B51-1FC6-FBFB5420E411}"/>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FD4E4779-76F9-0368-C1F2-702725D80EE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21FECDD-0F8F-25BE-D97C-0111A147F9B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6791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EA0AB3-CDCA-AE7C-F5FE-FCC9D9AC8E3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AD756B90-DCE3-39DF-3E42-60287AC2A9B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9D8787F0-4974-8122-9220-A90DB925010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315AC255-936B-CAE1-28CF-B5521801DD48}"/>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6" name="Marcador de pie de página 5">
            <a:extLst>
              <a:ext uri="{FF2B5EF4-FFF2-40B4-BE49-F238E27FC236}">
                <a16:creationId xmlns:a16="http://schemas.microsoft.com/office/drawing/2014/main" id="{878BDBE0-ED93-AFFE-25FB-1F36F3F4D11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1C24A9E-7B84-8EAA-52CC-95FAA84B9463}"/>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236718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77660F-32ED-18ED-AD35-B840157D6138}"/>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918E3EEA-8476-9986-3375-9FCDFF722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28F921A4-BF86-DC08-61D6-0D850063A32F}"/>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3DE68BC4-AB0A-C854-720E-EE628F7321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910B495F-EDE3-5875-DC61-3E0EE771AE4E}"/>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B83DFB11-A66B-ADFA-6814-4B5599EBC07A}"/>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8" name="Marcador de pie de página 7">
            <a:extLst>
              <a:ext uri="{FF2B5EF4-FFF2-40B4-BE49-F238E27FC236}">
                <a16:creationId xmlns:a16="http://schemas.microsoft.com/office/drawing/2014/main" id="{9A498FE1-98AC-4F7D-FB53-BAF7670E6181}"/>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4F78DF97-32CE-7536-02AD-A6C6D6E6C3A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57117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B9B140-B97B-6423-9FF3-008481B105C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A713EF7D-814C-96AF-7B0E-84447740EBC4}"/>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4" name="Marcador de pie de página 3">
            <a:extLst>
              <a:ext uri="{FF2B5EF4-FFF2-40B4-BE49-F238E27FC236}">
                <a16:creationId xmlns:a16="http://schemas.microsoft.com/office/drawing/2014/main" id="{61A388E1-1B82-3A14-E443-257896B661F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607663E8-4EF5-8277-A547-735DC15FBF2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16224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52DF380-0621-8B44-400A-B719A4E50BFA}"/>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3" name="Marcador de pie de página 2">
            <a:extLst>
              <a:ext uri="{FF2B5EF4-FFF2-40B4-BE49-F238E27FC236}">
                <a16:creationId xmlns:a16="http://schemas.microsoft.com/office/drawing/2014/main" id="{520D4C29-3028-E959-849C-94F7C27392F8}"/>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97DBF3B3-1886-BE8D-9BB1-8FE91A7BE8D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77179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CA219D-7370-B0AF-0352-A71343D5CA9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20A16577-E15B-983E-DE87-E13805AAA7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86441E04-62C3-9E21-7A0C-84C14AEAB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909F7C9-369E-6810-CDE5-F4D0299B0056}"/>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6" name="Marcador de pie de página 5">
            <a:extLst>
              <a:ext uri="{FF2B5EF4-FFF2-40B4-BE49-F238E27FC236}">
                <a16:creationId xmlns:a16="http://schemas.microsoft.com/office/drawing/2014/main" id="{707B672D-D301-43D7-EB22-F463E3585F0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76D3BD9-380B-1B2F-2E7F-51620A3EE97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313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12999-2BC0-0054-9D35-C4F2E3C2901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419AC690-96E2-7D21-921F-847F83F19D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BC84179-4C6C-BD57-CE73-9534EAC0B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DBB1090-3DB7-7609-8697-2A47478C32FD}"/>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6" name="Marcador de pie de página 5">
            <a:extLst>
              <a:ext uri="{FF2B5EF4-FFF2-40B4-BE49-F238E27FC236}">
                <a16:creationId xmlns:a16="http://schemas.microsoft.com/office/drawing/2014/main" id="{067C26BF-AD8F-E4A0-6C19-8B3FC837E96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935CCCF-839B-5692-C6E6-47A6A60B31D4}"/>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81048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322CB5-AEDE-708E-9AC1-32D676CC98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AC20D034-28F3-2C94-28A7-D6CFBD3280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B6C923F-2144-00CA-E238-D6DC309F69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6263E26A-FBDD-E607-B00D-C15F2AFEB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66D76B08-841F-C136-E4F7-F32563F86C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CE694-1297-49F5-90E9-EB642E12B65F}" type="slidenum">
              <a:rPr lang="es-CL" smtClean="0"/>
              <a:t>‹Nº›</a:t>
            </a:fld>
            <a:endParaRPr lang="es-CL"/>
          </a:p>
        </p:txBody>
      </p:sp>
    </p:spTree>
    <p:extLst>
      <p:ext uri="{BB962C8B-B14F-4D97-AF65-F5344CB8AC3E}">
        <p14:creationId xmlns:p14="http://schemas.microsoft.com/office/powerpoint/2010/main" val="413634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pubmed.ncbi.nlm.nih.gov/37663832/" TargetMode="External"/><Relationship Id="rId3" Type="http://schemas.openxmlformats.org/officeDocument/2006/relationships/hyperlink" Target="https://www.sciencedirect.com/science/article/pii/S1470204523004448?via%3Dihub" TargetMode="External"/><Relationship Id="rId7" Type="http://schemas.openxmlformats.org/officeDocument/2006/relationships/hyperlink" Target="https://pubmed.ncbi.nlm.nih.gov/32731876/"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ascopubs.org/doi/pdf/10.1200/JCO.2022.40.16_suppl.e18598" TargetMode="External"/><Relationship Id="rId5" Type="http://schemas.openxmlformats.org/officeDocument/2006/relationships/hyperlink" Target="https://pubmed.ncbi.nlm.nih.gov/29033012/" TargetMode="External"/><Relationship Id="rId10" Type="http://schemas.openxmlformats.org/officeDocument/2006/relationships/hyperlink" Target="https://www.minsal.cl/wp-content/uploads/2019/01/2019.01.23_PLAN-NACIONAL-DE-CANCER_web.pdf" TargetMode="External"/><Relationship Id="rId4" Type="http://schemas.openxmlformats.org/officeDocument/2006/relationships/hyperlink" Target="https://pubmed.ncbi.nlm.nih.gov/29145037/" TargetMode="External"/><Relationship Id="rId9" Type="http://schemas.openxmlformats.org/officeDocument/2006/relationships/hyperlink" Target="https://pubmed.ncbi.nlm.nih.gov/2965675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87F28A0D-177D-A018-9725-63932550FBFC}"/>
              </a:ext>
            </a:extLst>
          </p:cNvPr>
          <p:cNvGrpSpPr>
            <a:grpSpLocks noGrp="1" noUngrp="1" noRot="1" noMove="1" noResize="1"/>
          </p:cNvGrpSpPr>
          <p:nvPr/>
        </p:nvGrpSpPr>
        <p:grpSpPr>
          <a:xfrm>
            <a:off x="0" y="0"/>
            <a:ext cx="12192000" cy="6858000"/>
            <a:chOff x="0" y="0"/>
            <a:chExt cx="12192000" cy="6858000"/>
          </a:xfrm>
        </p:grpSpPr>
        <p:pic>
          <p:nvPicPr>
            <p:cNvPr id="20" name="Imagen 19">
              <a:extLst>
                <a:ext uri="{FF2B5EF4-FFF2-40B4-BE49-F238E27FC236}">
                  <a16:creationId xmlns:a16="http://schemas.microsoft.com/office/drawing/2014/main" id="{8F51C264-34FF-6DA5-2520-03DA579ECA0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E0BFED5A-0A4B-1466-B260-09E468ED6B0A}"/>
                </a:ext>
              </a:extLst>
            </p:cNvPr>
            <p:cNvSpPr>
              <a:spLocks noGrp="1" noRot="1" noMove="1" noResize="1" noEditPoints="1" noAdjustHandles="1" noChangeArrowheads="1" noChangeShapeType="1"/>
            </p:cNvSpPr>
            <p:nvPr/>
          </p:nvSpPr>
          <p:spPr>
            <a:xfrm>
              <a:off x="11945510" y="2340864"/>
              <a:ext cx="246490" cy="451713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 name="Rectángulo 4">
              <a:extLst>
                <a:ext uri="{FF2B5EF4-FFF2-40B4-BE49-F238E27FC236}">
                  <a16:creationId xmlns:a16="http://schemas.microsoft.com/office/drawing/2014/main" id="{46322E52-B3B6-21B4-71E5-C8D34FB24080}"/>
                </a:ext>
              </a:extLst>
            </p:cNvPr>
            <p:cNvSpPr>
              <a:spLocks noGrp="1" noRot="1" noMove="1" noResize="1" noEditPoints="1" noAdjustHandles="1" noChangeArrowheads="1" noChangeShapeType="1"/>
            </p:cNvSpPr>
            <p:nvPr/>
          </p:nvSpPr>
          <p:spPr>
            <a:xfrm>
              <a:off x="1438570" y="0"/>
              <a:ext cx="9034266" cy="131979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4" name="Grupo 13">
              <a:extLst>
                <a:ext uri="{FF2B5EF4-FFF2-40B4-BE49-F238E27FC236}">
                  <a16:creationId xmlns:a16="http://schemas.microsoft.com/office/drawing/2014/main" id="{49F24F20-FECD-7DDF-8481-88367D71C152}"/>
                </a:ext>
              </a:extLst>
            </p:cNvPr>
            <p:cNvGrpSpPr>
              <a:grpSpLocks noGrp="1" noUngrp="1" noRot="1" noMove="1" noResize="1"/>
            </p:cNvGrpSpPr>
            <p:nvPr/>
          </p:nvGrpSpPr>
          <p:grpSpPr>
            <a:xfrm>
              <a:off x="1884169" y="338074"/>
              <a:ext cx="2506171" cy="822278"/>
              <a:chOff x="1079889" y="319741"/>
              <a:chExt cx="3498810" cy="1107103"/>
            </a:xfrm>
          </p:grpSpPr>
          <p:pic>
            <p:nvPicPr>
              <p:cNvPr id="10" name="Imagen 9">
                <a:extLst>
                  <a:ext uri="{FF2B5EF4-FFF2-40B4-BE49-F238E27FC236}">
                    <a16:creationId xmlns:a16="http://schemas.microsoft.com/office/drawing/2014/main" id="{AFC628A2-E5B0-5080-F874-6A76B9101E50}"/>
                  </a:ext>
                </a:extLst>
              </p:cNvPr>
              <p:cNvPicPr>
                <a:picLocks noGrp="1" noRot="1" noChangeAspect="1" noMove="1" noResize="1" noEditPoints="1" noAdjustHandles="1" noChangeArrowheads="1" noChangeShapeType="1" noCrop="1"/>
              </p:cNvPicPr>
              <p:nvPr/>
            </p:nvPicPr>
            <p:blipFill>
              <a:blip r:embed="rId4"/>
              <a:stretch>
                <a:fillRect/>
              </a:stretch>
            </p:blipFill>
            <p:spPr>
              <a:xfrm>
                <a:off x="1079889" y="319741"/>
                <a:ext cx="2163825" cy="1008701"/>
              </a:xfrm>
              <a:prstGeom prst="rect">
                <a:avLst/>
              </a:prstGeom>
            </p:spPr>
          </p:pic>
          <p:pic>
            <p:nvPicPr>
              <p:cNvPr id="13" name="Imagen 12">
                <a:extLst>
                  <a:ext uri="{FF2B5EF4-FFF2-40B4-BE49-F238E27FC236}">
                    <a16:creationId xmlns:a16="http://schemas.microsoft.com/office/drawing/2014/main" id="{800B1120-E8AF-932E-79A1-5B250B388DA2}"/>
                  </a:ext>
                </a:extLst>
              </p:cNvPr>
              <p:cNvPicPr>
                <a:picLocks noGrp="1" noRot="1" noChangeAspect="1" noMove="1" noResize="1" noEditPoints="1" noAdjustHandles="1" noChangeArrowheads="1" noChangeShapeType="1" noCrop="1"/>
              </p:cNvPicPr>
              <p:nvPr/>
            </p:nvPicPr>
            <p:blipFill>
              <a:blip r:embed="rId5"/>
              <a:stretch>
                <a:fillRect/>
              </a:stretch>
            </p:blipFill>
            <p:spPr>
              <a:xfrm>
                <a:off x="3504831" y="442002"/>
                <a:ext cx="1073868" cy="984842"/>
              </a:xfrm>
              <a:prstGeom prst="rect">
                <a:avLst/>
              </a:prstGeom>
            </p:spPr>
          </p:pic>
        </p:grpSp>
        <p:grpSp>
          <p:nvGrpSpPr>
            <p:cNvPr id="12" name="Grupo 11">
              <a:extLst>
                <a:ext uri="{FF2B5EF4-FFF2-40B4-BE49-F238E27FC236}">
                  <a16:creationId xmlns:a16="http://schemas.microsoft.com/office/drawing/2014/main" id="{23BB32A2-F047-8DB4-2092-FAD14946E5B2}"/>
                </a:ext>
              </a:extLst>
            </p:cNvPr>
            <p:cNvGrpSpPr>
              <a:grpSpLocks noGrp="1" noUngrp="1" noRot="1" noMove="1" noResize="1"/>
            </p:cNvGrpSpPr>
            <p:nvPr/>
          </p:nvGrpSpPr>
          <p:grpSpPr>
            <a:xfrm>
              <a:off x="5616667" y="207469"/>
              <a:ext cx="4587947" cy="1112324"/>
              <a:chOff x="6363037" y="239638"/>
              <a:chExt cx="4934020" cy="1197748"/>
            </a:xfrm>
          </p:grpSpPr>
          <p:pic>
            <p:nvPicPr>
              <p:cNvPr id="6" name="Imagen 5">
                <a:extLst>
                  <a:ext uri="{FF2B5EF4-FFF2-40B4-BE49-F238E27FC236}">
                    <a16:creationId xmlns:a16="http://schemas.microsoft.com/office/drawing/2014/main" id="{B870137A-5404-F056-38B4-807B04723A05}"/>
                  </a:ext>
                </a:extLst>
              </p:cNvPr>
              <p:cNvPicPr>
                <a:picLocks noGrp="1" noRot="1" noChangeAspect="1" noMove="1" noResize="1" noEditPoints="1" noAdjustHandles="1" noChangeArrowheads="1" noChangeShapeType="1" noCrop="1"/>
              </p:cNvPicPr>
              <p:nvPr/>
            </p:nvPicPr>
            <p:blipFill>
              <a:blip r:embed="rId6"/>
              <a:srcRect r="64578"/>
              <a:stretch/>
            </p:blipFill>
            <p:spPr>
              <a:xfrm>
                <a:off x="10156193" y="239638"/>
                <a:ext cx="1140864" cy="1197748"/>
              </a:xfrm>
              <a:prstGeom prst="rect">
                <a:avLst/>
              </a:prstGeom>
            </p:spPr>
          </p:pic>
          <p:pic>
            <p:nvPicPr>
              <p:cNvPr id="11" name="Imagen 10">
                <a:extLst>
                  <a:ext uri="{FF2B5EF4-FFF2-40B4-BE49-F238E27FC236}">
                    <a16:creationId xmlns:a16="http://schemas.microsoft.com/office/drawing/2014/main" id="{6A4D803B-F4CD-DEA2-40A8-6AAA4BFA96E1}"/>
                  </a:ext>
                </a:extLst>
              </p:cNvPr>
              <p:cNvPicPr>
                <a:picLocks noGrp="1" noRot="1" noChangeAspect="1" noMove="1" noResize="1" noEditPoints="1" noAdjustHandles="1" noChangeArrowheads="1" noChangeShapeType="1" noCrop="1"/>
              </p:cNvPicPr>
              <p:nvPr/>
            </p:nvPicPr>
            <p:blipFill>
              <a:blip r:embed="rId7"/>
              <a:stretch>
                <a:fillRect/>
              </a:stretch>
            </p:blipFill>
            <p:spPr>
              <a:xfrm>
                <a:off x="6363037" y="489227"/>
                <a:ext cx="3783531" cy="660069"/>
              </a:xfrm>
              <a:prstGeom prst="rect">
                <a:avLst/>
              </a:prstGeom>
            </p:spPr>
          </p:pic>
        </p:grpSp>
      </p:grpSp>
      <p:sp>
        <p:nvSpPr>
          <p:cNvPr id="8" name="Título 3">
            <a:extLst>
              <a:ext uri="{FF2B5EF4-FFF2-40B4-BE49-F238E27FC236}">
                <a16:creationId xmlns:a16="http://schemas.microsoft.com/office/drawing/2014/main" id="{9B14DF63-DB47-E0DB-8E18-7FE2A36620C9}"/>
              </a:ext>
            </a:extLst>
          </p:cNvPr>
          <p:cNvSpPr txBox="1">
            <a:spLocks/>
          </p:cNvSpPr>
          <p:nvPr/>
        </p:nvSpPr>
        <p:spPr>
          <a:xfrm>
            <a:off x="0" y="2340865"/>
            <a:ext cx="10399059" cy="853748"/>
          </a:xfrm>
          <a:prstGeom prst="rect">
            <a:avLst/>
          </a:prstGeom>
          <a:solidFill>
            <a:schemeClr val="bg1"/>
          </a:solidFill>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2400" b="1" dirty="0">
                <a:solidFill>
                  <a:schemeClr val="accent1">
                    <a:lumMod val="50000"/>
                  </a:schemeClr>
                </a:solidFill>
                <a:latin typeface="Arial" panose="020B0604020202020204" pitchFamily="34" charset="0"/>
                <a:cs typeface="Arial" panose="020B0604020202020204" pitchFamily="34" charset="0"/>
              </a:rPr>
              <a:t>INFLUENCIA DE LOS DETERMINANTES SOCIALES EN EL DIAGNÓSTICO DEL CÁNCER DE PULMÓN: ESTUDIO MULTIMÉTODOS</a:t>
            </a:r>
            <a:endParaRPr lang="es-CL" sz="2400" b="1" dirty="0">
              <a:solidFill>
                <a:schemeClr val="accent1">
                  <a:lumMod val="50000"/>
                </a:schemeClr>
              </a:solidFill>
              <a:latin typeface="Arial" panose="020B0604020202020204" pitchFamily="34" charset="0"/>
              <a:cs typeface="Arial" panose="020B0604020202020204" pitchFamily="34" charset="0"/>
            </a:endParaRPr>
          </a:p>
        </p:txBody>
      </p:sp>
      <p:sp>
        <p:nvSpPr>
          <p:cNvPr id="9" name="Subtítulo 5">
            <a:extLst>
              <a:ext uri="{FF2B5EF4-FFF2-40B4-BE49-F238E27FC236}">
                <a16:creationId xmlns:a16="http://schemas.microsoft.com/office/drawing/2014/main" id="{5C036101-A0DB-CB97-5614-336F2F054A75}"/>
              </a:ext>
            </a:extLst>
          </p:cNvPr>
          <p:cNvSpPr txBox="1">
            <a:spLocks/>
          </p:cNvSpPr>
          <p:nvPr/>
        </p:nvSpPr>
        <p:spPr>
          <a:xfrm>
            <a:off x="3006375" y="3997684"/>
            <a:ext cx="8344078" cy="1203495"/>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L" sz="4800" b="1" dirty="0">
                <a:solidFill>
                  <a:schemeClr val="bg1"/>
                </a:solidFill>
                <a:latin typeface="Arial" panose="020B0604020202020204" pitchFamily="34" charset="0"/>
                <a:cs typeface="Arial" panose="020B0604020202020204" pitchFamily="34" charset="0"/>
              </a:rPr>
              <a:t>Autores</a:t>
            </a:r>
          </a:p>
          <a:p>
            <a:pPr algn="r">
              <a:lnSpc>
                <a:spcPct val="120000"/>
              </a:lnSpc>
              <a:spcBef>
                <a:spcPts val="0"/>
              </a:spcBef>
            </a:pPr>
            <a:r>
              <a:rPr lang="es-CL" sz="4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Carla Campaña1,2 </a:t>
            </a:r>
            <a:endParaRPr lang="es-CL" sz="4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r">
              <a:lnSpc>
                <a:spcPct val="120000"/>
              </a:lnSpc>
              <a:spcBef>
                <a:spcPts val="0"/>
              </a:spcBef>
            </a:pPr>
            <a:r>
              <a:rPr lang="es-CL" sz="4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Báltica Cabieses1,2</a:t>
            </a:r>
            <a:endParaRPr lang="es-CL" sz="4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r">
              <a:lnSpc>
                <a:spcPct val="120000"/>
              </a:lnSpc>
              <a:spcBef>
                <a:spcPts val="0"/>
              </a:spcBef>
            </a:pPr>
            <a:r>
              <a:rPr lang="es-CL" sz="4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Alexandra Obach1,2</a:t>
            </a:r>
            <a:endParaRPr lang="es-CL" sz="4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r">
              <a:lnSpc>
                <a:spcPct val="120000"/>
              </a:lnSpc>
              <a:spcBef>
                <a:spcPts val="0"/>
              </a:spcBef>
            </a:pPr>
            <a:r>
              <a:rPr lang="es-CL" sz="4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Francisca Vezzani1,2 </a:t>
            </a:r>
            <a:endParaRPr lang="es-CL" sz="4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r">
              <a:lnSpc>
                <a:spcPct val="120000"/>
              </a:lnSpc>
              <a:spcBef>
                <a:spcPts val="0"/>
              </a:spcBef>
            </a:pPr>
            <a:r>
              <a:rPr lang="es-CL" sz="4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Bruno Nervi 2,3</a:t>
            </a:r>
            <a:endParaRPr lang="es-CL" sz="4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r">
              <a:lnSpc>
                <a:spcPct val="120000"/>
              </a:lnSpc>
              <a:spcBef>
                <a:spcPts val="0"/>
              </a:spcBef>
            </a:pPr>
            <a:r>
              <a:rPr lang="es-CL" sz="4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Yanara Bernal 4</a:t>
            </a:r>
            <a:endParaRPr lang="es-CL" sz="4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s-CL" sz="72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endParaRPr lang="es-CL" sz="7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r"/>
            <a:endParaRPr lang="es-CL" b="1" dirty="0">
              <a:solidFill>
                <a:srgbClr val="FFFFFF"/>
              </a:solidFill>
              <a:latin typeface="Arial" panose="020B0604020202020204" pitchFamily="34" charset="0"/>
              <a:cs typeface="Arial" panose="020B0604020202020204" pitchFamily="34" charset="0"/>
            </a:endParaRPr>
          </a:p>
        </p:txBody>
      </p:sp>
      <p:sp>
        <p:nvSpPr>
          <p:cNvPr id="2" name="Subtítulo 5">
            <a:extLst>
              <a:ext uri="{FF2B5EF4-FFF2-40B4-BE49-F238E27FC236}">
                <a16:creationId xmlns:a16="http://schemas.microsoft.com/office/drawing/2014/main" id="{2D005A37-D643-88E8-A6DF-6C8B3C69963D}"/>
              </a:ext>
            </a:extLst>
          </p:cNvPr>
          <p:cNvSpPr txBox="1">
            <a:spLocks/>
          </p:cNvSpPr>
          <p:nvPr/>
        </p:nvSpPr>
        <p:spPr>
          <a:xfrm>
            <a:off x="3311281" y="5387106"/>
            <a:ext cx="8128924" cy="1470894"/>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20000"/>
              </a:lnSpc>
              <a:spcBef>
                <a:spcPts val="0"/>
              </a:spcBef>
            </a:pPr>
            <a:r>
              <a:rPr lang="es-CL" sz="4800" b="1" dirty="0">
                <a:solidFill>
                  <a:schemeClr val="bg1"/>
                </a:solidFill>
                <a:latin typeface="Arial" panose="020B0604020202020204" pitchFamily="34" charset="0"/>
                <a:cs typeface="Arial" panose="020B0604020202020204" pitchFamily="34" charset="0"/>
              </a:rPr>
              <a:t>Filiación de los autores</a:t>
            </a:r>
          </a:p>
          <a:p>
            <a:pPr algn="r">
              <a:lnSpc>
                <a:spcPct val="120000"/>
              </a:lnSpc>
              <a:spcBef>
                <a:spcPts val="0"/>
              </a:spcBef>
            </a:pPr>
            <a:r>
              <a:rPr lang="es-CL" sz="4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1 Center of Global Intercultural Health (CeSGI), Facultad de Medicina Clínica Alemana Universidad del Desarrollo, Facultad de Psicología Universidad del Desarrollo. </a:t>
            </a:r>
            <a:r>
              <a:rPr lang="en-US" sz="4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Santiago, Chile.  </a:t>
            </a:r>
            <a:endParaRPr lang="es-CL" sz="4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r">
              <a:lnSpc>
                <a:spcPct val="120000"/>
              </a:lnSpc>
              <a:spcBef>
                <a:spcPts val="0"/>
              </a:spcBef>
            </a:pPr>
            <a:r>
              <a:rPr lang="en-US" sz="4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2 Center for Cancer Prevention and Control (CECAN), Santiago, Chile.  </a:t>
            </a:r>
            <a:endParaRPr lang="es-CL" sz="4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r">
              <a:lnSpc>
                <a:spcPct val="120000"/>
              </a:lnSpc>
              <a:spcBef>
                <a:spcPts val="0"/>
              </a:spcBef>
            </a:pPr>
            <a:r>
              <a:rPr lang="en-US" sz="4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3 Department of Hematology and Oncology, School of Medicine, Pontificia Universidad Católica de Chile, Santiago, Chile</a:t>
            </a:r>
            <a:endParaRPr lang="es-CL" sz="4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r">
              <a:lnSpc>
                <a:spcPct val="120000"/>
              </a:lnSpc>
              <a:spcBef>
                <a:spcPts val="0"/>
              </a:spcBef>
            </a:pPr>
            <a:r>
              <a:rPr lang="en-US" sz="4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4 Nursing School, Faculty of Medicine, Pontificia Universidad Católica de Chile, Santiago, Chile.</a:t>
            </a:r>
            <a:endParaRPr lang="es-CL" sz="4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r">
              <a:lnSpc>
                <a:spcPct val="120000"/>
              </a:lnSpc>
            </a:pPr>
            <a:endParaRPr lang="es-CL" sz="1600" b="1" dirty="0">
              <a:solidFill>
                <a:srgbClr val="FFFFFF"/>
              </a:solidFill>
              <a:latin typeface="Arial" panose="020B0604020202020204" pitchFamily="34" charset="0"/>
              <a:cs typeface="Arial" panose="020B0604020202020204" pitchFamily="34" charset="0"/>
            </a:endParaRPr>
          </a:p>
          <a:p>
            <a:pPr algn="r">
              <a:lnSpc>
                <a:spcPct val="120000"/>
              </a:lnSpc>
            </a:pPr>
            <a:endParaRPr lang="es-CL" sz="1600" b="1" dirty="0">
              <a:solidFill>
                <a:srgbClr val="FFFFFF"/>
              </a:solidFill>
              <a:latin typeface="Arial" panose="020B0604020202020204" pitchFamily="34" charset="0"/>
              <a:cs typeface="Arial" panose="020B0604020202020204" pitchFamily="34" charset="0"/>
            </a:endParaRPr>
          </a:p>
          <a:p>
            <a:pPr algn="r">
              <a:lnSpc>
                <a:spcPct val="120000"/>
              </a:lnSpc>
            </a:pPr>
            <a:endParaRPr lang="es-CL" sz="2000" dirty="0">
              <a:solidFill>
                <a:srgbClr val="FFFFFF"/>
              </a:solidFill>
              <a:latin typeface="Arial" panose="020B0604020202020204" pitchFamily="34" charset="0"/>
              <a:cs typeface="Arial" panose="020B0604020202020204" pitchFamily="34" charset="0"/>
            </a:endParaRPr>
          </a:p>
        </p:txBody>
      </p:sp>
      <p:sp>
        <p:nvSpPr>
          <p:cNvPr id="15" name="Título 3">
            <a:extLst>
              <a:ext uri="{FF2B5EF4-FFF2-40B4-BE49-F238E27FC236}">
                <a16:creationId xmlns:a16="http://schemas.microsoft.com/office/drawing/2014/main" id="{C07AE514-6E56-4475-9583-A52C7CAF62DE}"/>
              </a:ext>
            </a:extLst>
          </p:cNvPr>
          <p:cNvSpPr txBox="1">
            <a:spLocks/>
          </p:cNvSpPr>
          <p:nvPr/>
        </p:nvSpPr>
        <p:spPr>
          <a:xfrm>
            <a:off x="10399059" y="2340864"/>
            <a:ext cx="1546451" cy="853748"/>
          </a:xfrm>
          <a:prstGeom prst="rect">
            <a:avLst/>
          </a:prstGeom>
          <a:solidFill>
            <a:schemeClr val="bg1"/>
          </a:solidFill>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CL" sz="2400" b="1" dirty="0">
                <a:solidFill>
                  <a:schemeClr val="accent1">
                    <a:lumMod val="50000"/>
                  </a:schemeClr>
                </a:solidFill>
                <a:latin typeface="Arial" panose="020B0604020202020204" pitchFamily="34" charset="0"/>
                <a:cs typeface="Arial" panose="020B0604020202020204" pitchFamily="34" charset="0"/>
              </a:rPr>
              <a:t>(N°1597)</a:t>
            </a:r>
          </a:p>
        </p:txBody>
      </p:sp>
      <p:sp>
        <p:nvSpPr>
          <p:cNvPr id="4" name="CuadroTexto 3">
            <a:extLst>
              <a:ext uri="{FF2B5EF4-FFF2-40B4-BE49-F238E27FC236}">
                <a16:creationId xmlns:a16="http://schemas.microsoft.com/office/drawing/2014/main" id="{0E97A5D2-FBAB-4D4E-AD81-1534FA673DB9}"/>
              </a:ext>
            </a:extLst>
          </p:cNvPr>
          <p:cNvSpPr txBox="1"/>
          <p:nvPr/>
        </p:nvSpPr>
        <p:spPr>
          <a:xfrm>
            <a:off x="5903089" y="3166572"/>
            <a:ext cx="6042421" cy="276999"/>
          </a:xfrm>
          <a:prstGeom prst="rect">
            <a:avLst/>
          </a:prstGeom>
          <a:solidFill>
            <a:schemeClr val="bg1"/>
          </a:solidFill>
        </p:spPr>
        <p:txBody>
          <a:bodyPr wrap="square" rtlCol="0">
            <a:spAutoFit/>
          </a:bodyPr>
          <a:lstStyle/>
          <a:p>
            <a:pPr algn="r"/>
            <a:r>
              <a:rPr lang="es-CL" sz="1200" b="1" dirty="0">
                <a:solidFill>
                  <a:schemeClr val="accent1">
                    <a:lumMod val="50000"/>
                  </a:schemeClr>
                </a:solidFill>
              </a:rPr>
              <a:t>Palabras Claves: Cáncer de pulmón, intervalo diagnóstico, determinantes sociales de la salud </a:t>
            </a:r>
          </a:p>
        </p:txBody>
      </p:sp>
    </p:spTree>
    <p:extLst>
      <p:ext uri="{BB962C8B-B14F-4D97-AF65-F5344CB8AC3E}">
        <p14:creationId xmlns:p14="http://schemas.microsoft.com/office/powerpoint/2010/main" val="857638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7FD4B5A-D93B-6FD9-7742-3C8CE089D4E3}"/>
              </a:ext>
            </a:extLst>
          </p:cNvPr>
          <p:cNvSpPr txBox="1">
            <a:spLocks/>
          </p:cNvSpPr>
          <p:nvPr/>
        </p:nvSpPr>
        <p:spPr>
          <a:xfrm>
            <a:off x="170064" y="2766218"/>
            <a:ext cx="288160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a:solidFill>
                  <a:schemeClr val="bg1"/>
                </a:solidFill>
                <a:latin typeface="Century Gothic" panose="020B0502020202020204" pitchFamily="34" charset="0"/>
              </a:rPr>
              <a:t>Materiales</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y</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Métodos</a:t>
            </a:r>
            <a:endParaRPr lang="es-CL" dirty="0">
              <a:solidFill>
                <a:schemeClr val="bg1"/>
              </a:solidFill>
              <a:latin typeface="Century Gothic" panose="020B0502020202020204" pitchFamily="34" charset="0"/>
            </a:endParaRPr>
          </a:p>
        </p:txBody>
      </p:sp>
      <p:pic>
        <p:nvPicPr>
          <p:cNvPr id="5" name="Imagen 4">
            <a:extLst>
              <a:ext uri="{FF2B5EF4-FFF2-40B4-BE49-F238E27FC236}">
                <a16:creationId xmlns:a16="http://schemas.microsoft.com/office/drawing/2014/main" id="{05C1FB5A-D3D7-EFA1-F74B-3FA06AC29BB0}"/>
              </a:ext>
            </a:extLst>
          </p:cNvPr>
          <p:cNvPicPr>
            <a:picLocks noChangeAspect="1"/>
          </p:cNvPicPr>
          <p:nvPr/>
        </p:nvPicPr>
        <p:blipFill rotWithShape="1">
          <a:blip r:embed="rId3">
            <a:extLst>
              <a:ext uri="{28A0092B-C50C-407E-A947-70E740481C1C}">
                <a14:useLocalDpi xmlns:a14="http://schemas.microsoft.com/office/drawing/2010/main" val="0"/>
              </a:ext>
            </a:extLst>
          </a:blip>
          <a:srcRect l="9747" t="9664" r="38303" b="34032"/>
          <a:stretch/>
        </p:blipFill>
        <p:spPr>
          <a:xfrm>
            <a:off x="7937116" y="0"/>
            <a:ext cx="4198397" cy="3861352"/>
          </a:xfrm>
          <a:prstGeom prst="rect">
            <a:avLst/>
          </a:prstGeom>
        </p:spPr>
      </p:pic>
      <p:sp>
        <p:nvSpPr>
          <p:cNvPr id="6" name="Título 6">
            <a:extLst>
              <a:ext uri="{FF2B5EF4-FFF2-40B4-BE49-F238E27FC236}">
                <a16:creationId xmlns:a16="http://schemas.microsoft.com/office/drawing/2014/main" id="{0D10D580-29D0-5645-A811-1720212D9509}"/>
              </a:ext>
            </a:extLst>
          </p:cNvPr>
          <p:cNvSpPr txBox="1">
            <a:spLocks/>
          </p:cNvSpPr>
          <p:nvPr/>
        </p:nvSpPr>
        <p:spPr>
          <a:xfrm>
            <a:off x="269491" y="45917"/>
            <a:ext cx="2587090" cy="99097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2800" b="1" dirty="0">
                <a:solidFill>
                  <a:srgbClr val="003C58"/>
                </a:solidFill>
                <a:latin typeface="Arial" panose="020B0604020202020204" pitchFamily="34" charset="0"/>
                <a:cs typeface="Arial" panose="020B0604020202020204" pitchFamily="34" charset="0"/>
              </a:rPr>
              <a:t>Introducción</a:t>
            </a:r>
          </a:p>
        </p:txBody>
      </p:sp>
      <p:sp>
        <p:nvSpPr>
          <p:cNvPr id="7" name="Rectángulo 6">
            <a:extLst>
              <a:ext uri="{FF2B5EF4-FFF2-40B4-BE49-F238E27FC236}">
                <a16:creationId xmlns:a16="http://schemas.microsoft.com/office/drawing/2014/main" id="{1F1B4357-9575-9CE3-3588-E5A0C06A8669}"/>
              </a:ext>
            </a:extLst>
          </p:cNvPr>
          <p:cNvSpPr/>
          <p:nvPr/>
        </p:nvSpPr>
        <p:spPr>
          <a:xfrm rot="16200000">
            <a:off x="7669452" y="578313"/>
            <a:ext cx="4164204" cy="4887143"/>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Rectángulo 1">
            <a:extLst>
              <a:ext uri="{FF2B5EF4-FFF2-40B4-BE49-F238E27FC236}">
                <a16:creationId xmlns:a16="http://schemas.microsoft.com/office/drawing/2014/main" id="{DBF70A3F-3355-D4C8-3FC3-0B962CEF00E6}"/>
              </a:ext>
            </a:extLst>
          </p:cNvPr>
          <p:cNvSpPr/>
          <p:nvPr/>
        </p:nvSpPr>
        <p:spPr>
          <a:xfrm>
            <a:off x="0" y="856527"/>
            <a:ext cx="223282" cy="6001473"/>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Marcador de número de diapositiva 3">
            <a:extLst>
              <a:ext uri="{FF2B5EF4-FFF2-40B4-BE49-F238E27FC236}">
                <a16:creationId xmlns:a16="http://schemas.microsoft.com/office/drawing/2014/main" id="{F5BCD58A-4B57-495C-86BF-9CB0CAA682CA}"/>
              </a:ext>
            </a:extLst>
          </p:cNvPr>
          <p:cNvSpPr>
            <a:spLocks noGrp="1"/>
          </p:cNvSpPr>
          <p:nvPr>
            <p:ph type="sldNum" sz="quarter" idx="12"/>
          </p:nvPr>
        </p:nvSpPr>
        <p:spPr>
          <a:xfrm>
            <a:off x="6990588" y="4830144"/>
            <a:ext cx="2057400" cy="273844"/>
          </a:xfrm>
        </p:spPr>
        <p:txBody>
          <a:bodyPr/>
          <a:lstStyle/>
          <a:p>
            <a:fld id="{8FF33E04-6B8E-CE44-B4AF-DB8DCA4B3EC0}" type="slidenum">
              <a:rPr lang="es-ES_tradnl" smtClean="0"/>
              <a:t>2</a:t>
            </a:fld>
            <a:endParaRPr lang="es-ES_tradnl"/>
          </a:p>
        </p:txBody>
      </p:sp>
      <p:sp>
        <p:nvSpPr>
          <p:cNvPr id="9" name="Diagrama de flujo: conector 8">
            <a:extLst>
              <a:ext uri="{FF2B5EF4-FFF2-40B4-BE49-F238E27FC236}">
                <a16:creationId xmlns:a16="http://schemas.microsoft.com/office/drawing/2014/main" id="{D63F5BE4-BD05-40E7-BBA7-A8A2176AF341}"/>
              </a:ext>
            </a:extLst>
          </p:cNvPr>
          <p:cNvSpPr/>
          <p:nvPr/>
        </p:nvSpPr>
        <p:spPr>
          <a:xfrm>
            <a:off x="9496337" y="1615780"/>
            <a:ext cx="1192924" cy="1118575"/>
          </a:xfrm>
          <a:prstGeom prst="flowChartConnector">
            <a:avLst/>
          </a:prstGeom>
          <a:noFill/>
          <a:ln w="28575">
            <a:solidFill>
              <a:srgbClr val="0F8B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chemeClr val="accent1">
                    <a:lumMod val="50000"/>
                  </a:schemeClr>
                </a:solidFill>
                <a:latin typeface="Arial" panose="020B0604020202020204" pitchFamily="34" charset="0"/>
                <a:cs typeface="Arial" panose="020B0604020202020204" pitchFamily="34" charset="0"/>
              </a:rPr>
              <a:t>26%</a:t>
            </a:r>
          </a:p>
        </p:txBody>
      </p:sp>
      <p:sp>
        <p:nvSpPr>
          <p:cNvPr id="10" name="Rectángulo: esquinas redondeadas 9">
            <a:extLst>
              <a:ext uri="{FF2B5EF4-FFF2-40B4-BE49-F238E27FC236}">
                <a16:creationId xmlns:a16="http://schemas.microsoft.com/office/drawing/2014/main" id="{6C018AED-9B2B-4D0B-85BE-1554AA277891}"/>
              </a:ext>
            </a:extLst>
          </p:cNvPr>
          <p:cNvSpPr/>
          <p:nvPr/>
        </p:nvSpPr>
        <p:spPr>
          <a:xfrm>
            <a:off x="8928639" y="2257066"/>
            <a:ext cx="2258870" cy="4017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i="0" u="none" strike="noStrike" baseline="0" dirty="0">
                <a:solidFill>
                  <a:schemeClr val="accent1">
                    <a:lumMod val="50000"/>
                  </a:schemeClr>
                </a:solidFill>
                <a:latin typeface="Arial" panose="020B0604020202020204" pitchFamily="34" charset="0"/>
                <a:cs typeface="Arial" panose="020B0604020202020204" pitchFamily="34" charset="0"/>
              </a:rPr>
              <a:t>DEIS 2019</a:t>
            </a:r>
          </a:p>
        </p:txBody>
      </p:sp>
      <p:graphicFrame>
        <p:nvGraphicFramePr>
          <p:cNvPr id="12" name="Tabla 11">
            <a:extLst>
              <a:ext uri="{FF2B5EF4-FFF2-40B4-BE49-F238E27FC236}">
                <a16:creationId xmlns:a16="http://schemas.microsoft.com/office/drawing/2014/main" id="{B2825BDD-1122-4D6E-ADAA-D3FDA2DAA594}"/>
              </a:ext>
            </a:extLst>
          </p:cNvPr>
          <p:cNvGraphicFramePr>
            <a:graphicFrameLocks noGrp="1"/>
          </p:cNvGraphicFramePr>
          <p:nvPr>
            <p:extLst>
              <p:ext uri="{D42A27DB-BD31-4B8C-83A1-F6EECF244321}">
                <p14:modId xmlns:p14="http://schemas.microsoft.com/office/powerpoint/2010/main" val="1893158978"/>
              </p:ext>
            </p:extLst>
          </p:nvPr>
        </p:nvGraphicFramePr>
        <p:xfrm>
          <a:off x="7958875" y="2894374"/>
          <a:ext cx="4198397" cy="966978"/>
        </p:xfrm>
        <a:graphic>
          <a:graphicData uri="http://schemas.openxmlformats.org/drawingml/2006/table">
            <a:tbl>
              <a:tblPr firstRow="1" firstCol="1" bandRow="1">
                <a:tableStyleId>{5FD0F851-EC5A-4D38-B0AD-8093EC10F338}</a:tableStyleId>
              </a:tblPr>
              <a:tblGrid>
                <a:gridCol w="4198397">
                  <a:extLst>
                    <a:ext uri="{9D8B030D-6E8A-4147-A177-3AD203B41FA5}">
                      <a16:colId xmlns:a16="http://schemas.microsoft.com/office/drawing/2014/main" val="1099965158"/>
                    </a:ext>
                  </a:extLst>
                </a:gridCol>
              </a:tblGrid>
              <a:tr h="251769">
                <a:tc>
                  <a:txBody>
                    <a:bodyPr/>
                    <a:lstStyle/>
                    <a:p>
                      <a:pPr algn="r">
                        <a:lnSpc>
                          <a:spcPct val="107000"/>
                        </a:lnSpc>
                        <a:spcAft>
                          <a:spcPts val="800"/>
                        </a:spcAft>
                      </a:pPr>
                      <a:r>
                        <a:rPr lang="es-CL" sz="1600" dirty="0">
                          <a:solidFill>
                            <a:schemeClr val="bg1"/>
                          </a:solidFill>
                          <a:effectLst/>
                          <a:latin typeface="Arial" panose="020B0604020202020204" pitchFamily="34" charset="0"/>
                          <a:cs typeface="Arial" panose="020B0604020202020204" pitchFamily="34" charset="0"/>
                        </a:rPr>
                        <a:t>5to lugar en nuevos casos (4.391)</a:t>
                      </a:r>
                    </a:p>
                    <a:p>
                      <a:pPr algn="r">
                        <a:lnSpc>
                          <a:spcPct val="107000"/>
                        </a:lnSpc>
                        <a:spcAft>
                          <a:spcPts val="800"/>
                        </a:spcAft>
                      </a:pPr>
                      <a:r>
                        <a:rPr lang="es-CL"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1er lugar en mortalidad (3.944)</a:t>
                      </a:r>
                    </a:p>
                    <a:p>
                      <a:pPr marL="0" marR="0" lvl="0" indent="0" algn="r" defTabSz="914400" rtl="0" eaLnBrk="1" fontAlgn="auto" latinLnBrk="0" hangingPunct="1">
                        <a:lnSpc>
                          <a:spcPct val="107000"/>
                        </a:lnSpc>
                        <a:spcBef>
                          <a:spcPts val="0"/>
                        </a:spcBef>
                        <a:spcAft>
                          <a:spcPts val="800"/>
                        </a:spcAft>
                        <a:buClrTx/>
                        <a:buSzTx/>
                        <a:buFontTx/>
                        <a:buNone/>
                        <a:tabLst/>
                        <a:defRPr/>
                      </a:pPr>
                      <a:r>
                        <a:rPr lang="es-ES" sz="1600" i="0" u="none" strike="noStrike" baseline="0" dirty="0">
                          <a:solidFill>
                            <a:schemeClr val="bg1"/>
                          </a:solidFill>
                          <a:latin typeface="Arial" panose="020B0604020202020204" pitchFamily="34" charset="0"/>
                          <a:cs typeface="Arial" panose="020B0604020202020204" pitchFamily="34" charset="0"/>
                        </a:rPr>
                        <a:t>GLOBOCAN 2022</a:t>
                      </a:r>
                    </a:p>
                  </a:txBody>
                  <a:tcPr marL="44450" marR="44450" marT="0" marB="0" anchor="b">
                    <a:solidFill>
                      <a:schemeClr val="tx2">
                        <a:lumMod val="75000"/>
                      </a:schemeClr>
                    </a:solidFill>
                  </a:tcPr>
                </a:tc>
                <a:extLst>
                  <a:ext uri="{0D108BD9-81ED-4DB2-BD59-A6C34878D82A}">
                    <a16:rowId xmlns:a16="http://schemas.microsoft.com/office/drawing/2014/main" val="278130072"/>
                  </a:ext>
                </a:extLst>
              </a:tr>
            </a:tbl>
          </a:graphicData>
        </a:graphic>
      </p:graphicFrame>
      <p:pic>
        <p:nvPicPr>
          <p:cNvPr id="15" name="Imagen 14">
            <a:extLst>
              <a:ext uri="{FF2B5EF4-FFF2-40B4-BE49-F238E27FC236}">
                <a16:creationId xmlns:a16="http://schemas.microsoft.com/office/drawing/2014/main" id="{EAF3A1C3-797A-41B8-B27C-D5C1226FAAD5}"/>
              </a:ext>
            </a:extLst>
          </p:cNvPr>
          <p:cNvPicPr>
            <a:picLocks noChangeAspect="1"/>
          </p:cNvPicPr>
          <p:nvPr/>
        </p:nvPicPr>
        <p:blipFill rotWithShape="1">
          <a:blip r:embed="rId4"/>
          <a:srcRect l="30163" t="26898" r="30454" b="22041"/>
          <a:stretch/>
        </p:blipFill>
        <p:spPr>
          <a:xfrm>
            <a:off x="3576955" y="939785"/>
            <a:ext cx="1173687" cy="855547"/>
          </a:xfrm>
          <a:prstGeom prst="rect">
            <a:avLst/>
          </a:prstGeom>
        </p:spPr>
      </p:pic>
      <p:pic>
        <p:nvPicPr>
          <p:cNvPr id="16" name="Imagen 15">
            <a:extLst>
              <a:ext uri="{FF2B5EF4-FFF2-40B4-BE49-F238E27FC236}">
                <a16:creationId xmlns:a16="http://schemas.microsoft.com/office/drawing/2014/main" id="{8E64CCBD-0B45-45DD-A36C-279D42A278D7}"/>
              </a:ext>
            </a:extLst>
          </p:cNvPr>
          <p:cNvPicPr>
            <a:picLocks noChangeAspect="1"/>
          </p:cNvPicPr>
          <p:nvPr/>
        </p:nvPicPr>
        <p:blipFill rotWithShape="1">
          <a:blip r:embed="rId5"/>
          <a:srcRect l="35591" t="22042" r="25208" b="45105"/>
          <a:stretch/>
        </p:blipFill>
        <p:spPr>
          <a:xfrm>
            <a:off x="398604" y="2658857"/>
            <a:ext cx="1952831" cy="920141"/>
          </a:xfrm>
          <a:prstGeom prst="rect">
            <a:avLst/>
          </a:prstGeom>
        </p:spPr>
      </p:pic>
      <p:pic>
        <p:nvPicPr>
          <p:cNvPr id="18" name="Imagen 17">
            <a:extLst>
              <a:ext uri="{FF2B5EF4-FFF2-40B4-BE49-F238E27FC236}">
                <a16:creationId xmlns:a16="http://schemas.microsoft.com/office/drawing/2014/main" id="{215DFB14-8D31-43CD-A39F-3AB54EBF6148}"/>
              </a:ext>
            </a:extLst>
          </p:cNvPr>
          <p:cNvPicPr>
            <a:picLocks noChangeAspect="1"/>
          </p:cNvPicPr>
          <p:nvPr/>
        </p:nvPicPr>
        <p:blipFill>
          <a:blip r:embed="rId6"/>
          <a:stretch>
            <a:fillRect/>
          </a:stretch>
        </p:blipFill>
        <p:spPr>
          <a:xfrm>
            <a:off x="346527" y="945526"/>
            <a:ext cx="2258870" cy="345035"/>
          </a:xfrm>
          <a:prstGeom prst="rect">
            <a:avLst/>
          </a:prstGeom>
        </p:spPr>
      </p:pic>
      <p:sp>
        <p:nvSpPr>
          <p:cNvPr id="19" name="CuadroTexto 18">
            <a:extLst>
              <a:ext uri="{FF2B5EF4-FFF2-40B4-BE49-F238E27FC236}">
                <a16:creationId xmlns:a16="http://schemas.microsoft.com/office/drawing/2014/main" id="{7D55E025-498A-434E-9237-3E43F50C4BDA}"/>
              </a:ext>
            </a:extLst>
          </p:cNvPr>
          <p:cNvSpPr txBox="1"/>
          <p:nvPr/>
        </p:nvSpPr>
        <p:spPr>
          <a:xfrm>
            <a:off x="258010" y="1376144"/>
            <a:ext cx="3272736" cy="1077218"/>
          </a:xfrm>
          <a:prstGeom prst="rect">
            <a:avLst/>
          </a:prstGeom>
          <a:noFill/>
        </p:spPr>
        <p:txBody>
          <a:bodyPr wrap="square" rtlCol="0">
            <a:spAutoFit/>
          </a:bodyPr>
          <a:lstStyle/>
          <a:p>
            <a:pPr marL="285750" indent="-285750">
              <a:buFont typeface="Wingdings" panose="05000000000000000000" pitchFamily="2" charset="2"/>
              <a:buChar char="v"/>
            </a:pPr>
            <a:r>
              <a:rPr lang="es-CL" sz="1600" dirty="0">
                <a:solidFill>
                  <a:schemeClr val="accent1">
                    <a:lumMod val="50000"/>
                  </a:schemeClr>
                </a:solidFill>
                <a:latin typeface="Arial" panose="020B0604020202020204" pitchFamily="34" charset="0"/>
                <a:cs typeface="Arial" panose="020B0604020202020204" pitchFamily="34" charset="0"/>
              </a:rPr>
              <a:t>Garantía Acceso</a:t>
            </a:r>
          </a:p>
          <a:p>
            <a:pPr marL="285750" indent="-285750">
              <a:buFont typeface="Wingdings" panose="05000000000000000000" pitchFamily="2" charset="2"/>
              <a:buChar char="v"/>
            </a:pPr>
            <a:r>
              <a:rPr lang="es-CL" sz="1600" dirty="0">
                <a:solidFill>
                  <a:schemeClr val="accent1">
                    <a:lumMod val="50000"/>
                  </a:schemeClr>
                </a:solidFill>
                <a:latin typeface="Arial" panose="020B0604020202020204" pitchFamily="34" charset="0"/>
                <a:cs typeface="Arial" panose="020B0604020202020204" pitchFamily="34" charset="0"/>
              </a:rPr>
              <a:t>Garantía Oportunidad</a:t>
            </a:r>
          </a:p>
          <a:p>
            <a:pPr marL="285750" indent="-285750">
              <a:buFont typeface="Wingdings" panose="05000000000000000000" pitchFamily="2" charset="2"/>
              <a:buChar char="v"/>
            </a:pPr>
            <a:r>
              <a:rPr lang="es-CL" sz="1600" dirty="0">
                <a:solidFill>
                  <a:schemeClr val="accent1">
                    <a:lumMod val="50000"/>
                  </a:schemeClr>
                </a:solidFill>
                <a:latin typeface="Arial" panose="020B0604020202020204" pitchFamily="34" charset="0"/>
                <a:cs typeface="Arial" panose="020B0604020202020204" pitchFamily="34" charset="0"/>
              </a:rPr>
              <a:t>Garantía Protección financiera</a:t>
            </a:r>
          </a:p>
          <a:p>
            <a:pPr marL="285750" indent="-285750">
              <a:buFont typeface="Wingdings" panose="05000000000000000000" pitchFamily="2" charset="2"/>
              <a:buChar char="v"/>
            </a:pPr>
            <a:r>
              <a:rPr lang="es-CL" sz="1600" dirty="0">
                <a:solidFill>
                  <a:schemeClr val="accent1">
                    <a:lumMod val="50000"/>
                  </a:schemeClr>
                </a:solidFill>
                <a:latin typeface="Arial" panose="020B0604020202020204" pitchFamily="34" charset="0"/>
                <a:cs typeface="Arial" panose="020B0604020202020204" pitchFamily="34" charset="0"/>
              </a:rPr>
              <a:t>Garantía Calidad </a:t>
            </a:r>
          </a:p>
        </p:txBody>
      </p:sp>
      <p:sp>
        <p:nvSpPr>
          <p:cNvPr id="20" name="CuadroTexto 19">
            <a:extLst>
              <a:ext uri="{FF2B5EF4-FFF2-40B4-BE49-F238E27FC236}">
                <a16:creationId xmlns:a16="http://schemas.microsoft.com/office/drawing/2014/main" id="{970A0857-E289-409A-A851-6D08F8B2E4A0}"/>
              </a:ext>
            </a:extLst>
          </p:cNvPr>
          <p:cNvSpPr txBox="1"/>
          <p:nvPr/>
        </p:nvSpPr>
        <p:spPr>
          <a:xfrm>
            <a:off x="4681777" y="939785"/>
            <a:ext cx="3083017" cy="830997"/>
          </a:xfrm>
          <a:prstGeom prst="rect">
            <a:avLst/>
          </a:prstGeom>
          <a:noFill/>
        </p:spPr>
        <p:txBody>
          <a:bodyPr wrap="square" rtlCol="0">
            <a:spAutoFit/>
          </a:bodyPr>
          <a:lstStyle/>
          <a:p>
            <a:pPr algn="ctr"/>
            <a:r>
              <a:rPr lang="es-419" sz="16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t>
            </a:r>
            <a:r>
              <a:rPr lang="es-419"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atención oportuna de esta patología en todo el país, con una mirada integral”</a:t>
            </a:r>
            <a:endParaRPr lang="es-CL" sz="1600" dirty="0">
              <a:solidFill>
                <a:schemeClr val="accent1">
                  <a:lumMod val="50000"/>
                </a:schemeClr>
              </a:solidFill>
              <a:latin typeface="Arial" panose="020B0604020202020204" pitchFamily="34" charset="0"/>
              <a:cs typeface="Arial" panose="020B0604020202020204" pitchFamily="34" charset="0"/>
            </a:endParaRPr>
          </a:p>
        </p:txBody>
      </p:sp>
      <p:sp>
        <p:nvSpPr>
          <p:cNvPr id="21" name="CuadroTexto 20">
            <a:extLst>
              <a:ext uri="{FF2B5EF4-FFF2-40B4-BE49-F238E27FC236}">
                <a16:creationId xmlns:a16="http://schemas.microsoft.com/office/drawing/2014/main" id="{8769FADE-5AB8-4AA6-A656-3BB6D168C59D}"/>
              </a:ext>
            </a:extLst>
          </p:cNvPr>
          <p:cNvSpPr txBox="1"/>
          <p:nvPr/>
        </p:nvSpPr>
        <p:spPr>
          <a:xfrm>
            <a:off x="2698193" y="2668920"/>
            <a:ext cx="5181006" cy="830997"/>
          </a:xfrm>
          <a:prstGeom prst="rect">
            <a:avLst/>
          </a:prstGeom>
          <a:noFill/>
        </p:spPr>
        <p:txBody>
          <a:bodyPr wrap="square" rtlCol="0">
            <a:spAutoFit/>
          </a:bodyPr>
          <a:lstStyle/>
          <a:p>
            <a:pPr algn="ctr"/>
            <a:r>
              <a:rPr lang="es-419" sz="16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t>
            </a:r>
            <a:r>
              <a:rPr lang="es-ES" sz="1600" b="0" i="0" dirty="0">
                <a:solidFill>
                  <a:schemeClr val="accent1">
                    <a:lumMod val="50000"/>
                  </a:schemeClr>
                </a:solidFill>
                <a:effectLst/>
                <a:latin typeface="Arial" panose="020B0604020202020204" pitchFamily="34" charset="0"/>
                <a:cs typeface="Arial" panose="020B0604020202020204" pitchFamily="34" charset="0"/>
              </a:rPr>
              <a:t>…participación de la Sociedad Civil, especialmente agrupaciones de pacientes o familiares, y la humanización del trato</a:t>
            </a:r>
            <a:r>
              <a:rPr lang="es-419"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a:t>
            </a:r>
            <a:endParaRPr lang="es-CL" sz="1600" dirty="0">
              <a:solidFill>
                <a:schemeClr val="accent1">
                  <a:lumMod val="50000"/>
                </a:schemeClr>
              </a:solidFill>
              <a:latin typeface="Arial" panose="020B0604020202020204" pitchFamily="34" charset="0"/>
              <a:cs typeface="Arial" panose="020B0604020202020204" pitchFamily="34" charset="0"/>
            </a:endParaRPr>
          </a:p>
        </p:txBody>
      </p:sp>
      <p:sp>
        <p:nvSpPr>
          <p:cNvPr id="22" name="Rectángulo: esquinas redondeadas 21">
            <a:extLst>
              <a:ext uri="{FF2B5EF4-FFF2-40B4-BE49-F238E27FC236}">
                <a16:creationId xmlns:a16="http://schemas.microsoft.com/office/drawing/2014/main" id="{CA8E9693-D63A-425F-8F80-32C9E518EDA6}"/>
              </a:ext>
            </a:extLst>
          </p:cNvPr>
          <p:cNvSpPr/>
          <p:nvPr/>
        </p:nvSpPr>
        <p:spPr>
          <a:xfrm>
            <a:off x="8280283" y="1171167"/>
            <a:ext cx="3625033" cy="4017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i="0" u="none" strike="noStrike" baseline="0" dirty="0">
                <a:solidFill>
                  <a:srgbClr val="0F8B7C"/>
                </a:solidFill>
                <a:latin typeface="Arial" panose="020B0604020202020204" pitchFamily="34" charset="0"/>
                <a:cs typeface="Arial" panose="020B0604020202020204" pitchFamily="34" charset="0"/>
              </a:rPr>
              <a:t>Mortalidad general cáncer en Chile</a:t>
            </a:r>
          </a:p>
        </p:txBody>
      </p:sp>
      <p:pic>
        <p:nvPicPr>
          <p:cNvPr id="23" name="Imagen 22">
            <a:extLst>
              <a:ext uri="{FF2B5EF4-FFF2-40B4-BE49-F238E27FC236}">
                <a16:creationId xmlns:a16="http://schemas.microsoft.com/office/drawing/2014/main" id="{4D7C69D7-D46D-4777-B2AC-4D9968A2A1C7}"/>
              </a:ext>
            </a:extLst>
          </p:cNvPr>
          <p:cNvPicPr>
            <a:picLocks noChangeAspect="1"/>
          </p:cNvPicPr>
          <p:nvPr/>
        </p:nvPicPr>
        <p:blipFill>
          <a:blip r:embed="rId7"/>
          <a:stretch>
            <a:fillRect/>
          </a:stretch>
        </p:blipFill>
        <p:spPr>
          <a:xfrm rot="20549163">
            <a:off x="8267988" y="3038755"/>
            <a:ext cx="383491" cy="533590"/>
          </a:xfrm>
          <a:prstGeom prst="rect">
            <a:avLst/>
          </a:prstGeom>
        </p:spPr>
      </p:pic>
      <p:sp>
        <p:nvSpPr>
          <p:cNvPr id="32" name="Rectángulo 31">
            <a:extLst>
              <a:ext uri="{FF2B5EF4-FFF2-40B4-BE49-F238E27FC236}">
                <a16:creationId xmlns:a16="http://schemas.microsoft.com/office/drawing/2014/main" id="{B31584C2-2A13-4342-A668-AC30FB66BC98}"/>
              </a:ext>
            </a:extLst>
          </p:cNvPr>
          <p:cNvSpPr/>
          <p:nvPr/>
        </p:nvSpPr>
        <p:spPr>
          <a:xfrm>
            <a:off x="223282" y="3948328"/>
            <a:ext cx="11968718" cy="2928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n>
                <a:solidFill>
                  <a:schemeClr val="bg1"/>
                </a:solidFill>
              </a:ln>
              <a:solidFill>
                <a:schemeClr val="bg1"/>
              </a:solidFill>
            </a:endParaRPr>
          </a:p>
        </p:txBody>
      </p:sp>
      <p:sp>
        <p:nvSpPr>
          <p:cNvPr id="35" name="CuadroTexto 34">
            <a:extLst>
              <a:ext uri="{FF2B5EF4-FFF2-40B4-BE49-F238E27FC236}">
                <a16:creationId xmlns:a16="http://schemas.microsoft.com/office/drawing/2014/main" id="{AC444486-229E-4EA4-BD90-2583BCD58936}"/>
              </a:ext>
            </a:extLst>
          </p:cNvPr>
          <p:cNvSpPr txBox="1"/>
          <p:nvPr/>
        </p:nvSpPr>
        <p:spPr>
          <a:xfrm>
            <a:off x="362185" y="4687739"/>
            <a:ext cx="3318945" cy="2123658"/>
          </a:xfrm>
          <a:prstGeom prst="rect">
            <a:avLst/>
          </a:prstGeom>
          <a:noFill/>
        </p:spPr>
        <p:txBody>
          <a:bodyPr wrap="square" rtlCol="0">
            <a:spAutoFit/>
          </a:bodyPr>
          <a:lstStyle/>
          <a:p>
            <a:r>
              <a:rPr lang="es-ES" sz="1400" b="0" i="1" dirty="0">
                <a:solidFill>
                  <a:srgbClr val="002060"/>
                </a:solidFill>
                <a:effectLst/>
                <a:latin typeface="Arial" panose="020B0604020202020204" pitchFamily="34" charset="0"/>
                <a:cs typeface="Arial" panose="020B0604020202020204" pitchFamily="34" charset="0"/>
              </a:rPr>
              <a:t>“Condiciones en las que las personas nacen, crecen, trabajan, viven y envejecen, y el conjunto más amplio de fuerzas y sistemas que dan forma a las condiciones de la vida cotidiana que configuran la salud de la población“</a:t>
            </a:r>
          </a:p>
          <a:p>
            <a:endParaRPr lang="es-ES" sz="1400" b="0" i="1" dirty="0">
              <a:solidFill>
                <a:srgbClr val="002060"/>
              </a:solidFill>
              <a:effectLst/>
              <a:latin typeface="Arial" panose="020B0604020202020204" pitchFamily="34" charset="0"/>
              <a:cs typeface="Arial" panose="020B0604020202020204" pitchFamily="34" charset="0"/>
            </a:endParaRPr>
          </a:p>
          <a:p>
            <a:pPr algn="r"/>
            <a:r>
              <a:rPr lang="es-ES" sz="1000" b="0" i="1" dirty="0">
                <a:solidFill>
                  <a:srgbClr val="000000"/>
                </a:solidFill>
                <a:effectLst/>
                <a:latin typeface="+mj-lt"/>
              </a:rPr>
              <a:t>Organización Mundial de la Salud. Determinantes sociales de la salud; 2017. </a:t>
            </a:r>
            <a:endParaRPr lang="es-CL" sz="1000" i="1" dirty="0">
              <a:solidFill>
                <a:srgbClr val="002060"/>
              </a:solidFill>
              <a:latin typeface="Arial" panose="020B0604020202020204" pitchFamily="34" charset="0"/>
              <a:cs typeface="Arial" panose="020B0604020202020204" pitchFamily="34" charset="0"/>
            </a:endParaRPr>
          </a:p>
          <a:p>
            <a:endParaRPr lang="es-CL" sz="1400" dirty="0"/>
          </a:p>
        </p:txBody>
      </p:sp>
      <p:sp>
        <p:nvSpPr>
          <p:cNvPr id="36" name="Título 6">
            <a:extLst>
              <a:ext uri="{FF2B5EF4-FFF2-40B4-BE49-F238E27FC236}">
                <a16:creationId xmlns:a16="http://schemas.microsoft.com/office/drawing/2014/main" id="{A241CC71-5C2A-47C7-BD9A-22B4719B3EE1}"/>
              </a:ext>
            </a:extLst>
          </p:cNvPr>
          <p:cNvSpPr txBox="1">
            <a:spLocks/>
          </p:cNvSpPr>
          <p:nvPr/>
        </p:nvSpPr>
        <p:spPr>
          <a:xfrm>
            <a:off x="229495" y="3631710"/>
            <a:ext cx="3235191" cy="920142"/>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2800" b="1" dirty="0">
                <a:solidFill>
                  <a:srgbClr val="003C58"/>
                </a:solidFill>
                <a:latin typeface="Arial" panose="020B0604020202020204" pitchFamily="34" charset="0"/>
                <a:cs typeface="Arial" panose="020B0604020202020204" pitchFamily="34" charset="0"/>
              </a:rPr>
              <a:t>Marcos Teóricos</a:t>
            </a:r>
          </a:p>
        </p:txBody>
      </p:sp>
      <p:sp>
        <p:nvSpPr>
          <p:cNvPr id="37" name="Rectángulo: esquinas redondeadas 36">
            <a:extLst>
              <a:ext uri="{FF2B5EF4-FFF2-40B4-BE49-F238E27FC236}">
                <a16:creationId xmlns:a16="http://schemas.microsoft.com/office/drawing/2014/main" id="{F7996D8E-9F92-4D43-A3F7-330227E6F59A}"/>
              </a:ext>
            </a:extLst>
          </p:cNvPr>
          <p:cNvSpPr/>
          <p:nvPr/>
        </p:nvSpPr>
        <p:spPr>
          <a:xfrm>
            <a:off x="167103" y="4302707"/>
            <a:ext cx="3705153" cy="4017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i="0" u="none" strike="noStrike" baseline="0" dirty="0">
                <a:solidFill>
                  <a:srgbClr val="0F8B7C"/>
                </a:solidFill>
                <a:latin typeface="Arial" panose="020B0604020202020204" pitchFamily="34" charset="0"/>
                <a:cs typeface="Arial" panose="020B0604020202020204" pitchFamily="34" charset="0"/>
              </a:rPr>
              <a:t>Determinantes Sociales de la Salud</a:t>
            </a:r>
          </a:p>
        </p:txBody>
      </p:sp>
      <p:sp>
        <p:nvSpPr>
          <p:cNvPr id="38" name="Rectángulo: esquinas redondeadas 37">
            <a:extLst>
              <a:ext uri="{FF2B5EF4-FFF2-40B4-BE49-F238E27FC236}">
                <a16:creationId xmlns:a16="http://schemas.microsoft.com/office/drawing/2014/main" id="{95D0D76B-536C-496B-939A-6FCFABD9150D}"/>
              </a:ext>
            </a:extLst>
          </p:cNvPr>
          <p:cNvSpPr/>
          <p:nvPr/>
        </p:nvSpPr>
        <p:spPr>
          <a:xfrm>
            <a:off x="3787307" y="4263146"/>
            <a:ext cx="2881604" cy="4017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i="0" u="none" strike="noStrike" baseline="0" dirty="0">
                <a:solidFill>
                  <a:srgbClr val="0F8B7C"/>
                </a:solidFill>
                <a:latin typeface="Arial" panose="020B0604020202020204" pitchFamily="34" charset="0"/>
                <a:cs typeface="Arial" panose="020B0604020202020204" pitchFamily="34" charset="0"/>
              </a:rPr>
              <a:t>Trayectorias Terapéuticas</a:t>
            </a:r>
          </a:p>
        </p:txBody>
      </p:sp>
      <p:sp>
        <p:nvSpPr>
          <p:cNvPr id="39" name="CuadroTexto 38">
            <a:extLst>
              <a:ext uri="{FF2B5EF4-FFF2-40B4-BE49-F238E27FC236}">
                <a16:creationId xmlns:a16="http://schemas.microsoft.com/office/drawing/2014/main" id="{BE95D852-E546-4AEF-A458-FBDFC3FA567A}"/>
              </a:ext>
            </a:extLst>
          </p:cNvPr>
          <p:cNvSpPr txBox="1"/>
          <p:nvPr/>
        </p:nvSpPr>
        <p:spPr>
          <a:xfrm>
            <a:off x="3877396" y="4664599"/>
            <a:ext cx="3318945" cy="1600438"/>
          </a:xfrm>
          <a:prstGeom prst="rect">
            <a:avLst/>
          </a:prstGeom>
          <a:noFill/>
        </p:spPr>
        <p:txBody>
          <a:bodyPr wrap="square" rtlCol="0">
            <a:spAutoFit/>
          </a:bodyPr>
          <a:lstStyle/>
          <a:p>
            <a:pPr algn="just"/>
            <a:r>
              <a:rPr lang="es-419" sz="1400" i="1" kern="1200" dirty="0">
                <a:solidFill>
                  <a:schemeClr val="accent1">
                    <a:lumMod val="50000"/>
                  </a:schemeClr>
                </a:solidFill>
                <a:effectLst/>
                <a:latin typeface="Arial" panose="020B0604020202020204" pitchFamily="34" charset="0"/>
                <a:cs typeface="Arial" panose="020B0604020202020204" pitchFamily="34" charset="0"/>
              </a:rPr>
              <a:t>“Camino recorrido por una persona para </a:t>
            </a:r>
            <a:r>
              <a:rPr lang="es-419" sz="1400" b="1" i="1" u="sng" kern="1200" dirty="0">
                <a:solidFill>
                  <a:schemeClr val="accent1">
                    <a:lumMod val="50000"/>
                  </a:schemeClr>
                </a:solidFill>
                <a:effectLst/>
                <a:latin typeface="Arial" panose="020B0604020202020204" pitchFamily="34" charset="0"/>
                <a:cs typeface="Arial" panose="020B0604020202020204" pitchFamily="34" charset="0"/>
              </a:rPr>
              <a:t>solucionar un problema relacionado a la salud </a:t>
            </a:r>
            <a:r>
              <a:rPr lang="es-419" sz="1400" i="1" kern="1200" dirty="0">
                <a:solidFill>
                  <a:schemeClr val="accent1">
                    <a:lumMod val="50000"/>
                  </a:schemeClr>
                </a:solidFill>
                <a:effectLst/>
                <a:latin typeface="Arial" panose="020B0604020202020204" pitchFamily="34" charset="0"/>
                <a:cs typeface="Arial" panose="020B0604020202020204" pitchFamily="34" charset="0"/>
              </a:rPr>
              <a:t>con diversos recursos” (Marc </a:t>
            </a:r>
            <a:r>
              <a:rPr lang="es-419" sz="1400" i="1" kern="1200" dirty="0" err="1">
                <a:solidFill>
                  <a:schemeClr val="accent1">
                    <a:lumMod val="50000"/>
                  </a:schemeClr>
                </a:solidFill>
                <a:effectLst/>
                <a:latin typeface="Arial" panose="020B0604020202020204" pitchFamily="34" charset="0"/>
                <a:cs typeface="Arial" panose="020B0604020202020204" pitchFamily="34" charset="0"/>
              </a:rPr>
              <a:t>Augé</a:t>
            </a:r>
            <a:r>
              <a:rPr lang="es-419" sz="1400" i="1" kern="1200" dirty="0">
                <a:solidFill>
                  <a:schemeClr val="accent1">
                    <a:lumMod val="50000"/>
                  </a:schemeClr>
                </a:solidFill>
                <a:effectLst/>
                <a:latin typeface="Arial" panose="020B0604020202020204" pitchFamily="34" charset="0"/>
                <a:cs typeface="Arial" panose="020B0604020202020204" pitchFamily="34" charset="0"/>
              </a:rPr>
              <a:t> 1984)</a:t>
            </a:r>
            <a:endParaRPr lang="es-ES" sz="1400" b="1" i="1" u="none" strike="noStrike" baseline="0" dirty="0">
              <a:solidFill>
                <a:schemeClr val="accent1">
                  <a:lumMod val="50000"/>
                </a:schemeClr>
              </a:solidFill>
              <a:latin typeface="Arial" panose="020B0604020202020204" pitchFamily="34" charset="0"/>
              <a:cs typeface="Arial" panose="020B0604020202020204" pitchFamily="34" charset="0"/>
            </a:endParaRPr>
          </a:p>
          <a:p>
            <a:pPr algn="just"/>
            <a:r>
              <a:rPr lang="es-ES" sz="1400" i="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Desde el sistema de </a:t>
            </a:r>
            <a:r>
              <a:rPr lang="es-ES" sz="1400" i="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saluse</a:t>
            </a:r>
            <a:r>
              <a:rPr lang="es-ES" sz="1400" i="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Incluye la asistencia clínica, el tratamiento y </a:t>
            </a:r>
            <a:r>
              <a:rPr lang="es-ES" sz="1400" i="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rehabilitació</a:t>
            </a:r>
            <a:endParaRPr lang="es-CL" sz="1050" i="1" dirty="0"/>
          </a:p>
        </p:txBody>
      </p:sp>
      <p:pic>
        <p:nvPicPr>
          <p:cNvPr id="41" name="Imagen 40">
            <a:extLst>
              <a:ext uri="{FF2B5EF4-FFF2-40B4-BE49-F238E27FC236}">
                <a16:creationId xmlns:a16="http://schemas.microsoft.com/office/drawing/2014/main" id="{FB57AE74-4EBE-474F-8093-D68CDCC62435}"/>
              </a:ext>
            </a:extLst>
          </p:cNvPr>
          <p:cNvPicPr>
            <a:picLocks noChangeAspect="1"/>
          </p:cNvPicPr>
          <p:nvPr/>
        </p:nvPicPr>
        <p:blipFill>
          <a:blip r:embed="rId8"/>
          <a:stretch>
            <a:fillRect/>
          </a:stretch>
        </p:blipFill>
        <p:spPr>
          <a:xfrm>
            <a:off x="8421233" y="4182039"/>
            <a:ext cx="3645008" cy="2457658"/>
          </a:xfrm>
          <a:prstGeom prst="rect">
            <a:avLst/>
          </a:prstGeom>
        </p:spPr>
      </p:pic>
      <p:sp>
        <p:nvSpPr>
          <p:cNvPr id="46" name="Rectángulo: esquinas redondeadas 45">
            <a:extLst>
              <a:ext uri="{FF2B5EF4-FFF2-40B4-BE49-F238E27FC236}">
                <a16:creationId xmlns:a16="http://schemas.microsoft.com/office/drawing/2014/main" id="{48FF8578-5820-46E6-B751-A873E323AC23}"/>
              </a:ext>
            </a:extLst>
          </p:cNvPr>
          <p:cNvSpPr/>
          <p:nvPr/>
        </p:nvSpPr>
        <p:spPr>
          <a:xfrm>
            <a:off x="7130793" y="4961171"/>
            <a:ext cx="1656163" cy="4017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i="0" u="none" strike="noStrike" baseline="0" dirty="0">
                <a:solidFill>
                  <a:srgbClr val="0F8B7C"/>
                </a:solidFill>
                <a:latin typeface="Arial" panose="020B0604020202020204" pitchFamily="34" charset="0"/>
                <a:cs typeface="Arial" panose="020B0604020202020204" pitchFamily="34" charset="0"/>
              </a:rPr>
              <a:t>Modelo Tanahashi</a:t>
            </a:r>
          </a:p>
        </p:txBody>
      </p:sp>
    </p:spTree>
    <p:extLst>
      <p:ext uri="{BB962C8B-B14F-4D97-AF65-F5344CB8AC3E}">
        <p14:creationId xmlns:p14="http://schemas.microsoft.com/office/powerpoint/2010/main" val="243148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9" grpId="0"/>
      <p:bldP spid="20" grpId="0"/>
      <p:bldP spid="21" grpId="0"/>
      <p:bldP spid="35" grpId="0"/>
      <p:bldP spid="36" grpId="0" animBg="1"/>
      <p:bldP spid="37" grpId="0"/>
      <p:bldP spid="38" grpId="0"/>
      <p:bldP spid="39"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F0EAB83D-D6E2-A3EB-01A7-88912E7A5B7F}"/>
              </a:ext>
            </a:extLst>
          </p:cNvPr>
          <p:cNvSpPr>
            <a:spLocks noGrp="1"/>
          </p:cNvSpPr>
          <p:nvPr>
            <p:ph idx="1"/>
          </p:nvPr>
        </p:nvSpPr>
        <p:spPr>
          <a:xfrm>
            <a:off x="2427026" y="34725"/>
            <a:ext cx="9610435" cy="1018084"/>
          </a:xfrm>
        </p:spPr>
        <p:txBody>
          <a:bodyPr/>
          <a:lstStyle/>
          <a:p>
            <a:pPr marL="0" indent="0">
              <a:buNone/>
            </a:pPr>
            <a:r>
              <a:rPr lang="es-CL" sz="1600" b="1" u="sng" dirty="0">
                <a:solidFill>
                  <a:srgbClr val="003C58"/>
                </a:solidFill>
                <a:latin typeface="Arial" panose="020B0604020202020204" pitchFamily="34" charset="0"/>
                <a:cs typeface="Arial" panose="020B0604020202020204" pitchFamily="34" charset="0"/>
              </a:rPr>
              <a:t>Objetivo</a:t>
            </a:r>
            <a:r>
              <a:rPr lang="es-CL" sz="1600" dirty="0">
                <a:solidFill>
                  <a:srgbClr val="003C58"/>
                </a:solidFill>
                <a:latin typeface="Arial" panose="020B0604020202020204" pitchFamily="34" charset="0"/>
                <a:cs typeface="Arial" panose="020B0604020202020204" pitchFamily="34" charset="0"/>
              </a:rPr>
              <a:t>: </a:t>
            </a:r>
            <a:r>
              <a:rPr lang="es-ES" sz="1600" i="1" dirty="0">
                <a:solidFill>
                  <a:schemeClr val="accent1">
                    <a:lumMod val="50000"/>
                  </a:schemeClr>
                </a:solidFill>
                <a:latin typeface="Arial" panose="020B0604020202020204" pitchFamily="34" charset="0"/>
                <a:cs typeface="Arial" panose="020B0604020202020204" pitchFamily="34" charset="0"/>
              </a:rPr>
              <a:t>Conocer la influencia de los DSS de nivel socioeconómico, demográfico y de tipo de sistema de salud (público y privado) en la trayectoria terapéutica de personas adultas con cáncer de pulmón en Chile, según la percepción de pacientes, cuidadores informales o personas significativas, representantes de la sociedad civil y profesionales de la salud.</a:t>
            </a:r>
            <a:endParaRPr lang="es-CL" sz="1600" i="1" dirty="0">
              <a:solidFill>
                <a:schemeClr val="accent1">
                  <a:lumMod val="50000"/>
                </a:schemeClr>
              </a:solidFill>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31742A01-19FE-CF59-918D-B59FE0DCC5C4}"/>
              </a:ext>
            </a:extLst>
          </p:cNvPr>
          <p:cNvSpPr txBox="1">
            <a:spLocks/>
          </p:cNvSpPr>
          <p:nvPr/>
        </p:nvSpPr>
        <p:spPr>
          <a:xfrm>
            <a:off x="170064" y="2766218"/>
            <a:ext cx="288160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a:solidFill>
                  <a:schemeClr val="bg1"/>
                </a:solidFill>
                <a:latin typeface="Century Gothic" panose="020B0502020202020204" pitchFamily="34" charset="0"/>
              </a:rPr>
              <a:t>Materiales</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y</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Métodos</a:t>
            </a:r>
            <a:endParaRPr lang="es-CL"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75A5D804-DFA4-3EF3-A203-48FEE2A3AA1B}"/>
              </a:ext>
            </a:extLst>
          </p:cNvPr>
          <p:cNvPicPr>
            <a:picLocks noChangeAspect="1"/>
          </p:cNvPicPr>
          <p:nvPr/>
        </p:nvPicPr>
        <p:blipFill>
          <a:blip r:embed="rId3">
            <a:extLst>
              <a:ext uri="{28A0092B-C50C-407E-A947-70E740481C1C}">
                <a14:useLocalDpi xmlns:a14="http://schemas.microsoft.com/office/drawing/2010/main" val="0"/>
              </a:ext>
            </a:extLst>
          </a:blip>
          <a:srcRect l="37842" r="15583"/>
          <a:stretch/>
        </p:blipFill>
        <p:spPr>
          <a:xfrm>
            <a:off x="1" y="-23149"/>
            <a:ext cx="2241437" cy="6883967"/>
          </a:xfrm>
          <a:prstGeom prst="rect">
            <a:avLst/>
          </a:prstGeom>
        </p:spPr>
      </p:pic>
      <p:sp>
        <p:nvSpPr>
          <p:cNvPr id="5" name="Rectángulo 4">
            <a:extLst>
              <a:ext uri="{FF2B5EF4-FFF2-40B4-BE49-F238E27FC236}">
                <a16:creationId xmlns:a16="http://schemas.microsoft.com/office/drawing/2014/main" id="{7864E9EC-7A9B-48FE-9963-6CC4AAC9C95D}"/>
              </a:ext>
            </a:extLst>
          </p:cNvPr>
          <p:cNvSpPr/>
          <p:nvPr/>
        </p:nvSpPr>
        <p:spPr>
          <a:xfrm>
            <a:off x="-3" y="1315562"/>
            <a:ext cx="2241441" cy="3445845"/>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Título 6">
            <a:extLst>
              <a:ext uri="{FF2B5EF4-FFF2-40B4-BE49-F238E27FC236}">
                <a16:creationId xmlns:a16="http://schemas.microsoft.com/office/drawing/2014/main" id="{195AD30B-4C78-67FC-2B94-33D52ED9A480}"/>
              </a:ext>
            </a:extLst>
          </p:cNvPr>
          <p:cNvSpPr>
            <a:spLocks noGrp="1"/>
          </p:cNvSpPr>
          <p:nvPr>
            <p:ph type="title"/>
          </p:nvPr>
        </p:nvSpPr>
        <p:spPr>
          <a:xfrm>
            <a:off x="-810229" y="2096592"/>
            <a:ext cx="2881604" cy="1325563"/>
          </a:xfrm>
        </p:spPr>
        <p:txBody>
          <a:bodyPr>
            <a:normAutofit/>
          </a:bodyPr>
          <a:lstStyle/>
          <a:p>
            <a:pPr algn="r"/>
            <a:r>
              <a:rPr lang="es-CL" sz="2800" b="1" dirty="0">
                <a:solidFill>
                  <a:srgbClr val="003C58"/>
                </a:solidFill>
                <a:latin typeface="Arial" panose="020B0604020202020204" pitchFamily="34" charset="0"/>
                <a:cs typeface="Arial" panose="020B0604020202020204" pitchFamily="34" charset="0"/>
              </a:rPr>
              <a:t>Materiales </a:t>
            </a:r>
            <a:br>
              <a:rPr lang="es-CL" sz="2800" b="1" dirty="0">
                <a:solidFill>
                  <a:srgbClr val="003C58"/>
                </a:solidFill>
                <a:latin typeface="Arial" panose="020B0604020202020204" pitchFamily="34" charset="0"/>
                <a:cs typeface="Arial" panose="020B0604020202020204" pitchFamily="34" charset="0"/>
              </a:rPr>
            </a:br>
            <a:r>
              <a:rPr lang="es-CL" sz="2800" b="1" dirty="0">
                <a:solidFill>
                  <a:srgbClr val="003C58"/>
                </a:solidFill>
                <a:latin typeface="Arial" panose="020B0604020202020204" pitchFamily="34" charset="0"/>
                <a:cs typeface="Arial" panose="020B0604020202020204" pitchFamily="34" charset="0"/>
              </a:rPr>
              <a:t>y métodos</a:t>
            </a:r>
          </a:p>
        </p:txBody>
      </p:sp>
      <p:sp>
        <p:nvSpPr>
          <p:cNvPr id="4" name="Rectángulo 3">
            <a:extLst>
              <a:ext uri="{FF2B5EF4-FFF2-40B4-BE49-F238E27FC236}">
                <a16:creationId xmlns:a16="http://schemas.microsoft.com/office/drawing/2014/main" id="{A6C87462-FC36-BBB2-F219-984B532B17DF}"/>
              </a:ext>
            </a:extLst>
          </p:cNvPr>
          <p:cNvSpPr/>
          <p:nvPr/>
        </p:nvSpPr>
        <p:spPr>
          <a:xfrm>
            <a:off x="11945510" y="1711855"/>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6" name="Grupo 5">
            <a:extLst>
              <a:ext uri="{FF2B5EF4-FFF2-40B4-BE49-F238E27FC236}">
                <a16:creationId xmlns:a16="http://schemas.microsoft.com/office/drawing/2014/main" id="{4D317F52-A1BD-48A6-BF41-61D1FB34BC06}"/>
              </a:ext>
            </a:extLst>
          </p:cNvPr>
          <p:cNvGrpSpPr/>
          <p:nvPr/>
        </p:nvGrpSpPr>
        <p:grpSpPr>
          <a:xfrm>
            <a:off x="2471712" y="1062561"/>
            <a:ext cx="9087994" cy="2138270"/>
            <a:chOff x="2549477" y="1782146"/>
            <a:chExt cx="9087994" cy="2138270"/>
          </a:xfrm>
        </p:grpSpPr>
        <p:sp>
          <p:nvSpPr>
            <p:cNvPr id="8" name="CuadroTexto 7">
              <a:extLst>
                <a:ext uri="{FF2B5EF4-FFF2-40B4-BE49-F238E27FC236}">
                  <a16:creationId xmlns:a16="http://schemas.microsoft.com/office/drawing/2014/main" id="{D09641AD-BC6A-4981-93BE-DE9565BBAC6A}"/>
                </a:ext>
              </a:extLst>
            </p:cNvPr>
            <p:cNvSpPr txBox="1"/>
            <p:nvPr/>
          </p:nvSpPr>
          <p:spPr>
            <a:xfrm>
              <a:off x="3965043" y="3224491"/>
              <a:ext cx="1133941" cy="400110"/>
            </a:xfrm>
            <a:prstGeom prst="rect">
              <a:avLst/>
            </a:prstGeom>
            <a:noFill/>
            <a:ln>
              <a:solidFill>
                <a:srgbClr val="5B9BD5"/>
              </a:solidFill>
            </a:ln>
          </p:spPr>
          <p:txBody>
            <a:bodyPr wrap="square" rtlCol="0">
              <a:spAutoFit/>
            </a:bodyPr>
            <a:lstStyle/>
            <a:p>
              <a:r>
                <a:rPr lang="es-CL" sz="1000" dirty="0">
                  <a:solidFill>
                    <a:schemeClr val="accent1">
                      <a:lumMod val="50000"/>
                    </a:schemeClr>
                  </a:solidFill>
                  <a:latin typeface="Arial" panose="020B0604020202020204" pitchFamily="34" charset="0"/>
                  <a:cs typeface="Arial" panose="020B0604020202020204" pitchFamily="34" charset="0"/>
                </a:rPr>
                <a:t>Diseño  cualitativo</a:t>
              </a:r>
            </a:p>
          </p:txBody>
        </p:sp>
        <p:sp>
          <p:nvSpPr>
            <p:cNvPr id="9" name="CuadroTexto 8">
              <a:extLst>
                <a:ext uri="{FF2B5EF4-FFF2-40B4-BE49-F238E27FC236}">
                  <a16:creationId xmlns:a16="http://schemas.microsoft.com/office/drawing/2014/main" id="{15270899-2E50-411D-B7A8-544578BE39FB}"/>
                </a:ext>
              </a:extLst>
            </p:cNvPr>
            <p:cNvSpPr txBox="1"/>
            <p:nvPr/>
          </p:nvSpPr>
          <p:spPr>
            <a:xfrm>
              <a:off x="2568541" y="2595243"/>
              <a:ext cx="1096413" cy="553998"/>
            </a:xfrm>
            <a:prstGeom prst="rect">
              <a:avLst/>
            </a:prstGeom>
            <a:noFill/>
            <a:ln>
              <a:solidFill>
                <a:srgbClr val="78B8AC"/>
              </a:solidFill>
            </a:ln>
          </p:spPr>
          <p:txBody>
            <a:bodyPr wrap="square" rtlCol="0">
              <a:spAutoFit/>
            </a:bodyPr>
            <a:lstStyle/>
            <a:p>
              <a:pPr algn="ctr"/>
              <a:r>
                <a:rPr lang="es-CL" sz="1000" dirty="0">
                  <a:solidFill>
                    <a:srgbClr val="0F8B7C"/>
                  </a:solidFill>
                  <a:latin typeface="Arial" panose="020B0604020202020204" pitchFamily="34" charset="0"/>
                  <a:cs typeface="Arial" panose="020B0604020202020204" pitchFamily="34" charset="0"/>
                </a:rPr>
                <a:t>Enfoque Multimétodos Convergente</a:t>
              </a:r>
            </a:p>
          </p:txBody>
        </p:sp>
        <p:sp>
          <p:nvSpPr>
            <p:cNvPr id="11" name="CuadroTexto 10">
              <a:extLst>
                <a:ext uri="{FF2B5EF4-FFF2-40B4-BE49-F238E27FC236}">
                  <a16:creationId xmlns:a16="http://schemas.microsoft.com/office/drawing/2014/main" id="{BF35BAEF-7B9C-47E7-A3F3-4798CA50652E}"/>
                </a:ext>
              </a:extLst>
            </p:cNvPr>
            <p:cNvSpPr txBox="1"/>
            <p:nvPr/>
          </p:nvSpPr>
          <p:spPr>
            <a:xfrm>
              <a:off x="3963467" y="2050449"/>
              <a:ext cx="1129154" cy="400110"/>
            </a:xfrm>
            <a:prstGeom prst="rect">
              <a:avLst/>
            </a:prstGeom>
            <a:noFill/>
            <a:ln>
              <a:solidFill>
                <a:srgbClr val="5B9BD5"/>
              </a:solidFill>
            </a:ln>
          </p:spPr>
          <p:txBody>
            <a:bodyPr wrap="square" rtlCol="0">
              <a:spAutoFit/>
            </a:bodyPr>
            <a:lstStyle/>
            <a:p>
              <a:r>
                <a:rPr lang="es-CL" sz="1000" dirty="0">
                  <a:solidFill>
                    <a:schemeClr val="accent1">
                      <a:lumMod val="50000"/>
                    </a:schemeClr>
                  </a:solidFill>
                  <a:latin typeface="Arial" panose="020B0604020202020204" pitchFamily="34" charset="0"/>
                  <a:cs typeface="Arial" panose="020B0604020202020204" pitchFamily="34" charset="0"/>
                </a:rPr>
                <a:t>Diseño cuantitativo</a:t>
              </a:r>
            </a:p>
          </p:txBody>
        </p:sp>
        <p:sp>
          <p:nvSpPr>
            <p:cNvPr id="12" name="CuadroTexto 11">
              <a:extLst>
                <a:ext uri="{FF2B5EF4-FFF2-40B4-BE49-F238E27FC236}">
                  <a16:creationId xmlns:a16="http://schemas.microsoft.com/office/drawing/2014/main" id="{7FD3D1D5-A629-44F0-903E-F460EFC5022D}"/>
                </a:ext>
              </a:extLst>
            </p:cNvPr>
            <p:cNvSpPr txBox="1"/>
            <p:nvPr/>
          </p:nvSpPr>
          <p:spPr>
            <a:xfrm>
              <a:off x="5731717" y="2031816"/>
              <a:ext cx="1306226" cy="400110"/>
            </a:xfrm>
            <a:prstGeom prst="rect">
              <a:avLst/>
            </a:prstGeom>
            <a:noFill/>
            <a:ln>
              <a:solidFill>
                <a:srgbClr val="5B9BD5"/>
              </a:solidFill>
            </a:ln>
          </p:spPr>
          <p:txBody>
            <a:bodyPr wrap="square" rtlCol="0">
              <a:spAutoFit/>
            </a:bodyPr>
            <a:lstStyle/>
            <a:p>
              <a:r>
                <a:rPr lang="es-CL" sz="1000" dirty="0">
                  <a:solidFill>
                    <a:schemeClr val="accent1">
                      <a:lumMod val="50000"/>
                    </a:schemeClr>
                  </a:solidFill>
                  <a:latin typeface="Arial" panose="020B0604020202020204" pitchFamily="34" charset="0"/>
                  <a:cs typeface="Arial" panose="020B0604020202020204" pitchFamily="34" charset="0"/>
                </a:rPr>
                <a:t>Recolección de datos y análisis</a:t>
              </a:r>
            </a:p>
          </p:txBody>
        </p:sp>
        <p:sp>
          <p:nvSpPr>
            <p:cNvPr id="13" name="CuadroTexto 12">
              <a:extLst>
                <a:ext uri="{FF2B5EF4-FFF2-40B4-BE49-F238E27FC236}">
                  <a16:creationId xmlns:a16="http://schemas.microsoft.com/office/drawing/2014/main" id="{DF5148E8-779C-4FB7-968D-2ECB67AF6841}"/>
                </a:ext>
              </a:extLst>
            </p:cNvPr>
            <p:cNvSpPr txBox="1"/>
            <p:nvPr/>
          </p:nvSpPr>
          <p:spPr>
            <a:xfrm>
              <a:off x="7535561" y="1821836"/>
              <a:ext cx="1069057" cy="553998"/>
            </a:xfrm>
            <a:prstGeom prst="rect">
              <a:avLst/>
            </a:prstGeom>
            <a:noFill/>
            <a:ln>
              <a:solidFill>
                <a:srgbClr val="5B9BD5"/>
              </a:solidFill>
            </a:ln>
          </p:spPr>
          <p:txBody>
            <a:bodyPr wrap="square" rtlCol="0">
              <a:spAutoFit/>
            </a:bodyPr>
            <a:lstStyle/>
            <a:p>
              <a:r>
                <a:rPr lang="es-CL" sz="1000" dirty="0">
                  <a:solidFill>
                    <a:schemeClr val="accent1">
                      <a:lumMod val="50000"/>
                    </a:schemeClr>
                  </a:solidFill>
                  <a:latin typeface="Arial" panose="020B0604020202020204" pitchFamily="34" charset="0"/>
                  <a:cs typeface="Arial" panose="020B0604020202020204" pitchFamily="34" charset="0"/>
                </a:rPr>
                <a:t>Informe Resultados Cuantitativos</a:t>
              </a:r>
            </a:p>
          </p:txBody>
        </p:sp>
        <p:sp>
          <p:nvSpPr>
            <p:cNvPr id="14" name="CuadroTexto 13">
              <a:extLst>
                <a:ext uri="{FF2B5EF4-FFF2-40B4-BE49-F238E27FC236}">
                  <a16:creationId xmlns:a16="http://schemas.microsoft.com/office/drawing/2014/main" id="{EC7015AB-BA25-4786-9289-9AD13411CE2B}"/>
                </a:ext>
              </a:extLst>
            </p:cNvPr>
            <p:cNvSpPr txBox="1"/>
            <p:nvPr/>
          </p:nvSpPr>
          <p:spPr>
            <a:xfrm>
              <a:off x="5717844" y="3259493"/>
              <a:ext cx="1306227" cy="400110"/>
            </a:xfrm>
            <a:prstGeom prst="rect">
              <a:avLst/>
            </a:prstGeom>
            <a:noFill/>
            <a:ln>
              <a:solidFill>
                <a:srgbClr val="5B9BD5"/>
              </a:solidFill>
            </a:ln>
          </p:spPr>
          <p:txBody>
            <a:bodyPr wrap="square" rtlCol="0">
              <a:spAutoFit/>
            </a:bodyPr>
            <a:lstStyle/>
            <a:p>
              <a:r>
                <a:rPr lang="es-CL" sz="1000" dirty="0">
                  <a:solidFill>
                    <a:schemeClr val="accent1">
                      <a:lumMod val="50000"/>
                    </a:schemeClr>
                  </a:solidFill>
                  <a:latin typeface="Arial" panose="020B0604020202020204" pitchFamily="34" charset="0"/>
                  <a:cs typeface="Arial" panose="020B0604020202020204" pitchFamily="34" charset="0"/>
                </a:rPr>
                <a:t>Recolección de datos y análisis</a:t>
              </a:r>
            </a:p>
          </p:txBody>
        </p:sp>
        <p:sp>
          <p:nvSpPr>
            <p:cNvPr id="15" name="CuadroTexto 14">
              <a:extLst>
                <a:ext uri="{FF2B5EF4-FFF2-40B4-BE49-F238E27FC236}">
                  <a16:creationId xmlns:a16="http://schemas.microsoft.com/office/drawing/2014/main" id="{80E2E6E4-046C-4DC1-ADFF-E39671FEA433}"/>
                </a:ext>
              </a:extLst>
            </p:cNvPr>
            <p:cNvSpPr txBox="1"/>
            <p:nvPr/>
          </p:nvSpPr>
          <p:spPr>
            <a:xfrm>
              <a:off x="7579634" y="3259493"/>
              <a:ext cx="1017671" cy="553998"/>
            </a:xfrm>
            <a:prstGeom prst="rect">
              <a:avLst/>
            </a:prstGeom>
            <a:noFill/>
            <a:ln>
              <a:solidFill>
                <a:srgbClr val="5B9BD5"/>
              </a:solidFill>
            </a:ln>
          </p:spPr>
          <p:txBody>
            <a:bodyPr wrap="square" rtlCol="0">
              <a:spAutoFit/>
            </a:bodyPr>
            <a:lstStyle/>
            <a:p>
              <a:r>
                <a:rPr lang="es-CL" sz="1000" dirty="0">
                  <a:solidFill>
                    <a:schemeClr val="accent1">
                      <a:lumMod val="50000"/>
                    </a:schemeClr>
                  </a:solidFill>
                  <a:latin typeface="Arial" panose="020B0604020202020204" pitchFamily="34" charset="0"/>
                  <a:cs typeface="Arial" panose="020B0604020202020204" pitchFamily="34" charset="0"/>
                </a:rPr>
                <a:t>Informe Resultados Cualitativos</a:t>
              </a:r>
            </a:p>
          </p:txBody>
        </p:sp>
        <p:sp>
          <p:nvSpPr>
            <p:cNvPr id="16" name="CuadroTexto 15">
              <a:extLst>
                <a:ext uri="{FF2B5EF4-FFF2-40B4-BE49-F238E27FC236}">
                  <a16:creationId xmlns:a16="http://schemas.microsoft.com/office/drawing/2014/main" id="{D632A9F0-44D5-4ADE-8B3E-9E7F36CDAE16}"/>
                </a:ext>
              </a:extLst>
            </p:cNvPr>
            <p:cNvSpPr txBox="1"/>
            <p:nvPr/>
          </p:nvSpPr>
          <p:spPr>
            <a:xfrm>
              <a:off x="9062322" y="2623043"/>
              <a:ext cx="947388" cy="400110"/>
            </a:xfrm>
            <a:prstGeom prst="rect">
              <a:avLst/>
            </a:prstGeom>
            <a:noFill/>
            <a:ln>
              <a:solidFill>
                <a:srgbClr val="5B9BD5"/>
              </a:solidFill>
            </a:ln>
          </p:spPr>
          <p:txBody>
            <a:bodyPr wrap="square" rtlCol="0">
              <a:spAutoFit/>
            </a:bodyPr>
            <a:lstStyle/>
            <a:p>
              <a:pPr algn="ctr"/>
              <a:r>
                <a:rPr lang="es-CL" sz="1000" dirty="0">
                  <a:solidFill>
                    <a:schemeClr val="accent1">
                      <a:lumMod val="50000"/>
                    </a:schemeClr>
                  </a:solidFill>
                  <a:latin typeface="Arial" panose="020B0604020202020204" pitchFamily="34" charset="0"/>
                  <a:cs typeface="Arial" panose="020B0604020202020204" pitchFamily="34" charset="0"/>
                </a:rPr>
                <a:t>Resultados integrados</a:t>
              </a:r>
            </a:p>
          </p:txBody>
        </p:sp>
        <p:sp>
          <p:nvSpPr>
            <p:cNvPr id="17" name="CuadroTexto 16">
              <a:extLst>
                <a:ext uri="{FF2B5EF4-FFF2-40B4-BE49-F238E27FC236}">
                  <a16:creationId xmlns:a16="http://schemas.microsoft.com/office/drawing/2014/main" id="{0B276CF2-E66D-4F27-A55C-FA083A49F6FF}"/>
                </a:ext>
              </a:extLst>
            </p:cNvPr>
            <p:cNvSpPr txBox="1"/>
            <p:nvPr/>
          </p:nvSpPr>
          <p:spPr>
            <a:xfrm>
              <a:off x="10521661" y="2472865"/>
              <a:ext cx="1072879" cy="707886"/>
            </a:xfrm>
            <a:prstGeom prst="rect">
              <a:avLst/>
            </a:prstGeom>
            <a:noFill/>
            <a:ln>
              <a:solidFill>
                <a:srgbClr val="5B9BD5"/>
              </a:solidFill>
            </a:ln>
          </p:spPr>
          <p:txBody>
            <a:bodyPr wrap="square" rtlCol="0">
              <a:spAutoFit/>
            </a:bodyPr>
            <a:lstStyle/>
            <a:p>
              <a:pPr algn="r"/>
              <a:r>
                <a:rPr lang="es-CL" sz="1000" dirty="0">
                  <a:solidFill>
                    <a:schemeClr val="accent1">
                      <a:lumMod val="50000"/>
                    </a:schemeClr>
                  </a:solidFill>
                  <a:latin typeface="Arial" panose="020B0604020202020204" pitchFamily="34" charset="0"/>
                  <a:cs typeface="Arial" panose="020B0604020202020204" pitchFamily="34" charset="0"/>
                </a:rPr>
                <a:t>Discusión convergencias,  divergencias, y expansión</a:t>
              </a:r>
            </a:p>
          </p:txBody>
        </p:sp>
        <p:cxnSp>
          <p:nvCxnSpPr>
            <p:cNvPr id="18" name="Conector recto de flecha 17">
              <a:extLst>
                <a:ext uri="{FF2B5EF4-FFF2-40B4-BE49-F238E27FC236}">
                  <a16:creationId xmlns:a16="http://schemas.microsoft.com/office/drawing/2014/main" id="{EB737A54-D083-4AA5-AF03-3B096103B14C}"/>
                </a:ext>
              </a:extLst>
            </p:cNvPr>
            <p:cNvCxnSpPr>
              <a:cxnSpLocks/>
            </p:cNvCxnSpPr>
            <p:nvPr/>
          </p:nvCxnSpPr>
          <p:spPr>
            <a:xfrm flipV="1">
              <a:off x="3662729" y="2549344"/>
              <a:ext cx="314188" cy="213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48C8079D-28F0-46FF-AC13-CAF86FCD6005}"/>
                </a:ext>
              </a:extLst>
            </p:cNvPr>
            <p:cNvCxnSpPr>
              <a:cxnSpLocks/>
            </p:cNvCxnSpPr>
            <p:nvPr/>
          </p:nvCxnSpPr>
          <p:spPr>
            <a:xfrm>
              <a:off x="3665878" y="2996329"/>
              <a:ext cx="338747" cy="190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1AF1D6BF-44AE-4910-9136-B83D8868D4D3}"/>
                </a:ext>
              </a:extLst>
            </p:cNvPr>
            <p:cNvCxnSpPr>
              <a:cxnSpLocks/>
            </p:cNvCxnSpPr>
            <p:nvPr/>
          </p:nvCxnSpPr>
          <p:spPr>
            <a:xfrm>
              <a:off x="5128435" y="2289079"/>
              <a:ext cx="5718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296793C8-7ABF-4550-9326-7956B218F085}"/>
                </a:ext>
              </a:extLst>
            </p:cNvPr>
            <p:cNvCxnSpPr>
              <a:cxnSpLocks/>
            </p:cNvCxnSpPr>
            <p:nvPr/>
          </p:nvCxnSpPr>
          <p:spPr>
            <a:xfrm>
              <a:off x="7037943" y="2289079"/>
              <a:ext cx="4163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A7CF6595-6279-40EA-BFDC-1992B6529C7C}"/>
                </a:ext>
              </a:extLst>
            </p:cNvPr>
            <p:cNvCxnSpPr>
              <a:cxnSpLocks/>
            </p:cNvCxnSpPr>
            <p:nvPr/>
          </p:nvCxnSpPr>
          <p:spPr>
            <a:xfrm>
              <a:off x="7024071" y="3493459"/>
              <a:ext cx="4163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592395BD-3599-4654-BA9F-4D11A482140E}"/>
                </a:ext>
              </a:extLst>
            </p:cNvPr>
            <p:cNvCxnSpPr>
              <a:cxnSpLocks/>
            </p:cNvCxnSpPr>
            <p:nvPr/>
          </p:nvCxnSpPr>
          <p:spPr>
            <a:xfrm>
              <a:off x="10132359" y="2823569"/>
              <a:ext cx="3164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ángulo: esquinas redondeadas 23">
              <a:extLst>
                <a:ext uri="{FF2B5EF4-FFF2-40B4-BE49-F238E27FC236}">
                  <a16:creationId xmlns:a16="http://schemas.microsoft.com/office/drawing/2014/main" id="{C1F3DCDE-5048-4045-AC06-84D32B988C40}"/>
                </a:ext>
              </a:extLst>
            </p:cNvPr>
            <p:cNvSpPr/>
            <p:nvPr/>
          </p:nvSpPr>
          <p:spPr>
            <a:xfrm>
              <a:off x="4044412" y="2608683"/>
              <a:ext cx="3085871" cy="469662"/>
            </a:xfrm>
            <a:prstGeom prst="roundRect">
              <a:avLst/>
            </a:prstGeom>
            <a:solidFill>
              <a:srgbClr val="D1E3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000" dirty="0">
                  <a:solidFill>
                    <a:schemeClr val="accent1">
                      <a:lumMod val="50000"/>
                    </a:schemeClr>
                  </a:solidFill>
                  <a:latin typeface="Arial" panose="020B0604020202020204" pitchFamily="34" charset="0"/>
                  <a:cs typeface="Arial" panose="020B0604020202020204" pitchFamily="34" charset="0"/>
                </a:rPr>
                <a:t>Fases simultáneas</a:t>
              </a:r>
            </a:p>
          </p:txBody>
        </p:sp>
        <p:sp>
          <p:nvSpPr>
            <p:cNvPr id="25" name="Rectángulo 24">
              <a:extLst>
                <a:ext uri="{FF2B5EF4-FFF2-40B4-BE49-F238E27FC236}">
                  <a16:creationId xmlns:a16="http://schemas.microsoft.com/office/drawing/2014/main" id="{0530C245-B5D4-43C4-99A0-164541900EDA}"/>
                </a:ext>
              </a:extLst>
            </p:cNvPr>
            <p:cNvSpPr/>
            <p:nvPr/>
          </p:nvSpPr>
          <p:spPr>
            <a:xfrm>
              <a:off x="9011302" y="2557384"/>
              <a:ext cx="1076149" cy="5388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sz="1000" dirty="0">
                <a:latin typeface="Arial" panose="020B0604020202020204" pitchFamily="34" charset="0"/>
                <a:cs typeface="Arial" panose="020B0604020202020204" pitchFamily="34" charset="0"/>
              </a:endParaRPr>
            </a:p>
          </p:txBody>
        </p:sp>
        <p:sp>
          <p:nvSpPr>
            <p:cNvPr id="26" name="Abrir llave 25">
              <a:extLst>
                <a:ext uri="{FF2B5EF4-FFF2-40B4-BE49-F238E27FC236}">
                  <a16:creationId xmlns:a16="http://schemas.microsoft.com/office/drawing/2014/main" id="{E82C854D-0A73-4E42-A579-3C6FB76CB162}"/>
                </a:ext>
              </a:extLst>
            </p:cNvPr>
            <p:cNvSpPr/>
            <p:nvPr/>
          </p:nvSpPr>
          <p:spPr>
            <a:xfrm rot="10800000">
              <a:off x="8615223" y="2041221"/>
              <a:ext cx="233878" cy="161838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sz="1000">
                <a:latin typeface="Arial" panose="020B0604020202020204" pitchFamily="34" charset="0"/>
                <a:cs typeface="Arial" panose="020B0604020202020204" pitchFamily="34" charset="0"/>
              </a:endParaRPr>
            </a:p>
          </p:txBody>
        </p:sp>
        <p:cxnSp>
          <p:nvCxnSpPr>
            <p:cNvPr id="27" name="Conector recto de flecha 26">
              <a:extLst>
                <a:ext uri="{FF2B5EF4-FFF2-40B4-BE49-F238E27FC236}">
                  <a16:creationId xmlns:a16="http://schemas.microsoft.com/office/drawing/2014/main" id="{01A8AD8A-1448-4A7A-9D7F-8C2BBE4B0285}"/>
                </a:ext>
              </a:extLst>
            </p:cNvPr>
            <p:cNvCxnSpPr>
              <a:cxnSpLocks/>
            </p:cNvCxnSpPr>
            <p:nvPr/>
          </p:nvCxnSpPr>
          <p:spPr>
            <a:xfrm>
              <a:off x="5145988" y="3455324"/>
              <a:ext cx="5718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ángulo 27">
              <a:extLst>
                <a:ext uri="{FF2B5EF4-FFF2-40B4-BE49-F238E27FC236}">
                  <a16:creationId xmlns:a16="http://schemas.microsoft.com/office/drawing/2014/main" id="{A481F2DA-641A-4E2B-97EC-4242878DA30A}"/>
                </a:ext>
              </a:extLst>
            </p:cNvPr>
            <p:cNvSpPr/>
            <p:nvPr/>
          </p:nvSpPr>
          <p:spPr>
            <a:xfrm>
              <a:off x="2549477" y="1782146"/>
              <a:ext cx="4741601" cy="2138270"/>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sz="1000"/>
            </a:p>
          </p:txBody>
        </p:sp>
        <p:sp>
          <p:nvSpPr>
            <p:cNvPr id="29" name="Rectángulo 28">
              <a:extLst>
                <a:ext uri="{FF2B5EF4-FFF2-40B4-BE49-F238E27FC236}">
                  <a16:creationId xmlns:a16="http://schemas.microsoft.com/office/drawing/2014/main" id="{E6F90C8A-127C-4A0F-AEC7-5E8220F00037}"/>
                </a:ext>
              </a:extLst>
            </p:cNvPr>
            <p:cNvSpPr/>
            <p:nvPr/>
          </p:nvSpPr>
          <p:spPr>
            <a:xfrm>
              <a:off x="10493742" y="2431926"/>
              <a:ext cx="1143729" cy="79256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sz="1000"/>
            </a:p>
          </p:txBody>
        </p:sp>
      </p:grpSp>
      <p:grpSp>
        <p:nvGrpSpPr>
          <p:cNvPr id="38" name="Grupo 37">
            <a:extLst>
              <a:ext uri="{FF2B5EF4-FFF2-40B4-BE49-F238E27FC236}">
                <a16:creationId xmlns:a16="http://schemas.microsoft.com/office/drawing/2014/main" id="{6DD3D2E9-1BBF-4590-B91F-4BE7FF1FACF6}"/>
              </a:ext>
            </a:extLst>
          </p:cNvPr>
          <p:cNvGrpSpPr/>
          <p:nvPr/>
        </p:nvGrpSpPr>
        <p:grpSpPr>
          <a:xfrm>
            <a:off x="2455956" y="3256193"/>
            <a:ext cx="3988371" cy="2795756"/>
            <a:chOff x="2455956" y="3256193"/>
            <a:chExt cx="3988371" cy="2795756"/>
          </a:xfrm>
        </p:grpSpPr>
        <p:sp>
          <p:nvSpPr>
            <p:cNvPr id="30" name="CuadroTexto 29">
              <a:extLst>
                <a:ext uri="{FF2B5EF4-FFF2-40B4-BE49-F238E27FC236}">
                  <a16:creationId xmlns:a16="http://schemas.microsoft.com/office/drawing/2014/main" id="{1753EADA-B877-4E9D-AC23-2BE03896B96E}"/>
                </a:ext>
              </a:extLst>
            </p:cNvPr>
            <p:cNvSpPr txBox="1"/>
            <p:nvPr/>
          </p:nvSpPr>
          <p:spPr>
            <a:xfrm>
              <a:off x="2455956" y="3602252"/>
              <a:ext cx="3988370" cy="830997"/>
            </a:xfrm>
            <a:prstGeom prst="rect">
              <a:avLst/>
            </a:prstGeom>
            <a:noFill/>
            <a:ln>
              <a:solidFill>
                <a:srgbClr val="5B9BD5"/>
              </a:solidFill>
            </a:ln>
          </p:spPr>
          <p:txBody>
            <a:bodyPr wrap="square" rtlCol="0">
              <a:spAutoFit/>
            </a:bodyPr>
            <a:lstStyle/>
            <a:p>
              <a:r>
                <a:rPr lang="es-ES" sz="1200" b="1" dirty="0">
                  <a:latin typeface="Arial" panose="020B0604020202020204" pitchFamily="34" charset="0"/>
                  <a:cs typeface="Arial" panose="020B0604020202020204" pitchFamily="34" charset="0"/>
                </a:rPr>
                <a:t>Diseño</a:t>
              </a:r>
              <a:r>
                <a:rPr lang="es-ES" sz="1200" dirty="0">
                  <a:latin typeface="Arial" panose="020B0604020202020204" pitchFamily="34" charset="0"/>
                  <a:cs typeface="Arial" panose="020B0604020202020204" pitchFamily="34" charset="0"/>
                </a:rPr>
                <a:t> analítico, observacional de corte transversal.</a:t>
              </a:r>
            </a:p>
            <a:p>
              <a:r>
                <a:rPr lang="es-ES" sz="1200" dirty="0">
                  <a:latin typeface="Arial" panose="020B0604020202020204" pitchFamily="34" charset="0"/>
                  <a:cs typeface="Arial" panose="020B0604020202020204" pitchFamily="34" charset="0"/>
                </a:rPr>
                <a:t>Cálculo </a:t>
              </a:r>
              <a:r>
                <a:rPr lang="es-ES" sz="1200" b="1" dirty="0">
                  <a:latin typeface="Arial" panose="020B0604020202020204" pitchFamily="34" charset="0"/>
                  <a:cs typeface="Arial" panose="020B0604020202020204" pitchFamily="34" charset="0"/>
                </a:rPr>
                <a:t>de tamaño muestral</a:t>
              </a:r>
              <a:r>
                <a:rPr lang="es-ES" sz="1200" dirty="0">
                  <a:latin typeface="Arial" panose="020B0604020202020204" pitchFamily="34" charset="0"/>
                  <a:cs typeface="Arial" panose="020B0604020202020204" pitchFamily="34" charset="0"/>
                </a:rPr>
                <a:t>: </a:t>
              </a:r>
            </a:p>
            <a:p>
              <a:r>
                <a:rPr lang="es-ES" sz="1200" dirty="0">
                  <a:latin typeface="Arial" panose="020B0604020202020204" pitchFamily="34" charset="0"/>
                  <a:cs typeface="Arial" panose="020B0604020202020204" pitchFamily="34" charset="0"/>
                </a:rPr>
                <a:t>Cáncer pulmón = 66    </a:t>
              </a:r>
              <a:r>
                <a:rPr lang="es-ES" sz="1200" b="1" dirty="0">
                  <a:solidFill>
                    <a:srgbClr val="FF0000"/>
                  </a:solidFill>
                  <a:latin typeface="Arial" panose="020B0604020202020204" pitchFamily="34" charset="0"/>
                  <a:cs typeface="Arial" panose="020B0604020202020204" pitchFamily="34" charset="0"/>
                </a:rPr>
                <a:t>80</a:t>
              </a:r>
            </a:p>
            <a:p>
              <a:r>
                <a:rPr lang="es-ES" sz="1200" b="1" dirty="0">
                  <a:latin typeface="Arial" panose="020B0604020202020204" pitchFamily="34" charset="0"/>
                  <a:cs typeface="Arial" panose="020B0604020202020204" pitchFamily="34" charset="0"/>
                </a:rPr>
                <a:t>Muestreo </a:t>
              </a:r>
              <a:r>
                <a:rPr lang="es-ES" sz="1200" dirty="0">
                  <a:latin typeface="Arial" panose="020B0604020202020204" pitchFamily="34" charset="0"/>
                  <a:cs typeface="Arial" panose="020B0604020202020204" pitchFamily="34" charset="0"/>
                </a:rPr>
                <a:t>no probabilístico a conveniencia.</a:t>
              </a:r>
            </a:p>
          </p:txBody>
        </p:sp>
        <p:sp>
          <p:nvSpPr>
            <p:cNvPr id="31" name="CuadroTexto 30">
              <a:extLst>
                <a:ext uri="{FF2B5EF4-FFF2-40B4-BE49-F238E27FC236}">
                  <a16:creationId xmlns:a16="http://schemas.microsoft.com/office/drawing/2014/main" id="{8CDEC852-7E8B-4E70-8DFD-BEB842E77E97}"/>
                </a:ext>
              </a:extLst>
            </p:cNvPr>
            <p:cNvSpPr txBox="1"/>
            <p:nvPr/>
          </p:nvSpPr>
          <p:spPr>
            <a:xfrm>
              <a:off x="2455956" y="5220952"/>
              <a:ext cx="3988370" cy="830997"/>
            </a:xfrm>
            <a:prstGeom prst="rect">
              <a:avLst/>
            </a:prstGeom>
            <a:noFill/>
            <a:ln>
              <a:solidFill>
                <a:srgbClr val="5B9BD5"/>
              </a:solidFill>
            </a:ln>
          </p:spPr>
          <p:txBody>
            <a:bodyPr wrap="square" rtlCol="0">
              <a:spAutoFit/>
            </a:bodyPr>
            <a:lstStyle/>
            <a:p>
              <a:r>
                <a:rPr lang="es-CL" sz="1200" b="1" dirty="0">
                  <a:latin typeface="Arial" panose="020B0604020202020204" pitchFamily="34" charset="0"/>
                  <a:cs typeface="Arial" panose="020B0604020202020204" pitchFamily="34" charset="0"/>
                </a:rPr>
                <a:t>Variable dependiente: </a:t>
              </a:r>
              <a:r>
                <a:rPr lang="es-CL" sz="1200" dirty="0">
                  <a:latin typeface="Arial" panose="020B0604020202020204" pitchFamily="34" charset="0"/>
                  <a:cs typeface="Arial" panose="020B0604020202020204" pitchFamily="34" charset="0"/>
                </a:rPr>
                <a:t>Retraso primera consulta - confirmación diagnóstica </a:t>
              </a:r>
              <a:r>
                <a:rPr lang="es-CL" sz="1200" b="1" dirty="0">
                  <a:solidFill>
                    <a:srgbClr val="0070C0"/>
                  </a:solidFill>
                  <a:latin typeface="Arial" panose="020B0604020202020204" pitchFamily="34" charset="0"/>
                  <a:cs typeface="Arial" panose="020B0604020202020204" pitchFamily="34" charset="0"/>
                </a:rPr>
                <a:t>&gt; 60 días</a:t>
              </a:r>
            </a:p>
            <a:p>
              <a:r>
                <a:rPr lang="es-CL" sz="1200" b="1" dirty="0">
                  <a:latin typeface="Arial" panose="020B0604020202020204" pitchFamily="34" charset="0"/>
                  <a:cs typeface="Arial" panose="020B0604020202020204" pitchFamily="34" charset="0"/>
                </a:rPr>
                <a:t>Variables independientes: </a:t>
              </a:r>
              <a:r>
                <a:rPr lang="es-CL" sz="1200" dirty="0">
                  <a:latin typeface="Arial" panose="020B0604020202020204" pitchFamily="34" charset="0"/>
                  <a:cs typeface="Arial" panose="020B0604020202020204" pitchFamily="34" charset="0"/>
                </a:rPr>
                <a:t>Sexo, región de residencia, quintil de ingreso, nivel educacional, sistema de salud</a:t>
              </a:r>
            </a:p>
          </p:txBody>
        </p:sp>
        <p:sp>
          <p:nvSpPr>
            <p:cNvPr id="32" name="CuadroTexto 31">
              <a:extLst>
                <a:ext uri="{FF2B5EF4-FFF2-40B4-BE49-F238E27FC236}">
                  <a16:creationId xmlns:a16="http://schemas.microsoft.com/office/drawing/2014/main" id="{1B4E07DB-0210-4F2F-843F-775818249025}"/>
                </a:ext>
              </a:extLst>
            </p:cNvPr>
            <p:cNvSpPr txBox="1"/>
            <p:nvPr/>
          </p:nvSpPr>
          <p:spPr>
            <a:xfrm>
              <a:off x="2455957" y="4505774"/>
              <a:ext cx="3988370" cy="646331"/>
            </a:xfrm>
            <a:prstGeom prst="rect">
              <a:avLst/>
            </a:prstGeom>
            <a:noFill/>
            <a:ln>
              <a:solidFill>
                <a:srgbClr val="5B9BD5"/>
              </a:solidFill>
            </a:ln>
          </p:spPr>
          <p:txBody>
            <a:bodyPr wrap="square" rtlCol="0">
              <a:spAutoFit/>
            </a:bodyPr>
            <a:lstStyle/>
            <a:p>
              <a:r>
                <a:rPr lang="es-ES" sz="1200" b="1" dirty="0">
                  <a:latin typeface="Arial" panose="020B0604020202020204" pitchFamily="34" charset="0"/>
                  <a:cs typeface="Arial" panose="020B0604020202020204" pitchFamily="34" charset="0"/>
                </a:rPr>
                <a:t>Reclutamiento</a:t>
              </a:r>
              <a:r>
                <a:rPr lang="es-ES" sz="1200" dirty="0">
                  <a:latin typeface="Arial" panose="020B0604020202020204" pitchFamily="34" charset="0"/>
                  <a:cs typeface="Arial" panose="020B0604020202020204" pitchFamily="34" charset="0"/>
                </a:rPr>
                <a:t> RRSS, organizaciones de pacientes, profesionales.</a:t>
              </a:r>
            </a:p>
            <a:p>
              <a:r>
                <a:rPr lang="es-ES" sz="1200" b="1" dirty="0">
                  <a:latin typeface="Arial" panose="020B0604020202020204" pitchFamily="34" charset="0"/>
                  <a:cs typeface="Arial" panose="020B0604020202020204" pitchFamily="34" charset="0"/>
                </a:rPr>
                <a:t>Instrumento de recolección</a:t>
              </a:r>
              <a:r>
                <a:rPr lang="es-ES" sz="1200" dirty="0">
                  <a:latin typeface="Arial" panose="020B0604020202020204" pitchFamily="34" charset="0"/>
                  <a:cs typeface="Arial" panose="020B0604020202020204" pitchFamily="34" charset="0"/>
                </a:rPr>
                <a:t>: cuestionario</a:t>
              </a:r>
            </a:p>
          </p:txBody>
        </p:sp>
        <p:sp>
          <p:nvSpPr>
            <p:cNvPr id="33" name="Rectángulo: esquinas redondeadas 32">
              <a:extLst>
                <a:ext uri="{FF2B5EF4-FFF2-40B4-BE49-F238E27FC236}">
                  <a16:creationId xmlns:a16="http://schemas.microsoft.com/office/drawing/2014/main" id="{55704361-2D24-4CE0-99EF-4F8D8705DD66}"/>
                </a:ext>
              </a:extLst>
            </p:cNvPr>
            <p:cNvSpPr/>
            <p:nvPr/>
          </p:nvSpPr>
          <p:spPr>
            <a:xfrm>
              <a:off x="2727347" y="3256193"/>
              <a:ext cx="2881604" cy="4017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0F8B7C"/>
                  </a:solidFill>
                  <a:latin typeface="Arial" panose="020B0604020202020204" pitchFamily="34" charset="0"/>
                  <a:cs typeface="Arial" panose="020B0604020202020204" pitchFamily="34" charset="0"/>
                </a:rPr>
                <a:t>Diseño Cuantitativo</a:t>
              </a:r>
              <a:endParaRPr lang="es-ES" sz="1600" b="1" i="0" u="none" strike="noStrike" baseline="0" dirty="0">
                <a:solidFill>
                  <a:srgbClr val="0F8B7C"/>
                </a:solidFill>
                <a:latin typeface="Arial" panose="020B0604020202020204" pitchFamily="34" charset="0"/>
                <a:cs typeface="Arial" panose="020B0604020202020204" pitchFamily="34" charset="0"/>
              </a:endParaRPr>
            </a:p>
          </p:txBody>
        </p:sp>
      </p:grpSp>
      <p:grpSp>
        <p:nvGrpSpPr>
          <p:cNvPr id="39" name="Grupo 38">
            <a:extLst>
              <a:ext uri="{FF2B5EF4-FFF2-40B4-BE49-F238E27FC236}">
                <a16:creationId xmlns:a16="http://schemas.microsoft.com/office/drawing/2014/main" id="{A6F746A5-0FC0-4B06-9674-82394DB13872}"/>
              </a:ext>
            </a:extLst>
          </p:cNvPr>
          <p:cNvGrpSpPr/>
          <p:nvPr/>
        </p:nvGrpSpPr>
        <p:grpSpPr>
          <a:xfrm>
            <a:off x="6682151" y="3256266"/>
            <a:ext cx="4877555" cy="2394256"/>
            <a:chOff x="6637465" y="3996742"/>
            <a:chExt cx="4877555" cy="2394256"/>
          </a:xfrm>
        </p:grpSpPr>
        <p:sp>
          <p:nvSpPr>
            <p:cNvPr id="34" name="Rectángulo: esquinas redondeadas 33">
              <a:extLst>
                <a:ext uri="{FF2B5EF4-FFF2-40B4-BE49-F238E27FC236}">
                  <a16:creationId xmlns:a16="http://schemas.microsoft.com/office/drawing/2014/main" id="{E635C947-A76F-4FC8-AED4-0ECC5B575F08}"/>
                </a:ext>
              </a:extLst>
            </p:cNvPr>
            <p:cNvSpPr/>
            <p:nvPr/>
          </p:nvSpPr>
          <p:spPr>
            <a:xfrm>
              <a:off x="7828551" y="3996742"/>
              <a:ext cx="2881604" cy="4017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0F8B7C"/>
                  </a:solidFill>
                  <a:latin typeface="Arial" panose="020B0604020202020204" pitchFamily="34" charset="0"/>
                  <a:cs typeface="Arial" panose="020B0604020202020204" pitchFamily="34" charset="0"/>
                </a:rPr>
                <a:t>Diseño Cualitativo</a:t>
              </a:r>
              <a:endParaRPr lang="es-ES" sz="1600" b="1" i="0" u="none" strike="noStrike" baseline="0" dirty="0">
                <a:solidFill>
                  <a:srgbClr val="0F8B7C"/>
                </a:solidFill>
                <a:latin typeface="Arial" panose="020B0604020202020204" pitchFamily="34" charset="0"/>
                <a:cs typeface="Arial" panose="020B0604020202020204" pitchFamily="34" charset="0"/>
              </a:endParaRPr>
            </a:p>
          </p:txBody>
        </p:sp>
        <p:sp>
          <p:nvSpPr>
            <p:cNvPr id="35" name="CuadroTexto 34">
              <a:extLst>
                <a:ext uri="{FF2B5EF4-FFF2-40B4-BE49-F238E27FC236}">
                  <a16:creationId xmlns:a16="http://schemas.microsoft.com/office/drawing/2014/main" id="{DBE95DCD-1C9D-45D6-9D63-A2966C7F0F0B}"/>
                </a:ext>
              </a:extLst>
            </p:cNvPr>
            <p:cNvSpPr txBox="1"/>
            <p:nvPr/>
          </p:nvSpPr>
          <p:spPr>
            <a:xfrm>
              <a:off x="6637466" y="4339451"/>
              <a:ext cx="4877554" cy="1015663"/>
            </a:xfrm>
            <a:prstGeom prst="rect">
              <a:avLst/>
            </a:prstGeom>
            <a:noFill/>
            <a:ln>
              <a:solidFill>
                <a:srgbClr val="5B9BD5"/>
              </a:solidFill>
            </a:ln>
          </p:spPr>
          <p:txBody>
            <a:bodyPr wrap="square" rtlCol="0">
              <a:spAutoFit/>
            </a:bodyPr>
            <a:lstStyle/>
            <a:p>
              <a:r>
                <a:rPr lang="es-ES" sz="1200" b="1" dirty="0">
                  <a:latin typeface="Arial" panose="020B0604020202020204" pitchFamily="34" charset="0"/>
                  <a:cs typeface="Arial" panose="020B0604020202020204" pitchFamily="34" charset="0"/>
                </a:rPr>
                <a:t>Diseño</a:t>
              </a:r>
              <a:r>
                <a:rPr lang="es-ES" sz="1200" dirty="0">
                  <a:latin typeface="Arial" panose="020B0604020202020204" pitchFamily="34" charset="0"/>
                  <a:cs typeface="Arial" panose="020B0604020202020204" pitchFamily="34" charset="0"/>
                </a:rPr>
                <a:t> estudio de caso.  </a:t>
              </a:r>
              <a:r>
                <a:rPr lang="es-ES" sz="1200" b="1" dirty="0">
                  <a:latin typeface="Arial" panose="020B0604020202020204" pitchFamily="34" charset="0"/>
                  <a:cs typeface="Arial" panose="020B0604020202020204" pitchFamily="34" charset="0"/>
                </a:rPr>
                <a:t>Muestreo</a:t>
              </a:r>
              <a:r>
                <a:rPr lang="es-ES" sz="1200" dirty="0">
                  <a:latin typeface="Arial" panose="020B0604020202020204" pitchFamily="34" charset="0"/>
                  <a:cs typeface="Arial" panose="020B0604020202020204" pitchFamily="34" charset="0"/>
                </a:rPr>
                <a:t>: teórico y de factibilidad. </a:t>
              </a:r>
              <a:r>
                <a:rPr lang="es-CL" sz="1200" dirty="0">
                  <a:latin typeface="Arial" panose="020B0604020202020204" pitchFamily="34" charset="0"/>
                  <a:cs typeface="Arial" panose="020B0604020202020204" pitchFamily="34" charset="0"/>
                </a:rPr>
                <a:t>Diversidades de experiencias según sistema de salud, región de residencia, nivel educacional</a:t>
              </a:r>
              <a:r>
                <a:rPr lang="es-ES" sz="1200" dirty="0">
                  <a:latin typeface="Arial" panose="020B0604020202020204" pitchFamily="34" charset="0"/>
                  <a:cs typeface="Arial" panose="020B0604020202020204" pitchFamily="34" charset="0"/>
                </a:rPr>
                <a:t> </a:t>
              </a:r>
            </a:p>
            <a:p>
              <a:r>
                <a:rPr lang="es-ES" sz="1200" b="1" dirty="0">
                  <a:latin typeface="Arial" panose="020B0604020202020204" pitchFamily="34" charset="0"/>
                  <a:cs typeface="Arial" panose="020B0604020202020204" pitchFamily="34" charset="0"/>
                </a:rPr>
                <a:t>Muestra</a:t>
              </a:r>
              <a:r>
                <a:rPr lang="es-ES" sz="1200" dirty="0">
                  <a:latin typeface="Arial" panose="020B0604020202020204" pitchFamily="34" charset="0"/>
                  <a:cs typeface="Arial" panose="020B0604020202020204" pitchFamily="34" charset="0"/>
                </a:rPr>
                <a:t>:</a:t>
              </a:r>
              <a:r>
                <a:rPr lang="es-ES" sz="1200" b="1" dirty="0">
                  <a:latin typeface="Arial" panose="020B0604020202020204" pitchFamily="34" charset="0"/>
                  <a:cs typeface="Arial" panose="020B0604020202020204" pitchFamily="34" charset="0"/>
                </a:rPr>
                <a:t>: </a:t>
              </a:r>
              <a:r>
                <a:rPr lang="es-ES" sz="1200" dirty="0">
                  <a:latin typeface="Arial" panose="020B0604020202020204" pitchFamily="34" charset="0"/>
                  <a:cs typeface="Arial" panose="020B0604020202020204" pitchFamily="34" charset="0"/>
                </a:rPr>
                <a:t>18 pacientes / 7 profesionales de la salud / 1 Líder </a:t>
              </a:r>
              <a:r>
                <a:rPr lang="es-ES" sz="1200" dirty="0" err="1">
                  <a:latin typeface="Arial" panose="020B0604020202020204" pitchFamily="34" charset="0"/>
                  <a:cs typeface="Arial" panose="020B0604020202020204" pitchFamily="34" charset="0"/>
                </a:rPr>
                <a:t>soc.</a:t>
              </a:r>
              <a:r>
                <a:rPr lang="es-ES" sz="1200" dirty="0">
                  <a:latin typeface="Arial" panose="020B0604020202020204" pitchFamily="34" charset="0"/>
                  <a:cs typeface="Arial" panose="020B0604020202020204" pitchFamily="34" charset="0"/>
                </a:rPr>
                <a:t> civil CP / 10 cuidadores</a:t>
              </a:r>
            </a:p>
          </p:txBody>
        </p:sp>
        <p:sp>
          <p:nvSpPr>
            <p:cNvPr id="36" name="CuadroTexto 35">
              <a:extLst>
                <a:ext uri="{FF2B5EF4-FFF2-40B4-BE49-F238E27FC236}">
                  <a16:creationId xmlns:a16="http://schemas.microsoft.com/office/drawing/2014/main" id="{F0D47DAE-BBA3-444D-B2B9-0A5482FB2CC5}"/>
                </a:ext>
              </a:extLst>
            </p:cNvPr>
            <p:cNvSpPr txBox="1"/>
            <p:nvPr/>
          </p:nvSpPr>
          <p:spPr>
            <a:xfrm>
              <a:off x="6637465" y="6113999"/>
              <a:ext cx="4877553" cy="276999"/>
            </a:xfrm>
            <a:prstGeom prst="rect">
              <a:avLst/>
            </a:prstGeom>
            <a:noFill/>
            <a:ln>
              <a:solidFill>
                <a:srgbClr val="5B9BD5"/>
              </a:solidFill>
            </a:ln>
          </p:spPr>
          <p:txBody>
            <a:bodyPr wrap="square" rtlCol="0">
              <a:spAutoFit/>
            </a:bodyPr>
            <a:lstStyle/>
            <a:p>
              <a:r>
                <a:rPr lang="es-CL" sz="1200" b="1" dirty="0">
                  <a:latin typeface="Arial" panose="020B0604020202020204" pitchFamily="34" charset="0"/>
                  <a:cs typeface="Arial" panose="020B0604020202020204" pitchFamily="34" charset="0"/>
                </a:rPr>
                <a:t>Dimensiones de análisis: </a:t>
              </a:r>
              <a:r>
                <a:rPr lang="es-CL" sz="1200" dirty="0">
                  <a:latin typeface="Arial" panose="020B0604020202020204" pitchFamily="34" charset="0"/>
                  <a:cs typeface="Arial" panose="020B0604020202020204" pitchFamily="34" charset="0"/>
                </a:rPr>
                <a:t>TTP / Dimensiones Tanahashi / DDSS</a:t>
              </a:r>
            </a:p>
          </p:txBody>
        </p:sp>
        <p:sp>
          <p:nvSpPr>
            <p:cNvPr id="37" name="CuadroTexto 36">
              <a:extLst>
                <a:ext uri="{FF2B5EF4-FFF2-40B4-BE49-F238E27FC236}">
                  <a16:creationId xmlns:a16="http://schemas.microsoft.com/office/drawing/2014/main" id="{00B0DA67-AD08-41A6-824A-00992BE1BE6C}"/>
                </a:ext>
              </a:extLst>
            </p:cNvPr>
            <p:cNvSpPr txBox="1"/>
            <p:nvPr/>
          </p:nvSpPr>
          <p:spPr>
            <a:xfrm>
              <a:off x="6637466" y="5411249"/>
              <a:ext cx="4877554" cy="646331"/>
            </a:xfrm>
            <a:prstGeom prst="rect">
              <a:avLst/>
            </a:prstGeom>
            <a:noFill/>
            <a:ln>
              <a:solidFill>
                <a:srgbClr val="5B9BD5"/>
              </a:solidFill>
            </a:ln>
          </p:spPr>
          <p:txBody>
            <a:bodyPr wrap="square" rtlCol="0">
              <a:spAutoFit/>
            </a:bodyPr>
            <a:lstStyle/>
            <a:p>
              <a:r>
                <a:rPr lang="es-ES" sz="1200" b="1" dirty="0">
                  <a:latin typeface="Arial" panose="020B0604020202020204" pitchFamily="34" charset="0"/>
                  <a:cs typeface="Arial" panose="020B0604020202020204" pitchFamily="34" charset="0"/>
                </a:rPr>
                <a:t>Reclutamiento</a:t>
              </a:r>
              <a:r>
                <a:rPr lang="es-ES" sz="1200" dirty="0">
                  <a:latin typeface="Arial" panose="020B0604020202020204" pitchFamily="34" charset="0"/>
                  <a:cs typeface="Arial" panose="020B0604020202020204" pitchFamily="34" charset="0"/>
                </a:rPr>
                <a:t> RRSS, organizaciones de pacientes, profesionales.</a:t>
              </a:r>
            </a:p>
            <a:p>
              <a:r>
                <a:rPr lang="es-ES" sz="1200" b="1" dirty="0">
                  <a:latin typeface="Arial" panose="020B0604020202020204" pitchFamily="34" charset="0"/>
                  <a:cs typeface="Arial" panose="020B0604020202020204" pitchFamily="34" charset="0"/>
                </a:rPr>
                <a:t>Instrumento</a:t>
              </a:r>
              <a:r>
                <a:rPr lang="es-ES" sz="1200" dirty="0">
                  <a:latin typeface="Arial" panose="020B0604020202020204" pitchFamily="34" charset="0"/>
                  <a:cs typeface="Arial" panose="020B0604020202020204" pitchFamily="34" charset="0"/>
                </a:rPr>
                <a:t> de recolección: entrevista individual semiestructurada, online. Guión previamente definido</a:t>
              </a:r>
            </a:p>
          </p:txBody>
        </p:sp>
      </p:grpSp>
      <p:sp>
        <p:nvSpPr>
          <p:cNvPr id="40" name="Marcador de contenido 9">
            <a:extLst>
              <a:ext uri="{FF2B5EF4-FFF2-40B4-BE49-F238E27FC236}">
                <a16:creationId xmlns:a16="http://schemas.microsoft.com/office/drawing/2014/main" id="{C9DDD6EF-CE72-432B-9624-C0B8C163B77A}"/>
              </a:ext>
            </a:extLst>
          </p:cNvPr>
          <p:cNvSpPr txBox="1">
            <a:spLocks/>
          </p:cNvSpPr>
          <p:nvPr/>
        </p:nvSpPr>
        <p:spPr>
          <a:xfrm>
            <a:off x="2531545" y="6136937"/>
            <a:ext cx="9028159" cy="646331"/>
          </a:xfrm>
          <a:prstGeom prst="rect">
            <a:avLst/>
          </a:prstGeom>
          <a:solidFill>
            <a:srgbClr val="FF0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600" dirty="0">
                <a:solidFill>
                  <a:schemeClr val="bg1"/>
                </a:solidFill>
                <a:latin typeface="Arial" panose="020B0604020202020204" pitchFamily="34" charset="0"/>
                <a:cs typeface="Arial" panose="020B0604020202020204" pitchFamily="34" charset="0"/>
              </a:rPr>
              <a:t>Estudio aprobado por el Comité de ética Científico – Clínica Alemana – Universidad del Desarrollo </a:t>
            </a:r>
            <a:r>
              <a:rPr lang="es-MX" sz="1600" dirty="0" err="1">
                <a:solidFill>
                  <a:schemeClr val="bg1"/>
                </a:solidFill>
                <a:latin typeface="Arial" panose="020B0604020202020204" pitchFamily="34" charset="0"/>
                <a:cs typeface="Arial" panose="020B0604020202020204" pitchFamily="34" charset="0"/>
              </a:rPr>
              <a:t>N°</a:t>
            </a:r>
            <a:r>
              <a:rPr lang="es-MX" sz="16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2023-60.</a:t>
            </a:r>
            <a:endParaRPr lang="es-CL" sz="16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es-CL" sz="1600" i="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38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B75B00E9-D1C1-1190-8658-280FCA161C00}"/>
              </a:ext>
            </a:extLst>
          </p:cNvPr>
          <p:cNvSpPr txBox="1">
            <a:spLocks/>
          </p:cNvSpPr>
          <p:nvPr/>
        </p:nvSpPr>
        <p:spPr>
          <a:xfrm>
            <a:off x="188797" y="3215211"/>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1400"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A69C3DA3-85ED-A16C-44D6-796E40A43599}"/>
              </a:ext>
            </a:extLst>
          </p:cNvPr>
          <p:cNvPicPr>
            <a:picLocks noChangeAspect="1"/>
          </p:cNvPicPr>
          <p:nvPr/>
        </p:nvPicPr>
        <p:blipFill rotWithShape="1">
          <a:blip r:embed="rId2">
            <a:extLst>
              <a:ext uri="{28A0092B-C50C-407E-A947-70E740481C1C}">
                <a14:useLocalDpi xmlns:a14="http://schemas.microsoft.com/office/drawing/2010/main" val="0"/>
              </a:ext>
            </a:extLst>
          </a:blip>
          <a:srcRect l="9747" t="41327" r="38303" b="27829"/>
          <a:stretch/>
        </p:blipFill>
        <p:spPr>
          <a:xfrm>
            <a:off x="2903" y="-2957"/>
            <a:ext cx="11945509" cy="1019371"/>
          </a:xfrm>
          <a:prstGeom prst="rect">
            <a:avLst/>
          </a:prstGeom>
        </p:spPr>
      </p:pic>
      <p:sp>
        <p:nvSpPr>
          <p:cNvPr id="4" name="Rectángulo 3">
            <a:extLst>
              <a:ext uri="{FF2B5EF4-FFF2-40B4-BE49-F238E27FC236}">
                <a16:creationId xmlns:a16="http://schemas.microsoft.com/office/drawing/2014/main" id="{F5286E89-9BDE-948C-7CE7-DB280A69DB6D}"/>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Título 6">
            <a:extLst>
              <a:ext uri="{FF2B5EF4-FFF2-40B4-BE49-F238E27FC236}">
                <a16:creationId xmlns:a16="http://schemas.microsoft.com/office/drawing/2014/main" id="{58ED6FF5-0EC8-4A5E-A2BA-1EC52287C676}"/>
              </a:ext>
            </a:extLst>
          </p:cNvPr>
          <p:cNvSpPr txBox="1">
            <a:spLocks/>
          </p:cNvSpPr>
          <p:nvPr/>
        </p:nvSpPr>
        <p:spPr>
          <a:xfrm>
            <a:off x="4314897" y="-8300"/>
            <a:ext cx="3318619" cy="1036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chemeClr val="accent1">
                    <a:lumMod val="50000"/>
                  </a:schemeClr>
                </a:solidFill>
                <a:latin typeface="Arial" panose="020B0604020202020204" pitchFamily="34" charset="0"/>
                <a:cs typeface="Arial" panose="020B0604020202020204" pitchFamily="34" charset="0"/>
              </a:rPr>
              <a:t>Resultados</a:t>
            </a:r>
          </a:p>
        </p:txBody>
      </p:sp>
      <p:sp>
        <p:nvSpPr>
          <p:cNvPr id="9" name="CuadroTexto 8">
            <a:extLst>
              <a:ext uri="{FF2B5EF4-FFF2-40B4-BE49-F238E27FC236}">
                <a16:creationId xmlns:a16="http://schemas.microsoft.com/office/drawing/2014/main" id="{3E5209EF-0173-4590-80F9-9C5726A4BF7D}"/>
              </a:ext>
            </a:extLst>
          </p:cNvPr>
          <p:cNvSpPr txBox="1"/>
          <p:nvPr/>
        </p:nvSpPr>
        <p:spPr>
          <a:xfrm>
            <a:off x="7108310" y="2120793"/>
            <a:ext cx="776664" cy="338554"/>
          </a:xfrm>
          <a:prstGeom prst="rect">
            <a:avLst/>
          </a:prstGeom>
          <a:noFill/>
        </p:spPr>
        <p:txBody>
          <a:bodyPr wrap="square" rtlCol="0">
            <a:spAutoFit/>
          </a:bodyPr>
          <a:lstStyle/>
          <a:p>
            <a:pPr algn="ctr"/>
            <a:r>
              <a:rPr lang="es-CL" sz="1600" b="1" dirty="0">
                <a:latin typeface="Arial" panose="020B0604020202020204" pitchFamily="34" charset="0"/>
                <a:cs typeface="Arial" panose="020B0604020202020204" pitchFamily="34" charset="0"/>
              </a:rPr>
              <a:t>578</a:t>
            </a:r>
            <a:endParaRPr lang="es-CL" sz="1600"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2CE41B65-FCE8-49A1-A449-8AD984689BAA}"/>
              </a:ext>
            </a:extLst>
          </p:cNvPr>
          <p:cNvSpPr txBox="1"/>
          <p:nvPr/>
        </p:nvSpPr>
        <p:spPr>
          <a:xfrm>
            <a:off x="3263157" y="1963235"/>
            <a:ext cx="1881379" cy="707694"/>
          </a:xfrm>
          <a:prstGeom prst="rect">
            <a:avLst/>
          </a:prstGeom>
          <a:noFill/>
        </p:spPr>
        <p:txBody>
          <a:bodyPr wrap="square" rtlCol="0">
            <a:spAutoFit/>
          </a:bodyPr>
          <a:lstStyle/>
          <a:p>
            <a:pPr algn="ctr"/>
            <a:r>
              <a:rPr lang="es-CL" sz="1333" dirty="0">
                <a:solidFill>
                  <a:srgbClr val="474747"/>
                </a:solidFill>
                <a:latin typeface="Arial" panose="020B0604020202020204" pitchFamily="34" charset="0"/>
                <a:cs typeface="Arial" panose="020B0604020202020204" pitchFamily="34" charset="0"/>
              </a:rPr>
              <a:t>x 79,08 días</a:t>
            </a:r>
          </a:p>
          <a:p>
            <a:pPr algn="ctr"/>
            <a:r>
              <a:rPr lang="es-CL" sz="1333" dirty="0">
                <a:solidFill>
                  <a:srgbClr val="474747"/>
                </a:solidFill>
                <a:latin typeface="Arial" panose="020B0604020202020204" pitchFamily="34" charset="0"/>
                <a:cs typeface="Arial" panose="020B0604020202020204" pitchFamily="34" charset="0"/>
              </a:rPr>
              <a:t>s 118,81 días</a:t>
            </a:r>
          </a:p>
          <a:p>
            <a:pPr algn="ctr"/>
            <a:r>
              <a:rPr lang="es-CL" sz="1333" dirty="0">
                <a:solidFill>
                  <a:srgbClr val="474747"/>
                </a:solidFill>
                <a:latin typeface="Arial" panose="020B0604020202020204" pitchFamily="34" charset="0"/>
                <a:cs typeface="Arial" panose="020B0604020202020204" pitchFamily="34" charset="0"/>
              </a:rPr>
              <a:t>me 30,5 días</a:t>
            </a:r>
            <a:endParaRPr lang="es-CL" sz="1333"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CD3363D6-8E93-4419-8FE3-8EFC794FDDCA}"/>
              </a:ext>
            </a:extLst>
          </p:cNvPr>
          <p:cNvSpPr txBox="1"/>
          <p:nvPr/>
        </p:nvSpPr>
        <p:spPr>
          <a:xfrm>
            <a:off x="1953076" y="1371685"/>
            <a:ext cx="4748456" cy="502573"/>
          </a:xfrm>
          <a:prstGeom prst="rect">
            <a:avLst/>
          </a:prstGeom>
          <a:noFill/>
        </p:spPr>
        <p:txBody>
          <a:bodyPr wrap="square" rtlCol="0">
            <a:spAutoFit/>
          </a:bodyPr>
          <a:lstStyle/>
          <a:p>
            <a:pPr algn="ctr"/>
            <a:r>
              <a:rPr lang="es-CL" sz="1333" b="1" dirty="0">
                <a:latin typeface="Arial" panose="020B0604020202020204" pitchFamily="34" charset="0"/>
                <a:cs typeface="Arial" panose="020B0604020202020204" pitchFamily="34" charset="0"/>
              </a:rPr>
              <a:t>Intervalo 1° consulta- Confirmación diagnóstica </a:t>
            </a:r>
          </a:p>
          <a:p>
            <a:pPr algn="ctr"/>
            <a:r>
              <a:rPr lang="es-CL" sz="1333" dirty="0">
                <a:latin typeface="Arial" panose="020B0604020202020204" pitchFamily="34" charset="0"/>
                <a:cs typeface="Arial" panose="020B0604020202020204" pitchFamily="34" charset="0"/>
              </a:rPr>
              <a:t>(tiempo entre primera consulta y diagnóstico) </a:t>
            </a:r>
          </a:p>
        </p:txBody>
      </p:sp>
      <p:sp>
        <p:nvSpPr>
          <p:cNvPr id="13" name="CuadroTexto 12">
            <a:extLst>
              <a:ext uri="{FF2B5EF4-FFF2-40B4-BE49-F238E27FC236}">
                <a16:creationId xmlns:a16="http://schemas.microsoft.com/office/drawing/2014/main" id="{0C327D14-D356-46AF-A942-477BF628E5A9}"/>
              </a:ext>
            </a:extLst>
          </p:cNvPr>
          <p:cNvSpPr txBox="1"/>
          <p:nvPr/>
        </p:nvSpPr>
        <p:spPr>
          <a:xfrm>
            <a:off x="-102669" y="1520858"/>
            <a:ext cx="1444240" cy="707694"/>
          </a:xfrm>
          <a:prstGeom prst="rect">
            <a:avLst/>
          </a:prstGeom>
          <a:noFill/>
        </p:spPr>
        <p:txBody>
          <a:bodyPr wrap="square" rtlCol="0">
            <a:spAutoFit/>
          </a:bodyPr>
          <a:lstStyle/>
          <a:p>
            <a:pPr algn="ctr"/>
            <a:r>
              <a:rPr lang="es-CL" sz="1333" dirty="0">
                <a:latin typeface="Arial" panose="020B0604020202020204" pitchFamily="34" charset="0"/>
                <a:cs typeface="Arial" panose="020B0604020202020204" pitchFamily="34" charset="0"/>
              </a:rPr>
              <a:t>1era consulta por signo o síntoma</a:t>
            </a:r>
          </a:p>
        </p:txBody>
      </p:sp>
      <p:cxnSp>
        <p:nvCxnSpPr>
          <p:cNvPr id="14" name="Conector recto 13">
            <a:extLst>
              <a:ext uri="{FF2B5EF4-FFF2-40B4-BE49-F238E27FC236}">
                <a16:creationId xmlns:a16="http://schemas.microsoft.com/office/drawing/2014/main" id="{BCDD87A1-F305-4446-B631-40799D6E9E6B}"/>
              </a:ext>
            </a:extLst>
          </p:cNvPr>
          <p:cNvCxnSpPr>
            <a:cxnSpLocks/>
          </p:cNvCxnSpPr>
          <p:nvPr/>
        </p:nvCxnSpPr>
        <p:spPr>
          <a:xfrm>
            <a:off x="1268431" y="1744419"/>
            <a:ext cx="0" cy="31752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5D8A449A-1793-4640-8F97-716E5FFABB4E}"/>
              </a:ext>
            </a:extLst>
          </p:cNvPr>
          <p:cNvCxnSpPr>
            <a:cxnSpLocks/>
          </p:cNvCxnSpPr>
          <p:nvPr/>
        </p:nvCxnSpPr>
        <p:spPr>
          <a:xfrm>
            <a:off x="7461979" y="1791912"/>
            <a:ext cx="0" cy="31752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63F13C9D-3B3F-40E1-B4E4-D2D59B7BDD8C}"/>
              </a:ext>
            </a:extLst>
          </p:cNvPr>
          <p:cNvSpPr txBox="1"/>
          <p:nvPr/>
        </p:nvSpPr>
        <p:spPr>
          <a:xfrm>
            <a:off x="933435" y="2092175"/>
            <a:ext cx="625219" cy="338554"/>
          </a:xfrm>
          <a:prstGeom prst="rect">
            <a:avLst/>
          </a:prstGeom>
          <a:noFill/>
        </p:spPr>
        <p:txBody>
          <a:bodyPr wrap="square" rtlCol="0">
            <a:spAutoFit/>
          </a:bodyPr>
          <a:lstStyle/>
          <a:p>
            <a:pPr algn="ctr"/>
            <a:r>
              <a:rPr lang="es-CL" sz="1600" b="1" dirty="0">
                <a:latin typeface="Arial" panose="020B0604020202020204" pitchFamily="34" charset="0"/>
                <a:cs typeface="Arial" panose="020B0604020202020204" pitchFamily="34" charset="0"/>
              </a:rPr>
              <a:t>0</a:t>
            </a:r>
            <a:endParaRPr lang="es-CL" sz="1600" dirty="0">
              <a:latin typeface="Arial" panose="020B0604020202020204" pitchFamily="34" charset="0"/>
              <a:cs typeface="Arial" panose="020B0604020202020204" pitchFamily="34" charset="0"/>
            </a:endParaRPr>
          </a:p>
        </p:txBody>
      </p:sp>
      <p:cxnSp>
        <p:nvCxnSpPr>
          <p:cNvPr id="17" name="Conector recto 16">
            <a:extLst>
              <a:ext uri="{FF2B5EF4-FFF2-40B4-BE49-F238E27FC236}">
                <a16:creationId xmlns:a16="http://schemas.microsoft.com/office/drawing/2014/main" id="{E1C47E20-AA77-4FFD-BC92-E4FC32606288}"/>
              </a:ext>
            </a:extLst>
          </p:cNvPr>
          <p:cNvCxnSpPr>
            <a:cxnSpLocks/>
          </p:cNvCxnSpPr>
          <p:nvPr/>
        </p:nvCxnSpPr>
        <p:spPr>
          <a:xfrm>
            <a:off x="1282587" y="1933461"/>
            <a:ext cx="6179392" cy="747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Flecha: cheurón 19">
            <a:extLst>
              <a:ext uri="{FF2B5EF4-FFF2-40B4-BE49-F238E27FC236}">
                <a16:creationId xmlns:a16="http://schemas.microsoft.com/office/drawing/2014/main" id="{CD84E7B5-2DC3-4C38-B5D1-F316871B0291}"/>
              </a:ext>
            </a:extLst>
          </p:cNvPr>
          <p:cNvSpPr/>
          <p:nvPr/>
        </p:nvSpPr>
        <p:spPr>
          <a:xfrm>
            <a:off x="200035" y="2887992"/>
            <a:ext cx="3694136" cy="395949"/>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600" dirty="0">
                <a:solidFill>
                  <a:schemeClr val="bg1"/>
                </a:solidFill>
                <a:latin typeface="Arial" panose="020B0604020202020204" pitchFamily="34" charset="0"/>
                <a:cs typeface="Arial" panose="020B0604020202020204" pitchFamily="34" charset="0"/>
              </a:rPr>
              <a:t>Inicio</a:t>
            </a:r>
          </a:p>
        </p:txBody>
      </p:sp>
      <p:sp>
        <p:nvSpPr>
          <p:cNvPr id="21" name="Flecha: cheurón 20">
            <a:extLst>
              <a:ext uri="{FF2B5EF4-FFF2-40B4-BE49-F238E27FC236}">
                <a16:creationId xmlns:a16="http://schemas.microsoft.com/office/drawing/2014/main" id="{11E8BBC6-0DB8-460F-AD14-EA074923FF65}"/>
              </a:ext>
            </a:extLst>
          </p:cNvPr>
          <p:cNvSpPr/>
          <p:nvPr/>
        </p:nvSpPr>
        <p:spPr>
          <a:xfrm>
            <a:off x="4327304" y="2907211"/>
            <a:ext cx="3694137" cy="39642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600" dirty="0">
                <a:solidFill>
                  <a:schemeClr val="bg1"/>
                </a:solidFill>
                <a:latin typeface="Arial" panose="020B0604020202020204" pitchFamily="34" charset="0"/>
                <a:cs typeface="Arial" panose="020B0604020202020204" pitchFamily="34" charset="0"/>
              </a:rPr>
              <a:t>Confirmación diagnóstica</a:t>
            </a:r>
          </a:p>
        </p:txBody>
      </p:sp>
      <p:sp>
        <p:nvSpPr>
          <p:cNvPr id="30" name="CuadroTexto 29">
            <a:extLst>
              <a:ext uri="{FF2B5EF4-FFF2-40B4-BE49-F238E27FC236}">
                <a16:creationId xmlns:a16="http://schemas.microsoft.com/office/drawing/2014/main" id="{274EC5FF-7023-4AE8-9981-A8A5F13B1E7B}"/>
              </a:ext>
            </a:extLst>
          </p:cNvPr>
          <p:cNvSpPr txBox="1"/>
          <p:nvPr/>
        </p:nvSpPr>
        <p:spPr>
          <a:xfrm>
            <a:off x="69735" y="3386534"/>
            <a:ext cx="4166071" cy="738664"/>
          </a:xfrm>
          <a:prstGeom prst="rect">
            <a:avLst/>
          </a:prstGeom>
          <a:noFill/>
        </p:spPr>
        <p:txBody>
          <a:bodyPr wrap="square" rtlCol="0">
            <a:spAutoFit/>
          </a:bodyPr>
          <a:lstStyle/>
          <a:p>
            <a:pPr marL="228594" indent="-228594">
              <a:buFont typeface="Wingdings" panose="05000000000000000000" pitchFamily="2" charset="2"/>
              <a:buChar char="ü"/>
            </a:pPr>
            <a:r>
              <a:rPr lang="es-CL" sz="1400" dirty="0">
                <a:latin typeface="Arial" panose="020B0604020202020204" pitchFamily="34" charset="0"/>
                <a:ea typeface="Calibri" panose="020F0502020204030204" pitchFamily="34" charset="0"/>
              </a:rPr>
              <a:t>La trayectoria terapéutica puede iniciar asociada a síntomas o signos, o por hallazgos secundarios.</a:t>
            </a:r>
            <a:endParaRPr lang="es-CL" sz="1400" dirty="0">
              <a:latin typeface="Arial" panose="020B0604020202020204" pitchFamily="34" charset="0"/>
              <a:cs typeface="Arial" panose="020B0604020202020204" pitchFamily="34" charset="0"/>
            </a:endParaRPr>
          </a:p>
        </p:txBody>
      </p:sp>
      <p:sp>
        <p:nvSpPr>
          <p:cNvPr id="31" name="CuadroTexto 30">
            <a:extLst>
              <a:ext uri="{FF2B5EF4-FFF2-40B4-BE49-F238E27FC236}">
                <a16:creationId xmlns:a16="http://schemas.microsoft.com/office/drawing/2014/main" id="{78EE44C1-6529-443F-A79B-27BD35B5A41C}"/>
              </a:ext>
            </a:extLst>
          </p:cNvPr>
          <p:cNvSpPr txBox="1"/>
          <p:nvPr/>
        </p:nvSpPr>
        <p:spPr>
          <a:xfrm>
            <a:off x="26054" y="4084496"/>
            <a:ext cx="4166072" cy="738664"/>
          </a:xfrm>
          <a:prstGeom prst="rect">
            <a:avLst/>
          </a:prstGeom>
          <a:noFill/>
        </p:spPr>
        <p:txBody>
          <a:bodyPr wrap="square" rtlCol="0">
            <a:spAutoFit/>
          </a:bodyPr>
          <a:lstStyle/>
          <a:p>
            <a:pPr marL="228594" indent="-228594">
              <a:buFont typeface="Wingdings" panose="05000000000000000000" pitchFamily="2" charset="2"/>
              <a:buChar char="ü"/>
            </a:pPr>
            <a:r>
              <a:rPr lang="es-ES" sz="1400" dirty="0">
                <a:latin typeface="Arial" panose="020B0604020202020204" pitchFamily="34" charset="0"/>
                <a:ea typeface="Calibri" panose="020F0502020204030204" pitchFamily="34" charset="0"/>
              </a:rPr>
              <a:t>Principales signos o síntomas fueron tos, disnea, hemoptisis, cansancio, fatiga y dolor al respirar.</a:t>
            </a:r>
            <a:endParaRPr lang="es-CL" sz="1400" dirty="0">
              <a:latin typeface="Arial" panose="020B0604020202020204" pitchFamily="34" charset="0"/>
              <a:cs typeface="Arial" panose="020B0604020202020204" pitchFamily="34" charset="0"/>
            </a:endParaRPr>
          </a:p>
        </p:txBody>
      </p:sp>
      <p:sp>
        <p:nvSpPr>
          <p:cNvPr id="32" name="CuadroTexto 31">
            <a:extLst>
              <a:ext uri="{FF2B5EF4-FFF2-40B4-BE49-F238E27FC236}">
                <a16:creationId xmlns:a16="http://schemas.microsoft.com/office/drawing/2014/main" id="{9858F7CD-54AC-484E-844D-54A9550B6675}"/>
              </a:ext>
            </a:extLst>
          </p:cNvPr>
          <p:cNvSpPr txBox="1"/>
          <p:nvPr/>
        </p:nvSpPr>
        <p:spPr>
          <a:xfrm>
            <a:off x="49203" y="4762241"/>
            <a:ext cx="4144671" cy="738664"/>
          </a:xfrm>
          <a:prstGeom prst="rect">
            <a:avLst/>
          </a:prstGeom>
          <a:noFill/>
        </p:spPr>
        <p:txBody>
          <a:bodyPr wrap="square" rtlCol="0">
            <a:spAutoFit/>
          </a:bodyPr>
          <a:lstStyle/>
          <a:p>
            <a:pPr marL="228594" indent="-228594">
              <a:buFont typeface="Wingdings" panose="05000000000000000000" pitchFamily="2" charset="2"/>
              <a:buChar char="ü"/>
            </a:pPr>
            <a:r>
              <a:rPr lang="es-ES" sz="1400" dirty="0">
                <a:latin typeface="Arial" panose="020B0604020202020204" pitchFamily="34" charset="0"/>
                <a:ea typeface="Calibri" panose="020F0502020204030204" pitchFamily="34" charset="0"/>
              </a:rPr>
              <a:t>Los hallazgos secundarios fueron principalmente relacionados al sistema cardiovascular</a:t>
            </a:r>
            <a:endParaRPr lang="es-CL" sz="1400" dirty="0">
              <a:latin typeface="Arial" panose="020B0604020202020204" pitchFamily="34" charset="0"/>
              <a:cs typeface="Arial" panose="020B0604020202020204" pitchFamily="34" charset="0"/>
            </a:endParaRPr>
          </a:p>
        </p:txBody>
      </p:sp>
      <p:sp>
        <p:nvSpPr>
          <p:cNvPr id="33" name="CuadroTexto 32">
            <a:extLst>
              <a:ext uri="{FF2B5EF4-FFF2-40B4-BE49-F238E27FC236}">
                <a16:creationId xmlns:a16="http://schemas.microsoft.com/office/drawing/2014/main" id="{C174A672-3015-4E5B-8857-394B1D1A614E}"/>
              </a:ext>
            </a:extLst>
          </p:cNvPr>
          <p:cNvSpPr txBox="1"/>
          <p:nvPr/>
        </p:nvSpPr>
        <p:spPr>
          <a:xfrm>
            <a:off x="26054" y="5406547"/>
            <a:ext cx="4144672" cy="1169551"/>
          </a:xfrm>
          <a:prstGeom prst="rect">
            <a:avLst/>
          </a:prstGeom>
          <a:noFill/>
        </p:spPr>
        <p:txBody>
          <a:bodyPr wrap="square" rtlCol="0">
            <a:spAutoFit/>
          </a:bodyPr>
          <a:lstStyle/>
          <a:p>
            <a:pPr marL="228594" indent="-228594">
              <a:buFont typeface="Wingdings" panose="05000000000000000000" pitchFamily="2" charset="2"/>
              <a:buChar char="ü"/>
            </a:pPr>
            <a:r>
              <a:rPr lang="es-ES" sz="1400" dirty="0">
                <a:latin typeface="Arial" panose="020B0604020202020204" pitchFamily="34" charset="0"/>
                <a:ea typeface="Cambria" panose="02040503050406030204" pitchFamily="18" charset="0"/>
              </a:rPr>
              <a:t>Los síntomas se confunden habitualmente con otras enfermedades, siendo la neumonía un diagnóstico recurrente en personas que después son diagnosticados con cáncer de pulmón. </a:t>
            </a:r>
            <a:endParaRPr lang="es-CL" sz="1400" dirty="0">
              <a:latin typeface="Arial" panose="020B0604020202020204" pitchFamily="34" charset="0"/>
              <a:cs typeface="Arial" panose="020B0604020202020204" pitchFamily="34" charset="0"/>
            </a:endParaRPr>
          </a:p>
        </p:txBody>
      </p:sp>
      <p:sp>
        <p:nvSpPr>
          <p:cNvPr id="34" name="CuadroTexto 33">
            <a:extLst>
              <a:ext uri="{FF2B5EF4-FFF2-40B4-BE49-F238E27FC236}">
                <a16:creationId xmlns:a16="http://schemas.microsoft.com/office/drawing/2014/main" id="{4CD4F79D-4BC3-47A9-A65C-E7113727855E}"/>
              </a:ext>
            </a:extLst>
          </p:cNvPr>
          <p:cNvSpPr txBox="1"/>
          <p:nvPr/>
        </p:nvSpPr>
        <p:spPr>
          <a:xfrm>
            <a:off x="4170727" y="3385833"/>
            <a:ext cx="4166072" cy="738664"/>
          </a:xfrm>
          <a:prstGeom prst="rect">
            <a:avLst/>
          </a:prstGeom>
          <a:noFill/>
        </p:spPr>
        <p:txBody>
          <a:bodyPr wrap="square" rtlCol="0">
            <a:spAutoFit/>
          </a:bodyPr>
          <a:lstStyle/>
          <a:p>
            <a:pPr marL="228594" indent="-228594">
              <a:buFont typeface="Wingdings" panose="05000000000000000000" pitchFamily="2" charset="2"/>
              <a:buChar char="ü"/>
            </a:pPr>
            <a:r>
              <a:rPr lang="es-ES" sz="1400" dirty="0">
                <a:latin typeface="Arial" panose="020B0604020202020204" pitchFamily="34" charset="0"/>
                <a:ea typeface="Cambria" panose="02040503050406030204" pitchFamily="18" charset="0"/>
              </a:rPr>
              <a:t>Etapa en la que se inicia un proceso de exámenes y visitas a especialistas después de activar la sospecha de cáncer de pulmón. </a:t>
            </a:r>
            <a:endParaRPr lang="es-CL" sz="1400" dirty="0">
              <a:latin typeface="Arial" panose="020B0604020202020204" pitchFamily="34" charset="0"/>
              <a:cs typeface="Arial" panose="020B0604020202020204" pitchFamily="34" charset="0"/>
            </a:endParaRPr>
          </a:p>
        </p:txBody>
      </p:sp>
      <p:sp>
        <p:nvSpPr>
          <p:cNvPr id="35" name="CuadroTexto 34">
            <a:extLst>
              <a:ext uri="{FF2B5EF4-FFF2-40B4-BE49-F238E27FC236}">
                <a16:creationId xmlns:a16="http://schemas.microsoft.com/office/drawing/2014/main" id="{BA506844-A22A-4C20-BF53-C96420FDAE4C}"/>
              </a:ext>
            </a:extLst>
          </p:cNvPr>
          <p:cNvSpPr txBox="1"/>
          <p:nvPr/>
        </p:nvSpPr>
        <p:spPr>
          <a:xfrm>
            <a:off x="4160218" y="4096290"/>
            <a:ext cx="4011035" cy="738664"/>
          </a:xfrm>
          <a:prstGeom prst="rect">
            <a:avLst/>
          </a:prstGeom>
          <a:noFill/>
        </p:spPr>
        <p:txBody>
          <a:bodyPr wrap="square" rtlCol="0">
            <a:spAutoFit/>
          </a:bodyPr>
          <a:lstStyle/>
          <a:p>
            <a:pPr marL="228594" indent="-228594">
              <a:buFont typeface="Wingdings" panose="05000000000000000000" pitchFamily="2" charset="2"/>
              <a:buChar char="ü"/>
            </a:pPr>
            <a:r>
              <a:rPr lang="es-ES" sz="1400" dirty="0">
                <a:latin typeface="Arial" panose="020B0604020202020204" pitchFamily="34" charset="0"/>
                <a:ea typeface="Cambria" panose="02040503050406030204" pitchFamily="18" charset="0"/>
              </a:rPr>
              <a:t>Etapa marcada por varias emociones en las personas con cáncer de pulmón, principalmente miedo, angustia, y ansiedad</a:t>
            </a:r>
            <a:endParaRPr lang="es-CL" sz="1400" dirty="0">
              <a:latin typeface="Arial" panose="020B0604020202020204" pitchFamily="34" charset="0"/>
              <a:cs typeface="Arial" panose="020B0604020202020204" pitchFamily="34" charset="0"/>
            </a:endParaRPr>
          </a:p>
        </p:txBody>
      </p:sp>
      <p:sp>
        <p:nvSpPr>
          <p:cNvPr id="36" name="CuadroTexto 35">
            <a:extLst>
              <a:ext uri="{FF2B5EF4-FFF2-40B4-BE49-F238E27FC236}">
                <a16:creationId xmlns:a16="http://schemas.microsoft.com/office/drawing/2014/main" id="{1D4699A8-EBA4-4FD7-AFE5-F0E750D2909E}"/>
              </a:ext>
            </a:extLst>
          </p:cNvPr>
          <p:cNvSpPr txBox="1"/>
          <p:nvPr/>
        </p:nvSpPr>
        <p:spPr>
          <a:xfrm>
            <a:off x="4160216" y="4782493"/>
            <a:ext cx="4000529" cy="738664"/>
          </a:xfrm>
          <a:prstGeom prst="rect">
            <a:avLst/>
          </a:prstGeom>
          <a:noFill/>
        </p:spPr>
        <p:txBody>
          <a:bodyPr wrap="square" rtlCol="0">
            <a:spAutoFit/>
          </a:bodyPr>
          <a:lstStyle/>
          <a:p>
            <a:pPr marL="228594" indent="-228594">
              <a:buFont typeface="Wingdings" panose="05000000000000000000" pitchFamily="2" charset="2"/>
              <a:buChar char="ü"/>
            </a:pPr>
            <a:r>
              <a:rPr lang="es-CL" sz="1400" dirty="0">
                <a:latin typeface="Arial" panose="020B0604020202020204" pitchFamily="34" charset="0"/>
                <a:ea typeface="Cambria" panose="02040503050406030204" pitchFamily="18" charset="0"/>
              </a:rPr>
              <a:t>Es importante el acceso a especialistas como broncopulmonares, oncólogos, cirujanos de tórax </a:t>
            </a:r>
            <a:endParaRPr lang="es-CL" sz="1400" dirty="0">
              <a:latin typeface="Arial" panose="020B0604020202020204" pitchFamily="34" charset="0"/>
              <a:cs typeface="Arial" panose="020B0604020202020204" pitchFamily="34" charset="0"/>
            </a:endParaRPr>
          </a:p>
        </p:txBody>
      </p:sp>
      <p:sp>
        <p:nvSpPr>
          <p:cNvPr id="37" name="CuadroTexto 36">
            <a:extLst>
              <a:ext uri="{FF2B5EF4-FFF2-40B4-BE49-F238E27FC236}">
                <a16:creationId xmlns:a16="http://schemas.microsoft.com/office/drawing/2014/main" id="{E278C836-8ECB-4699-B800-F04950840C25}"/>
              </a:ext>
            </a:extLst>
          </p:cNvPr>
          <p:cNvSpPr txBox="1"/>
          <p:nvPr/>
        </p:nvSpPr>
        <p:spPr>
          <a:xfrm>
            <a:off x="4177327" y="5446360"/>
            <a:ext cx="4034952" cy="523220"/>
          </a:xfrm>
          <a:prstGeom prst="rect">
            <a:avLst/>
          </a:prstGeom>
          <a:noFill/>
        </p:spPr>
        <p:txBody>
          <a:bodyPr wrap="square" rtlCol="0">
            <a:spAutoFit/>
          </a:bodyPr>
          <a:lstStyle/>
          <a:p>
            <a:pPr marL="228594" indent="-228594">
              <a:buFont typeface="Wingdings" panose="05000000000000000000" pitchFamily="2" charset="2"/>
              <a:buChar char="ü"/>
            </a:pPr>
            <a:r>
              <a:rPr lang="es-ES" sz="1400" dirty="0">
                <a:latin typeface="Arial" panose="020B0604020202020204" pitchFamily="34" charset="0"/>
                <a:ea typeface="Cambria" panose="02040503050406030204" pitchFamily="18" charset="0"/>
              </a:rPr>
              <a:t>La confirmación diagnóstica la entregan diversos profesionales de la salud..</a:t>
            </a:r>
            <a:endParaRPr lang="es-CL" sz="1400" dirty="0">
              <a:latin typeface="Arial" panose="020B0604020202020204" pitchFamily="34" charset="0"/>
              <a:cs typeface="Arial" panose="020B0604020202020204" pitchFamily="34" charset="0"/>
            </a:endParaRPr>
          </a:p>
        </p:txBody>
      </p:sp>
      <p:sp>
        <p:nvSpPr>
          <p:cNvPr id="38" name="CuadroTexto 37">
            <a:extLst>
              <a:ext uri="{FF2B5EF4-FFF2-40B4-BE49-F238E27FC236}">
                <a16:creationId xmlns:a16="http://schemas.microsoft.com/office/drawing/2014/main" id="{F94BDCA3-65BE-4EFE-AA8A-6E016F0F8DA6}"/>
              </a:ext>
            </a:extLst>
          </p:cNvPr>
          <p:cNvSpPr txBox="1"/>
          <p:nvPr/>
        </p:nvSpPr>
        <p:spPr>
          <a:xfrm>
            <a:off x="4170724" y="5933448"/>
            <a:ext cx="4251359" cy="523220"/>
          </a:xfrm>
          <a:prstGeom prst="rect">
            <a:avLst/>
          </a:prstGeom>
          <a:noFill/>
        </p:spPr>
        <p:txBody>
          <a:bodyPr wrap="square" rtlCol="0">
            <a:spAutoFit/>
          </a:bodyPr>
          <a:lstStyle/>
          <a:p>
            <a:pPr marL="228594" indent="-228594">
              <a:buFont typeface="Wingdings" panose="05000000000000000000" pitchFamily="2" charset="2"/>
              <a:buChar char="ü"/>
            </a:pPr>
            <a:r>
              <a:rPr lang="es-ES" sz="1400" dirty="0">
                <a:latin typeface="Arial" panose="020B0604020202020204" pitchFamily="34" charset="0"/>
                <a:ea typeface="Cambria" panose="02040503050406030204" pitchFamily="18" charset="0"/>
              </a:rPr>
              <a:t>Diversos exámenes pueden confirmar el diagnóstico, como biopsia, escáner, radiografía.</a:t>
            </a:r>
            <a:endParaRPr lang="es-CL" sz="1400" dirty="0">
              <a:latin typeface="Arial" panose="020B0604020202020204" pitchFamily="34" charset="0"/>
              <a:cs typeface="Arial" panose="020B0604020202020204" pitchFamily="34" charset="0"/>
            </a:endParaRPr>
          </a:p>
        </p:txBody>
      </p:sp>
      <p:sp>
        <p:nvSpPr>
          <p:cNvPr id="46" name="CuadroTexto 45">
            <a:extLst>
              <a:ext uri="{FF2B5EF4-FFF2-40B4-BE49-F238E27FC236}">
                <a16:creationId xmlns:a16="http://schemas.microsoft.com/office/drawing/2014/main" id="{7BA10ACD-8181-43B2-B4CA-95CD78656E73}"/>
              </a:ext>
            </a:extLst>
          </p:cNvPr>
          <p:cNvSpPr txBox="1"/>
          <p:nvPr/>
        </p:nvSpPr>
        <p:spPr>
          <a:xfrm>
            <a:off x="8636183" y="3289269"/>
            <a:ext cx="3143781" cy="707694"/>
          </a:xfrm>
          <a:prstGeom prst="rect">
            <a:avLst/>
          </a:prstGeom>
          <a:noFill/>
        </p:spPr>
        <p:txBody>
          <a:bodyPr wrap="square" rtlCol="0">
            <a:spAutoFit/>
          </a:bodyPr>
          <a:lstStyle/>
          <a:p>
            <a:pPr marL="228594" indent="-228594" algn="just">
              <a:buFont typeface="Wingdings" panose="05000000000000000000" pitchFamily="2" charset="2"/>
              <a:buChar char="ü"/>
            </a:pPr>
            <a:r>
              <a:rPr lang="es-CL" sz="1333" b="1" dirty="0">
                <a:solidFill>
                  <a:srgbClr val="FF0000"/>
                </a:solidFill>
                <a:latin typeface="Arial" panose="020B0604020202020204" pitchFamily="34" charset="0"/>
                <a:cs typeface="Arial" panose="020B0604020202020204" pitchFamily="34" charset="0"/>
              </a:rPr>
              <a:t>38,5% presentó retraso </a:t>
            </a:r>
            <a:r>
              <a:rPr lang="es-CL" sz="1333" b="1" i="1" dirty="0">
                <a:solidFill>
                  <a:srgbClr val="FF0000"/>
                </a:solidFill>
                <a:latin typeface="Arial" panose="020B0604020202020204" pitchFamily="34" charset="0"/>
                <a:cs typeface="Arial" panose="020B0604020202020204" pitchFamily="34" charset="0"/>
              </a:rPr>
              <a:t>*</a:t>
            </a:r>
            <a:r>
              <a:rPr lang="es-CL" sz="1333" i="1" dirty="0">
                <a:solidFill>
                  <a:srgbClr val="FF0000"/>
                </a:solidFill>
                <a:latin typeface="Arial" panose="020B0604020202020204" pitchFamily="34" charset="0"/>
                <a:cs typeface="Arial" panose="020B0604020202020204" pitchFamily="34" charset="0"/>
              </a:rPr>
              <a:t>(Punto de corte 60 días) </a:t>
            </a:r>
          </a:p>
          <a:p>
            <a:pPr marL="228594" indent="-228594" algn="just">
              <a:buFont typeface="Wingdings" panose="05000000000000000000" pitchFamily="2" charset="2"/>
              <a:buChar char="ü"/>
            </a:pPr>
            <a:endParaRPr lang="es-CL" sz="1333" b="1" dirty="0">
              <a:solidFill>
                <a:srgbClr val="FF0000"/>
              </a:solidFill>
              <a:latin typeface="Arial" panose="020B0604020202020204" pitchFamily="34" charset="0"/>
              <a:cs typeface="Arial" panose="020B0604020202020204" pitchFamily="34" charset="0"/>
            </a:endParaRPr>
          </a:p>
        </p:txBody>
      </p:sp>
      <p:sp>
        <p:nvSpPr>
          <p:cNvPr id="50" name="CuadroTexto 49">
            <a:extLst>
              <a:ext uri="{FF2B5EF4-FFF2-40B4-BE49-F238E27FC236}">
                <a16:creationId xmlns:a16="http://schemas.microsoft.com/office/drawing/2014/main" id="{BDC79BD8-D4A4-4ECB-8CB3-AF95AF7D3FDA}"/>
              </a:ext>
            </a:extLst>
          </p:cNvPr>
          <p:cNvSpPr txBox="1"/>
          <p:nvPr/>
        </p:nvSpPr>
        <p:spPr>
          <a:xfrm>
            <a:off x="8267065" y="3978760"/>
            <a:ext cx="3626911" cy="1221168"/>
          </a:xfrm>
          <a:prstGeom prst="rect">
            <a:avLst/>
          </a:prstGeom>
          <a:noFill/>
        </p:spPr>
        <p:txBody>
          <a:bodyPr wrap="square" rtlCol="0">
            <a:spAutoFit/>
          </a:bodyPr>
          <a:lstStyle/>
          <a:p>
            <a:pPr marL="228594" indent="-228594" algn="just">
              <a:buFont typeface="Wingdings" panose="05000000000000000000" pitchFamily="2" charset="2"/>
              <a:buChar char="ü"/>
            </a:pPr>
            <a:r>
              <a:rPr lang="es-CL" sz="1467" b="1" dirty="0">
                <a:solidFill>
                  <a:srgbClr val="002060"/>
                </a:solidFill>
                <a:latin typeface="Arial" panose="020B0604020202020204" pitchFamily="34" charset="0"/>
                <a:cs typeface="Arial" panose="020B0604020202020204" pitchFamily="34" charset="0"/>
              </a:rPr>
              <a:t>Personas del Quintil II tuvieron 5,7 veces más chance de presentar retraso en la confirmación diagnóstica en comparación a las personas del quintil V (p=0,04). </a:t>
            </a:r>
          </a:p>
        </p:txBody>
      </p:sp>
    </p:spTree>
    <p:extLst>
      <p:ext uri="{BB962C8B-B14F-4D97-AF65-F5344CB8AC3E}">
        <p14:creationId xmlns:p14="http://schemas.microsoft.com/office/powerpoint/2010/main" val="205441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6" grpId="0"/>
      <p:bldP spid="30" grpId="0"/>
      <p:bldP spid="31" grpId="0"/>
      <p:bldP spid="32" grpId="0"/>
      <p:bldP spid="33" grpId="0"/>
      <p:bldP spid="34" grpId="0"/>
      <p:bldP spid="35" grpId="0"/>
      <p:bldP spid="36" grpId="0"/>
      <p:bldP spid="37" grpId="0"/>
      <p:bldP spid="38" grpId="0"/>
      <p:bldP spid="46"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69C3DA3-85ED-A16C-44D6-796E40A43599}"/>
              </a:ext>
            </a:extLst>
          </p:cNvPr>
          <p:cNvPicPr>
            <a:picLocks noChangeAspect="1"/>
          </p:cNvPicPr>
          <p:nvPr/>
        </p:nvPicPr>
        <p:blipFill rotWithShape="1">
          <a:blip r:embed="rId2">
            <a:extLst>
              <a:ext uri="{28A0092B-C50C-407E-A947-70E740481C1C}">
                <a14:useLocalDpi xmlns:a14="http://schemas.microsoft.com/office/drawing/2010/main" val="0"/>
              </a:ext>
            </a:extLst>
          </a:blip>
          <a:srcRect l="9747" t="41327" r="38303" b="27829"/>
          <a:stretch/>
        </p:blipFill>
        <p:spPr>
          <a:xfrm>
            <a:off x="2903" y="-2957"/>
            <a:ext cx="11945509" cy="1019371"/>
          </a:xfrm>
          <a:prstGeom prst="rect">
            <a:avLst/>
          </a:prstGeom>
        </p:spPr>
      </p:pic>
      <p:sp>
        <p:nvSpPr>
          <p:cNvPr id="8" name="Título 6">
            <a:extLst>
              <a:ext uri="{FF2B5EF4-FFF2-40B4-BE49-F238E27FC236}">
                <a16:creationId xmlns:a16="http://schemas.microsoft.com/office/drawing/2014/main" id="{58ED6FF5-0EC8-4A5E-A2BA-1EC52287C676}"/>
              </a:ext>
            </a:extLst>
          </p:cNvPr>
          <p:cNvSpPr txBox="1">
            <a:spLocks/>
          </p:cNvSpPr>
          <p:nvPr/>
        </p:nvSpPr>
        <p:spPr>
          <a:xfrm>
            <a:off x="4314897" y="-8300"/>
            <a:ext cx="3318619" cy="1036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chemeClr val="accent1">
                    <a:lumMod val="50000"/>
                  </a:schemeClr>
                </a:solidFill>
                <a:latin typeface="Arial" panose="020B0604020202020204" pitchFamily="34" charset="0"/>
                <a:cs typeface="Arial" panose="020B0604020202020204" pitchFamily="34" charset="0"/>
              </a:rPr>
              <a:t>Resultados</a:t>
            </a:r>
          </a:p>
        </p:txBody>
      </p:sp>
      <p:grpSp>
        <p:nvGrpSpPr>
          <p:cNvPr id="27" name="Grupo 26">
            <a:extLst>
              <a:ext uri="{FF2B5EF4-FFF2-40B4-BE49-F238E27FC236}">
                <a16:creationId xmlns:a16="http://schemas.microsoft.com/office/drawing/2014/main" id="{388011D0-9526-4C15-834C-03E8293DC664}"/>
              </a:ext>
            </a:extLst>
          </p:cNvPr>
          <p:cNvGrpSpPr/>
          <p:nvPr/>
        </p:nvGrpSpPr>
        <p:grpSpPr>
          <a:xfrm>
            <a:off x="257341" y="1337367"/>
            <a:ext cx="11677312" cy="1026324"/>
            <a:chOff x="97726" y="1783864"/>
            <a:chExt cx="8757984" cy="769743"/>
          </a:xfrm>
        </p:grpSpPr>
        <p:sp>
          <p:nvSpPr>
            <p:cNvPr id="28" name="Flecha: cheurón 27">
              <a:extLst>
                <a:ext uri="{FF2B5EF4-FFF2-40B4-BE49-F238E27FC236}">
                  <a16:creationId xmlns:a16="http://schemas.microsoft.com/office/drawing/2014/main" id="{C4DEA025-406C-44D6-A0FD-F3F4B27C529E}"/>
                </a:ext>
              </a:extLst>
            </p:cNvPr>
            <p:cNvSpPr/>
            <p:nvPr/>
          </p:nvSpPr>
          <p:spPr>
            <a:xfrm>
              <a:off x="4513233" y="1798047"/>
              <a:ext cx="4342477" cy="357669"/>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2400" dirty="0">
                  <a:solidFill>
                    <a:schemeClr val="bg1"/>
                  </a:solidFill>
                  <a:latin typeface="Arial" panose="020B0604020202020204" pitchFamily="34" charset="0"/>
                  <a:cs typeface="Arial" panose="020B0604020202020204" pitchFamily="34" charset="0"/>
                </a:rPr>
                <a:t>Confirmación Diagnóstica</a:t>
              </a:r>
            </a:p>
          </p:txBody>
        </p:sp>
        <p:sp>
          <p:nvSpPr>
            <p:cNvPr id="29" name="Flecha: cheurón 28">
              <a:extLst>
                <a:ext uri="{FF2B5EF4-FFF2-40B4-BE49-F238E27FC236}">
                  <a16:creationId xmlns:a16="http://schemas.microsoft.com/office/drawing/2014/main" id="{D44D9E2D-6837-405A-9437-DBAB0AC5A71D}"/>
                </a:ext>
              </a:extLst>
            </p:cNvPr>
            <p:cNvSpPr/>
            <p:nvPr/>
          </p:nvSpPr>
          <p:spPr>
            <a:xfrm>
              <a:off x="97726" y="1783864"/>
              <a:ext cx="4378994" cy="371852"/>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2400" dirty="0">
                  <a:solidFill>
                    <a:schemeClr val="bg1"/>
                  </a:solidFill>
                  <a:latin typeface="Arial" panose="020B0604020202020204" pitchFamily="34" charset="0"/>
                  <a:cs typeface="Arial" panose="020B0604020202020204" pitchFamily="34" charset="0"/>
                </a:rPr>
                <a:t>Inicio -1° consulta</a:t>
              </a:r>
            </a:p>
          </p:txBody>
        </p:sp>
        <p:sp>
          <p:nvSpPr>
            <p:cNvPr id="39" name="CuadroTexto 38">
              <a:extLst>
                <a:ext uri="{FF2B5EF4-FFF2-40B4-BE49-F238E27FC236}">
                  <a16:creationId xmlns:a16="http://schemas.microsoft.com/office/drawing/2014/main" id="{95C5D344-A319-40F1-955C-A1EE6C7630B8}"/>
                </a:ext>
              </a:extLst>
            </p:cNvPr>
            <p:cNvSpPr txBox="1"/>
            <p:nvPr/>
          </p:nvSpPr>
          <p:spPr>
            <a:xfrm>
              <a:off x="97726" y="2315032"/>
              <a:ext cx="8654909" cy="238575"/>
            </a:xfrm>
            <a:prstGeom prst="rect">
              <a:avLst/>
            </a:prstGeom>
            <a:noFill/>
            <a:ln>
              <a:noFill/>
            </a:ln>
          </p:spPr>
          <p:txBody>
            <a:bodyPr wrap="square" rtlCol="0">
              <a:spAutoFit/>
            </a:bodyPr>
            <a:lstStyle/>
            <a:p>
              <a:pPr lvl="0" algn="ctr"/>
              <a:r>
                <a:rPr lang="es-CL" sz="1467" b="1" dirty="0">
                  <a:latin typeface="Arial" panose="020B0604020202020204" pitchFamily="34" charset="0"/>
                  <a:ea typeface="Times New Roman" panose="02020603050405020304" pitchFamily="18" charset="0"/>
                </a:rPr>
                <a:t>DSS con mayor influencia en la posibilidad de retraso</a:t>
              </a:r>
            </a:p>
          </p:txBody>
        </p:sp>
        <p:sp>
          <p:nvSpPr>
            <p:cNvPr id="40" name="Abrir llave 39">
              <a:extLst>
                <a:ext uri="{FF2B5EF4-FFF2-40B4-BE49-F238E27FC236}">
                  <a16:creationId xmlns:a16="http://schemas.microsoft.com/office/drawing/2014/main" id="{AF419EF6-DC73-4D23-BCB2-F9708DA71C12}"/>
                </a:ext>
              </a:extLst>
            </p:cNvPr>
            <p:cNvSpPr/>
            <p:nvPr/>
          </p:nvSpPr>
          <p:spPr>
            <a:xfrm rot="16200000">
              <a:off x="4370230" y="-2116786"/>
              <a:ext cx="212977" cy="8757982"/>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sz="2400" dirty="0"/>
            </a:p>
          </p:txBody>
        </p:sp>
      </p:grpSp>
      <p:sp>
        <p:nvSpPr>
          <p:cNvPr id="41" name="CuadroTexto 40">
            <a:extLst>
              <a:ext uri="{FF2B5EF4-FFF2-40B4-BE49-F238E27FC236}">
                <a16:creationId xmlns:a16="http://schemas.microsoft.com/office/drawing/2014/main" id="{B77E9AF0-2D3F-423D-802E-54DD3D6A9FDD}"/>
              </a:ext>
            </a:extLst>
          </p:cNvPr>
          <p:cNvSpPr txBox="1"/>
          <p:nvPr/>
        </p:nvSpPr>
        <p:spPr>
          <a:xfrm>
            <a:off x="8302945" y="3059361"/>
            <a:ext cx="3734633" cy="3450496"/>
          </a:xfrm>
          <a:prstGeom prst="rect">
            <a:avLst/>
          </a:prstGeom>
          <a:noFill/>
          <a:ln>
            <a:solidFill>
              <a:srgbClr val="FF0000"/>
            </a:solidFill>
          </a:ln>
        </p:spPr>
        <p:txBody>
          <a:bodyPr wrap="square" rtlCol="0">
            <a:spAutoFit/>
          </a:bodyPr>
          <a:lstStyle/>
          <a:p>
            <a:pPr marL="228594" indent="-228594" algn="just">
              <a:spcAft>
                <a:spcPts val="1067"/>
              </a:spcAft>
              <a:buFont typeface="Wingdings" panose="05000000000000000000" pitchFamily="2" charset="2"/>
              <a:buChar char="ü"/>
            </a:pPr>
            <a:r>
              <a:rPr lang="es-CL" sz="1467" dirty="0">
                <a:latin typeface="Arial" panose="020B0604020202020204" pitchFamily="34" charset="0"/>
                <a:ea typeface="Times New Roman" panose="02020603050405020304" pitchFamily="18" charset="0"/>
              </a:rPr>
              <a:t>Escasa </a:t>
            </a:r>
            <a:r>
              <a:rPr lang="es-CL" sz="1467" b="1" dirty="0">
                <a:solidFill>
                  <a:schemeClr val="accent1"/>
                </a:solidFill>
                <a:latin typeface="Arial" panose="020B0604020202020204" pitchFamily="34" charset="0"/>
                <a:ea typeface="Times New Roman" panose="02020603050405020304" pitchFamily="18" charset="0"/>
              </a:rPr>
              <a:t>disponibilidad</a:t>
            </a:r>
            <a:r>
              <a:rPr lang="es-CL" sz="1467" dirty="0">
                <a:latin typeface="Arial" panose="020B0604020202020204" pitchFamily="34" charset="0"/>
                <a:ea typeface="Times New Roman" panose="02020603050405020304" pitchFamily="18" charset="0"/>
              </a:rPr>
              <a:t> de infraestructura, dispositivos médicos y recursos humanos para la atención.</a:t>
            </a:r>
          </a:p>
          <a:p>
            <a:pPr marL="228594" indent="-228594" algn="just">
              <a:spcAft>
                <a:spcPts val="1067"/>
              </a:spcAft>
              <a:buFont typeface="Wingdings" panose="05000000000000000000" pitchFamily="2" charset="2"/>
              <a:buChar char="ü"/>
            </a:pPr>
            <a:r>
              <a:rPr lang="es-CL" sz="1467" dirty="0">
                <a:latin typeface="Arial" panose="020B0604020202020204" pitchFamily="34" charset="0"/>
                <a:ea typeface="Times New Roman" panose="02020603050405020304" pitchFamily="18" charset="0"/>
              </a:rPr>
              <a:t>Segmentación de la atención dificulta el </a:t>
            </a:r>
            <a:r>
              <a:rPr lang="es-CL" sz="1467" b="1" dirty="0">
                <a:solidFill>
                  <a:schemeClr val="accent6"/>
                </a:solidFill>
                <a:latin typeface="Arial" panose="020B0604020202020204" pitchFamily="34" charset="0"/>
                <a:ea typeface="Times New Roman" panose="02020603050405020304" pitchFamily="18" charset="0"/>
              </a:rPr>
              <a:t>acceso.</a:t>
            </a:r>
          </a:p>
          <a:p>
            <a:pPr marL="228594" indent="-228594" algn="just">
              <a:spcAft>
                <a:spcPts val="1067"/>
              </a:spcAft>
              <a:buFont typeface="Wingdings" panose="05000000000000000000" pitchFamily="2" charset="2"/>
              <a:buChar char="ü"/>
            </a:pPr>
            <a:r>
              <a:rPr lang="es-CL" sz="1467" dirty="0">
                <a:latin typeface="Arial" panose="020B0604020202020204" pitchFamily="34" charset="0"/>
                <a:ea typeface="Times New Roman" panose="02020603050405020304" pitchFamily="18" charset="0"/>
              </a:rPr>
              <a:t>Derivaciones a otra regiones aumenta la carga y el gasto de bolsillo de las personas dificultando su </a:t>
            </a:r>
            <a:r>
              <a:rPr lang="es-CL" sz="1467" b="1" dirty="0">
                <a:solidFill>
                  <a:schemeClr val="accent6"/>
                </a:solidFill>
                <a:latin typeface="Arial" panose="020B0604020202020204" pitchFamily="34" charset="0"/>
                <a:ea typeface="Times New Roman" panose="02020603050405020304" pitchFamily="18" charset="0"/>
              </a:rPr>
              <a:t>acceso</a:t>
            </a:r>
            <a:r>
              <a:rPr lang="es-CL" sz="1467" dirty="0">
                <a:latin typeface="Arial" panose="020B0604020202020204" pitchFamily="34" charset="0"/>
                <a:ea typeface="Times New Roman" panose="02020603050405020304" pitchFamily="18" charset="0"/>
              </a:rPr>
              <a:t> a la atención de salud . </a:t>
            </a:r>
          </a:p>
          <a:p>
            <a:pPr marL="228594" indent="-228594" algn="just">
              <a:spcAft>
                <a:spcPts val="1067"/>
              </a:spcAft>
              <a:buFont typeface="Wingdings" panose="05000000000000000000" pitchFamily="2" charset="2"/>
              <a:buChar char="ü"/>
            </a:pPr>
            <a:r>
              <a:rPr lang="es-CL" sz="1467" dirty="0">
                <a:latin typeface="Arial" panose="020B0604020202020204" pitchFamily="34" charset="0"/>
                <a:ea typeface="Times New Roman" panose="02020603050405020304" pitchFamily="18" charset="0"/>
              </a:rPr>
              <a:t>Atención de salud sin pertinencia cultural para personas de zonas rurales impacta negativamente en la </a:t>
            </a:r>
            <a:r>
              <a:rPr lang="es-CL" sz="1467" b="1" dirty="0">
                <a:solidFill>
                  <a:schemeClr val="accent2"/>
                </a:solidFill>
                <a:latin typeface="Arial" panose="020B0604020202020204" pitchFamily="34" charset="0"/>
                <a:ea typeface="Times New Roman" panose="02020603050405020304" pitchFamily="18" charset="0"/>
              </a:rPr>
              <a:t>aceptabilidad</a:t>
            </a:r>
            <a:r>
              <a:rPr lang="es-CL" sz="1467" dirty="0">
                <a:latin typeface="Arial" panose="020B0604020202020204" pitchFamily="34" charset="0"/>
                <a:ea typeface="Times New Roman" panose="02020603050405020304" pitchFamily="18" charset="0"/>
              </a:rPr>
              <a:t> de la atención.</a:t>
            </a:r>
            <a:endParaRPr lang="es-CL" sz="1467" dirty="0">
              <a:latin typeface="Times New Roman" panose="02020603050405020304" pitchFamily="18" charset="0"/>
              <a:ea typeface="Times New Roman" panose="02020603050405020304" pitchFamily="18" charset="0"/>
            </a:endParaRPr>
          </a:p>
        </p:txBody>
      </p:sp>
      <p:sp>
        <p:nvSpPr>
          <p:cNvPr id="42" name="CuadroTexto 41">
            <a:extLst>
              <a:ext uri="{FF2B5EF4-FFF2-40B4-BE49-F238E27FC236}">
                <a16:creationId xmlns:a16="http://schemas.microsoft.com/office/drawing/2014/main" id="{516BE1F3-D193-42F7-B790-F07C2A22245E}"/>
              </a:ext>
            </a:extLst>
          </p:cNvPr>
          <p:cNvSpPr txBox="1"/>
          <p:nvPr/>
        </p:nvSpPr>
        <p:spPr>
          <a:xfrm>
            <a:off x="171807" y="3059362"/>
            <a:ext cx="3737739" cy="3422155"/>
          </a:xfrm>
          <a:prstGeom prst="rect">
            <a:avLst/>
          </a:prstGeom>
          <a:noFill/>
          <a:ln>
            <a:solidFill>
              <a:srgbClr val="FF0000"/>
            </a:solidFill>
          </a:ln>
        </p:spPr>
        <p:txBody>
          <a:bodyPr wrap="square" rtlCol="0">
            <a:spAutoFit/>
          </a:bodyPr>
          <a:lstStyle/>
          <a:p>
            <a:pPr marL="228594" indent="-228594" algn="just">
              <a:spcAft>
                <a:spcPts val="1067"/>
              </a:spcAft>
              <a:buFont typeface="Wingdings" panose="05000000000000000000" pitchFamily="2" charset="2"/>
              <a:buChar char="ü"/>
            </a:pPr>
            <a:r>
              <a:rPr lang="es-CL" sz="1467" dirty="0">
                <a:latin typeface="Arial" panose="020B0604020202020204" pitchFamily="34" charset="0"/>
                <a:ea typeface="Times New Roman" panose="02020603050405020304" pitchFamily="18" charset="0"/>
              </a:rPr>
              <a:t>Limitado </a:t>
            </a:r>
            <a:r>
              <a:rPr lang="es-CL" sz="1467" b="1" dirty="0">
                <a:solidFill>
                  <a:schemeClr val="accent6"/>
                </a:solidFill>
                <a:latin typeface="Arial" panose="020B0604020202020204" pitchFamily="34" charset="0"/>
                <a:ea typeface="Times New Roman" panose="02020603050405020304" pitchFamily="18" charset="0"/>
              </a:rPr>
              <a:t>acceso</a:t>
            </a:r>
            <a:r>
              <a:rPr lang="es-CL" sz="1467" dirty="0">
                <a:latin typeface="Arial" panose="020B0604020202020204" pitchFamily="34" charset="0"/>
                <a:ea typeface="Times New Roman" panose="02020603050405020304" pitchFamily="18" charset="0"/>
              </a:rPr>
              <a:t> de las personas con menor ingreso económico de realizar consultas de forma particular.</a:t>
            </a:r>
          </a:p>
          <a:p>
            <a:pPr marL="228594" indent="-228594" algn="just">
              <a:spcAft>
                <a:spcPts val="1067"/>
              </a:spcAft>
              <a:buFont typeface="Wingdings" panose="05000000000000000000" pitchFamily="2" charset="2"/>
              <a:buChar char="ü"/>
            </a:pPr>
            <a:r>
              <a:rPr lang="es-CL" sz="1467" dirty="0">
                <a:latin typeface="Arial" panose="020B0604020202020204" pitchFamily="34" charset="0"/>
                <a:ea typeface="Times New Roman" panose="02020603050405020304" pitchFamily="18" charset="0"/>
              </a:rPr>
              <a:t>Tener un ingreso económico más alto se reconoció como un importante facilitador.</a:t>
            </a:r>
          </a:p>
          <a:p>
            <a:pPr marL="228594" indent="-228594" algn="just">
              <a:spcAft>
                <a:spcPts val="1067"/>
              </a:spcAft>
              <a:buFont typeface="Wingdings" panose="05000000000000000000" pitchFamily="2" charset="2"/>
              <a:buChar char="ü"/>
            </a:pPr>
            <a:endParaRPr lang="es-CL" sz="1467" dirty="0">
              <a:latin typeface="Arial" panose="020B0604020202020204" pitchFamily="34" charset="0"/>
              <a:ea typeface="Times New Roman" panose="02020603050405020304" pitchFamily="18" charset="0"/>
            </a:endParaRPr>
          </a:p>
          <a:p>
            <a:pPr marL="228594" indent="-228594" algn="just">
              <a:spcAft>
                <a:spcPts val="1067"/>
              </a:spcAft>
              <a:buFont typeface="Wingdings" panose="05000000000000000000" pitchFamily="2" charset="2"/>
              <a:buChar char="ü"/>
            </a:pPr>
            <a:endParaRPr lang="es-CL" sz="1467" dirty="0">
              <a:latin typeface="Arial" panose="020B0604020202020204" pitchFamily="34" charset="0"/>
              <a:ea typeface="Times New Roman" panose="02020603050405020304" pitchFamily="18" charset="0"/>
            </a:endParaRPr>
          </a:p>
          <a:p>
            <a:pPr marL="228594" indent="-228594" algn="just">
              <a:spcAft>
                <a:spcPts val="1067"/>
              </a:spcAft>
              <a:buFont typeface="Wingdings" panose="05000000000000000000" pitchFamily="2" charset="2"/>
              <a:buChar char="ü"/>
            </a:pPr>
            <a:endParaRPr lang="es-CL" sz="1467" dirty="0">
              <a:latin typeface="Arial" panose="020B0604020202020204" pitchFamily="34" charset="0"/>
              <a:ea typeface="Times New Roman" panose="02020603050405020304" pitchFamily="18" charset="0"/>
            </a:endParaRPr>
          </a:p>
          <a:p>
            <a:pPr algn="just">
              <a:spcAft>
                <a:spcPts val="1067"/>
              </a:spcAft>
            </a:pPr>
            <a:endParaRPr lang="es-CL" sz="1467" dirty="0">
              <a:latin typeface="Arial" panose="020B0604020202020204" pitchFamily="34" charset="0"/>
              <a:ea typeface="Times New Roman" panose="02020603050405020304" pitchFamily="18" charset="0"/>
            </a:endParaRPr>
          </a:p>
          <a:p>
            <a:pPr algn="just">
              <a:spcAft>
                <a:spcPts val="1067"/>
              </a:spcAft>
            </a:pPr>
            <a:endParaRPr lang="es-CL" sz="1467" dirty="0">
              <a:latin typeface="Times New Roman" panose="02020603050405020304" pitchFamily="18" charset="0"/>
              <a:ea typeface="Times New Roman" panose="02020603050405020304" pitchFamily="18" charset="0"/>
            </a:endParaRPr>
          </a:p>
        </p:txBody>
      </p:sp>
      <p:sp>
        <p:nvSpPr>
          <p:cNvPr id="43" name="CuadroTexto 42">
            <a:extLst>
              <a:ext uri="{FF2B5EF4-FFF2-40B4-BE49-F238E27FC236}">
                <a16:creationId xmlns:a16="http://schemas.microsoft.com/office/drawing/2014/main" id="{B1EAB351-B9A8-4333-9632-BF46B2CC2656}"/>
              </a:ext>
            </a:extLst>
          </p:cNvPr>
          <p:cNvSpPr txBox="1"/>
          <p:nvPr/>
        </p:nvSpPr>
        <p:spPr>
          <a:xfrm>
            <a:off x="4287841" y="3068181"/>
            <a:ext cx="3737739" cy="2180597"/>
          </a:xfrm>
          <a:prstGeom prst="rect">
            <a:avLst/>
          </a:prstGeom>
          <a:noFill/>
          <a:ln>
            <a:solidFill>
              <a:srgbClr val="FF0000"/>
            </a:solidFill>
          </a:ln>
        </p:spPr>
        <p:txBody>
          <a:bodyPr wrap="square" rtlCol="0">
            <a:spAutoFit/>
          </a:bodyPr>
          <a:lstStyle/>
          <a:p>
            <a:pPr marL="228594" indent="-228594" algn="just">
              <a:spcAft>
                <a:spcPts val="1067"/>
              </a:spcAft>
              <a:buFont typeface="Wingdings" panose="05000000000000000000" pitchFamily="2" charset="2"/>
              <a:buChar char="ü"/>
            </a:pPr>
            <a:r>
              <a:rPr lang="es-ES" sz="1467" dirty="0">
                <a:latin typeface="Arial" panose="020B0604020202020204" pitchFamily="34" charset="0"/>
                <a:ea typeface="Times New Roman" panose="02020603050405020304" pitchFamily="18" charset="0"/>
              </a:rPr>
              <a:t>Limitada </a:t>
            </a:r>
            <a:r>
              <a:rPr lang="es-ES" sz="1467" b="1" dirty="0">
                <a:solidFill>
                  <a:schemeClr val="accent1"/>
                </a:solidFill>
                <a:latin typeface="Arial" panose="020B0604020202020204" pitchFamily="34" charset="0"/>
                <a:ea typeface="Times New Roman" panose="02020603050405020304" pitchFamily="18" charset="0"/>
              </a:rPr>
              <a:t>disponibilidad</a:t>
            </a:r>
            <a:r>
              <a:rPr lang="es-ES" sz="1467" dirty="0">
                <a:latin typeface="Arial" panose="020B0604020202020204" pitchFamily="34" charset="0"/>
                <a:ea typeface="Times New Roman" panose="02020603050405020304" pitchFamily="18" charset="0"/>
              </a:rPr>
              <a:t> de infraestructura y dispositivos para la atención de personas con cáncer de pulmón. </a:t>
            </a:r>
          </a:p>
          <a:p>
            <a:pPr marL="228594" indent="-228594" algn="just">
              <a:spcAft>
                <a:spcPts val="1067"/>
              </a:spcAft>
              <a:buFont typeface="Wingdings" panose="05000000000000000000" pitchFamily="2" charset="2"/>
              <a:buChar char="ü"/>
            </a:pPr>
            <a:r>
              <a:rPr lang="es-ES" sz="1467" dirty="0">
                <a:latin typeface="Arial" panose="020B0604020202020204" pitchFamily="34" charset="0"/>
                <a:ea typeface="Times New Roman" panose="02020603050405020304" pitchFamily="18" charset="0"/>
              </a:rPr>
              <a:t>Difícil</a:t>
            </a:r>
            <a:r>
              <a:rPr lang="es-ES" sz="1467" b="1" dirty="0">
                <a:solidFill>
                  <a:schemeClr val="accent6"/>
                </a:solidFill>
                <a:latin typeface="Arial" panose="020B0604020202020204" pitchFamily="34" charset="0"/>
                <a:ea typeface="Times New Roman" panose="02020603050405020304" pitchFamily="18" charset="0"/>
              </a:rPr>
              <a:t> acceso</a:t>
            </a:r>
            <a:r>
              <a:rPr lang="es-ES" sz="1467" dirty="0">
                <a:latin typeface="Arial" panose="020B0604020202020204" pitchFamily="34" charset="0"/>
                <a:ea typeface="Times New Roman" panose="02020603050405020304" pitchFamily="18" charset="0"/>
              </a:rPr>
              <a:t> a información, o entrega de información confusa.</a:t>
            </a:r>
          </a:p>
          <a:p>
            <a:pPr marL="228594" indent="-228594" algn="just">
              <a:spcAft>
                <a:spcPts val="1067"/>
              </a:spcAft>
              <a:buFont typeface="Wingdings" panose="05000000000000000000" pitchFamily="2" charset="2"/>
              <a:buChar char="ü"/>
            </a:pPr>
            <a:r>
              <a:rPr lang="es-ES" sz="1467" dirty="0">
                <a:latin typeface="Arial" panose="020B0604020202020204" pitchFamily="34" charset="0"/>
                <a:ea typeface="Times New Roman" panose="02020603050405020304" pitchFamily="18" charset="0"/>
              </a:rPr>
              <a:t>El sistema privado fue reconocido como un importante facilitador. </a:t>
            </a:r>
          </a:p>
        </p:txBody>
      </p:sp>
      <p:sp>
        <p:nvSpPr>
          <p:cNvPr id="44" name="CuadroTexto 43">
            <a:extLst>
              <a:ext uri="{FF2B5EF4-FFF2-40B4-BE49-F238E27FC236}">
                <a16:creationId xmlns:a16="http://schemas.microsoft.com/office/drawing/2014/main" id="{BA00E0A4-726A-4EEF-B47E-C65450968CF9}"/>
              </a:ext>
            </a:extLst>
          </p:cNvPr>
          <p:cNvSpPr txBox="1"/>
          <p:nvPr/>
        </p:nvSpPr>
        <p:spPr>
          <a:xfrm>
            <a:off x="443059" y="2682058"/>
            <a:ext cx="2770909" cy="318100"/>
          </a:xfrm>
          <a:prstGeom prst="rect">
            <a:avLst/>
          </a:prstGeom>
          <a:noFill/>
          <a:ln>
            <a:noFill/>
          </a:ln>
        </p:spPr>
        <p:txBody>
          <a:bodyPr wrap="square" rtlCol="0">
            <a:spAutoFit/>
          </a:bodyPr>
          <a:lstStyle/>
          <a:p>
            <a:pPr marL="228594" indent="-228594" algn="ctr">
              <a:buFont typeface="Wingdings" panose="05000000000000000000" pitchFamily="2" charset="2"/>
              <a:buChar char="ü"/>
            </a:pPr>
            <a:r>
              <a:rPr lang="es-CL" sz="1467" b="1" dirty="0">
                <a:latin typeface="Arial" panose="020B0604020202020204" pitchFamily="34" charset="0"/>
                <a:ea typeface="Times New Roman" panose="02020603050405020304" pitchFamily="18" charset="0"/>
              </a:rPr>
              <a:t>Quintil de ingreso</a:t>
            </a:r>
          </a:p>
        </p:txBody>
      </p:sp>
      <p:sp>
        <p:nvSpPr>
          <p:cNvPr id="45" name="CuadroTexto 44">
            <a:extLst>
              <a:ext uri="{FF2B5EF4-FFF2-40B4-BE49-F238E27FC236}">
                <a16:creationId xmlns:a16="http://schemas.microsoft.com/office/drawing/2014/main" id="{ADD80420-C476-4898-BDFB-7D0DDC3E184E}"/>
              </a:ext>
            </a:extLst>
          </p:cNvPr>
          <p:cNvSpPr txBox="1"/>
          <p:nvPr/>
        </p:nvSpPr>
        <p:spPr>
          <a:xfrm>
            <a:off x="4063927" y="2665451"/>
            <a:ext cx="4185567" cy="318100"/>
          </a:xfrm>
          <a:prstGeom prst="rect">
            <a:avLst/>
          </a:prstGeom>
          <a:noFill/>
          <a:ln>
            <a:noFill/>
          </a:ln>
        </p:spPr>
        <p:txBody>
          <a:bodyPr wrap="square" rtlCol="0">
            <a:spAutoFit/>
          </a:bodyPr>
          <a:lstStyle/>
          <a:p>
            <a:pPr marL="228594" indent="-228594" algn="ctr">
              <a:buFont typeface="Wingdings" panose="05000000000000000000" pitchFamily="2" charset="2"/>
              <a:buChar char="ü"/>
            </a:pPr>
            <a:r>
              <a:rPr lang="es-CL" sz="1467" b="1" dirty="0">
                <a:latin typeface="Arial" panose="020B0604020202020204" pitchFamily="34" charset="0"/>
                <a:ea typeface="Times New Roman" panose="02020603050405020304" pitchFamily="18" charset="0"/>
              </a:rPr>
              <a:t>Sistema de salud</a:t>
            </a:r>
          </a:p>
        </p:txBody>
      </p:sp>
      <p:sp>
        <p:nvSpPr>
          <p:cNvPr id="47" name="CuadroTexto 46">
            <a:extLst>
              <a:ext uri="{FF2B5EF4-FFF2-40B4-BE49-F238E27FC236}">
                <a16:creationId xmlns:a16="http://schemas.microsoft.com/office/drawing/2014/main" id="{6E2927CD-2421-4374-B497-C6B891BA003D}"/>
              </a:ext>
            </a:extLst>
          </p:cNvPr>
          <p:cNvSpPr txBox="1"/>
          <p:nvPr/>
        </p:nvSpPr>
        <p:spPr>
          <a:xfrm>
            <a:off x="8531278" y="2681066"/>
            <a:ext cx="3277969" cy="318100"/>
          </a:xfrm>
          <a:prstGeom prst="rect">
            <a:avLst/>
          </a:prstGeom>
          <a:noFill/>
          <a:ln>
            <a:noFill/>
          </a:ln>
        </p:spPr>
        <p:txBody>
          <a:bodyPr wrap="square" rtlCol="0">
            <a:spAutoFit/>
          </a:bodyPr>
          <a:lstStyle/>
          <a:p>
            <a:pPr marL="228594" indent="-228594" algn="ctr">
              <a:buFont typeface="Wingdings" panose="05000000000000000000" pitchFamily="2" charset="2"/>
              <a:buChar char="ü"/>
            </a:pPr>
            <a:r>
              <a:rPr lang="es-CL" sz="1467" b="1" dirty="0">
                <a:latin typeface="Arial" panose="020B0604020202020204" pitchFamily="34" charset="0"/>
                <a:ea typeface="Times New Roman" panose="02020603050405020304" pitchFamily="18" charset="0"/>
              </a:rPr>
              <a:t>Residir en regiones </a:t>
            </a:r>
            <a:endParaRPr lang="es-CL" sz="1467" b="1" dirty="0">
              <a:latin typeface="Times New Roman" panose="02020603050405020304" pitchFamily="18" charset="0"/>
              <a:ea typeface="Times New Roman" panose="02020603050405020304" pitchFamily="18" charset="0"/>
            </a:endParaRPr>
          </a:p>
        </p:txBody>
      </p:sp>
      <p:sp>
        <p:nvSpPr>
          <p:cNvPr id="48" name="CuadroTexto 47">
            <a:extLst>
              <a:ext uri="{FF2B5EF4-FFF2-40B4-BE49-F238E27FC236}">
                <a16:creationId xmlns:a16="http://schemas.microsoft.com/office/drawing/2014/main" id="{F52E3BBA-519F-4467-86D3-0DB95AC83103}"/>
              </a:ext>
            </a:extLst>
          </p:cNvPr>
          <p:cNvSpPr txBox="1"/>
          <p:nvPr/>
        </p:nvSpPr>
        <p:spPr>
          <a:xfrm>
            <a:off x="151321" y="3068182"/>
            <a:ext cx="3737737" cy="2986138"/>
          </a:xfrm>
          <a:prstGeom prst="rect">
            <a:avLst/>
          </a:prstGeom>
          <a:noFill/>
          <a:ln>
            <a:solidFill>
              <a:srgbClr val="FF0000"/>
            </a:solidFill>
          </a:ln>
        </p:spPr>
        <p:txBody>
          <a:bodyPr wrap="square">
            <a:spAutoFit/>
          </a:bodyPr>
          <a:lstStyle/>
          <a:p>
            <a:pPr algn="r"/>
            <a:r>
              <a:rPr lang="es-CL" sz="1467" i="1" dirty="0">
                <a:latin typeface="Arial" panose="020B0604020202020204" pitchFamily="34" charset="0"/>
                <a:ea typeface="Times New Roman" panose="02020603050405020304" pitchFamily="18" charset="0"/>
              </a:rPr>
              <a:t>“</a:t>
            </a:r>
            <a:r>
              <a:rPr lang="es-CL" sz="1467" i="1" dirty="0">
                <a:latin typeface="Arial" panose="020B0604020202020204" pitchFamily="34" charset="0"/>
                <a:ea typeface="Calibri" panose="020F0502020204030204" pitchFamily="34" charset="0"/>
              </a:rPr>
              <a:t>“</a:t>
            </a:r>
            <a:r>
              <a:rPr lang="es-CL" sz="1467" b="1" i="1" dirty="0">
                <a:solidFill>
                  <a:schemeClr val="accent6"/>
                </a:solidFill>
                <a:latin typeface="Arial" panose="020B0604020202020204" pitchFamily="34" charset="0"/>
                <a:ea typeface="Calibri" panose="020F0502020204030204" pitchFamily="34" charset="0"/>
              </a:rPr>
              <a:t>Probablemente el acceso es mucho más fácil </a:t>
            </a:r>
            <a:r>
              <a:rPr lang="es-CL" sz="1467" i="1" dirty="0">
                <a:latin typeface="Arial" panose="020B0604020202020204" pitchFamily="34" charset="0"/>
                <a:ea typeface="Calibri" panose="020F0502020204030204" pitchFamily="34" charset="0"/>
              </a:rPr>
              <a:t>para un paciente del área privada, habitualmente por el tema socioeconómico” (Enfermera1_mujer_Sist. público y privado)</a:t>
            </a:r>
            <a:endParaRPr lang="es-CL" sz="1467" i="1" dirty="0">
              <a:latin typeface="Arial" panose="020B0604020202020204" pitchFamily="34" charset="0"/>
              <a:ea typeface="Times New Roman" panose="02020603050405020304" pitchFamily="18" charset="0"/>
            </a:endParaRPr>
          </a:p>
          <a:p>
            <a:pPr marL="719649" algn="r">
              <a:spcBef>
                <a:spcPts val="1600"/>
              </a:spcBef>
              <a:spcAft>
                <a:spcPts val="1600"/>
              </a:spcAft>
            </a:pPr>
            <a:r>
              <a:rPr lang="es-CL" sz="1467" i="1" dirty="0">
                <a:latin typeface="Arial" panose="020B0604020202020204" pitchFamily="34" charset="0"/>
                <a:ea typeface="Calibri" panose="020F0502020204030204" pitchFamily="34" charset="0"/>
              </a:rPr>
              <a:t>“...sobrinos míos que tienen un buen trabajo, que se yo, y </a:t>
            </a:r>
            <a:r>
              <a:rPr lang="es-CL" sz="1467" b="1" i="1" dirty="0">
                <a:solidFill>
                  <a:schemeClr val="accent6"/>
                </a:solidFill>
                <a:latin typeface="Arial" panose="020B0604020202020204" pitchFamily="34" charset="0"/>
                <a:ea typeface="Calibri" panose="020F0502020204030204" pitchFamily="34" charset="0"/>
              </a:rPr>
              <a:t>ellos me regalaron la plata para hacerme el examen.” </a:t>
            </a:r>
            <a:r>
              <a:rPr lang="es-CL" sz="1467" i="1" dirty="0">
                <a:latin typeface="Arial" panose="020B0604020202020204" pitchFamily="34" charset="0"/>
                <a:ea typeface="Calibri" panose="020F0502020204030204" pitchFamily="34" charset="0"/>
              </a:rPr>
              <a:t>(Paciente9_Mujer_FONASA)</a:t>
            </a:r>
            <a:endParaRPr lang="es-CL" sz="1467" i="1" dirty="0">
              <a:latin typeface="Arial" panose="020B0604020202020204" pitchFamily="34" charset="0"/>
              <a:ea typeface="Times New Roman" panose="02020603050405020304" pitchFamily="18" charset="0"/>
            </a:endParaRPr>
          </a:p>
          <a:p>
            <a:pPr algn="r"/>
            <a:endParaRPr lang="es-CL" sz="1467" dirty="0">
              <a:latin typeface="Times New Roman" panose="02020603050405020304" pitchFamily="18" charset="0"/>
              <a:ea typeface="Times New Roman" panose="02020603050405020304" pitchFamily="18" charset="0"/>
            </a:endParaRPr>
          </a:p>
        </p:txBody>
      </p:sp>
      <p:sp>
        <p:nvSpPr>
          <p:cNvPr id="49" name="CuadroTexto 48">
            <a:extLst>
              <a:ext uri="{FF2B5EF4-FFF2-40B4-BE49-F238E27FC236}">
                <a16:creationId xmlns:a16="http://schemas.microsoft.com/office/drawing/2014/main" id="{F0C21D27-ECA9-4401-9A50-AD9332C13946}"/>
              </a:ext>
            </a:extLst>
          </p:cNvPr>
          <p:cNvSpPr txBox="1"/>
          <p:nvPr/>
        </p:nvSpPr>
        <p:spPr>
          <a:xfrm>
            <a:off x="4219399" y="3030871"/>
            <a:ext cx="3828128" cy="3253070"/>
          </a:xfrm>
          <a:prstGeom prst="rect">
            <a:avLst/>
          </a:prstGeom>
          <a:noFill/>
          <a:ln>
            <a:solidFill>
              <a:srgbClr val="FF0000"/>
            </a:solidFill>
          </a:ln>
        </p:spPr>
        <p:txBody>
          <a:bodyPr wrap="square">
            <a:spAutoFit/>
          </a:bodyPr>
          <a:lstStyle/>
          <a:p>
            <a:pPr algn="r"/>
            <a:r>
              <a:rPr lang="es-CL" sz="1467" i="1" dirty="0">
                <a:latin typeface="Arial" panose="020B0604020202020204" pitchFamily="34" charset="0"/>
                <a:ea typeface="Calibri" panose="020F0502020204030204" pitchFamily="34" charset="0"/>
              </a:rPr>
              <a:t>“...los escáner, las resonancia, todos esos temas de examen, </a:t>
            </a:r>
            <a:r>
              <a:rPr lang="es-CL" sz="1467" b="1" i="1" dirty="0">
                <a:solidFill>
                  <a:srgbClr val="FF0000"/>
                </a:solidFill>
                <a:latin typeface="Arial" panose="020B0604020202020204" pitchFamily="34" charset="0"/>
                <a:ea typeface="Calibri" panose="020F0502020204030204" pitchFamily="34" charset="0"/>
              </a:rPr>
              <a:t>lo más complicado era conseguir las horas</a:t>
            </a:r>
            <a:r>
              <a:rPr lang="es-CL" sz="1467" i="1" dirty="0">
                <a:latin typeface="Arial" panose="020B0604020202020204" pitchFamily="34" charset="0"/>
                <a:ea typeface="Calibri" panose="020F0502020204030204" pitchFamily="34" charset="0"/>
              </a:rPr>
              <a:t>” (Paciente7_Mujer_FONASA)</a:t>
            </a:r>
          </a:p>
          <a:p>
            <a:pPr algn="r"/>
            <a:endParaRPr lang="es-CL" sz="1467" i="1" dirty="0">
              <a:latin typeface="Arial" panose="020B0604020202020204" pitchFamily="34" charset="0"/>
              <a:ea typeface="Calibri" panose="020F0502020204030204" pitchFamily="34" charset="0"/>
            </a:endParaRPr>
          </a:p>
          <a:p>
            <a:pPr algn="r"/>
            <a:r>
              <a:rPr lang="es-CL" sz="1467" i="1" dirty="0">
                <a:latin typeface="Arial" panose="020B0604020202020204" pitchFamily="34" charset="0"/>
                <a:ea typeface="Calibri" panose="020F0502020204030204" pitchFamily="34" charset="0"/>
              </a:rPr>
              <a:t>“Me quedé en ISAPRE porque me cubría muchas hospitalizaciones y remedios, cosa que FONASA no cubre, y </a:t>
            </a:r>
            <a:r>
              <a:rPr lang="es-CL" sz="1467" b="1" i="1" dirty="0">
                <a:solidFill>
                  <a:schemeClr val="accent6"/>
                </a:solidFill>
                <a:latin typeface="Arial" panose="020B0604020202020204" pitchFamily="34" charset="0"/>
                <a:ea typeface="Calibri" panose="020F0502020204030204" pitchFamily="34" charset="0"/>
              </a:rPr>
              <a:t>las horas en el sistema particular son más rápidas y ágil de conseguir, </a:t>
            </a:r>
            <a:r>
              <a:rPr lang="es-CL" sz="1467" i="1" dirty="0">
                <a:latin typeface="Arial" panose="020B0604020202020204" pitchFamily="34" charset="0"/>
                <a:ea typeface="Calibri" panose="020F0502020204030204" pitchFamily="34" charset="0"/>
              </a:rPr>
              <a:t>entonces, aunque uno pague más uno busca lo que tiene la seguridad, eficiencia y trabajo profesional, y eso es en la clínica privada” (Paciente16_Hombre_ ISAPRE)</a:t>
            </a:r>
          </a:p>
        </p:txBody>
      </p:sp>
      <p:sp>
        <p:nvSpPr>
          <p:cNvPr id="51" name="CuadroTexto 50">
            <a:extLst>
              <a:ext uri="{FF2B5EF4-FFF2-40B4-BE49-F238E27FC236}">
                <a16:creationId xmlns:a16="http://schemas.microsoft.com/office/drawing/2014/main" id="{F13B0577-218C-4A85-864F-B83E62BA7628}"/>
              </a:ext>
            </a:extLst>
          </p:cNvPr>
          <p:cNvSpPr txBox="1"/>
          <p:nvPr/>
        </p:nvSpPr>
        <p:spPr>
          <a:xfrm>
            <a:off x="8302944" y="3059361"/>
            <a:ext cx="3710581" cy="3478837"/>
          </a:xfrm>
          <a:prstGeom prst="rect">
            <a:avLst/>
          </a:prstGeom>
          <a:noFill/>
          <a:ln>
            <a:solidFill>
              <a:srgbClr val="FF0000"/>
            </a:solidFill>
          </a:ln>
        </p:spPr>
        <p:txBody>
          <a:bodyPr wrap="square">
            <a:spAutoFit/>
          </a:bodyPr>
          <a:lstStyle/>
          <a:p>
            <a:pPr algn="r"/>
            <a:r>
              <a:rPr lang="es-CL" sz="1467" i="1" dirty="0">
                <a:latin typeface="Arial" panose="020B0604020202020204" pitchFamily="34" charset="0"/>
                <a:ea typeface="Calibri" panose="020F0502020204030204" pitchFamily="34" charset="0"/>
                <a:cs typeface="Arial" panose="020B0604020202020204" pitchFamily="34" charset="0"/>
              </a:rPr>
              <a:t>“</a:t>
            </a:r>
            <a:r>
              <a:rPr lang="es-CL" sz="1467" b="1" i="1" dirty="0">
                <a:solidFill>
                  <a:srgbClr val="FF0000"/>
                </a:solidFill>
                <a:latin typeface="Arial" panose="020B0604020202020204" pitchFamily="34" charset="0"/>
                <a:ea typeface="Calibri" panose="020F0502020204030204" pitchFamily="34" charset="0"/>
                <a:cs typeface="Arial" panose="020B0604020202020204" pitchFamily="34" charset="0"/>
              </a:rPr>
              <a:t>Está todo concentrado en Santiago</a:t>
            </a:r>
            <a:r>
              <a:rPr lang="es-CL" sz="1467" i="1" dirty="0">
                <a:latin typeface="Arial" panose="020B0604020202020204" pitchFamily="34" charset="0"/>
                <a:ea typeface="Calibri" panose="020F0502020204030204" pitchFamily="34" charset="0"/>
                <a:cs typeface="Arial" panose="020B0604020202020204" pitchFamily="34" charset="0"/>
              </a:rPr>
              <a:t>” (Paciente4_Hombre_FONASA)</a:t>
            </a:r>
            <a:endParaRPr lang="es-CL" sz="1467" i="1" dirty="0">
              <a:latin typeface="Arial" panose="020B0604020202020204" pitchFamily="34" charset="0"/>
              <a:ea typeface="Times New Roman" panose="02020603050405020304" pitchFamily="18" charset="0"/>
              <a:cs typeface="Arial" panose="020B0604020202020204" pitchFamily="34" charset="0"/>
            </a:endParaRPr>
          </a:p>
          <a:p>
            <a:pPr algn="r"/>
            <a:endParaRPr lang="es-ES" sz="1467" i="1" dirty="0">
              <a:latin typeface="Arial" panose="020B0604020202020204" pitchFamily="34" charset="0"/>
              <a:ea typeface="Times New Roman" panose="02020603050405020304" pitchFamily="18" charset="0"/>
              <a:cs typeface="Arial" panose="020B0604020202020204" pitchFamily="34" charset="0"/>
            </a:endParaRPr>
          </a:p>
          <a:p>
            <a:pPr algn="r"/>
            <a:r>
              <a:rPr lang="es-ES" sz="1467" i="1" dirty="0">
                <a:latin typeface="Arial" panose="020B0604020202020204" pitchFamily="34" charset="0"/>
                <a:ea typeface="Times New Roman" panose="02020603050405020304" pitchFamily="18" charset="0"/>
                <a:cs typeface="Arial" panose="020B0604020202020204" pitchFamily="34" charset="0"/>
              </a:rPr>
              <a:t>“</a:t>
            </a:r>
            <a:r>
              <a:rPr lang="es-ES" sz="1467" b="1" i="1" dirty="0">
                <a:solidFill>
                  <a:srgbClr val="FF0000"/>
                </a:solidFill>
                <a:latin typeface="Arial" panose="020B0604020202020204" pitchFamily="34" charset="0"/>
                <a:ea typeface="Times New Roman" panose="02020603050405020304" pitchFamily="18" charset="0"/>
                <a:cs typeface="Arial" panose="020B0604020202020204" pitchFamily="34" charset="0"/>
              </a:rPr>
              <a:t>la gente de las islas,  muy rural, del campo,</a:t>
            </a:r>
            <a:r>
              <a:rPr lang="es-ES" sz="1467" i="1" dirty="0">
                <a:latin typeface="Arial" panose="020B0604020202020204" pitchFamily="34" charset="0"/>
                <a:ea typeface="Times New Roman" panose="02020603050405020304" pitchFamily="18" charset="0"/>
                <a:cs typeface="Arial" panose="020B0604020202020204" pitchFamily="34" charset="0"/>
              </a:rPr>
              <a:t> digamos que nosotros tenemos mucha población de esa acá, y yo les tengo que pasar la órdenes del escáner, la órdenes de la espirometría, la orden del test de difusión de monóxido de carbón, la interconsulta para el anestesista, para el cardiólogo y lo maté, </a:t>
            </a:r>
            <a:r>
              <a:rPr lang="es-ES" sz="1467" b="1" i="1" dirty="0">
                <a:solidFill>
                  <a:srgbClr val="FF0000"/>
                </a:solidFill>
                <a:latin typeface="Arial" panose="020B0604020202020204" pitchFamily="34" charset="0"/>
                <a:ea typeface="Times New Roman" panose="02020603050405020304" pitchFamily="18" charset="0"/>
                <a:cs typeface="Arial" panose="020B0604020202020204" pitchFamily="34" charset="0"/>
              </a:rPr>
              <a:t>lo hago hacer ir a cinco partes distintas del hospital, de un hospital que ya es medio complicado</a:t>
            </a:r>
            <a:r>
              <a:rPr lang="es-ES" sz="1467" i="1" dirty="0">
                <a:latin typeface="Arial" panose="020B0604020202020204" pitchFamily="34" charset="0"/>
                <a:ea typeface="Times New Roman" panose="02020603050405020304" pitchFamily="18" charset="0"/>
                <a:cs typeface="Arial" panose="020B0604020202020204" pitchFamily="34" charset="0"/>
              </a:rPr>
              <a:t>,” (Médico3, Sist. Público y Sist. Privado)</a:t>
            </a:r>
            <a:endParaRPr lang="es-CL" sz="1467" i="1" dirty="0">
              <a:latin typeface="Arial" panose="020B0604020202020204" pitchFamily="34" charset="0"/>
              <a:ea typeface="Times New Roman" panose="02020603050405020304" pitchFamily="18" charset="0"/>
              <a:cs typeface="Arial" panose="020B0604020202020204" pitchFamily="34" charset="0"/>
            </a:endParaRPr>
          </a:p>
        </p:txBody>
      </p:sp>
      <p:sp>
        <p:nvSpPr>
          <p:cNvPr id="52" name="CuadroTexto 51">
            <a:extLst>
              <a:ext uri="{FF2B5EF4-FFF2-40B4-BE49-F238E27FC236}">
                <a16:creationId xmlns:a16="http://schemas.microsoft.com/office/drawing/2014/main" id="{6350A0F3-7913-45AD-BC9F-AA86B6C3B005}"/>
              </a:ext>
            </a:extLst>
          </p:cNvPr>
          <p:cNvSpPr txBox="1"/>
          <p:nvPr/>
        </p:nvSpPr>
        <p:spPr>
          <a:xfrm>
            <a:off x="242731" y="2243732"/>
            <a:ext cx="3539412" cy="543867"/>
          </a:xfrm>
          <a:prstGeom prst="rect">
            <a:avLst/>
          </a:prstGeom>
          <a:noFill/>
        </p:spPr>
        <p:txBody>
          <a:bodyPr wrap="square" rtlCol="0">
            <a:spAutoFit/>
          </a:bodyPr>
          <a:lstStyle/>
          <a:p>
            <a:pPr algn="ctr"/>
            <a:r>
              <a:rPr lang="es-CL" sz="1467" dirty="0">
                <a:highlight>
                  <a:srgbClr val="FFFF00"/>
                </a:highlight>
                <a:latin typeface="Arial" panose="020B0604020202020204" pitchFamily="34" charset="0"/>
                <a:ea typeface="Times New Roman" panose="02020603050405020304" pitchFamily="18" charset="0"/>
              </a:rPr>
              <a:t>CONVERGENCIA </a:t>
            </a:r>
          </a:p>
          <a:p>
            <a:pPr algn="ctr"/>
            <a:r>
              <a:rPr lang="es-CL" sz="1467" dirty="0">
                <a:highlight>
                  <a:srgbClr val="FFFF00"/>
                </a:highlight>
                <a:latin typeface="Arial" panose="020B0604020202020204" pitchFamily="34" charset="0"/>
                <a:ea typeface="Times New Roman" panose="02020603050405020304" pitchFamily="18" charset="0"/>
              </a:rPr>
              <a:t>Y EXPANSIÓN DE RESULTADOS</a:t>
            </a:r>
            <a:endParaRPr lang="es-CL" sz="1467" dirty="0">
              <a:highlight>
                <a:srgbClr val="FFFF00"/>
              </a:highlight>
              <a:latin typeface="Arial" panose="020B0604020202020204" pitchFamily="34" charset="0"/>
              <a:cs typeface="Arial" panose="020B0604020202020204" pitchFamily="34" charset="0"/>
            </a:endParaRPr>
          </a:p>
        </p:txBody>
      </p:sp>
      <p:sp>
        <p:nvSpPr>
          <p:cNvPr id="53" name="CuadroTexto 52">
            <a:extLst>
              <a:ext uri="{FF2B5EF4-FFF2-40B4-BE49-F238E27FC236}">
                <a16:creationId xmlns:a16="http://schemas.microsoft.com/office/drawing/2014/main" id="{6D26192B-2494-4D20-B096-809972C9F00D}"/>
              </a:ext>
            </a:extLst>
          </p:cNvPr>
          <p:cNvSpPr txBox="1"/>
          <p:nvPr/>
        </p:nvSpPr>
        <p:spPr>
          <a:xfrm>
            <a:off x="3841934" y="2394403"/>
            <a:ext cx="4884972" cy="318100"/>
          </a:xfrm>
          <a:prstGeom prst="rect">
            <a:avLst/>
          </a:prstGeom>
          <a:noFill/>
        </p:spPr>
        <p:txBody>
          <a:bodyPr wrap="square" rtlCol="0">
            <a:spAutoFit/>
          </a:bodyPr>
          <a:lstStyle/>
          <a:p>
            <a:pPr algn="ctr"/>
            <a:r>
              <a:rPr lang="es-CL" sz="1467" dirty="0">
                <a:highlight>
                  <a:srgbClr val="FFFF00"/>
                </a:highlight>
                <a:latin typeface="Arial" panose="020B0604020202020204" pitchFamily="34" charset="0"/>
                <a:ea typeface="Times New Roman" panose="02020603050405020304" pitchFamily="18" charset="0"/>
              </a:rPr>
              <a:t>EXPANSIÓN DE RESULTADOS</a:t>
            </a:r>
            <a:endParaRPr lang="es-CL" sz="1467" dirty="0">
              <a:highlight>
                <a:srgbClr val="FFFF00"/>
              </a:highlight>
              <a:latin typeface="Arial" panose="020B0604020202020204" pitchFamily="34" charset="0"/>
              <a:cs typeface="Arial" panose="020B0604020202020204" pitchFamily="34" charset="0"/>
            </a:endParaRPr>
          </a:p>
        </p:txBody>
      </p:sp>
      <p:sp>
        <p:nvSpPr>
          <p:cNvPr id="54" name="CuadroTexto 53">
            <a:extLst>
              <a:ext uri="{FF2B5EF4-FFF2-40B4-BE49-F238E27FC236}">
                <a16:creationId xmlns:a16="http://schemas.microsoft.com/office/drawing/2014/main" id="{35C1C99E-05E7-479D-932C-180106B881E3}"/>
              </a:ext>
            </a:extLst>
          </p:cNvPr>
          <p:cNvSpPr txBox="1"/>
          <p:nvPr/>
        </p:nvSpPr>
        <p:spPr>
          <a:xfrm>
            <a:off x="8498166" y="2394403"/>
            <a:ext cx="3539412" cy="318100"/>
          </a:xfrm>
          <a:prstGeom prst="rect">
            <a:avLst/>
          </a:prstGeom>
          <a:noFill/>
        </p:spPr>
        <p:txBody>
          <a:bodyPr wrap="square" rtlCol="0">
            <a:spAutoFit/>
          </a:bodyPr>
          <a:lstStyle/>
          <a:p>
            <a:pPr algn="ctr"/>
            <a:r>
              <a:rPr lang="es-CL" sz="1467" dirty="0">
                <a:highlight>
                  <a:srgbClr val="FFFF00"/>
                </a:highlight>
                <a:latin typeface="Arial" panose="020B0604020202020204" pitchFamily="34" charset="0"/>
                <a:ea typeface="Times New Roman" panose="02020603050405020304" pitchFamily="18" charset="0"/>
              </a:rPr>
              <a:t>EXPANSIÓN DE RESULTADOS</a:t>
            </a:r>
            <a:endParaRPr lang="es-CL" sz="1467"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184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xit" presetSubtype="4" fill="hold" grpId="1" nodeType="clickEffect">
                                  <p:stCondLst>
                                    <p:cond delay="0"/>
                                  </p:stCondLst>
                                  <p:childTnLst>
                                    <p:anim calcmode="lin" valueType="num">
                                      <p:cBhvr additive="base">
                                        <p:cTn id="14" dur="500"/>
                                        <p:tgtEl>
                                          <p:spTgt spid="42"/>
                                        </p:tgtEl>
                                        <p:attrNameLst>
                                          <p:attrName>ppt_y</p:attrName>
                                        </p:attrNameLst>
                                      </p:cBhvr>
                                      <p:tavLst>
                                        <p:tav tm="0">
                                          <p:val>
                                            <p:strVal val="#ppt_y"/>
                                          </p:val>
                                        </p:tav>
                                        <p:tav tm="100000">
                                          <p:val>
                                            <p:strVal val="#ppt_y+#ppt_h*1.125000"/>
                                          </p:val>
                                        </p:tav>
                                      </p:tavLst>
                                    </p:anim>
                                    <p:animEffect transition="out" filter="wipe(down)">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par>
                                <p:cTn id="17" presetID="2" presetClass="entr" presetSubtype="4"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2" presetClass="exit" presetSubtype="4" fill="hold" grpId="1" nodeType="clickEffect">
                                  <p:stCondLst>
                                    <p:cond delay="0"/>
                                  </p:stCondLst>
                                  <p:childTnLst>
                                    <p:anim calcmode="lin" valueType="num">
                                      <p:cBhvr additive="base">
                                        <p:cTn id="32" dur="500"/>
                                        <p:tgtEl>
                                          <p:spTgt spid="43"/>
                                        </p:tgtEl>
                                        <p:attrNameLst>
                                          <p:attrName>ppt_y</p:attrName>
                                        </p:attrNameLst>
                                      </p:cBhvr>
                                      <p:tavLst>
                                        <p:tav tm="0">
                                          <p:val>
                                            <p:strVal val="#ppt_y"/>
                                          </p:val>
                                        </p:tav>
                                        <p:tav tm="100000">
                                          <p:val>
                                            <p:strVal val="#ppt_y+#ppt_h*1.125000"/>
                                          </p:val>
                                        </p:tav>
                                      </p:tavLst>
                                    </p:anim>
                                    <p:animEffect transition="out" filter="wipe(down)">
                                      <p:cBhvr>
                                        <p:cTn id="33" dur="500"/>
                                        <p:tgtEl>
                                          <p:spTgt spid="43"/>
                                        </p:tgtEl>
                                      </p:cBhvr>
                                    </p:animEffect>
                                    <p:set>
                                      <p:cBhvr>
                                        <p:cTn id="34" dur="1" fill="hold">
                                          <p:stCondLst>
                                            <p:cond delay="499"/>
                                          </p:stCondLst>
                                        </p:cTn>
                                        <p:tgtEl>
                                          <p:spTgt spid="43"/>
                                        </p:tgtEl>
                                        <p:attrNameLst>
                                          <p:attrName>style.visibility</p:attrName>
                                        </p:attrNameLst>
                                      </p:cBhvr>
                                      <p:to>
                                        <p:strVal val="hidden"/>
                                      </p:to>
                                    </p:set>
                                  </p:childTnLst>
                                </p:cTn>
                              </p:par>
                              <p:par>
                                <p:cTn id="35" presetID="12" presetClass="entr" presetSubtype="4"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additive="base">
                                        <p:cTn id="37" dur="500"/>
                                        <p:tgtEl>
                                          <p:spTgt spid="49"/>
                                        </p:tgtEl>
                                        <p:attrNameLst>
                                          <p:attrName>ppt_y</p:attrName>
                                        </p:attrNameLst>
                                      </p:cBhvr>
                                      <p:tavLst>
                                        <p:tav tm="0">
                                          <p:val>
                                            <p:strVal val="#ppt_y+#ppt_h*1.125000"/>
                                          </p:val>
                                        </p:tav>
                                        <p:tav tm="100000">
                                          <p:val>
                                            <p:strVal val="#ppt_y"/>
                                          </p:val>
                                        </p:tav>
                                      </p:tavLst>
                                    </p:anim>
                                    <p:animEffect transition="in" filter="wipe(up)">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2" presetClass="exit" presetSubtype="4" fill="hold" grpId="1" nodeType="clickEffect">
                                  <p:stCondLst>
                                    <p:cond delay="0"/>
                                  </p:stCondLst>
                                  <p:childTnLst>
                                    <p:anim calcmode="lin" valueType="num">
                                      <p:cBhvr additive="base">
                                        <p:cTn id="50" dur="500"/>
                                        <p:tgtEl>
                                          <p:spTgt spid="41"/>
                                        </p:tgtEl>
                                        <p:attrNameLst>
                                          <p:attrName>ppt_y</p:attrName>
                                        </p:attrNameLst>
                                      </p:cBhvr>
                                      <p:tavLst>
                                        <p:tav tm="0">
                                          <p:val>
                                            <p:strVal val="#ppt_y"/>
                                          </p:val>
                                        </p:tav>
                                        <p:tav tm="100000">
                                          <p:val>
                                            <p:strVal val="#ppt_y+#ppt_h*1.125000"/>
                                          </p:val>
                                        </p:tav>
                                      </p:tavLst>
                                    </p:anim>
                                    <p:animEffect transition="out" filter="wipe(down)">
                                      <p:cBhvr>
                                        <p:cTn id="51" dur="500"/>
                                        <p:tgtEl>
                                          <p:spTgt spid="41"/>
                                        </p:tgtEl>
                                      </p:cBhvr>
                                    </p:animEffect>
                                    <p:set>
                                      <p:cBhvr>
                                        <p:cTn id="52" dur="1" fill="hold">
                                          <p:stCondLst>
                                            <p:cond delay="499"/>
                                          </p:stCondLst>
                                        </p:cTn>
                                        <p:tgtEl>
                                          <p:spTgt spid="41"/>
                                        </p:tgtEl>
                                        <p:attrNameLst>
                                          <p:attrName>style.visibility</p:attrName>
                                        </p:attrNameLst>
                                      </p:cBhvr>
                                      <p:to>
                                        <p:strVal val="hidden"/>
                                      </p:to>
                                    </p:set>
                                  </p:childTnLst>
                                </p:cTn>
                              </p:par>
                              <p:par>
                                <p:cTn id="53" presetID="12" presetClass="entr" presetSubtype="4"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p:tgtEl>
                                          <p:spTgt spid="51"/>
                                        </p:tgtEl>
                                        <p:attrNameLst>
                                          <p:attrName>ppt_y</p:attrName>
                                        </p:attrNameLst>
                                      </p:cBhvr>
                                      <p:tavLst>
                                        <p:tav tm="0">
                                          <p:val>
                                            <p:strVal val="#ppt_y+#ppt_h*1.125000"/>
                                          </p:val>
                                        </p:tav>
                                        <p:tav tm="100000">
                                          <p:val>
                                            <p:strVal val="#ppt_y"/>
                                          </p:val>
                                        </p:tav>
                                      </p:tavLst>
                                    </p:anim>
                                    <p:animEffect transition="in" filter="wipe(up)">
                                      <p:cBhvr>
                                        <p:cTn id="56" dur="500"/>
                                        <p:tgtEl>
                                          <p:spTgt spid="5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p:bldP spid="45" grpId="0"/>
      <p:bldP spid="47" grpId="0"/>
      <p:bldP spid="48" grpId="0" animBg="1"/>
      <p:bldP spid="49" grpId="0" animBg="1"/>
      <p:bldP spid="51" grpId="0" animBg="1"/>
      <p:bldP spid="52" grpId="0"/>
      <p:bldP spid="53"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01AEA8C8-5334-ABB2-996B-DEAD2EEDE3A3}"/>
              </a:ext>
            </a:extLst>
          </p:cNvPr>
          <p:cNvPicPr>
            <a:picLocks noGrp="1" noRot="1" noChangeAspect="1" noMove="1" noResize="1" noEditPoints="1" noAdjustHandles="1" noChangeArrowheads="1" noChangeShapeType="1" noCrop="1"/>
          </p:cNvPicPr>
          <p:nvPr/>
        </p:nvPicPr>
        <p:blipFill>
          <a:blip r:embed="rId3">
            <a:alphaModFix/>
            <a:extLst>
              <a:ext uri="{28A0092B-C50C-407E-A947-70E740481C1C}">
                <a14:useLocalDpi xmlns:a14="http://schemas.microsoft.com/office/drawing/2010/main" val="0"/>
              </a:ext>
            </a:extLst>
          </a:blip>
          <a:srcRect l="20688"/>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A7FFA41-60A5-6E51-5767-EBDE71711982}"/>
              </a:ext>
            </a:extLst>
          </p:cNvPr>
          <p:cNvSpPr>
            <a:spLocks noGrp="1"/>
          </p:cNvSpPr>
          <p:nvPr>
            <p:ph type="title"/>
          </p:nvPr>
        </p:nvSpPr>
        <p:spPr>
          <a:xfrm>
            <a:off x="8133493" y="-86293"/>
            <a:ext cx="3822189" cy="991402"/>
          </a:xfrm>
        </p:spPr>
        <p:txBody>
          <a:bodyPr>
            <a:normAutofit/>
          </a:bodyPr>
          <a:lstStyle/>
          <a:p>
            <a:pPr algn="r"/>
            <a:r>
              <a:rPr lang="es-CL" sz="4000" b="1" dirty="0">
                <a:solidFill>
                  <a:srgbClr val="003C58"/>
                </a:solidFill>
                <a:effectLst/>
                <a:latin typeface="Arial" panose="020B0604020202020204" pitchFamily="34" charset="0"/>
                <a:cs typeface="Arial" panose="020B0604020202020204" pitchFamily="34" charset="0"/>
              </a:rPr>
              <a:t>Conclusión</a:t>
            </a:r>
            <a:endParaRPr lang="es-CL" sz="4000" b="1" dirty="0">
              <a:solidFill>
                <a:srgbClr val="003C58"/>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741429CA-67ED-8F95-167B-2C2CC79392D1}"/>
              </a:ext>
            </a:extLst>
          </p:cNvPr>
          <p:cNvSpPr/>
          <p:nvPr/>
        </p:nvSpPr>
        <p:spPr>
          <a:xfrm>
            <a:off x="-3046" y="706055"/>
            <a:ext cx="12191998" cy="6151935"/>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EDF8EA7F-02D4-A20C-3762-DD60DA0990D2}"/>
              </a:ext>
            </a:extLst>
          </p:cNvPr>
          <p:cNvSpPr/>
          <p:nvPr/>
        </p:nvSpPr>
        <p:spPr>
          <a:xfrm>
            <a:off x="11943984" y="1527349"/>
            <a:ext cx="246490" cy="4762919"/>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Marcador de contenido 8">
            <a:extLst>
              <a:ext uri="{FF2B5EF4-FFF2-40B4-BE49-F238E27FC236}">
                <a16:creationId xmlns:a16="http://schemas.microsoft.com/office/drawing/2014/main" id="{25987A5D-8BCB-4FCC-B083-B17BE9988380}"/>
              </a:ext>
            </a:extLst>
          </p:cNvPr>
          <p:cNvSpPr txBox="1">
            <a:spLocks noGrp="1"/>
          </p:cNvSpPr>
          <p:nvPr>
            <p:ph idx="1"/>
          </p:nvPr>
        </p:nvSpPr>
        <p:spPr>
          <a:xfrm>
            <a:off x="24517" y="763314"/>
            <a:ext cx="7458101" cy="3579441"/>
          </a:xfrm>
          <a:prstGeom prst="rect">
            <a:avLst/>
          </a:prstGeom>
          <a:solidFill>
            <a:schemeClr val="bg1"/>
          </a:solidFill>
          <a:ln w="19050">
            <a:solidFill>
              <a:schemeClr val="accent1"/>
            </a:solidFill>
          </a:ln>
        </p:spPr>
        <p:txBody>
          <a:bodyPr wrap="square" rtlCol="0">
            <a:spAutoFit/>
          </a:bodyPr>
          <a:lstStyle/>
          <a:p>
            <a:pPr indent="-171450">
              <a:buFont typeface="Wingdings" panose="05000000000000000000" pitchFamily="2" charset="2"/>
              <a:buChar char="ü"/>
            </a:pPr>
            <a:r>
              <a:rPr lang="es-CL" sz="1400" dirty="0">
                <a:solidFill>
                  <a:schemeClr val="accent1"/>
                </a:solidFill>
                <a:latin typeface="Arial" panose="020B0604020202020204" pitchFamily="34" charset="0"/>
                <a:cs typeface="Arial" panose="020B0604020202020204" pitchFamily="34" charset="0"/>
              </a:rPr>
              <a:t>El ingreso económico, al igual que lo reportado en la literatura, fue uno de los DSS </a:t>
            </a:r>
            <a:r>
              <a:rPr lang="es-ES" sz="1400" dirty="0">
                <a:solidFill>
                  <a:schemeClr val="accent1"/>
                </a:solidFill>
                <a:latin typeface="Arial" panose="020B0604020202020204" pitchFamily="34" charset="0"/>
                <a:cs typeface="Arial" panose="020B0604020202020204" pitchFamily="34" charset="0"/>
              </a:rPr>
              <a:t>que más influyó en la presencia de retrasos y de barreras en los distintos intervalos.  </a:t>
            </a:r>
            <a:r>
              <a:rPr lang="es-ES" sz="1400" i="1" dirty="0" err="1">
                <a:solidFill>
                  <a:schemeClr val="accent1"/>
                </a:solidFill>
                <a:latin typeface="Arial" panose="020B0604020202020204" pitchFamily="34" charset="0"/>
                <a:cs typeface="Arial" panose="020B0604020202020204" pitchFamily="34" charset="0"/>
              </a:rPr>
              <a:t>Dinkin</a:t>
            </a:r>
            <a:r>
              <a:rPr lang="es-ES" sz="1400" i="1" dirty="0">
                <a:solidFill>
                  <a:schemeClr val="accent1"/>
                </a:solidFill>
                <a:latin typeface="Arial" panose="020B0604020202020204" pitchFamily="34" charset="0"/>
                <a:cs typeface="Arial" panose="020B0604020202020204" pitchFamily="34" charset="0"/>
              </a:rPr>
              <a:t> et al. 2017, </a:t>
            </a:r>
            <a:r>
              <a:rPr lang="es-CL" sz="1400" i="1" dirty="0">
                <a:solidFill>
                  <a:schemeClr val="accent1"/>
                </a:solidFill>
                <a:latin typeface="Arial" panose="020B0604020202020204" pitchFamily="34" charset="0"/>
                <a:cs typeface="Arial" panose="020B0604020202020204" pitchFamily="34" charset="0"/>
              </a:rPr>
              <a:t>doi:10.1136/ bmjgh-2017-000603 - Siquiera et al, 2021. doi.org/10.1186/s13643-021-01714-5 - Ruano et al. 2021. 10.1186/s12939-021-01426-1</a:t>
            </a:r>
            <a:r>
              <a:rPr lang="es-ES" sz="1400" i="1" dirty="0">
                <a:solidFill>
                  <a:schemeClr val="accent1"/>
                </a:solidFill>
                <a:latin typeface="Arial" panose="020B0604020202020204" pitchFamily="34" charset="0"/>
                <a:cs typeface="Arial" panose="020B0604020202020204" pitchFamily="34" charset="0"/>
              </a:rPr>
              <a:t> </a:t>
            </a:r>
          </a:p>
          <a:p>
            <a:pPr indent="-171450">
              <a:buFont typeface="Wingdings" panose="05000000000000000000" pitchFamily="2" charset="2"/>
              <a:buChar char="ü"/>
            </a:pPr>
            <a:r>
              <a:rPr lang="es-CL" sz="1400" dirty="0">
                <a:solidFill>
                  <a:srgbClr val="599B82"/>
                </a:solidFill>
                <a:latin typeface="Arial" panose="020B0604020202020204" pitchFamily="34" charset="0"/>
                <a:cs typeface="Arial" panose="020B0604020202020204" pitchFamily="34" charset="0"/>
              </a:rPr>
              <a:t>El sistema de salud también fue relevante, identificando retrasos y barreras vinculadas principalmente al sistema público, reflejando el  impacto de los sistemas de salud fragmentados en la existencia de inequidades.  </a:t>
            </a:r>
            <a:r>
              <a:rPr lang="es-CL" sz="1400" i="1" dirty="0">
                <a:solidFill>
                  <a:srgbClr val="599B82"/>
                </a:solidFill>
                <a:latin typeface="Arial" panose="020B0604020202020204" pitchFamily="34" charset="0"/>
                <a:cs typeface="Arial" panose="020B0604020202020204" pitchFamily="34" charset="0"/>
              </a:rPr>
              <a:t>Siquiera et al, 2021.doi.org/10.1186/s13643-021-01714-5	 - Ruano et al. 2021. 10.1186/s12939-021-01426-1</a:t>
            </a:r>
            <a:r>
              <a:rPr lang="es-ES" sz="1400" i="1" dirty="0">
                <a:solidFill>
                  <a:srgbClr val="599B82"/>
                </a:solidFill>
                <a:latin typeface="Arial" panose="020B0604020202020204" pitchFamily="34" charset="0"/>
                <a:cs typeface="Arial" panose="020B0604020202020204" pitchFamily="34" charset="0"/>
              </a:rPr>
              <a:t>  - Brown et al. 2014 </a:t>
            </a:r>
            <a:r>
              <a:rPr lang="es-CL" sz="1400" dirty="0">
                <a:solidFill>
                  <a:srgbClr val="599B82"/>
                </a:solidFill>
                <a:latin typeface="Arial" panose="020B0604020202020204" pitchFamily="34" charset="0"/>
                <a:cs typeface="Arial" panose="020B0604020202020204" pitchFamily="34" charset="0"/>
              </a:rPr>
              <a:t>10.1016/j.socscimed.2014.06.030</a:t>
            </a:r>
            <a:endParaRPr lang="es-CL" sz="140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ü"/>
            </a:pPr>
            <a:r>
              <a:rPr lang="es-CL" sz="1400" dirty="0">
                <a:solidFill>
                  <a:schemeClr val="accent1"/>
                </a:solidFill>
                <a:latin typeface="Arial" panose="020B0604020202020204" pitchFamily="34" charset="0"/>
                <a:cs typeface="Arial" panose="020B0604020202020204" pitchFamily="34" charset="0"/>
              </a:rPr>
              <a:t>La circulación de personas entre los proveedores de salud (navegación mixta) también fue identificada como una importante barrera debido a la ausencia de mecanismos de comunicación formal entre los sistemas. </a:t>
            </a:r>
            <a:r>
              <a:rPr lang="es-ES" sz="1400" i="1" dirty="0">
                <a:solidFill>
                  <a:schemeClr val="accent1"/>
                </a:solidFill>
                <a:latin typeface="Arial" panose="020B0604020202020204" pitchFamily="34" charset="0"/>
                <a:cs typeface="Arial" panose="020B0604020202020204" pitchFamily="34" charset="0"/>
              </a:rPr>
              <a:t>Brown et al. 2014 </a:t>
            </a:r>
            <a:r>
              <a:rPr lang="es-CL" sz="1400" dirty="0">
                <a:solidFill>
                  <a:schemeClr val="accent1"/>
                </a:solidFill>
                <a:latin typeface="Arial" panose="020B0604020202020204" pitchFamily="34" charset="0"/>
                <a:cs typeface="Arial" panose="020B0604020202020204" pitchFamily="34" charset="0"/>
              </a:rPr>
              <a:t>10.1016/j.socscimed.2014.06.030</a:t>
            </a:r>
          </a:p>
          <a:p>
            <a:pPr marL="171450" indent="-171450">
              <a:buFont typeface="Wingdings" panose="05000000000000000000" pitchFamily="2" charset="2"/>
              <a:buChar char="ü"/>
            </a:pPr>
            <a:r>
              <a:rPr lang="es-ES" sz="1400" dirty="0">
                <a:solidFill>
                  <a:srgbClr val="599B82"/>
                </a:solidFill>
                <a:latin typeface="Arial" panose="020B0604020202020204" pitchFamily="34" charset="0"/>
                <a:ea typeface="Times New Roman" panose="02020603050405020304" pitchFamily="18" charset="0"/>
                <a:cs typeface="Arial" panose="020B0604020202020204" pitchFamily="34" charset="0"/>
              </a:rPr>
              <a:t>El análisis multimétodo evidenció la importancia de este enfoque en las ciencias de la salud por permitir obtener una mayor comprensión del fenómeno en estudio. </a:t>
            </a:r>
            <a:r>
              <a:rPr lang="es-ES" sz="1400" i="1" dirty="0" err="1">
                <a:solidFill>
                  <a:srgbClr val="599B82"/>
                </a:solidFill>
                <a:latin typeface="Arial" panose="020B0604020202020204" pitchFamily="34" charset="0"/>
                <a:ea typeface="Times New Roman" panose="02020603050405020304" pitchFamily="18" charset="0"/>
                <a:cs typeface="Arial" panose="020B0604020202020204" pitchFamily="34" charset="0"/>
              </a:rPr>
              <a:t>Guetterman</a:t>
            </a:r>
            <a:r>
              <a:rPr lang="es-ES" sz="1400" i="1" dirty="0">
                <a:solidFill>
                  <a:srgbClr val="599B82"/>
                </a:solidFill>
                <a:latin typeface="Arial" panose="020B0604020202020204" pitchFamily="34" charset="0"/>
                <a:ea typeface="Times New Roman" panose="02020603050405020304" pitchFamily="18" charset="0"/>
                <a:cs typeface="Arial" panose="020B0604020202020204" pitchFamily="34" charset="0"/>
              </a:rPr>
              <a:t> et al., 2015. </a:t>
            </a:r>
            <a:r>
              <a:rPr lang="es-ES" sz="1400" i="1" dirty="0" err="1">
                <a:solidFill>
                  <a:srgbClr val="599B82"/>
                </a:solidFill>
                <a:latin typeface="Arial" panose="020B0604020202020204" pitchFamily="34" charset="0"/>
                <a:ea typeface="Times New Roman" panose="02020603050405020304" pitchFamily="18" charset="0"/>
                <a:cs typeface="Arial" panose="020B0604020202020204" pitchFamily="34" charset="0"/>
              </a:rPr>
              <a:t>doi</a:t>
            </a:r>
            <a:r>
              <a:rPr lang="es-ES" sz="1400" i="1" dirty="0">
                <a:solidFill>
                  <a:srgbClr val="599B82"/>
                </a:solidFill>
                <a:latin typeface="Arial" panose="020B0604020202020204" pitchFamily="34" charset="0"/>
                <a:ea typeface="Times New Roman" panose="02020603050405020304" pitchFamily="18" charset="0"/>
                <a:cs typeface="Arial" panose="020B0604020202020204" pitchFamily="34" charset="0"/>
              </a:rPr>
              <a:t>: 10.1370/afm.1865</a:t>
            </a:r>
          </a:p>
        </p:txBody>
      </p:sp>
      <p:grpSp>
        <p:nvGrpSpPr>
          <p:cNvPr id="12" name="Grupo 11">
            <a:extLst>
              <a:ext uri="{FF2B5EF4-FFF2-40B4-BE49-F238E27FC236}">
                <a16:creationId xmlns:a16="http://schemas.microsoft.com/office/drawing/2014/main" id="{5087E9C3-C131-4C88-8E29-8BE66B0B01B3}"/>
              </a:ext>
            </a:extLst>
          </p:cNvPr>
          <p:cNvGrpSpPr/>
          <p:nvPr/>
        </p:nvGrpSpPr>
        <p:grpSpPr>
          <a:xfrm>
            <a:off x="8446615" y="1360145"/>
            <a:ext cx="2715893" cy="2046077"/>
            <a:chOff x="1788106" y="810058"/>
            <a:chExt cx="5694015" cy="4231050"/>
          </a:xfrm>
        </p:grpSpPr>
        <p:sp>
          <p:nvSpPr>
            <p:cNvPr id="14" name="Elipse 13">
              <a:extLst>
                <a:ext uri="{FF2B5EF4-FFF2-40B4-BE49-F238E27FC236}">
                  <a16:creationId xmlns:a16="http://schemas.microsoft.com/office/drawing/2014/main" id="{3D168FAC-9BB9-4D08-A6AB-6A8CB9FFA02B}"/>
                </a:ext>
              </a:extLst>
            </p:cNvPr>
            <p:cNvSpPr/>
            <p:nvPr/>
          </p:nvSpPr>
          <p:spPr>
            <a:xfrm rot="19322587">
              <a:off x="3797861" y="1118037"/>
              <a:ext cx="1480871" cy="304705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BAEDD1D5-7838-423E-AE27-F3183334DC8E}"/>
                </a:ext>
              </a:extLst>
            </p:cNvPr>
            <p:cNvSpPr/>
            <p:nvPr/>
          </p:nvSpPr>
          <p:spPr>
            <a:xfrm rot="2640862">
              <a:off x="3868076" y="1110198"/>
              <a:ext cx="1480871" cy="304705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Triángulo isósceles 15">
              <a:extLst>
                <a:ext uri="{FF2B5EF4-FFF2-40B4-BE49-F238E27FC236}">
                  <a16:creationId xmlns:a16="http://schemas.microsoft.com/office/drawing/2014/main" id="{EC15C4FA-053D-4C2B-A6F0-DDEB6D51B422}"/>
                </a:ext>
              </a:extLst>
            </p:cNvPr>
            <p:cNvSpPr/>
            <p:nvPr/>
          </p:nvSpPr>
          <p:spPr>
            <a:xfrm>
              <a:off x="4146938" y="1917367"/>
              <a:ext cx="928688" cy="1300162"/>
            </a:xfrm>
            <a:prstGeom prst="triangle">
              <a:avLst/>
            </a:prstGeom>
            <a:solidFill>
              <a:srgbClr val="10867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4800" dirty="0"/>
                <a:t>P</a:t>
              </a:r>
            </a:p>
          </p:txBody>
        </p:sp>
        <p:sp>
          <p:nvSpPr>
            <p:cNvPr id="17" name="Elipse 16">
              <a:extLst>
                <a:ext uri="{FF2B5EF4-FFF2-40B4-BE49-F238E27FC236}">
                  <a16:creationId xmlns:a16="http://schemas.microsoft.com/office/drawing/2014/main" id="{DBD7F7AF-5622-4359-9CA3-40B37CF9C06A}"/>
                </a:ext>
              </a:extLst>
            </p:cNvPr>
            <p:cNvSpPr/>
            <p:nvPr/>
          </p:nvSpPr>
          <p:spPr>
            <a:xfrm rot="5400000">
              <a:off x="4322324" y="2585537"/>
              <a:ext cx="417853" cy="227438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2ED5EBCD-B0C8-4DA3-8B69-1450B1DD0E2D}"/>
                </a:ext>
              </a:extLst>
            </p:cNvPr>
            <p:cNvSpPr/>
            <p:nvPr/>
          </p:nvSpPr>
          <p:spPr>
            <a:xfrm rot="5400000">
              <a:off x="4363073" y="394297"/>
              <a:ext cx="417853" cy="227438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AA12327A-3B1B-4F77-856A-6BD088CE2943}"/>
                </a:ext>
              </a:extLst>
            </p:cNvPr>
            <p:cNvSpPr/>
            <p:nvPr/>
          </p:nvSpPr>
          <p:spPr>
            <a:xfrm rot="10800000">
              <a:off x="3335438" y="1571768"/>
              <a:ext cx="417853" cy="227438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D502FD1F-214D-40F7-9EAB-B6A89B4F63F6}"/>
                </a:ext>
              </a:extLst>
            </p:cNvPr>
            <p:cNvSpPr/>
            <p:nvPr/>
          </p:nvSpPr>
          <p:spPr>
            <a:xfrm rot="10800000">
              <a:off x="5475342" y="1537202"/>
              <a:ext cx="417853" cy="227438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Google Shape;1685;p64">
              <a:extLst>
                <a:ext uri="{FF2B5EF4-FFF2-40B4-BE49-F238E27FC236}">
                  <a16:creationId xmlns:a16="http://schemas.microsoft.com/office/drawing/2014/main" id="{036F7D42-667E-4EDE-B323-68C22FA65473}"/>
                </a:ext>
              </a:extLst>
            </p:cNvPr>
            <p:cNvSpPr/>
            <p:nvPr/>
          </p:nvSpPr>
          <p:spPr>
            <a:xfrm>
              <a:off x="3314872" y="3380906"/>
              <a:ext cx="466047" cy="703951"/>
            </a:xfrm>
            <a:prstGeom prst="ellipse">
              <a:avLst/>
            </a:prstGeom>
            <a:solidFill>
              <a:schemeClr val="lt2"/>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 name="Google Shape;1686;p64">
              <a:extLst>
                <a:ext uri="{FF2B5EF4-FFF2-40B4-BE49-F238E27FC236}">
                  <a16:creationId xmlns:a16="http://schemas.microsoft.com/office/drawing/2014/main" id="{1ADB33CF-0F09-4545-937C-D690366CBC6F}"/>
                </a:ext>
              </a:extLst>
            </p:cNvPr>
            <p:cNvGrpSpPr/>
            <p:nvPr/>
          </p:nvGrpSpPr>
          <p:grpSpPr>
            <a:xfrm>
              <a:off x="3397203" y="3496910"/>
              <a:ext cx="301385" cy="471943"/>
              <a:chOff x="2668600" y="1485400"/>
              <a:chExt cx="365700" cy="383950"/>
            </a:xfrm>
          </p:grpSpPr>
          <p:sp>
            <p:nvSpPr>
              <p:cNvPr id="62" name="Google Shape;1687;p64">
                <a:extLst>
                  <a:ext uri="{FF2B5EF4-FFF2-40B4-BE49-F238E27FC236}">
                    <a16:creationId xmlns:a16="http://schemas.microsoft.com/office/drawing/2014/main" id="{0C3BB41E-EDC3-4DCB-956B-F2CC643ECE00}"/>
                  </a:ext>
                </a:extLst>
              </p:cNvPr>
              <p:cNvSpPr/>
              <p:nvPr/>
            </p:nvSpPr>
            <p:spPr>
              <a:xfrm>
                <a:off x="2668600" y="1769525"/>
                <a:ext cx="365700" cy="99825"/>
              </a:xfrm>
              <a:custGeom>
                <a:avLst/>
                <a:gdLst/>
                <a:ahLst/>
                <a:cxnLst/>
                <a:rect l="l" t="t" r="r" b="b"/>
                <a:pathLst>
                  <a:path w="14628" h="3993" extrusionOk="0">
                    <a:moveTo>
                      <a:pt x="2445" y="1"/>
                    </a:moveTo>
                    <a:cubicBezTo>
                      <a:pt x="2406" y="1"/>
                      <a:pt x="2367" y="2"/>
                      <a:pt x="2328" y="4"/>
                    </a:cubicBezTo>
                    <a:cubicBezTo>
                      <a:pt x="998" y="70"/>
                      <a:pt x="1" y="1134"/>
                      <a:pt x="1" y="2464"/>
                    </a:cubicBezTo>
                    <a:lnTo>
                      <a:pt x="1" y="3993"/>
                    </a:lnTo>
                    <a:lnTo>
                      <a:pt x="14627" y="3993"/>
                    </a:lnTo>
                    <a:lnTo>
                      <a:pt x="14627" y="2397"/>
                    </a:lnTo>
                    <a:cubicBezTo>
                      <a:pt x="14627" y="1068"/>
                      <a:pt x="13497" y="4"/>
                      <a:pt x="12167" y="4"/>
                    </a:cubicBezTo>
                    <a:cubicBezTo>
                      <a:pt x="10838" y="4"/>
                      <a:pt x="9774" y="1068"/>
                      <a:pt x="9774" y="2397"/>
                    </a:cubicBezTo>
                    <a:cubicBezTo>
                      <a:pt x="9774" y="1068"/>
                      <a:pt x="8644" y="4"/>
                      <a:pt x="7314" y="4"/>
                    </a:cubicBezTo>
                    <a:cubicBezTo>
                      <a:pt x="5984" y="4"/>
                      <a:pt x="4920" y="1068"/>
                      <a:pt x="4920" y="2397"/>
                    </a:cubicBezTo>
                    <a:cubicBezTo>
                      <a:pt x="4920" y="1105"/>
                      <a:pt x="3790" y="1"/>
                      <a:pt x="2445" y="1"/>
                    </a:cubicBez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88;p64">
                <a:extLst>
                  <a:ext uri="{FF2B5EF4-FFF2-40B4-BE49-F238E27FC236}">
                    <a16:creationId xmlns:a16="http://schemas.microsoft.com/office/drawing/2014/main" id="{DE252442-153F-4D9A-8085-EE2C9E8FAF89}"/>
                  </a:ext>
                </a:extLst>
              </p:cNvPr>
              <p:cNvSpPr/>
              <p:nvPr/>
            </p:nvSpPr>
            <p:spPr>
              <a:xfrm>
                <a:off x="2816525" y="1699800"/>
                <a:ext cx="69850" cy="69825"/>
              </a:xfrm>
              <a:custGeom>
                <a:avLst/>
                <a:gdLst/>
                <a:ahLst/>
                <a:cxnLst/>
                <a:rect l="l" t="t" r="r" b="b"/>
                <a:pathLst>
                  <a:path w="2794" h="2793" extrusionOk="0">
                    <a:moveTo>
                      <a:pt x="1397" y="0"/>
                    </a:moveTo>
                    <a:cubicBezTo>
                      <a:pt x="599" y="0"/>
                      <a:pt x="1" y="599"/>
                      <a:pt x="1" y="1397"/>
                    </a:cubicBezTo>
                    <a:cubicBezTo>
                      <a:pt x="1" y="2194"/>
                      <a:pt x="599" y="2793"/>
                      <a:pt x="1397" y="2793"/>
                    </a:cubicBezTo>
                    <a:cubicBezTo>
                      <a:pt x="2128" y="2793"/>
                      <a:pt x="2793" y="2194"/>
                      <a:pt x="2793" y="1397"/>
                    </a:cubicBezTo>
                    <a:cubicBezTo>
                      <a:pt x="2793" y="599"/>
                      <a:pt x="2128" y="0"/>
                      <a:pt x="1397" y="0"/>
                    </a:cubicBez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89;p64">
                <a:extLst>
                  <a:ext uri="{FF2B5EF4-FFF2-40B4-BE49-F238E27FC236}">
                    <a16:creationId xmlns:a16="http://schemas.microsoft.com/office/drawing/2014/main" id="{B96CAF14-5357-44BE-98C7-58F01428C5A2}"/>
                  </a:ext>
                </a:extLst>
              </p:cNvPr>
              <p:cNvSpPr/>
              <p:nvPr/>
            </p:nvSpPr>
            <p:spPr>
              <a:xfrm>
                <a:off x="2695200" y="1699800"/>
                <a:ext cx="69825" cy="69825"/>
              </a:xfrm>
              <a:custGeom>
                <a:avLst/>
                <a:gdLst/>
                <a:ahLst/>
                <a:cxnLst/>
                <a:rect l="l" t="t" r="r" b="b"/>
                <a:pathLst>
                  <a:path w="2793" h="2793" extrusionOk="0">
                    <a:moveTo>
                      <a:pt x="1397" y="0"/>
                    </a:moveTo>
                    <a:cubicBezTo>
                      <a:pt x="599" y="0"/>
                      <a:pt x="0" y="599"/>
                      <a:pt x="0" y="1397"/>
                    </a:cubicBezTo>
                    <a:cubicBezTo>
                      <a:pt x="0" y="2194"/>
                      <a:pt x="599" y="2793"/>
                      <a:pt x="1397" y="2793"/>
                    </a:cubicBezTo>
                    <a:cubicBezTo>
                      <a:pt x="2128" y="2793"/>
                      <a:pt x="2793" y="2194"/>
                      <a:pt x="2793" y="1397"/>
                    </a:cubicBezTo>
                    <a:cubicBezTo>
                      <a:pt x="2793" y="599"/>
                      <a:pt x="2128" y="0"/>
                      <a:pt x="1397" y="0"/>
                    </a:cubicBez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90;p64">
                <a:extLst>
                  <a:ext uri="{FF2B5EF4-FFF2-40B4-BE49-F238E27FC236}">
                    <a16:creationId xmlns:a16="http://schemas.microsoft.com/office/drawing/2014/main" id="{A6190DF0-CE82-4AE4-9891-B9EB208D75C9}"/>
                  </a:ext>
                </a:extLst>
              </p:cNvPr>
              <p:cNvSpPr/>
              <p:nvPr/>
            </p:nvSpPr>
            <p:spPr>
              <a:xfrm>
                <a:off x="2937875" y="1699800"/>
                <a:ext cx="69825" cy="69825"/>
              </a:xfrm>
              <a:custGeom>
                <a:avLst/>
                <a:gdLst/>
                <a:ahLst/>
                <a:cxnLst/>
                <a:rect l="l" t="t" r="r" b="b"/>
                <a:pathLst>
                  <a:path w="2793" h="2793" extrusionOk="0">
                    <a:moveTo>
                      <a:pt x="1396" y="0"/>
                    </a:moveTo>
                    <a:cubicBezTo>
                      <a:pt x="598" y="0"/>
                      <a:pt x="0" y="599"/>
                      <a:pt x="0" y="1397"/>
                    </a:cubicBezTo>
                    <a:cubicBezTo>
                      <a:pt x="0" y="2194"/>
                      <a:pt x="598" y="2793"/>
                      <a:pt x="1396" y="2793"/>
                    </a:cubicBezTo>
                    <a:cubicBezTo>
                      <a:pt x="2128" y="2793"/>
                      <a:pt x="2792" y="2194"/>
                      <a:pt x="2792" y="1397"/>
                    </a:cubicBezTo>
                    <a:cubicBezTo>
                      <a:pt x="2792" y="599"/>
                      <a:pt x="2128" y="0"/>
                      <a:pt x="1396" y="0"/>
                    </a:cubicBez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91;p64">
                <a:extLst>
                  <a:ext uri="{FF2B5EF4-FFF2-40B4-BE49-F238E27FC236}">
                    <a16:creationId xmlns:a16="http://schemas.microsoft.com/office/drawing/2014/main" id="{78F9515F-E773-4478-BE69-7C01E00CD980}"/>
                  </a:ext>
                </a:extLst>
              </p:cNvPr>
              <p:cNvSpPr/>
              <p:nvPr/>
            </p:nvSpPr>
            <p:spPr>
              <a:xfrm>
                <a:off x="2789925" y="1631650"/>
                <a:ext cx="123025" cy="46575"/>
              </a:xfrm>
              <a:custGeom>
                <a:avLst/>
                <a:gdLst/>
                <a:ahLst/>
                <a:cxnLst/>
                <a:rect l="l" t="t" r="r" b="b"/>
                <a:pathLst>
                  <a:path w="4921" h="1863" extrusionOk="0">
                    <a:moveTo>
                      <a:pt x="1" y="1"/>
                    </a:moveTo>
                    <a:lnTo>
                      <a:pt x="1" y="1862"/>
                    </a:lnTo>
                    <a:lnTo>
                      <a:pt x="4921" y="1862"/>
                    </a:lnTo>
                    <a:lnTo>
                      <a:pt x="4921" y="1"/>
                    </a:lnTo>
                    <a:lnTo>
                      <a:pt x="2461" y="865"/>
                    </a:lnTo>
                    <a:lnTo>
                      <a:pt x="1" y="1"/>
                    </a:ln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92;p64">
                <a:extLst>
                  <a:ext uri="{FF2B5EF4-FFF2-40B4-BE49-F238E27FC236}">
                    <a16:creationId xmlns:a16="http://schemas.microsoft.com/office/drawing/2014/main" id="{49724549-C5F6-47F4-9A6A-0A8072454362}"/>
                  </a:ext>
                </a:extLst>
              </p:cNvPr>
              <p:cNvSpPr/>
              <p:nvPr/>
            </p:nvSpPr>
            <p:spPr>
              <a:xfrm>
                <a:off x="2745050" y="1530275"/>
                <a:ext cx="212775" cy="124675"/>
              </a:xfrm>
              <a:custGeom>
                <a:avLst/>
                <a:gdLst/>
                <a:ahLst/>
                <a:cxnLst/>
                <a:rect l="l" t="t" r="r" b="b"/>
                <a:pathLst>
                  <a:path w="8511" h="4987" extrusionOk="0">
                    <a:moveTo>
                      <a:pt x="4256" y="0"/>
                    </a:moveTo>
                    <a:lnTo>
                      <a:pt x="1" y="1529"/>
                    </a:lnTo>
                    <a:lnTo>
                      <a:pt x="1" y="2460"/>
                    </a:lnTo>
                    <a:lnTo>
                      <a:pt x="4256" y="3989"/>
                    </a:lnTo>
                    <a:lnTo>
                      <a:pt x="7647" y="2792"/>
                    </a:lnTo>
                    <a:lnTo>
                      <a:pt x="7647" y="4986"/>
                    </a:lnTo>
                    <a:lnTo>
                      <a:pt x="8511" y="4986"/>
                    </a:lnTo>
                    <a:lnTo>
                      <a:pt x="8511" y="1529"/>
                    </a:lnTo>
                    <a:lnTo>
                      <a:pt x="4256" y="0"/>
                    </a:ln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93;p64">
                <a:extLst>
                  <a:ext uri="{FF2B5EF4-FFF2-40B4-BE49-F238E27FC236}">
                    <a16:creationId xmlns:a16="http://schemas.microsoft.com/office/drawing/2014/main" id="{1223F649-F753-43F6-A65D-0DA35108327F}"/>
                  </a:ext>
                </a:extLst>
              </p:cNvPr>
              <p:cNvSpPr/>
              <p:nvPr/>
            </p:nvSpPr>
            <p:spPr>
              <a:xfrm>
                <a:off x="2839800" y="1485400"/>
                <a:ext cx="21625" cy="23275"/>
              </a:xfrm>
              <a:custGeom>
                <a:avLst/>
                <a:gdLst/>
                <a:ahLst/>
                <a:cxnLst/>
                <a:rect l="l" t="t" r="r" b="b"/>
                <a:pathLst>
                  <a:path w="865" h="931" extrusionOk="0">
                    <a:moveTo>
                      <a:pt x="1" y="0"/>
                    </a:moveTo>
                    <a:lnTo>
                      <a:pt x="1" y="931"/>
                    </a:lnTo>
                    <a:lnTo>
                      <a:pt x="865" y="931"/>
                    </a:lnTo>
                    <a:lnTo>
                      <a:pt x="865" y="0"/>
                    </a:ln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94;p64">
                <a:extLst>
                  <a:ext uri="{FF2B5EF4-FFF2-40B4-BE49-F238E27FC236}">
                    <a16:creationId xmlns:a16="http://schemas.microsoft.com/office/drawing/2014/main" id="{BAD0C70E-B921-4B59-AD78-A773C8255FC7}"/>
                  </a:ext>
                </a:extLst>
              </p:cNvPr>
              <p:cNvSpPr/>
              <p:nvPr/>
            </p:nvSpPr>
            <p:spPr>
              <a:xfrm>
                <a:off x="2791600" y="1488700"/>
                <a:ext cx="26625" cy="28300"/>
              </a:xfrm>
              <a:custGeom>
                <a:avLst/>
                <a:gdLst/>
                <a:ahLst/>
                <a:cxnLst/>
                <a:rect l="l" t="t" r="r" b="b"/>
                <a:pathLst>
                  <a:path w="1065" h="1132" extrusionOk="0">
                    <a:moveTo>
                      <a:pt x="865" y="1"/>
                    </a:moveTo>
                    <a:lnTo>
                      <a:pt x="0" y="267"/>
                    </a:lnTo>
                    <a:lnTo>
                      <a:pt x="200" y="1131"/>
                    </a:lnTo>
                    <a:lnTo>
                      <a:pt x="1064" y="865"/>
                    </a:lnTo>
                    <a:lnTo>
                      <a:pt x="865" y="1"/>
                    </a:ln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95;p64">
                <a:extLst>
                  <a:ext uri="{FF2B5EF4-FFF2-40B4-BE49-F238E27FC236}">
                    <a16:creationId xmlns:a16="http://schemas.microsoft.com/office/drawing/2014/main" id="{95B70252-370A-45B2-9399-D4A9B6868CEA}"/>
                  </a:ext>
                </a:extLst>
              </p:cNvPr>
              <p:cNvSpPr/>
              <p:nvPr/>
            </p:nvSpPr>
            <p:spPr>
              <a:xfrm>
                <a:off x="2745050" y="1505325"/>
                <a:ext cx="31625" cy="31625"/>
              </a:xfrm>
              <a:custGeom>
                <a:avLst/>
                <a:gdLst/>
                <a:ahLst/>
                <a:cxnLst/>
                <a:rect l="l" t="t" r="r" b="b"/>
                <a:pathLst>
                  <a:path w="1265" h="1265" extrusionOk="0">
                    <a:moveTo>
                      <a:pt x="799" y="1"/>
                    </a:moveTo>
                    <a:lnTo>
                      <a:pt x="1" y="466"/>
                    </a:lnTo>
                    <a:lnTo>
                      <a:pt x="466" y="1264"/>
                    </a:lnTo>
                    <a:lnTo>
                      <a:pt x="1264" y="799"/>
                    </a:lnTo>
                    <a:lnTo>
                      <a:pt x="799" y="1"/>
                    </a:ln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96;p64">
                <a:extLst>
                  <a:ext uri="{FF2B5EF4-FFF2-40B4-BE49-F238E27FC236}">
                    <a16:creationId xmlns:a16="http://schemas.microsoft.com/office/drawing/2014/main" id="{9A8C6468-45B3-4E2A-82D8-199D7409A503}"/>
                  </a:ext>
                </a:extLst>
              </p:cNvPr>
              <p:cNvSpPr/>
              <p:nvPr/>
            </p:nvSpPr>
            <p:spPr>
              <a:xfrm>
                <a:off x="2926225" y="1505325"/>
                <a:ext cx="29950" cy="31625"/>
              </a:xfrm>
              <a:custGeom>
                <a:avLst/>
                <a:gdLst/>
                <a:ahLst/>
                <a:cxnLst/>
                <a:rect l="l" t="t" r="r" b="b"/>
                <a:pathLst>
                  <a:path w="1198" h="1265" extrusionOk="0">
                    <a:moveTo>
                      <a:pt x="466" y="1"/>
                    </a:moveTo>
                    <a:lnTo>
                      <a:pt x="1" y="799"/>
                    </a:lnTo>
                    <a:lnTo>
                      <a:pt x="799" y="1264"/>
                    </a:lnTo>
                    <a:lnTo>
                      <a:pt x="1197" y="466"/>
                    </a:lnTo>
                    <a:lnTo>
                      <a:pt x="466" y="1"/>
                    </a:ln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97;p64">
                <a:extLst>
                  <a:ext uri="{FF2B5EF4-FFF2-40B4-BE49-F238E27FC236}">
                    <a16:creationId xmlns:a16="http://schemas.microsoft.com/office/drawing/2014/main" id="{DF3ACD2A-E806-4064-9BE4-1DDD3135FE9F}"/>
                  </a:ext>
                </a:extLst>
              </p:cNvPr>
              <p:cNvSpPr/>
              <p:nvPr/>
            </p:nvSpPr>
            <p:spPr>
              <a:xfrm>
                <a:off x="2884675" y="1488700"/>
                <a:ext cx="26625" cy="28300"/>
              </a:xfrm>
              <a:custGeom>
                <a:avLst/>
                <a:gdLst/>
                <a:ahLst/>
                <a:cxnLst/>
                <a:rect l="l" t="t" r="r" b="b"/>
                <a:pathLst>
                  <a:path w="1065" h="1132" extrusionOk="0">
                    <a:moveTo>
                      <a:pt x="200" y="1"/>
                    </a:moveTo>
                    <a:lnTo>
                      <a:pt x="1" y="865"/>
                    </a:lnTo>
                    <a:lnTo>
                      <a:pt x="865" y="1131"/>
                    </a:lnTo>
                    <a:lnTo>
                      <a:pt x="1064" y="267"/>
                    </a:lnTo>
                    <a:lnTo>
                      <a:pt x="200" y="1"/>
                    </a:ln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4516;p67">
              <a:extLst>
                <a:ext uri="{FF2B5EF4-FFF2-40B4-BE49-F238E27FC236}">
                  <a16:creationId xmlns:a16="http://schemas.microsoft.com/office/drawing/2014/main" id="{251E4418-0E90-43D3-8A91-512146C88142}"/>
                </a:ext>
              </a:extLst>
            </p:cNvPr>
            <p:cNvSpPr/>
            <p:nvPr/>
          </p:nvSpPr>
          <p:spPr>
            <a:xfrm>
              <a:off x="2389469" y="4404810"/>
              <a:ext cx="1638297" cy="480931"/>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0C6A5F">
                <a:alpha val="5019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517;p67">
              <a:extLst>
                <a:ext uri="{FF2B5EF4-FFF2-40B4-BE49-F238E27FC236}">
                  <a16:creationId xmlns:a16="http://schemas.microsoft.com/office/drawing/2014/main" id="{B104C6C3-1CB0-490E-B8FB-5019B31A833B}"/>
                </a:ext>
              </a:extLst>
            </p:cNvPr>
            <p:cNvSpPr/>
            <p:nvPr/>
          </p:nvSpPr>
          <p:spPr>
            <a:xfrm>
              <a:off x="5116231" y="4404811"/>
              <a:ext cx="1638297" cy="480931"/>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0C6A5F">
                <a:alpha val="85098"/>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18;p67">
              <a:extLst>
                <a:ext uri="{FF2B5EF4-FFF2-40B4-BE49-F238E27FC236}">
                  <a16:creationId xmlns:a16="http://schemas.microsoft.com/office/drawing/2014/main" id="{056A9B24-D7C1-435B-81C6-BF33B64E1E75}"/>
                </a:ext>
              </a:extLst>
            </p:cNvPr>
            <p:cNvSpPr/>
            <p:nvPr/>
          </p:nvSpPr>
          <p:spPr>
            <a:xfrm>
              <a:off x="3753623" y="4404811"/>
              <a:ext cx="1637524" cy="480931"/>
            </a:xfrm>
            <a:custGeom>
              <a:avLst/>
              <a:gdLst/>
              <a:ahLst/>
              <a:cxnLst/>
              <a:rect l="l" t="t" r="r" b="b"/>
              <a:pathLst>
                <a:path w="65726" h="26923" extrusionOk="0">
                  <a:moveTo>
                    <a:pt x="1" y="0"/>
                  </a:moveTo>
                  <a:lnTo>
                    <a:pt x="10751" y="13477"/>
                  </a:lnTo>
                  <a:lnTo>
                    <a:pt x="1" y="26923"/>
                  </a:lnTo>
                  <a:lnTo>
                    <a:pt x="54944" y="26923"/>
                  </a:lnTo>
                  <a:lnTo>
                    <a:pt x="65726" y="13477"/>
                  </a:lnTo>
                  <a:lnTo>
                    <a:pt x="54944" y="0"/>
                  </a:lnTo>
                  <a:close/>
                </a:path>
              </a:pathLst>
            </a:custGeom>
            <a:solidFill>
              <a:srgbClr val="0C6A5F">
                <a:alpha val="65098"/>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Abrir llave 25">
              <a:extLst>
                <a:ext uri="{FF2B5EF4-FFF2-40B4-BE49-F238E27FC236}">
                  <a16:creationId xmlns:a16="http://schemas.microsoft.com/office/drawing/2014/main" id="{56BC8457-836E-4E55-8C51-499EB83E2CA1}"/>
                </a:ext>
              </a:extLst>
            </p:cNvPr>
            <p:cNvSpPr/>
            <p:nvPr/>
          </p:nvSpPr>
          <p:spPr>
            <a:xfrm rot="16200000">
              <a:off x="4409317" y="2888157"/>
              <a:ext cx="398388" cy="2598225"/>
            </a:xfrm>
            <a:prstGeom prst="leftBrace">
              <a:avLst/>
            </a:prstGeom>
            <a:ln w="28575">
              <a:solidFill>
                <a:srgbClr val="10867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sp>
          <p:nvSpPr>
            <p:cNvPr id="27" name="Rectángulo 26">
              <a:extLst>
                <a:ext uri="{FF2B5EF4-FFF2-40B4-BE49-F238E27FC236}">
                  <a16:creationId xmlns:a16="http://schemas.microsoft.com/office/drawing/2014/main" id="{B073DD81-2436-42B2-B9BB-F7313CCDA5F2}"/>
                </a:ext>
              </a:extLst>
            </p:cNvPr>
            <p:cNvSpPr/>
            <p:nvPr/>
          </p:nvSpPr>
          <p:spPr>
            <a:xfrm>
              <a:off x="1788106" y="810058"/>
              <a:ext cx="5694015" cy="423105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Google Shape;1119;p64">
              <a:extLst>
                <a:ext uri="{FF2B5EF4-FFF2-40B4-BE49-F238E27FC236}">
                  <a16:creationId xmlns:a16="http://schemas.microsoft.com/office/drawing/2014/main" id="{72B42CFF-8C72-469A-B413-9712654D4A22}"/>
                </a:ext>
              </a:extLst>
            </p:cNvPr>
            <p:cNvSpPr/>
            <p:nvPr/>
          </p:nvSpPr>
          <p:spPr>
            <a:xfrm>
              <a:off x="3264167" y="1197264"/>
              <a:ext cx="466048" cy="708045"/>
            </a:xfrm>
            <a:prstGeom prst="ellipse">
              <a:avLst/>
            </a:prstGeom>
            <a:solidFill>
              <a:schemeClr val="lt2"/>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rgbClr val="0F8B7C"/>
                </a:highlight>
              </a:endParaRPr>
            </a:p>
          </p:txBody>
        </p:sp>
        <p:sp>
          <p:nvSpPr>
            <p:cNvPr id="29" name="Google Shape;1120;p64">
              <a:extLst>
                <a:ext uri="{FF2B5EF4-FFF2-40B4-BE49-F238E27FC236}">
                  <a16:creationId xmlns:a16="http://schemas.microsoft.com/office/drawing/2014/main" id="{74C96991-DED3-43DA-BFB4-B8955042A715}"/>
                </a:ext>
              </a:extLst>
            </p:cNvPr>
            <p:cNvSpPr/>
            <p:nvPr/>
          </p:nvSpPr>
          <p:spPr>
            <a:xfrm>
              <a:off x="3338978" y="1314946"/>
              <a:ext cx="316426" cy="472679"/>
            </a:xfrm>
            <a:custGeom>
              <a:avLst/>
              <a:gdLst/>
              <a:ahLst/>
              <a:cxnLst/>
              <a:rect l="l" t="t" r="r" b="b"/>
              <a:pathLst>
                <a:path w="15358" h="15293" extrusionOk="0">
                  <a:moveTo>
                    <a:pt x="2260" y="6250"/>
                  </a:moveTo>
                  <a:cubicBezTo>
                    <a:pt x="2992" y="6250"/>
                    <a:pt x="3590" y="6849"/>
                    <a:pt x="3590" y="7647"/>
                  </a:cubicBezTo>
                  <a:cubicBezTo>
                    <a:pt x="3590" y="8378"/>
                    <a:pt x="2992" y="8976"/>
                    <a:pt x="2260" y="8976"/>
                  </a:cubicBezTo>
                  <a:cubicBezTo>
                    <a:pt x="1529" y="8976"/>
                    <a:pt x="931" y="8378"/>
                    <a:pt x="931" y="7647"/>
                  </a:cubicBezTo>
                  <a:cubicBezTo>
                    <a:pt x="931" y="6849"/>
                    <a:pt x="1529" y="6250"/>
                    <a:pt x="2260" y="6250"/>
                  </a:cubicBezTo>
                  <a:close/>
                  <a:moveTo>
                    <a:pt x="13097" y="6250"/>
                  </a:moveTo>
                  <a:cubicBezTo>
                    <a:pt x="13829" y="6250"/>
                    <a:pt x="14427" y="6849"/>
                    <a:pt x="14427" y="7647"/>
                  </a:cubicBezTo>
                  <a:cubicBezTo>
                    <a:pt x="14427" y="8378"/>
                    <a:pt x="13829" y="8976"/>
                    <a:pt x="13097" y="8976"/>
                  </a:cubicBezTo>
                  <a:cubicBezTo>
                    <a:pt x="12366" y="8976"/>
                    <a:pt x="11701" y="8378"/>
                    <a:pt x="11701" y="7647"/>
                  </a:cubicBezTo>
                  <a:cubicBezTo>
                    <a:pt x="11701" y="6849"/>
                    <a:pt x="12366" y="6250"/>
                    <a:pt x="13097" y="6250"/>
                  </a:cubicBezTo>
                  <a:close/>
                  <a:moveTo>
                    <a:pt x="7646" y="1"/>
                  </a:moveTo>
                  <a:cubicBezTo>
                    <a:pt x="6914" y="1"/>
                    <a:pt x="6316" y="599"/>
                    <a:pt x="6316" y="1331"/>
                  </a:cubicBezTo>
                  <a:cubicBezTo>
                    <a:pt x="6316" y="1796"/>
                    <a:pt x="6582" y="2261"/>
                    <a:pt x="6981" y="2461"/>
                  </a:cubicBezTo>
                  <a:cubicBezTo>
                    <a:pt x="6449" y="3192"/>
                    <a:pt x="5651" y="3591"/>
                    <a:pt x="4787" y="3591"/>
                  </a:cubicBezTo>
                  <a:lnTo>
                    <a:pt x="0" y="3591"/>
                  </a:lnTo>
                  <a:lnTo>
                    <a:pt x="0" y="4455"/>
                  </a:lnTo>
                  <a:lnTo>
                    <a:pt x="1795" y="4455"/>
                  </a:lnTo>
                  <a:lnTo>
                    <a:pt x="1795" y="5453"/>
                  </a:lnTo>
                  <a:cubicBezTo>
                    <a:pt x="798" y="5652"/>
                    <a:pt x="0" y="6516"/>
                    <a:pt x="0" y="7647"/>
                  </a:cubicBezTo>
                  <a:cubicBezTo>
                    <a:pt x="0" y="8710"/>
                    <a:pt x="798" y="9641"/>
                    <a:pt x="1795" y="9841"/>
                  </a:cubicBezTo>
                  <a:lnTo>
                    <a:pt x="1795" y="10771"/>
                  </a:lnTo>
                  <a:lnTo>
                    <a:pt x="931" y="10771"/>
                  </a:lnTo>
                  <a:lnTo>
                    <a:pt x="931" y="11636"/>
                  </a:lnTo>
                  <a:lnTo>
                    <a:pt x="1795" y="11636"/>
                  </a:lnTo>
                  <a:lnTo>
                    <a:pt x="1795" y="12566"/>
                  </a:lnTo>
                  <a:lnTo>
                    <a:pt x="2726" y="12566"/>
                  </a:lnTo>
                  <a:lnTo>
                    <a:pt x="2726" y="11636"/>
                  </a:lnTo>
                  <a:lnTo>
                    <a:pt x="3590" y="11636"/>
                  </a:lnTo>
                  <a:lnTo>
                    <a:pt x="3590" y="10771"/>
                  </a:lnTo>
                  <a:lnTo>
                    <a:pt x="2726" y="10771"/>
                  </a:lnTo>
                  <a:lnTo>
                    <a:pt x="2726" y="9841"/>
                  </a:lnTo>
                  <a:cubicBezTo>
                    <a:pt x="3723" y="9641"/>
                    <a:pt x="4521" y="8710"/>
                    <a:pt x="4521" y="7647"/>
                  </a:cubicBezTo>
                  <a:cubicBezTo>
                    <a:pt x="4521" y="6516"/>
                    <a:pt x="3723" y="5652"/>
                    <a:pt x="2726" y="5386"/>
                  </a:cubicBezTo>
                  <a:lnTo>
                    <a:pt x="2726" y="4455"/>
                  </a:lnTo>
                  <a:lnTo>
                    <a:pt x="4787" y="4455"/>
                  </a:lnTo>
                  <a:cubicBezTo>
                    <a:pt x="5452" y="4455"/>
                    <a:pt x="6117" y="4256"/>
                    <a:pt x="6715" y="3923"/>
                  </a:cubicBezTo>
                  <a:cubicBezTo>
                    <a:pt x="6914" y="3790"/>
                    <a:pt x="7047" y="3657"/>
                    <a:pt x="7247" y="3525"/>
                  </a:cubicBezTo>
                  <a:lnTo>
                    <a:pt x="7247" y="5386"/>
                  </a:lnTo>
                  <a:lnTo>
                    <a:pt x="5452" y="5386"/>
                  </a:lnTo>
                  <a:lnTo>
                    <a:pt x="5452" y="6250"/>
                  </a:lnTo>
                  <a:lnTo>
                    <a:pt x="7247" y="6250"/>
                  </a:lnTo>
                  <a:lnTo>
                    <a:pt x="7247" y="11702"/>
                  </a:lnTo>
                  <a:cubicBezTo>
                    <a:pt x="7247" y="12234"/>
                    <a:pt x="6781" y="12633"/>
                    <a:pt x="6316" y="12633"/>
                  </a:cubicBezTo>
                  <a:lnTo>
                    <a:pt x="4056" y="12633"/>
                  </a:lnTo>
                  <a:lnTo>
                    <a:pt x="4056" y="14428"/>
                  </a:lnTo>
                  <a:lnTo>
                    <a:pt x="2260" y="14428"/>
                  </a:lnTo>
                  <a:lnTo>
                    <a:pt x="2260" y="15292"/>
                  </a:lnTo>
                  <a:lnTo>
                    <a:pt x="13031" y="15292"/>
                  </a:lnTo>
                  <a:lnTo>
                    <a:pt x="13031" y="14428"/>
                  </a:lnTo>
                  <a:lnTo>
                    <a:pt x="11236" y="14428"/>
                  </a:lnTo>
                  <a:lnTo>
                    <a:pt x="11236" y="12633"/>
                  </a:lnTo>
                  <a:lnTo>
                    <a:pt x="9042" y="12633"/>
                  </a:lnTo>
                  <a:cubicBezTo>
                    <a:pt x="8510" y="12633"/>
                    <a:pt x="8111" y="12234"/>
                    <a:pt x="8111" y="11702"/>
                  </a:cubicBezTo>
                  <a:lnTo>
                    <a:pt x="8111" y="6250"/>
                  </a:lnTo>
                  <a:lnTo>
                    <a:pt x="9906" y="6250"/>
                  </a:lnTo>
                  <a:lnTo>
                    <a:pt x="9906" y="5386"/>
                  </a:lnTo>
                  <a:lnTo>
                    <a:pt x="8111" y="5386"/>
                  </a:lnTo>
                  <a:lnTo>
                    <a:pt x="8111" y="3525"/>
                  </a:lnTo>
                  <a:cubicBezTo>
                    <a:pt x="8311" y="3657"/>
                    <a:pt x="8444" y="3790"/>
                    <a:pt x="8643" y="3923"/>
                  </a:cubicBezTo>
                  <a:cubicBezTo>
                    <a:pt x="9241" y="4256"/>
                    <a:pt x="9906" y="4455"/>
                    <a:pt x="10571" y="4455"/>
                  </a:cubicBezTo>
                  <a:lnTo>
                    <a:pt x="12632" y="4455"/>
                  </a:lnTo>
                  <a:lnTo>
                    <a:pt x="12632" y="5386"/>
                  </a:lnTo>
                  <a:cubicBezTo>
                    <a:pt x="11635" y="5652"/>
                    <a:pt x="10837" y="6516"/>
                    <a:pt x="10837" y="7647"/>
                  </a:cubicBezTo>
                  <a:cubicBezTo>
                    <a:pt x="10837" y="8710"/>
                    <a:pt x="11635" y="9641"/>
                    <a:pt x="12632" y="9841"/>
                  </a:cubicBezTo>
                  <a:lnTo>
                    <a:pt x="12632" y="11237"/>
                  </a:lnTo>
                  <a:lnTo>
                    <a:pt x="11834" y="10439"/>
                  </a:lnTo>
                  <a:lnTo>
                    <a:pt x="11169" y="11037"/>
                  </a:lnTo>
                  <a:lnTo>
                    <a:pt x="13097" y="12965"/>
                  </a:lnTo>
                  <a:lnTo>
                    <a:pt x="15025" y="11037"/>
                  </a:lnTo>
                  <a:lnTo>
                    <a:pt x="14361" y="10439"/>
                  </a:lnTo>
                  <a:lnTo>
                    <a:pt x="13563" y="11237"/>
                  </a:lnTo>
                  <a:lnTo>
                    <a:pt x="13563" y="9841"/>
                  </a:lnTo>
                  <a:cubicBezTo>
                    <a:pt x="14560" y="9641"/>
                    <a:pt x="15358" y="8710"/>
                    <a:pt x="15358" y="7647"/>
                  </a:cubicBezTo>
                  <a:cubicBezTo>
                    <a:pt x="15358" y="6516"/>
                    <a:pt x="14560" y="5652"/>
                    <a:pt x="13563" y="5386"/>
                  </a:cubicBezTo>
                  <a:lnTo>
                    <a:pt x="13563" y="4455"/>
                  </a:lnTo>
                  <a:lnTo>
                    <a:pt x="15358" y="4455"/>
                  </a:lnTo>
                  <a:lnTo>
                    <a:pt x="15358" y="3591"/>
                  </a:lnTo>
                  <a:lnTo>
                    <a:pt x="10571" y="3591"/>
                  </a:lnTo>
                  <a:cubicBezTo>
                    <a:pt x="9707" y="3591"/>
                    <a:pt x="8909" y="3192"/>
                    <a:pt x="8377" y="2461"/>
                  </a:cubicBezTo>
                  <a:cubicBezTo>
                    <a:pt x="8776" y="2261"/>
                    <a:pt x="9042" y="1796"/>
                    <a:pt x="9042" y="1331"/>
                  </a:cubicBezTo>
                  <a:cubicBezTo>
                    <a:pt x="9042" y="599"/>
                    <a:pt x="8377" y="1"/>
                    <a:pt x="7646" y="1"/>
                  </a:cubicBez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rgbClr val="0F8B7C"/>
                </a:highlight>
              </a:endParaRPr>
            </a:p>
          </p:txBody>
        </p:sp>
        <p:sp>
          <p:nvSpPr>
            <p:cNvPr id="30" name="Google Shape;1325;p64">
              <a:extLst>
                <a:ext uri="{FF2B5EF4-FFF2-40B4-BE49-F238E27FC236}">
                  <a16:creationId xmlns:a16="http://schemas.microsoft.com/office/drawing/2014/main" id="{2DA0C45A-62C6-43EA-BD77-5E55CEE59319}"/>
                </a:ext>
              </a:extLst>
            </p:cNvPr>
            <p:cNvSpPr/>
            <p:nvPr/>
          </p:nvSpPr>
          <p:spPr>
            <a:xfrm>
              <a:off x="5455153" y="3380906"/>
              <a:ext cx="466048" cy="703952"/>
            </a:xfrm>
            <a:prstGeom prst="ellipse">
              <a:avLst/>
            </a:prstGeom>
            <a:solidFill>
              <a:schemeClr val="lt2"/>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1326;p64">
              <a:extLst>
                <a:ext uri="{FF2B5EF4-FFF2-40B4-BE49-F238E27FC236}">
                  <a16:creationId xmlns:a16="http://schemas.microsoft.com/office/drawing/2014/main" id="{13F9C63D-6C1A-4FD2-AD5C-93B3586D5FA4}"/>
                </a:ext>
              </a:extLst>
            </p:cNvPr>
            <p:cNvGrpSpPr/>
            <p:nvPr/>
          </p:nvGrpSpPr>
          <p:grpSpPr>
            <a:xfrm>
              <a:off x="5530634" y="3496894"/>
              <a:ext cx="315087" cy="471975"/>
              <a:chOff x="3218750" y="2981275"/>
              <a:chExt cx="382325" cy="383975"/>
            </a:xfrm>
          </p:grpSpPr>
          <p:sp>
            <p:nvSpPr>
              <p:cNvPr id="50" name="Google Shape;1327;p64">
                <a:extLst>
                  <a:ext uri="{FF2B5EF4-FFF2-40B4-BE49-F238E27FC236}">
                    <a16:creationId xmlns:a16="http://schemas.microsoft.com/office/drawing/2014/main" id="{79771935-F8FF-4E4D-B480-E0FB515AAB54}"/>
                  </a:ext>
                </a:extLst>
              </p:cNvPr>
              <p:cNvSpPr/>
              <p:nvPr/>
            </p:nvSpPr>
            <p:spPr>
              <a:xfrm>
                <a:off x="3257000" y="2981275"/>
                <a:ext cx="231050" cy="104750"/>
              </a:xfrm>
              <a:custGeom>
                <a:avLst/>
                <a:gdLst/>
                <a:ahLst/>
                <a:cxnLst/>
                <a:rect l="l" t="t" r="r" b="b"/>
                <a:pathLst>
                  <a:path w="9242" h="4190" extrusionOk="0">
                    <a:moveTo>
                      <a:pt x="3058" y="1"/>
                    </a:moveTo>
                    <a:cubicBezTo>
                      <a:pt x="1396" y="1"/>
                      <a:pt x="0" y="1397"/>
                      <a:pt x="0" y="3059"/>
                    </a:cubicBezTo>
                    <a:lnTo>
                      <a:pt x="0" y="4189"/>
                    </a:lnTo>
                    <a:lnTo>
                      <a:pt x="598" y="4189"/>
                    </a:lnTo>
                    <a:cubicBezTo>
                      <a:pt x="864" y="4189"/>
                      <a:pt x="1130" y="3923"/>
                      <a:pt x="1130" y="3591"/>
                    </a:cubicBezTo>
                    <a:lnTo>
                      <a:pt x="1130" y="2660"/>
                    </a:lnTo>
                    <a:lnTo>
                      <a:pt x="3125" y="2660"/>
                    </a:lnTo>
                    <a:cubicBezTo>
                      <a:pt x="3723" y="2660"/>
                      <a:pt x="4189" y="2128"/>
                      <a:pt x="4189" y="1596"/>
                    </a:cubicBezTo>
                    <a:lnTo>
                      <a:pt x="5053" y="1596"/>
                    </a:lnTo>
                    <a:cubicBezTo>
                      <a:pt x="5053" y="2128"/>
                      <a:pt x="5585" y="2660"/>
                      <a:pt x="6117" y="2660"/>
                    </a:cubicBezTo>
                    <a:lnTo>
                      <a:pt x="8111" y="2660"/>
                    </a:lnTo>
                    <a:lnTo>
                      <a:pt x="8111" y="3990"/>
                    </a:lnTo>
                    <a:cubicBezTo>
                      <a:pt x="8111" y="4056"/>
                      <a:pt x="8178" y="4189"/>
                      <a:pt x="8311" y="4189"/>
                    </a:cubicBezTo>
                    <a:lnTo>
                      <a:pt x="9241" y="4189"/>
                    </a:lnTo>
                    <a:lnTo>
                      <a:pt x="9241" y="1131"/>
                    </a:lnTo>
                    <a:cubicBezTo>
                      <a:pt x="9241" y="466"/>
                      <a:pt x="8710" y="1"/>
                      <a:pt x="8111" y="1"/>
                    </a:cubicBez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28;p64">
                <a:extLst>
                  <a:ext uri="{FF2B5EF4-FFF2-40B4-BE49-F238E27FC236}">
                    <a16:creationId xmlns:a16="http://schemas.microsoft.com/office/drawing/2014/main" id="{A23931D6-B313-4634-8AD6-FF884CBB76E2}"/>
                  </a:ext>
                </a:extLst>
              </p:cNvPr>
              <p:cNvSpPr/>
              <p:nvPr/>
            </p:nvSpPr>
            <p:spPr>
              <a:xfrm>
                <a:off x="3484700" y="3107600"/>
                <a:ext cx="28275" cy="28275"/>
              </a:xfrm>
              <a:custGeom>
                <a:avLst/>
                <a:gdLst/>
                <a:ahLst/>
                <a:cxnLst/>
                <a:rect l="l" t="t" r="r" b="b"/>
                <a:pathLst>
                  <a:path w="1131" h="1131" extrusionOk="0">
                    <a:moveTo>
                      <a:pt x="0" y="0"/>
                    </a:moveTo>
                    <a:lnTo>
                      <a:pt x="0" y="1131"/>
                    </a:lnTo>
                    <a:lnTo>
                      <a:pt x="532" y="1131"/>
                    </a:lnTo>
                    <a:cubicBezTo>
                      <a:pt x="665" y="1131"/>
                      <a:pt x="865" y="1064"/>
                      <a:pt x="931" y="931"/>
                    </a:cubicBezTo>
                    <a:cubicBezTo>
                      <a:pt x="1064" y="865"/>
                      <a:pt x="1131" y="732"/>
                      <a:pt x="1131" y="532"/>
                    </a:cubicBezTo>
                    <a:cubicBezTo>
                      <a:pt x="1131" y="266"/>
                      <a:pt x="865" y="0"/>
                      <a:pt x="532" y="0"/>
                    </a:cubicBez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29;p64">
                <a:extLst>
                  <a:ext uri="{FF2B5EF4-FFF2-40B4-BE49-F238E27FC236}">
                    <a16:creationId xmlns:a16="http://schemas.microsoft.com/office/drawing/2014/main" id="{67585E50-CECF-436E-8C26-BA843A10DD67}"/>
                  </a:ext>
                </a:extLst>
              </p:cNvPr>
              <p:cNvSpPr/>
              <p:nvPr/>
            </p:nvSpPr>
            <p:spPr>
              <a:xfrm>
                <a:off x="3232050" y="3107600"/>
                <a:ext cx="28300" cy="28275"/>
              </a:xfrm>
              <a:custGeom>
                <a:avLst/>
                <a:gdLst/>
                <a:ahLst/>
                <a:cxnLst/>
                <a:rect l="l" t="t" r="r" b="b"/>
                <a:pathLst>
                  <a:path w="1132" h="1131" extrusionOk="0">
                    <a:moveTo>
                      <a:pt x="599" y="0"/>
                    </a:moveTo>
                    <a:cubicBezTo>
                      <a:pt x="267" y="0"/>
                      <a:pt x="1" y="266"/>
                      <a:pt x="1" y="599"/>
                    </a:cubicBezTo>
                    <a:cubicBezTo>
                      <a:pt x="1" y="732"/>
                      <a:pt x="67" y="865"/>
                      <a:pt x="134" y="998"/>
                    </a:cubicBezTo>
                    <a:cubicBezTo>
                      <a:pt x="267" y="1064"/>
                      <a:pt x="400" y="1131"/>
                      <a:pt x="599" y="1131"/>
                    </a:cubicBezTo>
                    <a:lnTo>
                      <a:pt x="1131" y="1131"/>
                    </a:lnTo>
                    <a:lnTo>
                      <a:pt x="1131" y="0"/>
                    </a:ln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30;p64">
                <a:extLst>
                  <a:ext uri="{FF2B5EF4-FFF2-40B4-BE49-F238E27FC236}">
                    <a16:creationId xmlns:a16="http://schemas.microsoft.com/office/drawing/2014/main" id="{1A12AB5F-5145-4AA0-9CA0-69D0361C4378}"/>
                  </a:ext>
                </a:extLst>
              </p:cNvPr>
              <p:cNvSpPr/>
              <p:nvPr/>
            </p:nvSpPr>
            <p:spPr>
              <a:xfrm>
                <a:off x="3240375" y="3170750"/>
                <a:ext cx="64850" cy="66525"/>
              </a:xfrm>
              <a:custGeom>
                <a:avLst/>
                <a:gdLst/>
                <a:ahLst/>
                <a:cxnLst/>
                <a:rect l="l" t="t" r="r" b="b"/>
                <a:pathLst>
                  <a:path w="2594" h="2661" extrusionOk="0">
                    <a:moveTo>
                      <a:pt x="865" y="1"/>
                    </a:moveTo>
                    <a:cubicBezTo>
                      <a:pt x="466" y="466"/>
                      <a:pt x="0" y="1397"/>
                      <a:pt x="266" y="2660"/>
                    </a:cubicBezTo>
                    <a:lnTo>
                      <a:pt x="2593" y="2660"/>
                    </a:lnTo>
                    <a:cubicBezTo>
                      <a:pt x="1729" y="1995"/>
                      <a:pt x="1130" y="1065"/>
                      <a:pt x="865" y="1"/>
                    </a:cubicBez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31;p64">
                <a:extLst>
                  <a:ext uri="{FF2B5EF4-FFF2-40B4-BE49-F238E27FC236}">
                    <a16:creationId xmlns:a16="http://schemas.microsoft.com/office/drawing/2014/main" id="{16D0C6C1-81E4-4353-A141-4E49817544BE}"/>
                  </a:ext>
                </a:extLst>
              </p:cNvPr>
              <p:cNvSpPr/>
              <p:nvPr/>
            </p:nvSpPr>
            <p:spPr>
              <a:xfrm>
                <a:off x="3433175" y="3258850"/>
                <a:ext cx="73150" cy="106400"/>
              </a:xfrm>
              <a:custGeom>
                <a:avLst/>
                <a:gdLst/>
                <a:ahLst/>
                <a:cxnLst/>
                <a:rect l="l" t="t" r="r" b="b"/>
                <a:pathLst>
                  <a:path w="2926" h="4256" extrusionOk="0">
                    <a:moveTo>
                      <a:pt x="0" y="1"/>
                    </a:moveTo>
                    <a:lnTo>
                      <a:pt x="0" y="4256"/>
                    </a:lnTo>
                    <a:lnTo>
                      <a:pt x="2194" y="4256"/>
                    </a:lnTo>
                    <a:cubicBezTo>
                      <a:pt x="1928" y="3790"/>
                      <a:pt x="1729" y="3192"/>
                      <a:pt x="1729" y="2660"/>
                    </a:cubicBezTo>
                    <a:cubicBezTo>
                      <a:pt x="1729" y="1729"/>
                      <a:pt x="2194" y="798"/>
                      <a:pt x="2926" y="266"/>
                    </a:cubicBezTo>
                    <a:cubicBezTo>
                      <a:pt x="2660" y="134"/>
                      <a:pt x="2394" y="1"/>
                      <a:pt x="2128" y="1"/>
                    </a:cubicBez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32;p64">
                <a:extLst>
                  <a:ext uri="{FF2B5EF4-FFF2-40B4-BE49-F238E27FC236}">
                    <a16:creationId xmlns:a16="http://schemas.microsoft.com/office/drawing/2014/main" id="{3F152585-01E9-47A7-9BC8-711E743F8779}"/>
                  </a:ext>
                </a:extLst>
              </p:cNvPr>
              <p:cNvSpPr/>
              <p:nvPr/>
            </p:nvSpPr>
            <p:spPr>
              <a:xfrm>
                <a:off x="3333450" y="3258850"/>
                <a:ext cx="78150" cy="41675"/>
              </a:xfrm>
              <a:custGeom>
                <a:avLst/>
                <a:gdLst/>
                <a:ahLst/>
                <a:cxnLst/>
                <a:rect l="l" t="t" r="r" b="b"/>
                <a:pathLst>
                  <a:path w="3126" h="1667" extrusionOk="0">
                    <a:moveTo>
                      <a:pt x="0" y="1"/>
                    </a:moveTo>
                    <a:lnTo>
                      <a:pt x="0" y="67"/>
                    </a:lnTo>
                    <a:cubicBezTo>
                      <a:pt x="0" y="958"/>
                      <a:pt x="732" y="1667"/>
                      <a:pt x="1612" y="1667"/>
                    </a:cubicBezTo>
                    <a:cubicBezTo>
                      <a:pt x="1650" y="1667"/>
                      <a:pt x="1690" y="1665"/>
                      <a:pt x="1729" y="1663"/>
                    </a:cubicBezTo>
                    <a:cubicBezTo>
                      <a:pt x="2527" y="1530"/>
                      <a:pt x="3125" y="865"/>
                      <a:pt x="3125" y="67"/>
                    </a:cubicBezTo>
                    <a:lnTo>
                      <a:pt x="3125" y="1"/>
                    </a:ln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33;p64">
                <a:extLst>
                  <a:ext uri="{FF2B5EF4-FFF2-40B4-BE49-F238E27FC236}">
                    <a16:creationId xmlns:a16="http://schemas.microsoft.com/office/drawing/2014/main" id="{9F0FD9E4-3203-4A2E-9A2D-C964AF19AF13}"/>
                  </a:ext>
                </a:extLst>
              </p:cNvPr>
              <p:cNvSpPr/>
              <p:nvPr/>
            </p:nvSpPr>
            <p:spPr>
              <a:xfrm>
                <a:off x="3333450" y="3308725"/>
                <a:ext cx="78150" cy="56525"/>
              </a:xfrm>
              <a:custGeom>
                <a:avLst/>
                <a:gdLst/>
                <a:ahLst/>
                <a:cxnLst/>
                <a:rect l="l" t="t" r="r" b="b"/>
                <a:pathLst>
                  <a:path w="3126" h="2261" extrusionOk="0">
                    <a:moveTo>
                      <a:pt x="0" y="0"/>
                    </a:moveTo>
                    <a:lnTo>
                      <a:pt x="0" y="2261"/>
                    </a:lnTo>
                    <a:lnTo>
                      <a:pt x="3125" y="2261"/>
                    </a:lnTo>
                    <a:lnTo>
                      <a:pt x="3125" y="0"/>
                    </a:lnTo>
                    <a:cubicBezTo>
                      <a:pt x="2726" y="332"/>
                      <a:pt x="2128" y="532"/>
                      <a:pt x="1530" y="532"/>
                    </a:cubicBezTo>
                    <a:cubicBezTo>
                      <a:pt x="931" y="532"/>
                      <a:pt x="399" y="332"/>
                      <a:pt x="0" y="0"/>
                    </a:cubicBez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34;p64">
                <a:extLst>
                  <a:ext uri="{FF2B5EF4-FFF2-40B4-BE49-F238E27FC236}">
                    <a16:creationId xmlns:a16="http://schemas.microsoft.com/office/drawing/2014/main" id="{BA215493-BF67-42A4-BC77-9CA70CA95C67}"/>
                  </a:ext>
                </a:extLst>
              </p:cNvPr>
              <p:cNvSpPr/>
              <p:nvPr/>
            </p:nvSpPr>
            <p:spPr>
              <a:xfrm>
                <a:off x="3218750" y="3258850"/>
                <a:ext cx="91450" cy="106400"/>
              </a:xfrm>
              <a:custGeom>
                <a:avLst/>
                <a:gdLst/>
                <a:ahLst/>
                <a:cxnLst/>
                <a:rect l="l" t="t" r="r" b="b"/>
                <a:pathLst>
                  <a:path w="3658" h="4256" extrusionOk="0">
                    <a:moveTo>
                      <a:pt x="2594" y="2261"/>
                    </a:moveTo>
                    <a:lnTo>
                      <a:pt x="2594" y="3125"/>
                    </a:lnTo>
                    <a:lnTo>
                      <a:pt x="1065" y="3125"/>
                    </a:lnTo>
                    <a:lnTo>
                      <a:pt x="1065" y="2261"/>
                    </a:lnTo>
                    <a:close/>
                    <a:moveTo>
                      <a:pt x="1597" y="1"/>
                    </a:moveTo>
                    <a:cubicBezTo>
                      <a:pt x="732" y="1"/>
                      <a:pt x="1" y="732"/>
                      <a:pt x="1" y="1596"/>
                    </a:cubicBezTo>
                    <a:lnTo>
                      <a:pt x="1" y="4256"/>
                    </a:lnTo>
                    <a:lnTo>
                      <a:pt x="3658" y="4256"/>
                    </a:lnTo>
                    <a:lnTo>
                      <a:pt x="3658" y="67"/>
                    </a:lnTo>
                    <a:lnTo>
                      <a:pt x="3658" y="1"/>
                    </a:ln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35;p64">
                <a:extLst>
                  <a:ext uri="{FF2B5EF4-FFF2-40B4-BE49-F238E27FC236}">
                    <a16:creationId xmlns:a16="http://schemas.microsoft.com/office/drawing/2014/main" id="{4D1738DC-8B56-45BB-904C-08A954ACCE1C}"/>
                  </a:ext>
                </a:extLst>
              </p:cNvPr>
              <p:cNvSpPr/>
              <p:nvPr/>
            </p:nvSpPr>
            <p:spPr>
              <a:xfrm>
                <a:off x="3283575" y="3137525"/>
                <a:ext cx="177875" cy="99750"/>
              </a:xfrm>
              <a:custGeom>
                <a:avLst/>
                <a:gdLst/>
                <a:ahLst/>
                <a:cxnLst/>
                <a:rect l="l" t="t" r="r" b="b"/>
                <a:pathLst>
                  <a:path w="7115" h="3990" extrusionOk="0">
                    <a:moveTo>
                      <a:pt x="3525" y="0"/>
                    </a:moveTo>
                    <a:lnTo>
                      <a:pt x="2727" y="865"/>
                    </a:lnTo>
                    <a:lnTo>
                      <a:pt x="1" y="865"/>
                    </a:lnTo>
                    <a:cubicBezTo>
                      <a:pt x="200" y="2593"/>
                      <a:pt x="1729" y="3989"/>
                      <a:pt x="3525" y="3989"/>
                    </a:cubicBezTo>
                    <a:cubicBezTo>
                      <a:pt x="5386" y="3989"/>
                      <a:pt x="6915" y="2593"/>
                      <a:pt x="7115" y="865"/>
                    </a:cubicBezTo>
                    <a:lnTo>
                      <a:pt x="4389" y="865"/>
                    </a:lnTo>
                    <a:lnTo>
                      <a:pt x="3525" y="0"/>
                    </a:ln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36;p64">
                <a:extLst>
                  <a:ext uri="{FF2B5EF4-FFF2-40B4-BE49-F238E27FC236}">
                    <a16:creationId xmlns:a16="http://schemas.microsoft.com/office/drawing/2014/main" id="{2EE5F78F-3757-4398-8EC4-56F65123C2E3}"/>
                  </a:ext>
                </a:extLst>
              </p:cNvPr>
              <p:cNvSpPr/>
              <p:nvPr/>
            </p:nvSpPr>
            <p:spPr>
              <a:xfrm>
                <a:off x="3281925" y="3052750"/>
                <a:ext cx="179525" cy="83125"/>
              </a:xfrm>
              <a:custGeom>
                <a:avLst/>
                <a:gdLst/>
                <a:ahLst/>
                <a:cxnLst/>
                <a:rect l="l" t="t" r="r" b="b"/>
                <a:pathLst>
                  <a:path w="7181" h="3325" extrusionOk="0">
                    <a:moveTo>
                      <a:pt x="3657" y="1"/>
                    </a:moveTo>
                    <a:cubicBezTo>
                      <a:pt x="3258" y="399"/>
                      <a:pt x="2726" y="665"/>
                      <a:pt x="2061" y="665"/>
                    </a:cubicBezTo>
                    <a:lnTo>
                      <a:pt x="998" y="665"/>
                    </a:lnTo>
                    <a:lnTo>
                      <a:pt x="998" y="732"/>
                    </a:lnTo>
                    <a:cubicBezTo>
                      <a:pt x="998" y="1397"/>
                      <a:pt x="599" y="1929"/>
                      <a:pt x="0" y="2128"/>
                    </a:cubicBezTo>
                    <a:lnTo>
                      <a:pt x="0" y="3325"/>
                    </a:lnTo>
                    <a:lnTo>
                      <a:pt x="2394" y="3325"/>
                    </a:lnTo>
                    <a:lnTo>
                      <a:pt x="3591" y="2128"/>
                    </a:lnTo>
                    <a:lnTo>
                      <a:pt x="4787" y="3325"/>
                    </a:lnTo>
                    <a:lnTo>
                      <a:pt x="7181" y="3325"/>
                    </a:lnTo>
                    <a:lnTo>
                      <a:pt x="7181" y="2128"/>
                    </a:lnTo>
                    <a:cubicBezTo>
                      <a:pt x="6582" y="1929"/>
                      <a:pt x="6183" y="1397"/>
                      <a:pt x="6183" y="732"/>
                    </a:cubicBezTo>
                    <a:lnTo>
                      <a:pt x="6183" y="665"/>
                    </a:lnTo>
                    <a:lnTo>
                      <a:pt x="5186" y="665"/>
                    </a:lnTo>
                    <a:cubicBezTo>
                      <a:pt x="4521" y="665"/>
                      <a:pt x="3989" y="399"/>
                      <a:pt x="3657" y="1"/>
                    </a:cubicBezTo>
                    <a:close/>
                  </a:path>
                </a:pathLst>
              </a:custGeom>
              <a:solidFill>
                <a:schemeClr val="lt1"/>
              </a:solidFill>
              <a:ln>
                <a:solidFill>
                  <a:schemeClr val="tx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37;p64">
                <a:extLst>
                  <a:ext uri="{FF2B5EF4-FFF2-40B4-BE49-F238E27FC236}">
                    <a16:creationId xmlns:a16="http://schemas.microsoft.com/office/drawing/2014/main" id="{4453F4C0-C953-4FAA-AA58-04AF0F2CF345}"/>
                  </a:ext>
                </a:extLst>
              </p:cNvPr>
              <p:cNvSpPr/>
              <p:nvPr/>
            </p:nvSpPr>
            <p:spPr>
              <a:xfrm>
                <a:off x="3501325" y="3209000"/>
                <a:ext cx="99750" cy="104725"/>
              </a:xfrm>
              <a:custGeom>
                <a:avLst/>
                <a:gdLst/>
                <a:ahLst/>
                <a:cxnLst/>
                <a:rect l="l" t="t" r="r" b="b"/>
                <a:pathLst>
                  <a:path w="3990" h="4189" extrusionOk="0">
                    <a:moveTo>
                      <a:pt x="1396" y="0"/>
                    </a:moveTo>
                    <a:lnTo>
                      <a:pt x="1396" y="2659"/>
                    </a:lnTo>
                    <a:lnTo>
                      <a:pt x="1131" y="2726"/>
                    </a:lnTo>
                    <a:cubicBezTo>
                      <a:pt x="532" y="2992"/>
                      <a:pt x="133" y="3590"/>
                      <a:pt x="0" y="4189"/>
                    </a:cubicBezTo>
                    <a:lnTo>
                      <a:pt x="3989" y="4189"/>
                    </a:lnTo>
                    <a:cubicBezTo>
                      <a:pt x="3856" y="3590"/>
                      <a:pt x="3391" y="3058"/>
                      <a:pt x="2793" y="2726"/>
                    </a:cubicBezTo>
                    <a:lnTo>
                      <a:pt x="2527" y="2659"/>
                    </a:lnTo>
                    <a:lnTo>
                      <a:pt x="2527" y="0"/>
                    </a:ln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38;p64">
                <a:extLst>
                  <a:ext uri="{FF2B5EF4-FFF2-40B4-BE49-F238E27FC236}">
                    <a16:creationId xmlns:a16="http://schemas.microsoft.com/office/drawing/2014/main" id="{C9CDBB6B-E433-419E-9D47-473BC0B4F34E}"/>
                  </a:ext>
                </a:extLst>
              </p:cNvPr>
              <p:cNvSpPr/>
              <p:nvPr/>
            </p:nvSpPr>
            <p:spPr>
              <a:xfrm>
                <a:off x="3499650" y="3336975"/>
                <a:ext cx="101425" cy="28275"/>
              </a:xfrm>
              <a:custGeom>
                <a:avLst/>
                <a:gdLst/>
                <a:ahLst/>
                <a:cxnLst/>
                <a:rect l="l" t="t" r="r" b="b"/>
                <a:pathLst>
                  <a:path w="4057" h="1131" extrusionOk="0">
                    <a:moveTo>
                      <a:pt x="1" y="0"/>
                    </a:moveTo>
                    <a:cubicBezTo>
                      <a:pt x="134" y="399"/>
                      <a:pt x="333" y="798"/>
                      <a:pt x="732" y="1131"/>
                    </a:cubicBezTo>
                    <a:lnTo>
                      <a:pt x="3392" y="1131"/>
                    </a:lnTo>
                    <a:cubicBezTo>
                      <a:pt x="3724" y="798"/>
                      <a:pt x="3990" y="399"/>
                      <a:pt x="4056" y="0"/>
                    </a:cubicBez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1325;p64">
              <a:extLst>
                <a:ext uri="{FF2B5EF4-FFF2-40B4-BE49-F238E27FC236}">
                  <a16:creationId xmlns:a16="http://schemas.microsoft.com/office/drawing/2014/main" id="{384CA6B7-C79C-46DD-ABE4-BF76E11561EF}"/>
                </a:ext>
              </a:extLst>
            </p:cNvPr>
            <p:cNvSpPr/>
            <p:nvPr/>
          </p:nvSpPr>
          <p:spPr>
            <a:xfrm>
              <a:off x="5451244" y="1197265"/>
              <a:ext cx="466047" cy="708045"/>
            </a:xfrm>
            <a:prstGeom prst="ellipse">
              <a:avLst/>
            </a:prstGeom>
            <a:solidFill>
              <a:schemeClr val="lt2"/>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5854;p71">
              <a:extLst>
                <a:ext uri="{FF2B5EF4-FFF2-40B4-BE49-F238E27FC236}">
                  <a16:creationId xmlns:a16="http://schemas.microsoft.com/office/drawing/2014/main" id="{83C952D1-65DC-41CA-8767-852FC645DE97}"/>
                </a:ext>
              </a:extLst>
            </p:cNvPr>
            <p:cNvGrpSpPr/>
            <p:nvPr/>
          </p:nvGrpSpPr>
          <p:grpSpPr>
            <a:xfrm>
              <a:off x="5526055" y="1305890"/>
              <a:ext cx="302030" cy="414110"/>
              <a:chOff x="6232000" y="1435050"/>
              <a:chExt cx="488225" cy="481850"/>
            </a:xfrm>
            <a:solidFill>
              <a:schemeClr val="bg1"/>
            </a:solidFill>
          </p:grpSpPr>
          <p:sp>
            <p:nvSpPr>
              <p:cNvPr id="45" name="Google Shape;5855;p71">
                <a:extLst>
                  <a:ext uri="{FF2B5EF4-FFF2-40B4-BE49-F238E27FC236}">
                    <a16:creationId xmlns:a16="http://schemas.microsoft.com/office/drawing/2014/main" id="{452A6C76-49D2-41C3-A581-07B835433CB6}"/>
                  </a:ext>
                </a:extLst>
              </p:cNvPr>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 name="Google Shape;5856;p71">
                <a:extLst>
                  <a:ext uri="{FF2B5EF4-FFF2-40B4-BE49-F238E27FC236}">
                    <a16:creationId xmlns:a16="http://schemas.microsoft.com/office/drawing/2014/main" id="{D6FB298C-50C7-4D1C-94DF-A8F06D0858CE}"/>
                  </a:ext>
                </a:extLst>
              </p:cNvPr>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 name="Google Shape;5857;p71">
                <a:extLst>
                  <a:ext uri="{FF2B5EF4-FFF2-40B4-BE49-F238E27FC236}">
                    <a16:creationId xmlns:a16="http://schemas.microsoft.com/office/drawing/2014/main" id="{920FEBFB-9D19-4AC1-9F7F-B377CBA78C53}"/>
                  </a:ext>
                </a:extLst>
              </p:cNvPr>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8" name="Google Shape;5858;p71">
                <a:extLst>
                  <a:ext uri="{FF2B5EF4-FFF2-40B4-BE49-F238E27FC236}">
                    <a16:creationId xmlns:a16="http://schemas.microsoft.com/office/drawing/2014/main" id="{EA747148-5B60-4C01-83F2-B10AAC70A4AF}"/>
                  </a:ext>
                </a:extLst>
              </p:cNvPr>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 name="Google Shape;5859;p71">
                <a:extLst>
                  <a:ext uri="{FF2B5EF4-FFF2-40B4-BE49-F238E27FC236}">
                    <a16:creationId xmlns:a16="http://schemas.microsoft.com/office/drawing/2014/main" id="{F9793895-C515-47AC-853A-6A669F561CD9}"/>
                  </a:ext>
                </a:extLst>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4" name="Elipse 33">
              <a:extLst>
                <a:ext uri="{FF2B5EF4-FFF2-40B4-BE49-F238E27FC236}">
                  <a16:creationId xmlns:a16="http://schemas.microsoft.com/office/drawing/2014/main" id="{5AA048A5-61E9-4101-BF2B-AFDFFBAD28E3}"/>
                </a:ext>
              </a:extLst>
            </p:cNvPr>
            <p:cNvSpPr/>
            <p:nvPr/>
          </p:nvSpPr>
          <p:spPr>
            <a:xfrm rot="2640862">
              <a:off x="3868076" y="1110199"/>
              <a:ext cx="1480871" cy="304705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05B740C8-179B-45F6-AFCB-D52555810FB8}"/>
                </a:ext>
              </a:extLst>
            </p:cNvPr>
            <p:cNvSpPr/>
            <p:nvPr/>
          </p:nvSpPr>
          <p:spPr>
            <a:xfrm rot="5400000">
              <a:off x="4363073" y="394298"/>
              <a:ext cx="417853" cy="227438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Google Shape;1119;p64">
              <a:extLst>
                <a:ext uri="{FF2B5EF4-FFF2-40B4-BE49-F238E27FC236}">
                  <a16:creationId xmlns:a16="http://schemas.microsoft.com/office/drawing/2014/main" id="{D681CE3E-5750-40F0-BE6E-7E227E1C3A96}"/>
                </a:ext>
              </a:extLst>
            </p:cNvPr>
            <p:cNvSpPr/>
            <p:nvPr/>
          </p:nvSpPr>
          <p:spPr>
            <a:xfrm>
              <a:off x="3264167" y="1197265"/>
              <a:ext cx="466048" cy="708045"/>
            </a:xfrm>
            <a:prstGeom prst="ellipse">
              <a:avLst/>
            </a:prstGeom>
            <a:solidFill>
              <a:schemeClr val="lt2"/>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rgbClr val="0F8B7C"/>
                </a:highlight>
              </a:endParaRPr>
            </a:p>
          </p:txBody>
        </p:sp>
        <p:sp>
          <p:nvSpPr>
            <p:cNvPr id="37" name="Google Shape;1120;p64">
              <a:extLst>
                <a:ext uri="{FF2B5EF4-FFF2-40B4-BE49-F238E27FC236}">
                  <a16:creationId xmlns:a16="http://schemas.microsoft.com/office/drawing/2014/main" id="{12556A9C-C706-4EE0-B6B9-54F1DD80ACD0}"/>
                </a:ext>
              </a:extLst>
            </p:cNvPr>
            <p:cNvSpPr/>
            <p:nvPr/>
          </p:nvSpPr>
          <p:spPr>
            <a:xfrm>
              <a:off x="3338978" y="1314947"/>
              <a:ext cx="316426" cy="472679"/>
            </a:xfrm>
            <a:custGeom>
              <a:avLst/>
              <a:gdLst/>
              <a:ahLst/>
              <a:cxnLst/>
              <a:rect l="l" t="t" r="r" b="b"/>
              <a:pathLst>
                <a:path w="15358" h="15293" extrusionOk="0">
                  <a:moveTo>
                    <a:pt x="2260" y="6250"/>
                  </a:moveTo>
                  <a:cubicBezTo>
                    <a:pt x="2992" y="6250"/>
                    <a:pt x="3590" y="6849"/>
                    <a:pt x="3590" y="7647"/>
                  </a:cubicBezTo>
                  <a:cubicBezTo>
                    <a:pt x="3590" y="8378"/>
                    <a:pt x="2992" y="8976"/>
                    <a:pt x="2260" y="8976"/>
                  </a:cubicBezTo>
                  <a:cubicBezTo>
                    <a:pt x="1529" y="8976"/>
                    <a:pt x="931" y="8378"/>
                    <a:pt x="931" y="7647"/>
                  </a:cubicBezTo>
                  <a:cubicBezTo>
                    <a:pt x="931" y="6849"/>
                    <a:pt x="1529" y="6250"/>
                    <a:pt x="2260" y="6250"/>
                  </a:cubicBezTo>
                  <a:close/>
                  <a:moveTo>
                    <a:pt x="13097" y="6250"/>
                  </a:moveTo>
                  <a:cubicBezTo>
                    <a:pt x="13829" y="6250"/>
                    <a:pt x="14427" y="6849"/>
                    <a:pt x="14427" y="7647"/>
                  </a:cubicBezTo>
                  <a:cubicBezTo>
                    <a:pt x="14427" y="8378"/>
                    <a:pt x="13829" y="8976"/>
                    <a:pt x="13097" y="8976"/>
                  </a:cubicBezTo>
                  <a:cubicBezTo>
                    <a:pt x="12366" y="8976"/>
                    <a:pt x="11701" y="8378"/>
                    <a:pt x="11701" y="7647"/>
                  </a:cubicBezTo>
                  <a:cubicBezTo>
                    <a:pt x="11701" y="6849"/>
                    <a:pt x="12366" y="6250"/>
                    <a:pt x="13097" y="6250"/>
                  </a:cubicBezTo>
                  <a:close/>
                  <a:moveTo>
                    <a:pt x="7646" y="1"/>
                  </a:moveTo>
                  <a:cubicBezTo>
                    <a:pt x="6914" y="1"/>
                    <a:pt x="6316" y="599"/>
                    <a:pt x="6316" y="1331"/>
                  </a:cubicBezTo>
                  <a:cubicBezTo>
                    <a:pt x="6316" y="1796"/>
                    <a:pt x="6582" y="2261"/>
                    <a:pt x="6981" y="2461"/>
                  </a:cubicBezTo>
                  <a:cubicBezTo>
                    <a:pt x="6449" y="3192"/>
                    <a:pt x="5651" y="3591"/>
                    <a:pt x="4787" y="3591"/>
                  </a:cubicBezTo>
                  <a:lnTo>
                    <a:pt x="0" y="3591"/>
                  </a:lnTo>
                  <a:lnTo>
                    <a:pt x="0" y="4455"/>
                  </a:lnTo>
                  <a:lnTo>
                    <a:pt x="1795" y="4455"/>
                  </a:lnTo>
                  <a:lnTo>
                    <a:pt x="1795" y="5453"/>
                  </a:lnTo>
                  <a:cubicBezTo>
                    <a:pt x="798" y="5652"/>
                    <a:pt x="0" y="6516"/>
                    <a:pt x="0" y="7647"/>
                  </a:cubicBezTo>
                  <a:cubicBezTo>
                    <a:pt x="0" y="8710"/>
                    <a:pt x="798" y="9641"/>
                    <a:pt x="1795" y="9841"/>
                  </a:cubicBezTo>
                  <a:lnTo>
                    <a:pt x="1795" y="10771"/>
                  </a:lnTo>
                  <a:lnTo>
                    <a:pt x="931" y="10771"/>
                  </a:lnTo>
                  <a:lnTo>
                    <a:pt x="931" y="11636"/>
                  </a:lnTo>
                  <a:lnTo>
                    <a:pt x="1795" y="11636"/>
                  </a:lnTo>
                  <a:lnTo>
                    <a:pt x="1795" y="12566"/>
                  </a:lnTo>
                  <a:lnTo>
                    <a:pt x="2726" y="12566"/>
                  </a:lnTo>
                  <a:lnTo>
                    <a:pt x="2726" y="11636"/>
                  </a:lnTo>
                  <a:lnTo>
                    <a:pt x="3590" y="11636"/>
                  </a:lnTo>
                  <a:lnTo>
                    <a:pt x="3590" y="10771"/>
                  </a:lnTo>
                  <a:lnTo>
                    <a:pt x="2726" y="10771"/>
                  </a:lnTo>
                  <a:lnTo>
                    <a:pt x="2726" y="9841"/>
                  </a:lnTo>
                  <a:cubicBezTo>
                    <a:pt x="3723" y="9641"/>
                    <a:pt x="4521" y="8710"/>
                    <a:pt x="4521" y="7647"/>
                  </a:cubicBezTo>
                  <a:cubicBezTo>
                    <a:pt x="4521" y="6516"/>
                    <a:pt x="3723" y="5652"/>
                    <a:pt x="2726" y="5386"/>
                  </a:cubicBezTo>
                  <a:lnTo>
                    <a:pt x="2726" y="4455"/>
                  </a:lnTo>
                  <a:lnTo>
                    <a:pt x="4787" y="4455"/>
                  </a:lnTo>
                  <a:cubicBezTo>
                    <a:pt x="5452" y="4455"/>
                    <a:pt x="6117" y="4256"/>
                    <a:pt x="6715" y="3923"/>
                  </a:cubicBezTo>
                  <a:cubicBezTo>
                    <a:pt x="6914" y="3790"/>
                    <a:pt x="7047" y="3657"/>
                    <a:pt x="7247" y="3525"/>
                  </a:cubicBezTo>
                  <a:lnTo>
                    <a:pt x="7247" y="5386"/>
                  </a:lnTo>
                  <a:lnTo>
                    <a:pt x="5452" y="5386"/>
                  </a:lnTo>
                  <a:lnTo>
                    <a:pt x="5452" y="6250"/>
                  </a:lnTo>
                  <a:lnTo>
                    <a:pt x="7247" y="6250"/>
                  </a:lnTo>
                  <a:lnTo>
                    <a:pt x="7247" y="11702"/>
                  </a:lnTo>
                  <a:cubicBezTo>
                    <a:pt x="7247" y="12234"/>
                    <a:pt x="6781" y="12633"/>
                    <a:pt x="6316" y="12633"/>
                  </a:cubicBezTo>
                  <a:lnTo>
                    <a:pt x="4056" y="12633"/>
                  </a:lnTo>
                  <a:lnTo>
                    <a:pt x="4056" y="14428"/>
                  </a:lnTo>
                  <a:lnTo>
                    <a:pt x="2260" y="14428"/>
                  </a:lnTo>
                  <a:lnTo>
                    <a:pt x="2260" y="15292"/>
                  </a:lnTo>
                  <a:lnTo>
                    <a:pt x="13031" y="15292"/>
                  </a:lnTo>
                  <a:lnTo>
                    <a:pt x="13031" y="14428"/>
                  </a:lnTo>
                  <a:lnTo>
                    <a:pt x="11236" y="14428"/>
                  </a:lnTo>
                  <a:lnTo>
                    <a:pt x="11236" y="12633"/>
                  </a:lnTo>
                  <a:lnTo>
                    <a:pt x="9042" y="12633"/>
                  </a:lnTo>
                  <a:cubicBezTo>
                    <a:pt x="8510" y="12633"/>
                    <a:pt x="8111" y="12234"/>
                    <a:pt x="8111" y="11702"/>
                  </a:cubicBezTo>
                  <a:lnTo>
                    <a:pt x="8111" y="6250"/>
                  </a:lnTo>
                  <a:lnTo>
                    <a:pt x="9906" y="6250"/>
                  </a:lnTo>
                  <a:lnTo>
                    <a:pt x="9906" y="5386"/>
                  </a:lnTo>
                  <a:lnTo>
                    <a:pt x="8111" y="5386"/>
                  </a:lnTo>
                  <a:lnTo>
                    <a:pt x="8111" y="3525"/>
                  </a:lnTo>
                  <a:cubicBezTo>
                    <a:pt x="8311" y="3657"/>
                    <a:pt x="8444" y="3790"/>
                    <a:pt x="8643" y="3923"/>
                  </a:cubicBezTo>
                  <a:cubicBezTo>
                    <a:pt x="9241" y="4256"/>
                    <a:pt x="9906" y="4455"/>
                    <a:pt x="10571" y="4455"/>
                  </a:cubicBezTo>
                  <a:lnTo>
                    <a:pt x="12632" y="4455"/>
                  </a:lnTo>
                  <a:lnTo>
                    <a:pt x="12632" y="5386"/>
                  </a:lnTo>
                  <a:cubicBezTo>
                    <a:pt x="11635" y="5652"/>
                    <a:pt x="10837" y="6516"/>
                    <a:pt x="10837" y="7647"/>
                  </a:cubicBezTo>
                  <a:cubicBezTo>
                    <a:pt x="10837" y="8710"/>
                    <a:pt x="11635" y="9641"/>
                    <a:pt x="12632" y="9841"/>
                  </a:cubicBezTo>
                  <a:lnTo>
                    <a:pt x="12632" y="11237"/>
                  </a:lnTo>
                  <a:lnTo>
                    <a:pt x="11834" y="10439"/>
                  </a:lnTo>
                  <a:lnTo>
                    <a:pt x="11169" y="11037"/>
                  </a:lnTo>
                  <a:lnTo>
                    <a:pt x="13097" y="12965"/>
                  </a:lnTo>
                  <a:lnTo>
                    <a:pt x="15025" y="11037"/>
                  </a:lnTo>
                  <a:lnTo>
                    <a:pt x="14361" y="10439"/>
                  </a:lnTo>
                  <a:lnTo>
                    <a:pt x="13563" y="11237"/>
                  </a:lnTo>
                  <a:lnTo>
                    <a:pt x="13563" y="9841"/>
                  </a:lnTo>
                  <a:cubicBezTo>
                    <a:pt x="14560" y="9641"/>
                    <a:pt x="15358" y="8710"/>
                    <a:pt x="15358" y="7647"/>
                  </a:cubicBezTo>
                  <a:cubicBezTo>
                    <a:pt x="15358" y="6516"/>
                    <a:pt x="14560" y="5652"/>
                    <a:pt x="13563" y="5386"/>
                  </a:cubicBezTo>
                  <a:lnTo>
                    <a:pt x="13563" y="4455"/>
                  </a:lnTo>
                  <a:lnTo>
                    <a:pt x="15358" y="4455"/>
                  </a:lnTo>
                  <a:lnTo>
                    <a:pt x="15358" y="3591"/>
                  </a:lnTo>
                  <a:lnTo>
                    <a:pt x="10571" y="3591"/>
                  </a:lnTo>
                  <a:cubicBezTo>
                    <a:pt x="9707" y="3591"/>
                    <a:pt x="8909" y="3192"/>
                    <a:pt x="8377" y="2461"/>
                  </a:cubicBezTo>
                  <a:cubicBezTo>
                    <a:pt x="8776" y="2261"/>
                    <a:pt x="9042" y="1796"/>
                    <a:pt x="9042" y="1331"/>
                  </a:cubicBezTo>
                  <a:cubicBezTo>
                    <a:pt x="9042" y="599"/>
                    <a:pt x="8377" y="1"/>
                    <a:pt x="7646" y="1"/>
                  </a:cubicBezTo>
                  <a:close/>
                </a:path>
              </a:pathLst>
            </a:custGeom>
            <a:solidFill>
              <a:schemeClr val="lt1"/>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rgbClr val="0F8B7C"/>
                </a:highlight>
              </a:endParaRPr>
            </a:p>
          </p:txBody>
        </p:sp>
        <p:sp>
          <p:nvSpPr>
            <p:cNvPr id="38" name="Google Shape;1325;p64">
              <a:extLst>
                <a:ext uri="{FF2B5EF4-FFF2-40B4-BE49-F238E27FC236}">
                  <a16:creationId xmlns:a16="http://schemas.microsoft.com/office/drawing/2014/main" id="{56518548-4C22-4FA6-AF3C-8BFE1717B992}"/>
                </a:ext>
              </a:extLst>
            </p:cNvPr>
            <p:cNvSpPr/>
            <p:nvPr/>
          </p:nvSpPr>
          <p:spPr>
            <a:xfrm>
              <a:off x="5451244" y="1197266"/>
              <a:ext cx="466047" cy="708045"/>
            </a:xfrm>
            <a:prstGeom prst="ellipse">
              <a:avLst/>
            </a:prstGeom>
            <a:solidFill>
              <a:schemeClr val="lt2"/>
            </a:solid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5854;p71">
              <a:extLst>
                <a:ext uri="{FF2B5EF4-FFF2-40B4-BE49-F238E27FC236}">
                  <a16:creationId xmlns:a16="http://schemas.microsoft.com/office/drawing/2014/main" id="{AED94437-1AE5-43EA-8B2E-12FE9C183EDB}"/>
                </a:ext>
              </a:extLst>
            </p:cNvPr>
            <p:cNvGrpSpPr/>
            <p:nvPr/>
          </p:nvGrpSpPr>
          <p:grpSpPr>
            <a:xfrm>
              <a:off x="5526055" y="1305891"/>
              <a:ext cx="302030" cy="414110"/>
              <a:chOff x="6232000" y="1435050"/>
              <a:chExt cx="488225" cy="481850"/>
            </a:xfrm>
            <a:solidFill>
              <a:schemeClr val="bg1"/>
            </a:solidFill>
          </p:grpSpPr>
          <p:sp>
            <p:nvSpPr>
              <p:cNvPr id="40" name="Google Shape;5855;p71">
                <a:extLst>
                  <a:ext uri="{FF2B5EF4-FFF2-40B4-BE49-F238E27FC236}">
                    <a16:creationId xmlns:a16="http://schemas.microsoft.com/office/drawing/2014/main" id="{F2A2EF21-E62C-4303-88A6-6AA4BF74397D}"/>
                  </a:ext>
                </a:extLst>
              </p:cNvPr>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 name="Google Shape;5856;p71">
                <a:extLst>
                  <a:ext uri="{FF2B5EF4-FFF2-40B4-BE49-F238E27FC236}">
                    <a16:creationId xmlns:a16="http://schemas.microsoft.com/office/drawing/2014/main" id="{AC7A2E22-6A32-495D-8AC3-214C326E2DCD}"/>
                  </a:ext>
                </a:extLst>
              </p:cNvPr>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 name="Google Shape;5857;p71">
                <a:extLst>
                  <a:ext uri="{FF2B5EF4-FFF2-40B4-BE49-F238E27FC236}">
                    <a16:creationId xmlns:a16="http://schemas.microsoft.com/office/drawing/2014/main" id="{F75BFB1F-40F6-4EB4-AA0C-469F70740A7C}"/>
                  </a:ext>
                </a:extLst>
              </p:cNvPr>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 name="Google Shape;5858;p71">
                <a:extLst>
                  <a:ext uri="{FF2B5EF4-FFF2-40B4-BE49-F238E27FC236}">
                    <a16:creationId xmlns:a16="http://schemas.microsoft.com/office/drawing/2014/main" id="{494E04EE-EC00-49C0-A3EF-7C41001160BE}"/>
                  </a:ext>
                </a:extLst>
              </p:cNvPr>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4" name="Google Shape;5859;p71">
                <a:extLst>
                  <a:ext uri="{FF2B5EF4-FFF2-40B4-BE49-F238E27FC236}">
                    <a16:creationId xmlns:a16="http://schemas.microsoft.com/office/drawing/2014/main" id="{7A7F569B-06F7-41E5-B774-BF50991492BC}"/>
                  </a:ext>
                </a:extLst>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solidFill>
                  <a:srgbClr val="0D796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
        <p:nvSpPr>
          <p:cNvPr id="73" name="CuadroTexto 72">
            <a:extLst>
              <a:ext uri="{FF2B5EF4-FFF2-40B4-BE49-F238E27FC236}">
                <a16:creationId xmlns:a16="http://schemas.microsoft.com/office/drawing/2014/main" id="{45CD7F1B-E3C9-4D8D-8DA1-0882AEC8C335}"/>
              </a:ext>
            </a:extLst>
          </p:cNvPr>
          <p:cNvSpPr txBox="1"/>
          <p:nvPr/>
        </p:nvSpPr>
        <p:spPr>
          <a:xfrm>
            <a:off x="7432720" y="834000"/>
            <a:ext cx="1702549" cy="461665"/>
          </a:xfrm>
          <a:prstGeom prst="rect">
            <a:avLst/>
          </a:prstGeom>
          <a:noFill/>
        </p:spPr>
        <p:txBody>
          <a:bodyPr wrap="square" rtlCol="0">
            <a:spAutoFit/>
          </a:bodyPr>
          <a:lstStyle/>
          <a:p>
            <a:pPr algn="ctr"/>
            <a:r>
              <a:rPr lang="es-CL" sz="1200" dirty="0">
                <a:solidFill>
                  <a:srgbClr val="FF0000"/>
                </a:solidFill>
                <a:latin typeface="Arial" panose="020B0604020202020204" pitchFamily="34" charset="0"/>
                <a:cs typeface="Arial" panose="020B0604020202020204" pitchFamily="34" charset="0"/>
              </a:rPr>
              <a:t>Atención centrada en la persona</a:t>
            </a:r>
          </a:p>
        </p:txBody>
      </p:sp>
      <p:sp>
        <p:nvSpPr>
          <p:cNvPr id="74" name="CuadroTexto 73">
            <a:extLst>
              <a:ext uri="{FF2B5EF4-FFF2-40B4-BE49-F238E27FC236}">
                <a16:creationId xmlns:a16="http://schemas.microsoft.com/office/drawing/2014/main" id="{9EED69B4-67ED-40D6-9DD4-5A5E35F74086}"/>
              </a:ext>
            </a:extLst>
          </p:cNvPr>
          <p:cNvSpPr txBox="1"/>
          <p:nvPr/>
        </p:nvSpPr>
        <p:spPr>
          <a:xfrm>
            <a:off x="10044587" y="838721"/>
            <a:ext cx="1833905" cy="461665"/>
          </a:xfrm>
          <a:prstGeom prst="rect">
            <a:avLst/>
          </a:prstGeom>
          <a:noFill/>
        </p:spPr>
        <p:txBody>
          <a:bodyPr wrap="square" rtlCol="0">
            <a:spAutoFit/>
          </a:bodyPr>
          <a:lstStyle/>
          <a:p>
            <a:pPr algn="ctr"/>
            <a:r>
              <a:rPr lang="es-CL" sz="1200" dirty="0">
                <a:solidFill>
                  <a:srgbClr val="FF0000"/>
                </a:solidFill>
                <a:latin typeface="Arial" panose="020B0604020202020204" pitchFamily="34" charset="0"/>
                <a:cs typeface="Arial" panose="020B0604020202020204" pitchFamily="34" charset="0"/>
              </a:rPr>
              <a:t>Atención personalizada según DSS</a:t>
            </a:r>
          </a:p>
        </p:txBody>
      </p:sp>
      <p:sp>
        <p:nvSpPr>
          <p:cNvPr id="75" name="CuadroTexto 74">
            <a:extLst>
              <a:ext uri="{FF2B5EF4-FFF2-40B4-BE49-F238E27FC236}">
                <a16:creationId xmlns:a16="http://schemas.microsoft.com/office/drawing/2014/main" id="{F66023AC-155F-453C-800B-0FE7A305C86F}"/>
              </a:ext>
            </a:extLst>
          </p:cNvPr>
          <p:cNvSpPr txBox="1"/>
          <p:nvPr/>
        </p:nvSpPr>
        <p:spPr>
          <a:xfrm>
            <a:off x="10014674" y="3587996"/>
            <a:ext cx="1897147" cy="461665"/>
          </a:xfrm>
          <a:prstGeom prst="rect">
            <a:avLst/>
          </a:prstGeom>
          <a:noFill/>
        </p:spPr>
        <p:txBody>
          <a:bodyPr wrap="square" rtlCol="0">
            <a:spAutoFit/>
          </a:bodyPr>
          <a:lstStyle/>
          <a:p>
            <a:pPr algn="ctr"/>
            <a:r>
              <a:rPr lang="es-CL" sz="1200" dirty="0">
                <a:solidFill>
                  <a:srgbClr val="FF0000"/>
                </a:solidFill>
                <a:latin typeface="Arial" panose="020B0604020202020204" pitchFamily="34" charset="0"/>
                <a:cs typeface="Arial" panose="020B0604020202020204" pitchFamily="34" charset="0"/>
              </a:rPr>
              <a:t>Seguimiento en la TTP con enfoque de DSS</a:t>
            </a:r>
          </a:p>
        </p:txBody>
      </p:sp>
      <p:sp>
        <p:nvSpPr>
          <p:cNvPr id="76" name="CuadroTexto 75">
            <a:extLst>
              <a:ext uri="{FF2B5EF4-FFF2-40B4-BE49-F238E27FC236}">
                <a16:creationId xmlns:a16="http://schemas.microsoft.com/office/drawing/2014/main" id="{11E233BC-C56C-4455-AE8B-1D8860E445CD}"/>
              </a:ext>
            </a:extLst>
          </p:cNvPr>
          <p:cNvSpPr txBox="1"/>
          <p:nvPr/>
        </p:nvSpPr>
        <p:spPr>
          <a:xfrm>
            <a:off x="7441206" y="3587995"/>
            <a:ext cx="1596972" cy="461665"/>
          </a:xfrm>
          <a:prstGeom prst="rect">
            <a:avLst/>
          </a:prstGeom>
          <a:noFill/>
        </p:spPr>
        <p:txBody>
          <a:bodyPr wrap="square" rtlCol="0">
            <a:spAutoFit/>
          </a:bodyPr>
          <a:lstStyle/>
          <a:p>
            <a:pPr algn="ctr"/>
            <a:r>
              <a:rPr lang="es-CL" sz="1200" dirty="0">
                <a:solidFill>
                  <a:srgbClr val="FF0000"/>
                </a:solidFill>
                <a:latin typeface="Arial" panose="020B0604020202020204" pitchFamily="34" charset="0"/>
                <a:cs typeface="Arial" panose="020B0604020202020204" pitchFamily="34" charset="0"/>
              </a:rPr>
              <a:t>Visión integrada de DSS</a:t>
            </a:r>
          </a:p>
        </p:txBody>
      </p:sp>
      <p:sp>
        <p:nvSpPr>
          <p:cNvPr id="7" name="CuadroTexto 6">
            <a:extLst>
              <a:ext uri="{FF2B5EF4-FFF2-40B4-BE49-F238E27FC236}">
                <a16:creationId xmlns:a16="http://schemas.microsoft.com/office/drawing/2014/main" id="{1F5D7767-5BA5-405E-952D-2843B0E96043}"/>
              </a:ext>
            </a:extLst>
          </p:cNvPr>
          <p:cNvSpPr txBox="1"/>
          <p:nvPr/>
        </p:nvSpPr>
        <p:spPr>
          <a:xfrm>
            <a:off x="48468" y="4358779"/>
            <a:ext cx="7434150" cy="2462213"/>
          </a:xfrm>
          <a:prstGeom prst="rect">
            <a:avLst/>
          </a:prstGeom>
          <a:solidFill>
            <a:schemeClr val="bg1"/>
          </a:solidFill>
          <a:ln>
            <a:solidFill>
              <a:schemeClr val="accent1">
                <a:lumMod val="75000"/>
              </a:schemeClr>
            </a:solidFill>
          </a:ln>
        </p:spPr>
        <p:txBody>
          <a:bodyPr wrap="square" rtlCol="0">
            <a:spAutoFit/>
          </a:bodyPr>
          <a:lstStyle/>
          <a:p>
            <a:r>
              <a:rPr lang="es-ES" sz="1400" b="1" u="sng"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Fortalezas y Limitaciones</a:t>
            </a:r>
          </a:p>
          <a:p>
            <a:pPr marL="285750" indent="-285750">
              <a:buFont typeface="Arial" panose="020B0604020202020204" pitchFamily="34" charset="0"/>
              <a:buChar char="•"/>
            </a:pPr>
            <a:r>
              <a:rPr lang="es-ES" sz="1400" dirty="0">
                <a:latin typeface="Arial" panose="020B0604020202020204" pitchFamily="34" charset="0"/>
                <a:ea typeface="Times New Roman" panose="02020603050405020304" pitchFamily="18" charset="0"/>
                <a:cs typeface="Arial" panose="020B0604020202020204" pitchFamily="34" charset="0"/>
              </a:rPr>
              <a:t>Enfoque metodológico </a:t>
            </a:r>
            <a:r>
              <a:rPr lang="es-ES" sz="1400" dirty="0" err="1">
                <a:latin typeface="Arial" panose="020B0604020202020204" pitchFamily="34" charset="0"/>
                <a:ea typeface="Times New Roman" panose="02020603050405020304" pitchFamily="18" charset="0"/>
                <a:cs typeface="Arial" panose="020B0604020202020204" pitchFamily="34" charset="0"/>
              </a:rPr>
              <a:t>multimétodos</a:t>
            </a:r>
            <a:r>
              <a:rPr lang="es-ES" sz="1400" dirty="0">
                <a:latin typeface="Arial" panose="020B0604020202020204" pitchFamily="34" charset="0"/>
                <a:ea typeface="Times New Roman" panose="02020603050405020304" pitchFamily="18" charset="0"/>
                <a:cs typeface="Arial" panose="020B0604020202020204" pitchFamily="34" charset="0"/>
              </a:rPr>
              <a:t>. Reconocimiento de la experiencia y voz de las personas con cáncer. Uso de datos cuantitativos y cualitativos para avanzar en la comprensión de las trayectorias terapéuticas. Los resultados obtenidos pueden ser utilizados como referencia para el análisis de las TT de otros cánceres desde un enfoque </a:t>
            </a:r>
            <a:r>
              <a:rPr lang="es-ES" sz="1400" dirty="0" err="1">
                <a:latin typeface="Arial" panose="020B0604020202020204" pitchFamily="34" charset="0"/>
                <a:ea typeface="Times New Roman" panose="02020603050405020304" pitchFamily="18" charset="0"/>
                <a:cs typeface="Arial" panose="020B0604020202020204" pitchFamily="34" charset="0"/>
              </a:rPr>
              <a:t>multimétodos</a:t>
            </a:r>
            <a:r>
              <a:rPr lang="es-ES" sz="1400" dirty="0">
                <a:latin typeface="Arial" panose="020B0604020202020204" pitchFamily="34" charset="0"/>
                <a:ea typeface="Times New Roman" panose="02020603050405020304" pitchFamily="18" charset="0"/>
                <a:cs typeface="Arial" panose="020B0604020202020204" pitchFamily="34" charset="0"/>
              </a:rPr>
              <a:t>. Ampliación del conocimiento sobre el impacto y la influencia de los DSS en la TT de personas con cáncer de mama y personas con cáncer de pulmón.</a:t>
            </a:r>
          </a:p>
          <a:p>
            <a:endParaRPr lang="es-ES" sz="1400" dirty="0">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s-ES" sz="1400" dirty="0">
                <a:latin typeface="Arial" panose="020B0604020202020204" pitchFamily="34" charset="0"/>
                <a:ea typeface="Times New Roman" panose="02020603050405020304" pitchFamily="18" charset="0"/>
              </a:rPr>
              <a:t>Los tamaños muestrales de la fase cuantitativa pueden restringen la capacidad de representatividad de los datos. Subrepresentación de grupos con características diversas.</a:t>
            </a:r>
            <a:endParaRPr lang="es-CL" sz="1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78" name="CuadroTexto 77">
            <a:extLst>
              <a:ext uri="{FF2B5EF4-FFF2-40B4-BE49-F238E27FC236}">
                <a16:creationId xmlns:a16="http://schemas.microsoft.com/office/drawing/2014/main" id="{0890FC9F-DF50-478A-B21B-BD2A3D845D80}"/>
              </a:ext>
            </a:extLst>
          </p:cNvPr>
          <p:cNvSpPr txBox="1"/>
          <p:nvPr/>
        </p:nvSpPr>
        <p:spPr>
          <a:xfrm>
            <a:off x="7620240" y="4462675"/>
            <a:ext cx="4320698" cy="2246769"/>
          </a:xfrm>
          <a:prstGeom prst="rect">
            <a:avLst/>
          </a:prstGeom>
          <a:solidFill>
            <a:schemeClr val="bg1"/>
          </a:solidFill>
          <a:ln>
            <a:solidFill>
              <a:schemeClr val="accent1">
                <a:lumMod val="75000"/>
              </a:schemeClr>
            </a:solidFill>
          </a:ln>
        </p:spPr>
        <p:txBody>
          <a:bodyPr wrap="square" rtlCol="0">
            <a:spAutoFit/>
          </a:bodyPr>
          <a:lstStyle/>
          <a:p>
            <a:r>
              <a:rPr lang="es-ES" sz="1400" b="1" u="sng"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Futuras Investigaciones</a:t>
            </a:r>
          </a:p>
          <a:p>
            <a:endParaRPr lang="es-ES" sz="1400" b="1" u="sng"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algn="l" rtl="0" fontAlgn="base">
              <a:buFont typeface="Arial" panose="020B0604020202020204" pitchFamily="34" charset="0"/>
              <a:buChar char="•"/>
            </a:pPr>
            <a:r>
              <a:rPr lang="es-CL" sz="1400" i="0" u="none" strike="noStrike" dirty="0">
                <a:solidFill>
                  <a:srgbClr val="000000"/>
                </a:solidFill>
                <a:effectLst/>
                <a:latin typeface="Arial" panose="020B0604020202020204" pitchFamily="34" charset="0"/>
              </a:rPr>
              <a:t>TT de subtipos específicos cada cáncer</a:t>
            </a:r>
            <a:r>
              <a:rPr lang="en-US" sz="1400" i="0" dirty="0">
                <a:solidFill>
                  <a:srgbClr val="000000"/>
                </a:solidFill>
                <a:effectLst/>
                <a:latin typeface="Arial" panose="020B0604020202020204" pitchFamily="34" charset="0"/>
              </a:rPr>
              <a:t>​ de pulmón.</a:t>
            </a:r>
            <a:endParaRPr lang="en-US" sz="105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s-CL" sz="1400" i="0" u="none" strike="noStrike" dirty="0">
                <a:solidFill>
                  <a:srgbClr val="000000"/>
                </a:solidFill>
                <a:effectLst/>
                <a:latin typeface="Arial" panose="020B0604020202020204" pitchFamily="34" charset="0"/>
              </a:rPr>
              <a:t>TT se grupos poblacionales específicos</a:t>
            </a:r>
            <a:r>
              <a:rPr lang="en-US" sz="1400" i="0" dirty="0">
                <a:solidFill>
                  <a:srgbClr val="000000"/>
                </a:solidFill>
                <a:effectLst/>
                <a:latin typeface="Arial" panose="020B0604020202020204" pitchFamily="34" charset="0"/>
              </a:rPr>
              <a:t>​</a:t>
            </a:r>
            <a:endParaRPr lang="en-US" sz="105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s-CL" sz="1400" i="0" u="none" strike="noStrike" dirty="0">
                <a:solidFill>
                  <a:srgbClr val="000000"/>
                </a:solidFill>
                <a:effectLst/>
                <a:latin typeface="Arial" panose="020B0604020202020204" pitchFamily="34" charset="0"/>
              </a:rPr>
              <a:t>Retrasos en intervalo diagnóstico y tratamientos en grupos específicos de la población</a:t>
            </a:r>
            <a:r>
              <a:rPr lang="en-US" sz="1400" i="0" dirty="0">
                <a:solidFill>
                  <a:srgbClr val="000000"/>
                </a:solidFill>
                <a:effectLst/>
                <a:latin typeface="Arial" panose="020B0604020202020204" pitchFamily="34" charset="0"/>
              </a:rPr>
              <a:t>​</a:t>
            </a:r>
            <a:endParaRPr lang="en-US" sz="105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s-CL" sz="1400" i="0" u="none" strike="noStrike" dirty="0">
                <a:solidFill>
                  <a:srgbClr val="000000"/>
                </a:solidFill>
                <a:effectLst/>
                <a:latin typeface="Arial" panose="020B0604020202020204" pitchFamily="34" charset="0"/>
              </a:rPr>
              <a:t>Cáncer metastásico y trayectorias de pacientes</a:t>
            </a:r>
            <a:r>
              <a:rPr lang="en-US" sz="1400" i="0" dirty="0">
                <a:solidFill>
                  <a:srgbClr val="000000"/>
                </a:solidFill>
                <a:effectLst/>
                <a:latin typeface="Arial" panose="020B0604020202020204" pitchFamily="34" charset="0"/>
              </a:rPr>
              <a:t>​</a:t>
            </a:r>
            <a:endParaRPr lang="en-US" sz="105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s-CL" sz="1400" i="0" u="none" strike="noStrike" dirty="0">
                <a:solidFill>
                  <a:srgbClr val="000000"/>
                </a:solidFill>
                <a:effectLst/>
                <a:latin typeface="Arial" panose="020B0604020202020204" pitchFamily="34" charset="0"/>
              </a:rPr>
              <a:t>Dinámicas familiares, laborales y sociales vinculadas al cáncer</a:t>
            </a:r>
            <a:r>
              <a:rPr lang="en-US" sz="1400" i="0" dirty="0">
                <a:solidFill>
                  <a:srgbClr val="000000"/>
                </a:solidFill>
                <a:effectLst/>
                <a:latin typeface="Arial" panose="020B0604020202020204" pitchFamily="34" charset="0"/>
              </a:rPr>
              <a:t>​</a:t>
            </a:r>
            <a:endParaRPr lang="en-US" sz="105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s-CL" sz="1400" i="0" u="none" strike="noStrike" dirty="0">
                <a:solidFill>
                  <a:srgbClr val="000000"/>
                </a:solidFill>
                <a:effectLst/>
                <a:latin typeface="Arial" panose="020B0604020202020204" pitchFamily="34" charset="0"/>
              </a:rPr>
              <a:t>TT en la etapa de seguimiento en el cáncer</a:t>
            </a:r>
            <a:endParaRPr lang="es-CL" sz="105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09969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3" grpId="0"/>
      <p:bldP spid="74" grpId="0"/>
      <p:bldP spid="75" grpId="0"/>
      <p:bldP spid="76" grpId="0"/>
      <p:bldP spid="7" grpId="0" animBg="1"/>
      <p:bldP spid="7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28D2B1E-D81A-4484-FA28-1772704FA33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E58AEEE6-C2AB-BF78-7975-CD51848EC6BE}"/>
              </a:ext>
            </a:extLst>
          </p:cNvPr>
          <p:cNvSpPr/>
          <p:nvPr/>
        </p:nvSpPr>
        <p:spPr>
          <a:xfrm>
            <a:off x="183450" y="1180235"/>
            <a:ext cx="11541703" cy="4931198"/>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C702AF4E-8E91-F51F-EEDB-22302900B914}"/>
              </a:ext>
            </a:extLst>
          </p:cNvPr>
          <p:cNvSpPr>
            <a:spLocks noGrp="1"/>
          </p:cNvSpPr>
          <p:nvPr>
            <p:ph type="title"/>
          </p:nvPr>
        </p:nvSpPr>
        <p:spPr>
          <a:xfrm>
            <a:off x="838199" y="0"/>
            <a:ext cx="3537858" cy="1325563"/>
          </a:xfrm>
        </p:spPr>
        <p:txBody>
          <a:bodyPr/>
          <a:lstStyle/>
          <a:p>
            <a:r>
              <a:rPr lang="es-CL" b="1" dirty="0">
                <a:solidFill>
                  <a:schemeClr val="bg1"/>
                </a:solidFill>
                <a:effectLst/>
                <a:latin typeface="Arial" panose="020B0604020202020204" pitchFamily="34" charset="0"/>
                <a:cs typeface="Arial" panose="020B0604020202020204" pitchFamily="34" charset="0"/>
              </a:rPr>
              <a:t>Referencias</a:t>
            </a:r>
            <a:endParaRPr lang="es-CL" b="1" dirty="0">
              <a:solidFill>
                <a:schemeClr val="bg1"/>
              </a:solidFill>
              <a:latin typeface="Arial" panose="020B0604020202020204" pitchFamily="34" charset="0"/>
              <a:cs typeface="Arial" panose="020B0604020202020204" pitchFamily="34" charset="0"/>
            </a:endParaRPr>
          </a:p>
        </p:txBody>
      </p:sp>
      <p:sp>
        <p:nvSpPr>
          <p:cNvPr id="4" name="Marcador de contenido 3">
            <a:extLst>
              <a:ext uri="{FF2B5EF4-FFF2-40B4-BE49-F238E27FC236}">
                <a16:creationId xmlns:a16="http://schemas.microsoft.com/office/drawing/2014/main" id="{18D26994-CF63-52B1-84B7-690D928ADDE5}"/>
              </a:ext>
            </a:extLst>
          </p:cNvPr>
          <p:cNvSpPr>
            <a:spLocks noGrp="1"/>
          </p:cNvSpPr>
          <p:nvPr>
            <p:ph idx="1"/>
          </p:nvPr>
        </p:nvSpPr>
        <p:spPr>
          <a:xfrm>
            <a:off x="317191" y="1325563"/>
            <a:ext cx="11245918" cy="4577526"/>
          </a:xfrm>
          <a:solidFill>
            <a:schemeClr val="bg1"/>
          </a:solidFill>
        </p:spPr>
        <p:txBody>
          <a:bodyPr>
            <a:noAutofit/>
          </a:bodyPr>
          <a:lstStyle/>
          <a:p>
            <a:pPr>
              <a:lnSpc>
                <a:spcPct val="120000"/>
              </a:lnSpc>
              <a:spcBef>
                <a:spcPts val="0"/>
              </a:spcBef>
            </a:pPr>
            <a:r>
              <a:rPr lang="en-US" sz="900" dirty="0" err="1">
                <a:effectLst/>
                <a:latin typeface="Calibri" panose="020F0502020204030204" pitchFamily="34" charset="0"/>
                <a:ea typeface="Times New Roman" panose="02020603050405020304" pitchFamily="18" charset="0"/>
                <a:cs typeface="Arial" panose="020B0604020202020204" pitchFamily="34" charset="0"/>
              </a:rPr>
              <a:t>Kratzer</a:t>
            </a:r>
            <a:r>
              <a:rPr lang="en-US" sz="900" dirty="0">
                <a:effectLst/>
                <a:latin typeface="Calibri" panose="020F0502020204030204" pitchFamily="34" charset="0"/>
                <a:ea typeface="Times New Roman" panose="02020603050405020304" pitchFamily="18" charset="0"/>
                <a:cs typeface="Arial" panose="020B0604020202020204" pitchFamily="34" charset="0"/>
              </a:rPr>
              <a:t> TB, </a:t>
            </a:r>
            <a:r>
              <a:rPr lang="en-US" sz="900" dirty="0" err="1">
                <a:effectLst/>
                <a:latin typeface="Calibri" panose="020F0502020204030204" pitchFamily="34" charset="0"/>
                <a:ea typeface="Times New Roman" panose="02020603050405020304" pitchFamily="18" charset="0"/>
                <a:cs typeface="Arial" panose="020B0604020202020204" pitchFamily="34" charset="0"/>
              </a:rPr>
              <a:t>Bandi</a:t>
            </a:r>
            <a:r>
              <a:rPr lang="en-US" sz="900" dirty="0">
                <a:effectLst/>
                <a:latin typeface="Calibri" panose="020F0502020204030204" pitchFamily="34" charset="0"/>
                <a:ea typeface="Times New Roman" panose="02020603050405020304" pitchFamily="18" charset="0"/>
                <a:cs typeface="Arial" panose="020B0604020202020204" pitchFamily="34" charset="0"/>
              </a:rPr>
              <a:t> P, Freedman ND, Smith RA, Travis WD, Jemal A, et al. Lung cancer statistics, 2023. Cancer [Internet]. 2024 Apr 15 [cited 2025 Jul 29];130(8):1330–48. Available from: https://pubmed.ncbi.nlm.nih.gov/38279776/</a:t>
            </a:r>
            <a:endParaRPr lang="es-CL" sz="9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r>
              <a:rPr lang="es-CL" sz="900" dirty="0">
                <a:effectLst/>
                <a:latin typeface="Calibri" panose="020F0502020204030204" pitchFamily="34" charset="0"/>
                <a:ea typeface="Times New Roman" panose="02020603050405020304" pitchFamily="18" charset="0"/>
                <a:cs typeface="Arial" panose="020B0604020202020204" pitchFamily="34" charset="0"/>
              </a:rPr>
              <a:t>Zhang Y, </a:t>
            </a:r>
            <a:r>
              <a:rPr lang="es-CL" sz="900" dirty="0" err="1">
                <a:effectLst/>
                <a:latin typeface="Calibri" panose="020F0502020204030204" pitchFamily="34" charset="0"/>
                <a:ea typeface="Times New Roman" panose="02020603050405020304" pitchFamily="18" charset="0"/>
                <a:cs typeface="Arial" panose="020B0604020202020204" pitchFamily="34" charset="0"/>
              </a:rPr>
              <a:t>Vaccarella</a:t>
            </a:r>
            <a:r>
              <a:rPr lang="es-CL" sz="900" dirty="0">
                <a:effectLst/>
                <a:latin typeface="Calibri" panose="020F0502020204030204" pitchFamily="34" charset="0"/>
                <a:ea typeface="Times New Roman" panose="02020603050405020304" pitchFamily="18" charset="0"/>
                <a:cs typeface="Arial" panose="020B0604020202020204" pitchFamily="34" charset="0"/>
              </a:rPr>
              <a:t> S, Morgan E, Li M, Etxeberria J, </a:t>
            </a:r>
            <a:r>
              <a:rPr lang="es-CL" sz="900" dirty="0" err="1">
                <a:effectLst/>
                <a:latin typeface="Calibri" panose="020F0502020204030204" pitchFamily="34" charset="0"/>
                <a:ea typeface="Times New Roman" panose="02020603050405020304" pitchFamily="18" charset="0"/>
                <a:cs typeface="Arial" panose="020B0604020202020204" pitchFamily="34" charset="0"/>
              </a:rPr>
              <a:t>Chokunonga</a:t>
            </a:r>
            <a:r>
              <a:rPr lang="es-CL" sz="900" dirty="0">
                <a:effectLst/>
                <a:latin typeface="Calibri" panose="020F0502020204030204" pitchFamily="34" charset="0"/>
                <a:ea typeface="Times New Roman" panose="02020603050405020304" pitchFamily="18" charset="0"/>
                <a:cs typeface="Arial" panose="020B0604020202020204" pitchFamily="34" charset="0"/>
              </a:rPr>
              <a:t> E, et al. </a:t>
            </a:r>
            <a:r>
              <a:rPr lang="en-US" sz="900" dirty="0">
                <a:effectLst/>
                <a:latin typeface="Calibri" panose="020F0502020204030204" pitchFamily="34" charset="0"/>
                <a:ea typeface="Times New Roman" panose="02020603050405020304" pitchFamily="18" charset="0"/>
                <a:cs typeface="Arial" panose="020B0604020202020204" pitchFamily="34" charset="0"/>
              </a:rPr>
              <a:t>Global variations in lung cancer incidence by histological subtype in 2020: a population-based study. Lancet Oncol [Internet]. 2023 Nov 1 [cited 2025 Jul 29];24(11):1206–18. Available from: </a:t>
            </a:r>
            <a:r>
              <a:rPr lang="en-US" sz="900" dirty="0">
                <a:effectLst/>
                <a:latin typeface="Calibri" panose="020F0502020204030204" pitchFamily="34" charset="0"/>
                <a:ea typeface="Times New Roman" panose="02020603050405020304" pitchFamily="18" charset="0"/>
                <a:cs typeface="Arial" panose="020B0604020202020204" pitchFamily="34" charset="0"/>
                <a:hlinkClick r:id="rId3"/>
              </a:rPr>
              <a:t>https://www.sciencedirect.com/science/article/pii/S1470204523004448?via%3Dihub</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20000"/>
              </a:lnSpc>
              <a:spcBef>
                <a:spcPts val="0"/>
              </a:spcBef>
            </a:pPr>
            <a:r>
              <a:rPr lang="es-CL" sz="900" dirty="0" err="1">
                <a:effectLst/>
                <a:latin typeface="Calibri" panose="020F0502020204030204" pitchFamily="34" charset="0"/>
                <a:ea typeface="Times New Roman" panose="02020603050405020304" pitchFamily="18" charset="0"/>
                <a:cs typeface="Arial" panose="020B0604020202020204" pitchFamily="34" charset="0"/>
              </a:rPr>
              <a:t>Hitschfeld</a:t>
            </a:r>
            <a:r>
              <a:rPr lang="es-CL" sz="900" dirty="0">
                <a:effectLst/>
                <a:latin typeface="Calibri" panose="020F0502020204030204" pitchFamily="34" charset="0"/>
                <a:ea typeface="Times New Roman" panose="02020603050405020304" pitchFamily="18" charset="0"/>
                <a:cs typeface="Arial" panose="020B0604020202020204" pitchFamily="34" charset="0"/>
              </a:rPr>
              <a:t> HAR. Análisis epidemiológico: Mortalidad por cáncer de pulmón e indicadores de consumo de cigarrillo en Chile 2010-2018. Revista del Instituto de Salud Pública de Chile [Internet]. 2021 </a:t>
            </a:r>
            <a:r>
              <a:rPr lang="es-CL" sz="900" dirty="0" err="1">
                <a:effectLst/>
                <a:latin typeface="Calibri" panose="020F0502020204030204" pitchFamily="34" charset="0"/>
                <a:ea typeface="Times New Roman" panose="02020603050405020304" pitchFamily="18" charset="0"/>
                <a:cs typeface="Arial" panose="020B0604020202020204" pitchFamily="34" charset="0"/>
              </a:rPr>
              <a:t>Dec</a:t>
            </a:r>
            <a:r>
              <a:rPr lang="es-CL" sz="900" dirty="0">
                <a:effectLst/>
                <a:latin typeface="Calibri" panose="020F0502020204030204" pitchFamily="34" charset="0"/>
                <a:ea typeface="Times New Roman" panose="02020603050405020304" pitchFamily="18" charset="0"/>
                <a:cs typeface="Arial" panose="020B0604020202020204" pitchFamily="34" charset="0"/>
              </a:rPr>
              <a:t> 31 [</a:t>
            </a:r>
            <a:r>
              <a:rPr lang="es-CL" sz="900" dirty="0" err="1">
                <a:effectLst/>
                <a:latin typeface="Calibri" panose="020F0502020204030204" pitchFamily="34" charset="0"/>
                <a:ea typeface="Times New Roman" panose="02020603050405020304" pitchFamily="18" charset="0"/>
                <a:cs typeface="Arial" panose="020B0604020202020204" pitchFamily="34" charset="0"/>
              </a:rPr>
              <a:t>cited</a:t>
            </a:r>
            <a:r>
              <a:rPr lang="es-CL" sz="900" dirty="0">
                <a:effectLst/>
                <a:latin typeface="Calibri" panose="020F0502020204030204" pitchFamily="34" charset="0"/>
                <a:ea typeface="Times New Roman" panose="02020603050405020304" pitchFamily="18" charset="0"/>
                <a:cs typeface="Arial" panose="020B0604020202020204" pitchFamily="34" charset="0"/>
              </a:rPr>
              <a:t> 2023 Feb 12];5(2):21–7. </a:t>
            </a:r>
            <a:r>
              <a:rPr lang="en-US" sz="900" dirty="0">
                <a:effectLst/>
                <a:latin typeface="Calibri" panose="020F0502020204030204" pitchFamily="34" charset="0"/>
                <a:ea typeface="Times New Roman" panose="02020603050405020304" pitchFamily="18" charset="0"/>
                <a:cs typeface="Arial" panose="020B0604020202020204" pitchFamily="34" charset="0"/>
              </a:rPr>
              <a:t>Available from: https://revista.ispch.gob.cl/index.php/RISP/article/view/145</a:t>
            </a:r>
            <a:endParaRPr lang="es-CL" sz="9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r>
              <a:rPr lang="en-US" sz="900" dirty="0">
                <a:effectLst/>
                <a:latin typeface="Calibri" panose="020F0502020204030204" pitchFamily="34" charset="0"/>
                <a:ea typeface="Times New Roman" panose="02020603050405020304" pitchFamily="18" charset="0"/>
                <a:cs typeface="Arial" panose="020B0604020202020204" pitchFamily="34" charset="0"/>
              </a:rPr>
              <a:t>Sung H, </a:t>
            </a:r>
            <a:r>
              <a:rPr lang="en-US" sz="900" dirty="0" err="1">
                <a:effectLst/>
                <a:latin typeface="Calibri" panose="020F0502020204030204" pitchFamily="34" charset="0"/>
                <a:ea typeface="Times New Roman" panose="02020603050405020304" pitchFamily="18" charset="0"/>
                <a:cs typeface="Arial" panose="020B0604020202020204" pitchFamily="34" charset="0"/>
              </a:rPr>
              <a:t>Ferlay</a:t>
            </a:r>
            <a:r>
              <a:rPr lang="en-US" sz="900" dirty="0">
                <a:effectLst/>
                <a:latin typeface="Calibri" panose="020F0502020204030204" pitchFamily="34" charset="0"/>
                <a:ea typeface="Times New Roman" panose="02020603050405020304" pitchFamily="18" charset="0"/>
                <a:cs typeface="Arial" panose="020B0604020202020204" pitchFamily="34" charset="0"/>
              </a:rPr>
              <a:t> J, Siegel RL, </a:t>
            </a:r>
            <a:r>
              <a:rPr lang="en-US" sz="900" dirty="0" err="1">
                <a:effectLst/>
                <a:latin typeface="Calibri" panose="020F0502020204030204" pitchFamily="34" charset="0"/>
                <a:ea typeface="Times New Roman" panose="02020603050405020304" pitchFamily="18" charset="0"/>
                <a:cs typeface="Arial" panose="020B0604020202020204" pitchFamily="34" charset="0"/>
              </a:rPr>
              <a:t>Laversanne</a:t>
            </a:r>
            <a:r>
              <a:rPr lang="en-US" sz="900" dirty="0">
                <a:effectLst/>
                <a:latin typeface="Calibri" panose="020F0502020204030204" pitchFamily="34" charset="0"/>
                <a:ea typeface="Times New Roman" panose="02020603050405020304" pitchFamily="18" charset="0"/>
                <a:cs typeface="Arial" panose="020B0604020202020204" pitchFamily="34" charset="0"/>
              </a:rPr>
              <a:t> M, </a:t>
            </a:r>
            <a:r>
              <a:rPr lang="en-US" sz="900" dirty="0" err="1">
                <a:effectLst/>
                <a:latin typeface="Calibri" panose="020F0502020204030204" pitchFamily="34" charset="0"/>
                <a:ea typeface="Times New Roman" panose="02020603050405020304" pitchFamily="18" charset="0"/>
                <a:cs typeface="Arial" panose="020B0604020202020204" pitchFamily="34" charset="0"/>
              </a:rPr>
              <a:t>Soerjomataram</a:t>
            </a:r>
            <a:r>
              <a:rPr lang="en-US" sz="900" dirty="0">
                <a:effectLst/>
                <a:latin typeface="Calibri" panose="020F0502020204030204" pitchFamily="34" charset="0"/>
                <a:ea typeface="Times New Roman" panose="02020603050405020304" pitchFamily="18" charset="0"/>
                <a:cs typeface="Arial" panose="020B0604020202020204" pitchFamily="34" charset="0"/>
              </a:rPr>
              <a:t> I, Jemal A, et al. Global Cancer Statistics 2020: GLOBOCAN Estimates of Incidence and Mortality Worldwide for 36 Cancers in 185 Countries. CA Cancer J Clin [Internet]. 2021 May 1 [cited 2023 Feb 14];71(3):209–49. Available from: https://onlinelibrary.wiley.com/doi/full/10.3322/caac.21660</a:t>
            </a:r>
            <a:endParaRPr lang="es-CL" sz="9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r>
              <a:rPr lang="es-CL" sz="900" dirty="0" err="1">
                <a:effectLst/>
                <a:latin typeface="Calibri" panose="020F0502020204030204" pitchFamily="34" charset="0"/>
                <a:ea typeface="Times New Roman" panose="02020603050405020304" pitchFamily="18" charset="0"/>
                <a:cs typeface="Arial" panose="020B0604020202020204" pitchFamily="34" charset="0"/>
              </a:rPr>
              <a:t>Petrova</a:t>
            </a:r>
            <a:r>
              <a:rPr lang="es-CL" sz="900" dirty="0">
                <a:effectLst/>
                <a:latin typeface="Calibri" panose="020F0502020204030204" pitchFamily="34" charset="0"/>
                <a:ea typeface="Times New Roman" panose="02020603050405020304" pitchFamily="18" charset="0"/>
                <a:cs typeface="Arial" panose="020B0604020202020204" pitchFamily="34" charset="0"/>
              </a:rPr>
              <a:t> D, </a:t>
            </a:r>
            <a:r>
              <a:rPr lang="es-CL" sz="900" dirty="0" err="1">
                <a:effectLst/>
                <a:latin typeface="Calibri" panose="020F0502020204030204" pitchFamily="34" charset="0"/>
                <a:ea typeface="Times New Roman" panose="02020603050405020304" pitchFamily="18" charset="0"/>
                <a:cs typeface="Arial" panose="020B0604020202020204" pitchFamily="34" charset="0"/>
              </a:rPr>
              <a:t>Špacírová</a:t>
            </a:r>
            <a:r>
              <a:rPr lang="es-CL" sz="900" dirty="0">
                <a:effectLst/>
                <a:latin typeface="Calibri" panose="020F0502020204030204" pitchFamily="34" charset="0"/>
                <a:ea typeface="Times New Roman" panose="02020603050405020304" pitchFamily="18" charset="0"/>
                <a:cs typeface="Arial" panose="020B0604020202020204" pitchFamily="34" charset="0"/>
              </a:rPr>
              <a:t> Z, Fernández-Martínez NF, Ching-López A, Garrido D, Rodríguez-Barranco M, et al. </a:t>
            </a:r>
            <a:r>
              <a:rPr lang="en-US" sz="900" dirty="0">
                <a:effectLst/>
                <a:latin typeface="Calibri" panose="020F0502020204030204" pitchFamily="34" charset="0"/>
                <a:ea typeface="Times New Roman" panose="02020603050405020304" pitchFamily="18" charset="0"/>
                <a:cs typeface="Arial" panose="020B0604020202020204" pitchFamily="34" charset="0"/>
              </a:rPr>
              <a:t>The patient, diagnostic, and treatment intervals in adult patients with cancer from high- and lower-income countries: A systematic review and meta-analysis. </a:t>
            </a:r>
            <a:r>
              <a:rPr lang="en-US" sz="900" dirty="0" err="1">
                <a:effectLst/>
                <a:latin typeface="Calibri" panose="020F0502020204030204" pitchFamily="34" charset="0"/>
                <a:ea typeface="Times New Roman" panose="02020603050405020304" pitchFamily="18" charset="0"/>
                <a:cs typeface="Arial" panose="020B0604020202020204" pitchFamily="34" charset="0"/>
              </a:rPr>
              <a:t>PLoS</a:t>
            </a:r>
            <a:r>
              <a:rPr lang="en-US" sz="900" dirty="0">
                <a:effectLst/>
                <a:latin typeface="Calibri" panose="020F0502020204030204" pitchFamily="34" charset="0"/>
                <a:ea typeface="Times New Roman" panose="02020603050405020304" pitchFamily="18" charset="0"/>
                <a:cs typeface="Arial" panose="020B0604020202020204" pitchFamily="34" charset="0"/>
              </a:rPr>
              <a:t> Med [Internet]. 2022 Oct 1 [cited 2025 Jan 6];19(10). Available from: https://pubmed.ncbi.nlm.nih.gov/36264841/</a:t>
            </a:r>
            <a:endParaRPr lang="es-CL" sz="9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r>
              <a:rPr lang="en-US" sz="900" dirty="0" err="1">
                <a:effectLst/>
                <a:latin typeface="Calibri" panose="020F0502020204030204" pitchFamily="34" charset="0"/>
                <a:ea typeface="Times New Roman" panose="02020603050405020304" pitchFamily="18" charset="0"/>
                <a:cs typeface="Arial" panose="020B0604020202020204" pitchFamily="34" charset="0"/>
              </a:rPr>
              <a:t>Helsper</a:t>
            </a:r>
            <a:r>
              <a:rPr lang="en-US" sz="900" dirty="0">
                <a:effectLst/>
                <a:latin typeface="Calibri" panose="020F0502020204030204" pitchFamily="34" charset="0"/>
                <a:ea typeface="Times New Roman" panose="02020603050405020304" pitchFamily="18" charset="0"/>
                <a:cs typeface="Arial" panose="020B0604020202020204" pitchFamily="34" charset="0"/>
              </a:rPr>
              <a:t> C (C W)., van </a:t>
            </a:r>
            <a:r>
              <a:rPr lang="en-US" sz="900" dirty="0" err="1">
                <a:effectLst/>
                <a:latin typeface="Calibri" panose="020F0502020204030204" pitchFamily="34" charset="0"/>
                <a:ea typeface="Times New Roman" panose="02020603050405020304" pitchFamily="18" charset="0"/>
                <a:cs typeface="Arial" panose="020B0604020202020204" pitchFamily="34" charset="0"/>
              </a:rPr>
              <a:t>Erp</a:t>
            </a:r>
            <a:r>
              <a:rPr lang="en-US" sz="900" dirty="0">
                <a:effectLst/>
                <a:latin typeface="Calibri" panose="020F0502020204030204" pitchFamily="34" charset="0"/>
                <a:ea typeface="Times New Roman" panose="02020603050405020304" pitchFamily="18" charset="0"/>
                <a:cs typeface="Arial" panose="020B0604020202020204" pitchFamily="34" charset="0"/>
              </a:rPr>
              <a:t> N (N F)., </a:t>
            </a:r>
            <a:r>
              <a:rPr lang="en-US" sz="900" dirty="0" err="1">
                <a:effectLst/>
                <a:latin typeface="Calibri" panose="020F0502020204030204" pitchFamily="34" charset="0"/>
                <a:ea typeface="Times New Roman" panose="02020603050405020304" pitchFamily="18" charset="0"/>
                <a:cs typeface="Arial" panose="020B0604020202020204" pitchFamily="34" charset="0"/>
              </a:rPr>
              <a:t>Peeters</a:t>
            </a:r>
            <a:r>
              <a:rPr lang="en-US" sz="900" dirty="0">
                <a:effectLst/>
                <a:latin typeface="Calibri" panose="020F0502020204030204" pitchFamily="34" charset="0"/>
                <a:ea typeface="Times New Roman" panose="02020603050405020304" pitchFamily="18" charset="0"/>
                <a:cs typeface="Arial" panose="020B0604020202020204" pitchFamily="34" charset="0"/>
              </a:rPr>
              <a:t> P (P HM)., de Wit N (N J). Time to diagnosis and treatment for cancer patients in the Netherlands: Room for improvement? Eur J Cancer [Internet]. 2017 Dec 1 [cited 2025 Aug 24];87:113–21. Available from: </a:t>
            </a:r>
            <a:r>
              <a:rPr lang="en-US" sz="900" dirty="0">
                <a:effectLst/>
                <a:latin typeface="Calibri" panose="020F0502020204030204" pitchFamily="34" charset="0"/>
                <a:ea typeface="Times New Roman" panose="02020603050405020304" pitchFamily="18" charset="0"/>
                <a:cs typeface="Arial" panose="020B0604020202020204" pitchFamily="34" charset="0"/>
                <a:hlinkClick r:id="rId4"/>
              </a:rPr>
              <a:t>https://pubmed.ncbi.nlm.nih.gov/29145037/</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20000"/>
              </a:lnSpc>
              <a:spcBef>
                <a:spcPts val="0"/>
              </a:spcBef>
            </a:pPr>
            <a:r>
              <a:rPr lang="en-US" sz="900" dirty="0">
                <a:effectLst/>
                <a:latin typeface="Calibri" panose="020F0502020204030204" pitchFamily="34" charset="0"/>
                <a:ea typeface="Times New Roman" panose="02020603050405020304" pitchFamily="18" charset="0"/>
                <a:cs typeface="Arial" panose="020B0604020202020204" pitchFamily="34" charset="0"/>
              </a:rPr>
              <a:t>Jiang DD, Wang ZX, Li HY, Liu JM, Cui ML, Luo YX. Experiences of patient delay among lung cancer patients in South China. BMC Cancer [Internet]. 2024 Dec 1 [cited 2025 Jun 8];24(1). Available from: https://pubmed.ncbi.nlm.nih.gov/39696074/</a:t>
            </a:r>
            <a:endParaRPr lang="es-CL" sz="9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r>
              <a:rPr lang="en-US" sz="900" dirty="0" err="1">
                <a:effectLst/>
                <a:latin typeface="Calibri" panose="020F0502020204030204" pitchFamily="34" charset="0"/>
                <a:ea typeface="Times New Roman" panose="02020603050405020304" pitchFamily="18" charset="0"/>
                <a:cs typeface="Arial" panose="020B0604020202020204" pitchFamily="34" charset="0"/>
              </a:rPr>
              <a:t>Maiga</a:t>
            </a:r>
            <a:r>
              <a:rPr lang="en-US" sz="900" dirty="0">
                <a:effectLst/>
                <a:latin typeface="Calibri" panose="020F0502020204030204" pitchFamily="34" charset="0"/>
                <a:ea typeface="Times New Roman" panose="02020603050405020304" pitchFamily="18" charset="0"/>
                <a:cs typeface="Arial" panose="020B0604020202020204" pitchFamily="34" charset="0"/>
              </a:rPr>
              <a:t> AW, </a:t>
            </a:r>
            <a:r>
              <a:rPr lang="en-US" sz="900" dirty="0" err="1">
                <a:effectLst/>
                <a:latin typeface="Calibri" panose="020F0502020204030204" pitchFamily="34" charset="0"/>
                <a:ea typeface="Times New Roman" panose="02020603050405020304" pitchFamily="18" charset="0"/>
                <a:cs typeface="Arial" panose="020B0604020202020204" pitchFamily="34" charset="0"/>
              </a:rPr>
              <a:t>Deppen</a:t>
            </a:r>
            <a:r>
              <a:rPr lang="en-US" sz="900" dirty="0">
                <a:effectLst/>
                <a:latin typeface="Calibri" panose="020F0502020204030204" pitchFamily="34" charset="0"/>
                <a:ea typeface="Times New Roman" panose="02020603050405020304" pitchFamily="18" charset="0"/>
                <a:cs typeface="Arial" panose="020B0604020202020204" pitchFamily="34" charset="0"/>
              </a:rPr>
              <a:t> SA, </a:t>
            </a:r>
            <a:r>
              <a:rPr lang="en-US" sz="900" dirty="0" err="1">
                <a:effectLst/>
                <a:latin typeface="Calibri" panose="020F0502020204030204" pitchFamily="34" charset="0"/>
                <a:ea typeface="Times New Roman" panose="02020603050405020304" pitchFamily="18" charset="0"/>
                <a:cs typeface="Arial" panose="020B0604020202020204" pitchFamily="34" charset="0"/>
              </a:rPr>
              <a:t>Pinkerman</a:t>
            </a:r>
            <a:r>
              <a:rPr lang="en-US" sz="900" dirty="0">
                <a:effectLst/>
                <a:latin typeface="Calibri" panose="020F0502020204030204" pitchFamily="34" charset="0"/>
                <a:ea typeface="Times New Roman" panose="02020603050405020304" pitchFamily="18" charset="0"/>
                <a:cs typeface="Arial" panose="020B0604020202020204" pitchFamily="34" charset="0"/>
              </a:rPr>
              <a:t> R, Callaway-Lane C, </a:t>
            </a:r>
            <a:r>
              <a:rPr lang="en-US" sz="900" dirty="0" err="1">
                <a:effectLst/>
                <a:latin typeface="Calibri" panose="020F0502020204030204" pitchFamily="34" charset="0"/>
                <a:ea typeface="Times New Roman" panose="02020603050405020304" pitchFamily="18" charset="0"/>
                <a:cs typeface="Arial" panose="020B0604020202020204" pitchFamily="34" charset="0"/>
              </a:rPr>
              <a:t>Massion</a:t>
            </a:r>
            <a:r>
              <a:rPr lang="en-US" sz="900" dirty="0">
                <a:effectLst/>
                <a:latin typeface="Calibri" panose="020F0502020204030204" pitchFamily="34" charset="0"/>
                <a:ea typeface="Times New Roman" panose="02020603050405020304" pitchFamily="18" charset="0"/>
                <a:cs typeface="Arial" panose="020B0604020202020204" pitchFamily="34" charset="0"/>
              </a:rPr>
              <a:t> PP, </a:t>
            </a:r>
            <a:r>
              <a:rPr lang="en-US" sz="900" dirty="0" err="1">
                <a:effectLst/>
                <a:latin typeface="Calibri" panose="020F0502020204030204" pitchFamily="34" charset="0"/>
                <a:ea typeface="Times New Roman" panose="02020603050405020304" pitchFamily="18" charset="0"/>
                <a:cs typeface="Arial" panose="020B0604020202020204" pitchFamily="34" charset="0"/>
              </a:rPr>
              <a:t>Dittus</a:t>
            </a:r>
            <a:r>
              <a:rPr lang="en-US" sz="900" dirty="0">
                <a:effectLst/>
                <a:latin typeface="Calibri" panose="020F0502020204030204" pitchFamily="34" charset="0"/>
                <a:ea typeface="Times New Roman" panose="02020603050405020304" pitchFamily="18" charset="0"/>
                <a:cs typeface="Arial" panose="020B0604020202020204" pitchFamily="34" charset="0"/>
              </a:rPr>
              <a:t> RS, et al. Timeliness of Care and Lung Cancer Tumor-Stage Progression: How Long Can We Wait? Annals of Thoracic Surgery [Internet]. 2017 Dec 1 [cited 2025 Jun 8];104(6):1791–7. Available from: </a:t>
            </a:r>
            <a:r>
              <a:rPr lang="en-US" sz="900" dirty="0">
                <a:effectLst/>
                <a:latin typeface="Calibri" panose="020F0502020204030204" pitchFamily="34" charset="0"/>
                <a:ea typeface="Times New Roman" panose="02020603050405020304" pitchFamily="18" charset="0"/>
                <a:cs typeface="Arial" panose="020B0604020202020204" pitchFamily="34" charset="0"/>
                <a:hlinkClick r:id="rId5"/>
              </a:rPr>
              <a:t>https://pubmed.ncbi.nlm.nih.gov/29033012/</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20000"/>
              </a:lnSpc>
              <a:spcBef>
                <a:spcPts val="0"/>
              </a:spcBef>
            </a:pPr>
            <a:r>
              <a:rPr lang="en-US" sz="900" dirty="0" err="1">
                <a:effectLst/>
                <a:latin typeface="Calibri" panose="020F0502020204030204" pitchFamily="34" charset="0"/>
                <a:ea typeface="Times New Roman" panose="02020603050405020304" pitchFamily="18" charset="0"/>
                <a:cs typeface="Arial" panose="020B0604020202020204" pitchFamily="34" charset="0"/>
              </a:rPr>
              <a:t>Ajrouch</a:t>
            </a:r>
            <a:r>
              <a:rPr lang="en-US" sz="900" dirty="0">
                <a:effectLst/>
                <a:latin typeface="Calibri" panose="020F0502020204030204" pitchFamily="34" charset="0"/>
                <a:ea typeface="Times New Roman" panose="02020603050405020304" pitchFamily="18" charset="0"/>
                <a:cs typeface="Arial" panose="020B0604020202020204" pitchFamily="34" charset="0"/>
              </a:rPr>
              <a:t> A, </a:t>
            </a:r>
            <a:r>
              <a:rPr lang="en-US" sz="900" dirty="0" err="1">
                <a:effectLst/>
                <a:latin typeface="Calibri" panose="020F0502020204030204" pitchFamily="34" charset="0"/>
                <a:ea typeface="Times New Roman" panose="02020603050405020304" pitchFamily="18" charset="0"/>
                <a:cs typeface="Arial" panose="020B0604020202020204" pitchFamily="34" charset="0"/>
              </a:rPr>
              <a:t>Jennewein</a:t>
            </a:r>
            <a:r>
              <a:rPr lang="en-US" sz="900" dirty="0">
                <a:effectLst/>
                <a:latin typeface="Calibri" panose="020F0502020204030204" pitchFamily="34" charset="0"/>
                <a:ea typeface="Times New Roman" panose="02020603050405020304" pitchFamily="18" charset="0"/>
                <a:cs typeface="Arial" panose="020B0604020202020204" pitchFamily="34" charset="0"/>
              </a:rPr>
              <a:t> L, Li Y, Pike F, Hanna NH. The association of social and demographic factors on the time interval between a suspected diagnosis of cancer, diagnosis, treatment, and outcomes in a lung cancer patient population. Journal of Clinical Oncology [Internet]. 2022 Jun 1 [cited 2025 Jun 8];40(16_suppl):e18598–e18598. Available from: </a:t>
            </a:r>
            <a:r>
              <a:rPr lang="en-US" sz="900" dirty="0">
                <a:effectLst/>
                <a:latin typeface="Calibri" panose="020F0502020204030204" pitchFamily="34" charset="0"/>
                <a:ea typeface="Times New Roman" panose="02020603050405020304" pitchFamily="18" charset="0"/>
                <a:cs typeface="Arial" panose="020B0604020202020204" pitchFamily="34" charset="0"/>
                <a:hlinkClick r:id="rId6"/>
              </a:rPr>
              <a:t>https://ascopubs.org/doi/pdf/10.1200/JCO.2022.40.16_suppl.e18598</a:t>
            </a:r>
            <a:endParaRPr lang="en-US" sz="900" dirty="0">
              <a:latin typeface="Calibri" panose="020F0502020204030204" pitchFamily="34" charset="0"/>
              <a:ea typeface="Times New Roman" panose="02020603050405020304" pitchFamily="18" charset="0"/>
              <a:cs typeface="Arial" panose="020B0604020202020204" pitchFamily="34" charset="0"/>
            </a:endParaRPr>
          </a:p>
          <a:p>
            <a:pPr>
              <a:lnSpc>
                <a:spcPct val="120000"/>
              </a:lnSpc>
              <a:spcBef>
                <a:spcPts val="0"/>
              </a:spcBef>
            </a:pPr>
            <a:r>
              <a:rPr lang="en-US" sz="900" dirty="0">
                <a:effectLst/>
                <a:latin typeface="Calibri" panose="020F0502020204030204" pitchFamily="34" charset="0"/>
                <a:ea typeface="Times New Roman" panose="02020603050405020304" pitchFamily="18" charset="0"/>
                <a:cs typeface="Arial" panose="020B0604020202020204" pitchFamily="34" charset="0"/>
              </a:rPr>
              <a:t>Palacios A, </a:t>
            </a:r>
            <a:r>
              <a:rPr lang="en-US" sz="900" dirty="0" err="1">
                <a:effectLst/>
                <a:latin typeface="Calibri" panose="020F0502020204030204" pitchFamily="34" charset="0"/>
                <a:ea typeface="Times New Roman" panose="02020603050405020304" pitchFamily="18" charset="0"/>
                <a:cs typeface="Arial" panose="020B0604020202020204" pitchFamily="34" charset="0"/>
              </a:rPr>
              <a:t>Espinola</a:t>
            </a:r>
            <a:r>
              <a:rPr lang="en-US" sz="900" dirty="0">
                <a:effectLst/>
                <a:latin typeface="Calibri" panose="020F0502020204030204" pitchFamily="34" charset="0"/>
                <a:ea typeface="Times New Roman" panose="02020603050405020304" pitchFamily="18" charset="0"/>
                <a:cs typeface="Arial" panose="020B0604020202020204" pitchFamily="34" charset="0"/>
              </a:rPr>
              <a:t> N, Rojas-Roque C. Need and inequality in the use of health care services in a fragmented and decentralized health system: Evidence for Argentina. Int J Equity Health [Internet]. 2020 Jul 31 [cited 2025 Aug 6];19(1). Available from: </a:t>
            </a:r>
            <a:r>
              <a:rPr lang="en-US" sz="900" dirty="0">
                <a:effectLst/>
                <a:latin typeface="Calibri" panose="020F0502020204030204" pitchFamily="34" charset="0"/>
                <a:ea typeface="Times New Roman" panose="02020603050405020304" pitchFamily="18" charset="0"/>
                <a:cs typeface="Arial" panose="020B0604020202020204" pitchFamily="34" charset="0"/>
                <a:hlinkClick r:id="rId7"/>
              </a:rPr>
              <a:t>https://pubmed.ncbi.nlm.nih.gov/32731876/</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20000"/>
              </a:lnSpc>
              <a:spcBef>
                <a:spcPts val="0"/>
              </a:spcBef>
            </a:pPr>
            <a:r>
              <a:rPr lang="en-US" sz="900" dirty="0">
                <a:effectLst/>
                <a:latin typeface="Calibri" panose="020F0502020204030204" pitchFamily="34" charset="0"/>
                <a:ea typeface="Times New Roman" panose="02020603050405020304" pitchFamily="18" charset="0"/>
                <a:cs typeface="Arial" panose="020B0604020202020204" pitchFamily="34" charset="0"/>
              </a:rPr>
              <a:t>Campaña C, </a:t>
            </a:r>
            <a:r>
              <a:rPr lang="en-US" sz="900" dirty="0" err="1">
                <a:effectLst/>
                <a:latin typeface="Calibri" panose="020F0502020204030204" pitchFamily="34" charset="0"/>
                <a:ea typeface="Times New Roman" panose="02020603050405020304" pitchFamily="18" charset="0"/>
                <a:cs typeface="Arial" panose="020B0604020202020204" pitchFamily="34" charset="0"/>
              </a:rPr>
              <a:t>Cabieses</a:t>
            </a:r>
            <a:r>
              <a:rPr lang="en-US" sz="900" dirty="0">
                <a:effectLst/>
                <a:latin typeface="Calibri" panose="020F0502020204030204" pitchFamily="34" charset="0"/>
                <a:ea typeface="Times New Roman" panose="02020603050405020304" pitchFamily="18" charset="0"/>
                <a:cs typeface="Arial" panose="020B0604020202020204" pitchFamily="34" charset="0"/>
              </a:rPr>
              <a:t> B, </a:t>
            </a:r>
            <a:r>
              <a:rPr lang="en-US" sz="900" dirty="0" err="1">
                <a:effectLst/>
                <a:latin typeface="Calibri" panose="020F0502020204030204" pitchFamily="34" charset="0"/>
                <a:ea typeface="Times New Roman" panose="02020603050405020304" pitchFamily="18" charset="0"/>
                <a:cs typeface="Arial" panose="020B0604020202020204" pitchFamily="34" charset="0"/>
              </a:rPr>
              <a:t>Obach</a:t>
            </a:r>
            <a:r>
              <a:rPr lang="en-US" sz="900" dirty="0">
                <a:effectLst/>
                <a:latin typeface="Calibri" panose="020F0502020204030204" pitchFamily="34" charset="0"/>
                <a:ea typeface="Times New Roman" panose="02020603050405020304" pitchFamily="18" charset="0"/>
                <a:cs typeface="Arial" panose="020B0604020202020204" pitchFamily="34" charset="0"/>
              </a:rPr>
              <a:t> A, </a:t>
            </a:r>
            <a:r>
              <a:rPr lang="en-US" sz="900" dirty="0" err="1">
                <a:effectLst/>
                <a:latin typeface="Calibri" panose="020F0502020204030204" pitchFamily="34" charset="0"/>
                <a:ea typeface="Times New Roman" panose="02020603050405020304" pitchFamily="18" charset="0"/>
                <a:cs typeface="Arial" panose="020B0604020202020204" pitchFamily="34" charset="0"/>
              </a:rPr>
              <a:t>Vezzani</a:t>
            </a:r>
            <a:r>
              <a:rPr lang="en-US" sz="900" dirty="0">
                <a:effectLst/>
                <a:latin typeface="Calibri" panose="020F0502020204030204" pitchFamily="34" charset="0"/>
                <a:ea typeface="Times New Roman" panose="02020603050405020304" pitchFamily="18" charset="0"/>
                <a:cs typeface="Arial" panose="020B0604020202020204" pitchFamily="34" charset="0"/>
              </a:rPr>
              <a:t> F. “Healthcare should be the same for everyone”: perceived inequities in therapeutic trajectories of adult patients with lung cancer in Chile, a qualitative study. Front Public Health [Internet]. 2023 [cited 2025 Aug 24];11. Available from: </a:t>
            </a:r>
            <a:r>
              <a:rPr lang="en-US" sz="900" dirty="0">
                <a:effectLst/>
                <a:latin typeface="Calibri" panose="020F0502020204030204" pitchFamily="34" charset="0"/>
                <a:ea typeface="Times New Roman" panose="02020603050405020304" pitchFamily="18" charset="0"/>
                <a:cs typeface="Arial" panose="020B0604020202020204" pitchFamily="34" charset="0"/>
                <a:hlinkClick r:id="rId8"/>
              </a:rPr>
              <a:t>https://pubmed.ncbi.nlm.nih.gov/37663832/</a:t>
            </a:r>
            <a:endParaRPr lang="en-US" sz="900" dirty="0">
              <a:latin typeface="Calibri" panose="020F0502020204030204" pitchFamily="34" charset="0"/>
              <a:ea typeface="Times New Roman" panose="02020603050405020304" pitchFamily="18" charset="0"/>
              <a:cs typeface="Arial" panose="020B0604020202020204" pitchFamily="34" charset="0"/>
            </a:endParaRPr>
          </a:p>
          <a:p>
            <a:pPr>
              <a:lnSpc>
                <a:spcPct val="120000"/>
              </a:lnSpc>
              <a:spcBef>
                <a:spcPts val="0"/>
              </a:spcBef>
            </a:pPr>
            <a:r>
              <a:rPr lang="es-CL" sz="900" dirty="0" err="1">
                <a:effectLst/>
                <a:latin typeface="Calibri" panose="020F0502020204030204" pitchFamily="34" charset="0"/>
                <a:ea typeface="Times New Roman" panose="02020603050405020304" pitchFamily="18" charset="0"/>
                <a:cs typeface="Arial" panose="020B0604020202020204" pitchFamily="34" charset="0"/>
              </a:rPr>
              <a:t>Raez</a:t>
            </a:r>
            <a:r>
              <a:rPr lang="es-CL" sz="900" dirty="0">
                <a:effectLst/>
                <a:latin typeface="Calibri" panose="020F0502020204030204" pitchFamily="34" charset="0"/>
                <a:ea typeface="Times New Roman" panose="02020603050405020304" pitchFamily="18" charset="0"/>
                <a:cs typeface="Arial" panose="020B0604020202020204" pitchFamily="34" charset="0"/>
              </a:rPr>
              <a:t> LE, Cardona AF, Santos ES, </a:t>
            </a:r>
            <a:r>
              <a:rPr lang="es-CL" sz="900" dirty="0" err="1">
                <a:effectLst/>
                <a:latin typeface="Calibri" panose="020F0502020204030204" pitchFamily="34" charset="0"/>
                <a:ea typeface="Times New Roman" panose="02020603050405020304" pitchFamily="18" charset="0"/>
                <a:cs typeface="Arial" panose="020B0604020202020204" pitchFamily="34" charset="0"/>
              </a:rPr>
              <a:t>Catoe</a:t>
            </a:r>
            <a:r>
              <a:rPr lang="es-CL" sz="900" dirty="0">
                <a:effectLst/>
                <a:latin typeface="Calibri" panose="020F0502020204030204" pitchFamily="34" charset="0"/>
                <a:ea typeface="Times New Roman" panose="02020603050405020304" pitchFamily="18" charset="0"/>
                <a:cs typeface="Arial" panose="020B0604020202020204" pitchFamily="34" charset="0"/>
              </a:rPr>
              <a:t> H, </a:t>
            </a:r>
            <a:r>
              <a:rPr lang="es-CL" sz="900" dirty="0" err="1">
                <a:effectLst/>
                <a:latin typeface="Calibri" panose="020F0502020204030204" pitchFamily="34" charset="0"/>
                <a:ea typeface="Times New Roman" panose="02020603050405020304" pitchFamily="18" charset="0"/>
                <a:cs typeface="Arial" panose="020B0604020202020204" pitchFamily="34" charset="0"/>
              </a:rPr>
              <a:t>Rolfo</a:t>
            </a:r>
            <a:r>
              <a:rPr lang="es-CL" sz="900" dirty="0">
                <a:effectLst/>
                <a:latin typeface="Calibri" panose="020F0502020204030204" pitchFamily="34" charset="0"/>
                <a:ea typeface="Times New Roman" panose="02020603050405020304" pitchFamily="18" charset="0"/>
                <a:cs typeface="Arial" panose="020B0604020202020204" pitchFamily="34" charset="0"/>
              </a:rPr>
              <a:t> C, </a:t>
            </a:r>
            <a:r>
              <a:rPr lang="es-CL" sz="900" dirty="0" err="1">
                <a:effectLst/>
                <a:latin typeface="Calibri" panose="020F0502020204030204" pitchFamily="34" charset="0"/>
                <a:ea typeface="Times New Roman" panose="02020603050405020304" pitchFamily="18" charset="0"/>
                <a:cs typeface="Arial" panose="020B0604020202020204" pitchFamily="34" charset="0"/>
              </a:rPr>
              <a:t>Lopes</a:t>
            </a:r>
            <a:r>
              <a:rPr lang="es-CL" sz="900" dirty="0">
                <a:effectLst/>
                <a:latin typeface="Calibri" panose="020F0502020204030204" pitchFamily="34" charset="0"/>
                <a:ea typeface="Times New Roman" panose="02020603050405020304" pitchFamily="18" charset="0"/>
                <a:cs typeface="Arial" panose="020B0604020202020204" pitchFamily="34" charset="0"/>
              </a:rPr>
              <a:t> G, et al. </a:t>
            </a:r>
            <a:r>
              <a:rPr lang="en-US" sz="900" dirty="0">
                <a:effectLst/>
                <a:latin typeface="Calibri" panose="020F0502020204030204" pitchFamily="34" charset="0"/>
                <a:ea typeface="Times New Roman" panose="02020603050405020304" pitchFamily="18" charset="0"/>
                <a:cs typeface="Arial" panose="020B0604020202020204" pitchFamily="34" charset="0"/>
              </a:rPr>
              <a:t>The burden of lung cancer in Latin-America and challenges in the access to genomic profiling, immunotherapy and targeted treatments. Lung Cancer [Internet]. 2018 May 1 [cited 2025 Aug 24];119:7–13. </a:t>
            </a:r>
            <a:r>
              <a:rPr lang="es-CL" sz="900" dirty="0" err="1">
                <a:effectLst/>
                <a:latin typeface="Calibri" panose="020F0502020204030204" pitchFamily="34" charset="0"/>
                <a:ea typeface="Times New Roman" panose="02020603050405020304" pitchFamily="18" charset="0"/>
                <a:cs typeface="Arial" panose="020B0604020202020204" pitchFamily="34" charset="0"/>
              </a:rPr>
              <a:t>Available</a:t>
            </a:r>
            <a:r>
              <a:rPr lang="es-CL" sz="900" dirty="0">
                <a:effectLst/>
                <a:latin typeface="Calibri" panose="020F0502020204030204" pitchFamily="34" charset="0"/>
                <a:ea typeface="Times New Roman" panose="02020603050405020304" pitchFamily="18" charset="0"/>
                <a:cs typeface="Arial" panose="020B0604020202020204" pitchFamily="34" charset="0"/>
              </a:rPr>
              <a:t> </a:t>
            </a:r>
            <a:r>
              <a:rPr lang="es-CL" sz="900" dirty="0" err="1">
                <a:effectLst/>
                <a:latin typeface="Calibri" panose="020F0502020204030204" pitchFamily="34" charset="0"/>
                <a:ea typeface="Times New Roman" panose="02020603050405020304" pitchFamily="18" charset="0"/>
                <a:cs typeface="Arial" panose="020B0604020202020204" pitchFamily="34" charset="0"/>
              </a:rPr>
              <a:t>from</a:t>
            </a:r>
            <a:r>
              <a:rPr lang="es-CL" sz="900" dirty="0">
                <a:effectLst/>
                <a:latin typeface="Calibri" panose="020F0502020204030204" pitchFamily="34" charset="0"/>
                <a:ea typeface="Times New Roman" panose="02020603050405020304" pitchFamily="18" charset="0"/>
                <a:cs typeface="Arial" panose="020B0604020202020204" pitchFamily="34" charset="0"/>
              </a:rPr>
              <a:t>: </a:t>
            </a:r>
            <a:r>
              <a:rPr lang="es-CL" sz="900" dirty="0">
                <a:effectLst/>
                <a:latin typeface="Calibri" panose="020F0502020204030204" pitchFamily="34" charset="0"/>
                <a:ea typeface="Times New Roman" panose="02020603050405020304" pitchFamily="18" charset="0"/>
                <a:cs typeface="Arial" panose="020B0604020202020204" pitchFamily="34" charset="0"/>
                <a:hlinkClick r:id="rId9"/>
              </a:rPr>
              <a:t>https://pubmed.ncbi.nlm.nih.gov/29656755/</a:t>
            </a:r>
            <a:endParaRPr lang="es-CL" sz="900"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20000"/>
              </a:lnSpc>
              <a:spcBef>
                <a:spcPts val="0"/>
              </a:spcBef>
            </a:pPr>
            <a:r>
              <a:rPr lang="es-CL" sz="900" dirty="0">
                <a:effectLst/>
                <a:latin typeface="Calibri" panose="020F0502020204030204" pitchFamily="34" charset="0"/>
                <a:ea typeface="Times New Roman" panose="02020603050405020304" pitchFamily="18" charset="0"/>
                <a:cs typeface="Arial" panose="020B0604020202020204" pitchFamily="34" charset="0"/>
              </a:rPr>
              <a:t>Ministerio de Salud. Plan Nacional de Cáncer 2022-2027. 2024. </a:t>
            </a:r>
            <a:endParaRPr lang="es-CL" sz="900" dirty="0">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r>
              <a:rPr lang="es-CL" sz="900" dirty="0">
                <a:effectLst/>
                <a:latin typeface="Calibri" panose="020F0502020204030204" pitchFamily="34" charset="0"/>
                <a:ea typeface="Times New Roman" panose="02020603050405020304" pitchFamily="18" charset="0"/>
                <a:cs typeface="Arial" panose="020B0604020202020204" pitchFamily="34" charset="0"/>
              </a:rPr>
              <a:t>Ministerio de Salud C. Plan Nacional de Cáncer 2018-2028 [Internet]. </a:t>
            </a:r>
            <a:r>
              <a:rPr lang="en-US" sz="900" dirty="0">
                <a:effectLst/>
                <a:latin typeface="Calibri" panose="020F0502020204030204" pitchFamily="34" charset="0"/>
                <a:ea typeface="Times New Roman" panose="02020603050405020304" pitchFamily="18" charset="0"/>
                <a:cs typeface="Arial" panose="020B0604020202020204" pitchFamily="34" charset="0"/>
              </a:rPr>
              <a:t>2018 [cited 2022 Apr 2]. Available from: </a:t>
            </a:r>
            <a:r>
              <a:rPr lang="en-US" sz="900" dirty="0">
                <a:effectLst/>
                <a:latin typeface="Calibri" panose="020F0502020204030204" pitchFamily="34" charset="0"/>
                <a:ea typeface="Times New Roman" panose="02020603050405020304" pitchFamily="18" charset="0"/>
                <a:cs typeface="Arial" panose="020B0604020202020204" pitchFamily="34" charset="0"/>
                <a:hlinkClick r:id="rId10"/>
              </a:rPr>
              <a:t>https://www.minsal.cl/wp-content/uploads/2019/01/2019.01.23_PLAN-NACIONAL-DE-CANCER_web.pdf</a:t>
            </a:r>
            <a:endParaRPr lang="es-CL" sz="900" dirty="0">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r>
              <a:rPr lang="es-CL" sz="900" dirty="0">
                <a:effectLst/>
                <a:latin typeface="Calibri" panose="020F0502020204030204" pitchFamily="34" charset="0"/>
                <a:ea typeface="Times New Roman" panose="02020603050405020304" pitchFamily="18" charset="0"/>
                <a:cs typeface="Arial" panose="020B0604020202020204" pitchFamily="34" charset="0"/>
              </a:rPr>
              <a:t>Ministerio de Salud C. Ley 21.258 [Internet]. </a:t>
            </a:r>
            <a:r>
              <a:rPr lang="en-US" sz="900" dirty="0">
                <a:effectLst/>
                <a:latin typeface="Calibri" panose="020F0502020204030204" pitchFamily="34" charset="0"/>
                <a:ea typeface="Times New Roman" panose="02020603050405020304" pitchFamily="18" charset="0"/>
                <a:cs typeface="Arial" panose="020B0604020202020204" pitchFamily="34" charset="0"/>
              </a:rPr>
              <a:t>2020 [cited 2022 Apr 2]. Available from: https://www.bcn.cl/leychile/navegar?idNorma=1149004&amp;tipoVersion=0</a:t>
            </a:r>
            <a:endParaRPr lang="es-CL" sz="9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20000"/>
              </a:lnSpc>
              <a:spcBef>
                <a:spcPts val="0"/>
              </a:spcBef>
            </a:pPr>
            <a:endParaRPr lang="es-CL" sz="9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endParaRPr lang="es-CL" sz="9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endParaRPr lang="es-CL" sz="9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endParaRPr lang="es-CL" sz="900" dirty="0">
              <a:effectLst/>
              <a:latin typeface="Calibri" panose="020F0502020204030204" pitchFamily="34" charset="0"/>
              <a:ea typeface="Calibri" panose="020F0502020204030204" pitchFamily="34" charset="0"/>
              <a:cs typeface="Arial" panose="020B0604020202020204" pitchFamily="34" charset="0"/>
            </a:endParaRPr>
          </a:p>
          <a:p>
            <a:pPr indent="-406400">
              <a:lnSpc>
                <a:spcPct val="120000"/>
              </a:lnSpc>
              <a:spcBef>
                <a:spcPts val="0"/>
              </a:spcBef>
            </a:pPr>
            <a:endParaRPr lang="es-CL" sz="9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endParaRPr lang="es-CL" sz="900" dirty="0">
              <a:solidFill>
                <a:srgbClr val="003C58"/>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3357DB04-3E73-B7C0-D0F3-120EAFBEF1C5}"/>
              </a:ext>
            </a:extLst>
          </p:cNvPr>
          <p:cNvSpPr/>
          <p:nvPr/>
        </p:nvSpPr>
        <p:spPr>
          <a:xfrm>
            <a:off x="11945510" y="2059913"/>
            <a:ext cx="246490" cy="423035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036592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299639F-21E6-6C68-4255-3508216A48A9}"/>
              </a:ext>
            </a:extLst>
          </p:cNvPr>
          <p:cNvPicPr/>
          <p:nvPr/>
        </p:nvPicPr>
        <p:blipFill>
          <a:blip r:embed="rId2">
            <a:extLst>
              <a:ext uri="{28A0092B-C50C-407E-A947-70E740481C1C}">
                <a14:useLocalDpi xmlns:a14="http://schemas.microsoft.com/office/drawing/2010/main" val="0"/>
              </a:ext>
            </a:extLst>
          </a:blip>
          <a:srcRect t="27361"/>
          <a:stretch/>
        </p:blipFill>
        <p:spPr>
          <a:xfrm>
            <a:off x="1506326" y="-3"/>
            <a:ext cx="8744579" cy="3572933"/>
          </a:xfrm>
          <a:prstGeom prst="rect">
            <a:avLst/>
          </a:prstGeom>
        </p:spPr>
      </p:pic>
      <p:pic>
        <p:nvPicPr>
          <p:cNvPr id="7" name="Marcador de contenido 6">
            <a:extLst>
              <a:ext uri="{FF2B5EF4-FFF2-40B4-BE49-F238E27FC236}">
                <a16:creationId xmlns:a16="http://schemas.microsoft.com/office/drawing/2014/main" id="{5838A512-AE12-57FF-8D34-CDD3AF85BA86}"/>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1284792" y="3882169"/>
            <a:ext cx="9361159" cy="2975831"/>
          </a:xfrm>
        </p:spPr>
      </p:pic>
      <p:sp>
        <p:nvSpPr>
          <p:cNvPr id="17" name="Rectángulo 16">
            <a:extLst>
              <a:ext uri="{FF2B5EF4-FFF2-40B4-BE49-F238E27FC236}">
                <a16:creationId xmlns:a16="http://schemas.microsoft.com/office/drawing/2014/main" id="{70D9DFCB-B7C7-0ED0-915A-9A5829B91A17}"/>
              </a:ext>
            </a:extLst>
          </p:cNvPr>
          <p:cNvSpPr/>
          <p:nvPr/>
        </p:nvSpPr>
        <p:spPr>
          <a:xfrm>
            <a:off x="10250905" y="0"/>
            <a:ext cx="1941094" cy="357293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118D5AA1-CDC1-7D36-A634-AAF831510AD4}"/>
              </a:ext>
            </a:extLst>
          </p:cNvPr>
          <p:cNvGrpSpPr/>
          <p:nvPr/>
        </p:nvGrpSpPr>
        <p:grpSpPr>
          <a:xfrm>
            <a:off x="4555997" y="2090057"/>
            <a:ext cx="7086437" cy="1463623"/>
            <a:chOff x="5505274" y="239638"/>
            <a:chExt cx="5791783" cy="1197748"/>
          </a:xfrm>
        </p:grpSpPr>
        <p:pic>
          <p:nvPicPr>
            <p:cNvPr id="12" name="Imagen 11">
              <a:extLst>
                <a:ext uri="{FF2B5EF4-FFF2-40B4-BE49-F238E27FC236}">
                  <a16:creationId xmlns:a16="http://schemas.microsoft.com/office/drawing/2014/main" id="{C3EB62E4-3290-B8B7-47ED-1278D0C7E8B1}"/>
                </a:ext>
              </a:extLst>
            </p:cNvPr>
            <p:cNvPicPr>
              <a:picLocks noChangeAspect="1"/>
            </p:cNvPicPr>
            <p:nvPr/>
          </p:nvPicPr>
          <p:blipFill>
            <a:blip r:embed="rId4"/>
            <a:srcRect r="64578"/>
            <a:stretch/>
          </p:blipFill>
          <p:spPr>
            <a:xfrm>
              <a:off x="10156193" y="239638"/>
              <a:ext cx="1140864" cy="1197748"/>
            </a:xfrm>
            <a:prstGeom prst="rect">
              <a:avLst/>
            </a:prstGeom>
          </p:spPr>
        </p:pic>
        <p:pic>
          <p:nvPicPr>
            <p:cNvPr id="13" name="Imagen 12">
              <a:extLst>
                <a:ext uri="{FF2B5EF4-FFF2-40B4-BE49-F238E27FC236}">
                  <a16:creationId xmlns:a16="http://schemas.microsoft.com/office/drawing/2014/main" id="{1774E513-9E46-916B-E2BD-22117A2FB2B0}"/>
                </a:ext>
              </a:extLst>
            </p:cNvPr>
            <p:cNvPicPr>
              <a:picLocks noChangeAspect="1"/>
            </p:cNvPicPr>
            <p:nvPr/>
          </p:nvPicPr>
          <p:blipFill>
            <a:blip r:embed="rId5"/>
            <a:stretch>
              <a:fillRect/>
            </a:stretch>
          </p:blipFill>
          <p:spPr>
            <a:xfrm>
              <a:off x="5505274" y="443736"/>
              <a:ext cx="4450386" cy="776408"/>
            </a:xfrm>
            <a:prstGeom prst="rect">
              <a:avLst/>
            </a:prstGeom>
          </p:spPr>
        </p:pic>
      </p:grpSp>
      <p:sp>
        <p:nvSpPr>
          <p:cNvPr id="2" name="Rectángulo 1">
            <a:extLst>
              <a:ext uri="{FF2B5EF4-FFF2-40B4-BE49-F238E27FC236}">
                <a16:creationId xmlns:a16="http://schemas.microsoft.com/office/drawing/2014/main" id="{941B9570-0E93-9280-B609-6C6AE24DF3A7}"/>
              </a:ext>
            </a:extLst>
          </p:cNvPr>
          <p:cNvSpPr/>
          <p:nvPr/>
        </p:nvSpPr>
        <p:spPr>
          <a:xfrm>
            <a:off x="1415420" y="0"/>
            <a:ext cx="90906" cy="3572930"/>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56316785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2687</Words>
  <Application>Microsoft Office PowerPoint</Application>
  <PresentationFormat>Panorámica</PresentationFormat>
  <Paragraphs>173</Paragraphs>
  <Slides>8</Slides>
  <Notes>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vt:i4>
      </vt:variant>
    </vt:vector>
  </HeadingPairs>
  <TitlesOfParts>
    <vt:vector size="15" baseType="lpstr">
      <vt:lpstr>Arial</vt:lpstr>
      <vt:lpstr>Calibri</vt:lpstr>
      <vt:lpstr>Calibri Light</vt:lpstr>
      <vt:lpstr>Century Gothic</vt:lpstr>
      <vt:lpstr>Times New Roman</vt:lpstr>
      <vt:lpstr>Wingdings</vt:lpstr>
      <vt:lpstr>Tema de Office</vt:lpstr>
      <vt:lpstr>Presentación de PowerPoint</vt:lpstr>
      <vt:lpstr>Presentación de PowerPoint</vt:lpstr>
      <vt:lpstr>Materiales  y métodos</vt:lpstr>
      <vt:lpstr>Presentación de PowerPoint</vt:lpstr>
      <vt:lpstr>Presentación de PowerPoint</vt:lpstr>
      <vt:lpstr>Conclusión</vt:lpstr>
      <vt:lpstr>Referencias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Matías Alejandro Salamanca Muñoz</dc:creator>
  <cp:lastModifiedBy>Carla Andrea Campana Castillo</cp:lastModifiedBy>
  <cp:revision>24</cp:revision>
  <dcterms:created xsi:type="dcterms:W3CDTF">2023-09-24T14:12:27Z</dcterms:created>
  <dcterms:modified xsi:type="dcterms:W3CDTF">2025-11-03T21:34:58Z</dcterms:modified>
</cp:coreProperties>
</file>