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63" r:id="rId5"/>
    <p:sldId id="272" r:id="rId6"/>
    <p:sldId id="265" r:id="rId7"/>
    <p:sldId id="271" r:id="rId8"/>
    <p:sldId id="278" r:id="rId9"/>
    <p:sldId id="280" r:id="rId10"/>
    <p:sldId id="279" r:id="rId11"/>
    <p:sldId id="281" r:id="rId12"/>
    <p:sldId id="282" r:id="rId13"/>
    <p:sldId id="283" r:id="rId14"/>
    <p:sldId id="284" r:id="rId15"/>
    <p:sldId id="286" r:id="rId16"/>
    <p:sldId id="260" r:id="rId17"/>
    <p:sldId id="262" r:id="rId18"/>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8389"/>
    <a:srgbClr val="003C58"/>
    <a:srgbClr val="006666"/>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604" autoAdjust="0"/>
    <p:restoredTop sz="95165" autoAdjust="0"/>
  </p:normalViewPr>
  <p:slideViewPr>
    <p:cSldViewPr snapToGrid="0">
      <p:cViewPr varScale="1">
        <p:scale>
          <a:sx n="66" d="100"/>
          <a:sy n="66" d="100"/>
        </p:scale>
        <p:origin x="99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BBF6F8-6372-46CA-9C8B-3B9CDF9A12A6}" type="datetimeFigureOut">
              <a:rPr lang="es-CL" smtClean="0"/>
              <a:t>03-11-2025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864830-EDAA-44D4-A778-3C7783F4CAB6}" type="slidenum">
              <a:rPr lang="es-CL" smtClean="0"/>
              <a:t>‹Nº›</a:t>
            </a:fld>
            <a:endParaRPr lang="es-CL"/>
          </a:p>
        </p:txBody>
      </p:sp>
    </p:spTree>
    <p:extLst>
      <p:ext uri="{BB962C8B-B14F-4D97-AF65-F5344CB8AC3E}">
        <p14:creationId xmlns:p14="http://schemas.microsoft.com/office/powerpoint/2010/main" val="782284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800" dirty="0">
                <a:solidFill>
                  <a:srgbClr val="000000"/>
                </a:solidFill>
                <a:effectLst/>
                <a:latin typeface="Aptos"/>
              </a:rPr>
              <a:t>Centro de Salud Global Intercultural, Facultad de Medicina Clínica Alemana, Facultad de Psicología, Universidad del Desarrollo</a:t>
            </a:r>
            <a:endParaRPr lang="es-CL" dirty="0"/>
          </a:p>
        </p:txBody>
      </p:sp>
      <p:sp>
        <p:nvSpPr>
          <p:cNvPr id="4" name="Marcador de número de diapositiva 3"/>
          <p:cNvSpPr>
            <a:spLocks noGrp="1"/>
          </p:cNvSpPr>
          <p:nvPr>
            <p:ph type="sldNum" sz="quarter" idx="5"/>
          </p:nvPr>
        </p:nvSpPr>
        <p:spPr/>
        <p:txBody>
          <a:bodyPr/>
          <a:lstStyle/>
          <a:p>
            <a:fld id="{E7864830-EDAA-44D4-A778-3C7783F4CAB6}" type="slidenum">
              <a:rPr lang="es-CL" smtClean="0"/>
              <a:t>1</a:t>
            </a:fld>
            <a:endParaRPr lang="es-CL"/>
          </a:p>
        </p:txBody>
      </p:sp>
    </p:spTree>
    <p:extLst>
      <p:ext uri="{BB962C8B-B14F-4D97-AF65-F5344CB8AC3E}">
        <p14:creationId xmlns:p14="http://schemas.microsoft.com/office/powerpoint/2010/main" val="3666217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2A1CF2-0F3E-F4A3-1C88-F85EE8E43E86}"/>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AC83687C-DC92-99CA-77C7-924AEE2100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B1B7740B-68F6-4336-89CC-0A756835AE71}"/>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D905A692-6432-766F-AF40-BCE8EF5D847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8D2A611-8DCD-34F1-AFEB-07AB4B3B5655}"/>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970907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5D3BC7-1A25-B7A4-233F-D7229F7DE90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C1E9C280-8017-3DE6-778D-041A45555DFE}"/>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4B769F97-3761-7C70-1708-5DC6AEDE4E64}"/>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4FFE2C15-41D9-AFAF-3867-9B092F43BB4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C56853B-3924-DDC6-E04B-1F68B7796640}"/>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537655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89F4831-9901-0B4A-2506-90D536E01E9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3B3E4870-BB71-F4B3-D835-3E840891E2A0}"/>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135C5C10-F407-78D9-3891-98CDE3AD30A4}"/>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673A54BA-D177-50E3-E3D3-06D3C9F82D6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C9FE9C7-651C-177C-4FE5-FBFC9319BF56}"/>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503111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B89A43-85D2-B0C5-C56D-79CC9C52615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3386340B-7772-7DAF-C84A-A65512DD7A15}"/>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25510DA-8F69-BD0C-9D64-24BACA56B9AF}"/>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BE789E4B-BC7B-DAE2-3E99-9E29CDE7123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371C3D7-6270-3932-0F09-35DFE91237DE}"/>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73375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7384A8-B4EF-51FE-E506-751187B3ABC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40371150-5A7F-6005-5FD9-E7D0425158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014FBE4D-E373-7B51-1FC6-FBFB5420E411}"/>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FD4E4779-76F9-0368-C1F2-702725D80EE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21FECDD-0F8F-25BE-D97C-0111A147F9BD}"/>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26791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EA0AB3-CDCA-AE7C-F5FE-FCC9D9AC8E3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AD756B90-DCE3-39DF-3E42-60287AC2A9BA}"/>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9D8787F0-4974-8122-9220-A90DB925010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315AC255-936B-CAE1-28CF-B5521801DD48}"/>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6" name="Marcador de pie de página 5">
            <a:extLst>
              <a:ext uri="{FF2B5EF4-FFF2-40B4-BE49-F238E27FC236}">
                <a16:creationId xmlns:a16="http://schemas.microsoft.com/office/drawing/2014/main" id="{878BDBE0-ED93-AFFE-25FB-1F36F3F4D11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E1C24A9E-7B84-8EAA-52CC-95FAA84B9463}"/>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2367183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77660F-32ED-18ED-AD35-B840157D6138}"/>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918E3EEA-8476-9986-3375-9FCDFF722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28F921A4-BF86-DC08-61D6-0D850063A32F}"/>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3DE68BC4-AB0A-C854-720E-EE628F7321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910B495F-EDE3-5875-DC61-3E0EE771AE4E}"/>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B83DFB11-A66B-ADFA-6814-4B5599EBC07A}"/>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8" name="Marcador de pie de página 7">
            <a:extLst>
              <a:ext uri="{FF2B5EF4-FFF2-40B4-BE49-F238E27FC236}">
                <a16:creationId xmlns:a16="http://schemas.microsoft.com/office/drawing/2014/main" id="{9A498FE1-98AC-4F7D-FB53-BAF7670E6181}"/>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4F78DF97-32CE-7536-02AD-A6C6D6E6C3A9}"/>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57117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B9B140-B97B-6423-9FF3-008481B105C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A713EF7D-814C-96AF-7B0E-84447740EBC4}"/>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4" name="Marcador de pie de página 3">
            <a:extLst>
              <a:ext uri="{FF2B5EF4-FFF2-40B4-BE49-F238E27FC236}">
                <a16:creationId xmlns:a16="http://schemas.microsoft.com/office/drawing/2014/main" id="{61A388E1-1B82-3A14-E443-257896B661F0}"/>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607663E8-4EF5-8277-A547-735DC15FBF2D}"/>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216224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52DF380-0621-8B44-400A-B719A4E50BFA}"/>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3" name="Marcador de pie de página 2">
            <a:extLst>
              <a:ext uri="{FF2B5EF4-FFF2-40B4-BE49-F238E27FC236}">
                <a16:creationId xmlns:a16="http://schemas.microsoft.com/office/drawing/2014/main" id="{520D4C29-3028-E959-849C-94F7C27392F8}"/>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97DBF3B3-1886-BE8D-9BB1-8FE91A7BE8D9}"/>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77179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CA219D-7370-B0AF-0352-A71343D5CA9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20A16577-E15B-983E-DE87-E13805AAA7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86441E04-62C3-9E21-7A0C-84C14AEAB4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D909F7C9-369E-6810-CDE5-F4D0299B0056}"/>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6" name="Marcador de pie de página 5">
            <a:extLst>
              <a:ext uri="{FF2B5EF4-FFF2-40B4-BE49-F238E27FC236}">
                <a16:creationId xmlns:a16="http://schemas.microsoft.com/office/drawing/2014/main" id="{707B672D-D301-43D7-EB22-F463E3585F0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76D3BD9-380B-1B2F-2E7F-51620A3EE97E}"/>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973131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012999-2BC0-0054-9D35-C4F2E3C2901E}"/>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419AC690-96E2-7D21-921F-847F83F19D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4BC84179-4C6C-BD57-CE73-9534EAC0B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DBB1090-3DB7-7609-8697-2A47478C32FD}"/>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6" name="Marcador de pie de página 5">
            <a:extLst>
              <a:ext uri="{FF2B5EF4-FFF2-40B4-BE49-F238E27FC236}">
                <a16:creationId xmlns:a16="http://schemas.microsoft.com/office/drawing/2014/main" id="{067C26BF-AD8F-E4A0-6C19-8B3FC837E96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935CCCF-839B-5692-C6E6-47A6A60B31D4}"/>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810488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B322CB5-AEDE-708E-9AC1-32D676CC98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AC20D034-28F3-2C94-28A7-D6CFBD3280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B6C923F-2144-00CA-E238-D6DC309F69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6263E26A-FBDD-E607-B00D-C15F2AFEB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66D76B08-841F-C136-E4F7-F32563F86C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CE694-1297-49F5-90E9-EB642E12B65F}" type="slidenum">
              <a:rPr lang="es-CL" smtClean="0"/>
              <a:t>‹Nº›</a:t>
            </a:fld>
            <a:endParaRPr lang="es-CL"/>
          </a:p>
        </p:txBody>
      </p:sp>
    </p:spTree>
    <p:extLst>
      <p:ext uri="{BB962C8B-B14F-4D97-AF65-F5344CB8AC3E}">
        <p14:creationId xmlns:p14="http://schemas.microsoft.com/office/powerpoint/2010/main" val="413634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s://gco.iarc.fr/today/data/factsheets/populations/152-chile-fact-sheets.pdf" TargetMode="Externa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o 20">
            <a:extLst>
              <a:ext uri="{FF2B5EF4-FFF2-40B4-BE49-F238E27FC236}">
                <a16:creationId xmlns:a16="http://schemas.microsoft.com/office/drawing/2014/main" id="{87F28A0D-177D-A018-9725-63932550FBFC}"/>
              </a:ext>
            </a:extLst>
          </p:cNvPr>
          <p:cNvGrpSpPr>
            <a:grpSpLocks noGrp="1" noUngrp="1" noRot="1" noMove="1" noResize="1"/>
          </p:cNvGrpSpPr>
          <p:nvPr/>
        </p:nvGrpSpPr>
        <p:grpSpPr>
          <a:xfrm>
            <a:off x="0" y="0"/>
            <a:ext cx="12192000" cy="6858000"/>
            <a:chOff x="0" y="0"/>
            <a:chExt cx="12192000" cy="6858000"/>
          </a:xfrm>
        </p:grpSpPr>
        <p:pic>
          <p:nvPicPr>
            <p:cNvPr id="20" name="Imagen 19">
              <a:extLst>
                <a:ext uri="{FF2B5EF4-FFF2-40B4-BE49-F238E27FC236}">
                  <a16:creationId xmlns:a16="http://schemas.microsoft.com/office/drawing/2014/main" id="{8F51C264-34FF-6DA5-2520-03DA579ECA0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E0BFED5A-0A4B-1466-B260-09E468ED6B0A}"/>
                </a:ext>
              </a:extLst>
            </p:cNvPr>
            <p:cNvSpPr>
              <a:spLocks noGrp="1" noRot="1" noMove="1" noResize="1" noEditPoints="1" noAdjustHandles="1" noChangeArrowheads="1" noChangeShapeType="1"/>
            </p:cNvSpPr>
            <p:nvPr/>
          </p:nvSpPr>
          <p:spPr>
            <a:xfrm>
              <a:off x="11945510" y="2340864"/>
              <a:ext cx="246490" cy="451713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L" dirty="0"/>
            </a:p>
          </p:txBody>
        </p:sp>
        <p:sp>
          <p:nvSpPr>
            <p:cNvPr id="5" name="Rectángulo 4">
              <a:extLst>
                <a:ext uri="{FF2B5EF4-FFF2-40B4-BE49-F238E27FC236}">
                  <a16:creationId xmlns:a16="http://schemas.microsoft.com/office/drawing/2014/main" id="{46322E52-B3B6-21B4-71E5-C8D34FB24080}"/>
                </a:ext>
              </a:extLst>
            </p:cNvPr>
            <p:cNvSpPr>
              <a:spLocks noGrp="1" noRot="1" noMove="1" noResize="1" noEditPoints="1" noAdjustHandles="1" noChangeArrowheads="1" noChangeShapeType="1"/>
            </p:cNvSpPr>
            <p:nvPr/>
          </p:nvSpPr>
          <p:spPr>
            <a:xfrm>
              <a:off x="1438570" y="0"/>
              <a:ext cx="9034266" cy="1319793"/>
            </a:xfrm>
            <a:prstGeom prst="rect">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L"/>
            </a:p>
          </p:txBody>
        </p:sp>
        <p:grpSp>
          <p:nvGrpSpPr>
            <p:cNvPr id="14" name="Grupo 13">
              <a:extLst>
                <a:ext uri="{FF2B5EF4-FFF2-40B4-BE49-F238E27FC236}">
                  <a16:creationId xmlns:a16="http://schemas.microsoft.com/office/drawing/2014/main" id="{49F24F20-FECD-7DDF-8481-88367D71C152}"/>
                </a:ext>
              </a:extLst>
            </p:cNvPr>
            <p:cNvGrpSpPr>
              <a:grpSpLocks noGrp="1" noUngrp="1" noRot="1" noMove="1" noResize="1"/>
            </p:cNvGrpSpPr>
            <p:nvPr/>
          </p:nvGrpSpPr>
          <p:grpSpPr>
            <a:xfrm>
              <a:off x="1884169" y="338074"/>
              <a:ext cx="2506171" cy="822278"/>
              <a:chOff x="1079889" y="319741"/>
              <a:chExt cx="3498810" cy="1107103"/>
            </a:xfrm>
          </p:grpSpPr>
          <p:pic>
            <p:nvPicPr>
              <p:cNvPr id="10" name="Imagen 9">
                <a:extLst>
                  <a:ext uri="{FF2B5EF4-FFF2-40B4-BE49-F238E27FC236}">
                    <a16:creationId xmlns:a16="http://schemas.microsoft.com/office/drawing/2014/main" id="{AFC628A2-E5B0-5080-F874-6A76B9101E50}"/>
                  </a:ext>
                </a:extLst>
              </p:cNvPr>
              <p:cNvPicPr>
                <a:picLocks noGrp="1" noRot="1" noChangeAspect="1" noMove="1" noResize="1" noEditPoints="1" noAdjustHandles="1" noChangeArrowheads="1" noChangeShapeType="1" noCrop="1"/>
              </p:cNvPicPr>
              <p:nvPr/>
            </p:nvPicPr>
            <p:blipFill>
              <a:blip r:embed="rId4"/>
              <a:stretch>
                <a:fillRect/>
              </a:stretch>
            </p:blipFill>
            <p:spPr>
              <a:xfrm>
                <a:off x="1079889" y="319741"/>
                <a:ext cx="2163825" cy="1008701"/>
              </a:xfrm>
              <a:prstGeom prst="rect">
                <a:avLst/>
              </a:prstGeom>
            </p:spPr>
          </p:pic>
          <p:pic>
            <p:nvPicPr>
              <p:cNvPr id="13" name="Imagen 12">
                <a:extLst>
                  <a:ext uri="{FF2B5EF4-FFF2-40B4-BE49-F238E27FC236}">
                    <a16:creationId xmlns:a16="http://schemas.microsoft.com/office/drawing/2014/main" id="{800B1120-E8AF-932E-79A1-5B250B388DA2}"/>
                  </a:ext>
                </a:extLst>
              </p:cNvPr>
              <p:cNvPicPr>
                <a:picLocks noGrp="1" noRot="1" noChangeAspect="1" noMove="1" noResize="1" noEditPoints="1" noAdjustHandles="1" noChangeArrowheads="1" noChangeShapeType="1" noCrop="1"/>
              </p:cNvPicPr>
              <p:nvPr/>
            </p:nvPicPr>
            <p:blipFill>
              <a:blip r:embed="rId5"/>
              <a:stretch>
                <a:fillRect/>
              </a:stretch>
            </p:blipFill>
            <p:spPr>
              <a:xfrm>
                <a:off x="3504831" y="442002"/>
                <a:ext cx="1073868" cy="984842"/>
              </a:xfrm>
              <a:prstGeom prst="rect">
                <a:avLst/>
              </a:prstGeom>
            </p:spPr>
          </p:pic>
        </p:grpSp>
        <p:grpSp>
          <p:nvGrpSpPr>
            <p:cNvPr id="12" name="Grupo 11">
              <a:extLst>
                <a:ext uri="{FF2B5EF4-FFF2-40B4-BE49-F238E27FC236}">
                  <a16:creationId xmlns:a16="http://schemas.microsoft.com/office/drawing/2014/main" id="{23BB32A2-F047-8DB4-2092-FAD14946E5B2}"/>
                </a:ext>
              </a:extLst>
            </p:cNvPr>
            <p:cNvGrpSpPr>
              <a:grpSpLocks noGrp="1" noUngrp="1" noRot="1" noMove="1" noResize="1"/>
            </p:cNvGrpSpPr>
            <p:nvPr/>
          </p:nvGrpSpPr>
          <p:grpSpPr>
            <a:xfrm>
              <a:off x="5616667" y="207469"/>
              <a:ext cx="4587947" cy="1112324"/>
              <a:chOff x="6363037" y="239638"/>
              <a:chExt cx="4934020" cy="1197748"/>
            </a:xfrm>
          </p:grpSpPr>
          <p:pic>
            <p:nvPicPr>
              <p:cNvPr id="6" name="Imagen 5">
                <a:extLst>
                  <a:ext uri="{FF2B5EF4-FFF2-40B4-BE49-F238E27FC236}">
                    <a16:creationId xmlns:a16="http://schemas.microsoft.com/office/drawing/2014/main" id="{B870137A-5404-F056-38B4-807B04723A05}"/>
                  </a:ext>
                </a:extLst>
              </p:cNvPr>
              <p:cNvPicPr>
                <a:picLocks noGrp="1" noRot="1" noChangeAspect="1" noMove="1" noResize="1" noEditPoints="1" noAdjustHandles="1" noChangeArrowheads="1" noChangeShapeType="1" noCrop="1"/>
              </p:cNvPicPr>
              <p:nvPr/>
            </p:nvPicPr>
            <p:blipFill>
              <a:blip r:embed="rId6"/>
              <a:srcRect r="64578"/>
              <a:stretch/>
            </p:blipFill>
            <p:spPr>
              <a:xfrm>
                <a:off x="10156193" y="239638"/>
                <a:ext cx="1140864" cy="1197748"/>
              </a:xfrm>
              <a:prstGeom prst="rect">
                <a:avLst/>
              </a:prstGeom>
            </p:spPr>
          </p:pic>
          <p:pic>
            <p:nvPicPr>
              <p:cNvPr id="11" name="Imagen 10">
                <a:extLst>
                  <a:ext uri="{FF2B5EF4-FFF2-40B4-BE49-F238E27FC236}">
                    <a16:creationId xmlns:a16="http://schemas.microsoft.com/office/drawing/2014/main" id="{6A4D803B-F4CD-DEA2-40A8-6AAA4BFA96E1}"/>
                  </a:ext>
                </a:extLst>
              </p:cNvPr>
              <p:cNvPicPr>
                <a:picLocks noGrp="1" noRot="1" noChangeAspect="1" noMove="1" noResize="1" noEditPoints="1" noAdjustHandles="1" noChangeArrowheads="1" noChangeShapeType="1" noCrop="1"/>
              </p:cNvPicPr>
              <p:nvPr/>
            </p:nvPicPr>
            <p:blipFill>
              <a:blip r:embed="rId7"/>
              <a:stretch>
                <a:fillRect/>
              </a:stretch>
            </p:blipFill>
            <p:spPr>
              <a:xfrm>
                <a:off x="6363037" y="489227"/>
                <a:ext cx="3783531" cy="660069"/>
              </a:xfrm>
              <a:prstGeom prst="rect">
                <a:avLst/>
              </a:prstGeom>
            </p:spPr>
          </p:pic>
        </p:grpSp>
      </p:grpSp>
      <p:sp>
        <p:nvSpPr>
          <p:cNvPr id="8" name="Título 3">
            <a:extLst>
              <a:ext uri="{FF2B5EF4-FFF2-40B4-BE49-F238E27FC236}">
                <a16:creationId xmlns:a16="http://schemas.microsoft.com/office/drawing/2014/main" id="{9B14DF63-DB47-E0DB-8E18-7FE2A36620C9}"/>
              </a:ext>
            </a:extLst>
          </p:cNvPr>
          <p:cNvSpPr txBox="1">
            <a:spLocks/>
          </p:cNvSpPr>
          <p:nvPr/>
        </p:nvSpPr>
        <p:spPr>
          <a:xfrm>
            <a:off x="2481766" y="2225504"/>
            <a:ext cx="8219670" cy="1422952"/>
          </a:xfrm>
          <a:prstGeom prst="rect">
            <a:avLst/>
          </a:prstGeom>
        </p:spPr>
        <p:txBody>
          <a:bodyPr vert="horz" lIns="91440" tIns="45720" rIns="91440" bIns="45720" rtlCol="0" anchor="t">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CL" sz="4500" b="1" dirty="0">
                <a:solidFill>
                  <a:srgbClr val="FFFFFF"/>
                </a:solidFill>
                <a:latin typeface="Arial" panose="020B0604020202020204" pitchFamily="34" charset="0"/>
                <a:cs typeface="Arial" panose="020B0604020202020204" pitchFamily="34" charset="0"/>
              </a:rPr>
              <a:t>Cáncer de mama en mujeres jóvenes: inequidades y desafíos en el Chile actual (</a:t>
            </a:r>
            <a:r>
              <a:rPr lang="es-CL" sz="4500" b="1" dirty="0" err="1">
                <a:solidFill>
                  <a:srgbClr val="FFFFFF"/>
                </a:solidFill>
                <a:latin typeface="Arial" panose="020B0604020202020204" pitchFamily="34" charset="0"/>
                <a:cs typeface="Arial" panose="020B0604020202020204" pitchFamily="34" charset="0"/>
              </a:rPr>
              <a:t>Nº</a:t>
            </a:r>
            <a:r>
              <a:rPr lang="es-CL" sz="4500" b="1" dirty="0">
                <a:solidFill>
                  <a:srgbClr val="FFFFFF"/>
                </a:solidFill>
                <a:latin typeface="Arial" panose="020B0604020202020204" pitchFamily="34" charset="0"/>
                <a:cs typeface="Arial" panose="020B0604020202020204" pitchFamily="34" charset="0"/>
              </a:rPr>
              <a:t> 1280)</a:t>
            </a:r>
          </a:p>
        </p:txBody>
      </p:sp>
      <p:sp>
        <p:nvSpPr>
          <p:cNvPr id="9" name="Subtítulo 5">
            <a:extLst>
              <a:ext uri="{FF2B5EF4-FFF2-40B4-BE49-F238E27FC236}">
                <a16:creationId xmlns:a16="http://schemas.microsoft.com/office/drawing/2014/main" id="{5C036101-A0DB-CB97-5614-336F2F054A75}"/>
              </a:ext>
            </a:extLst>
          </p:cNvPr>
          <p:cNvSpPr txBox="1">
            <a:spLocks/>
          </p:cNvSpPr>
          <p:nvPr/>
        </p:nvSpPr>
        <p:spPr>
          <a:xfrm>
            <a:off x="2357358" y="4343543"/>
            <a:ext cx="8344078" cy="12034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L" b="1" dirty="0">
                <a:solidFill>
                  <a:srgbClr val="FFFFFF"/>
                </a:solidFill>
                <a:latin typeface="Arial" panose="020B0604020202020204" pitchFamily="34" charset="0"/>
                <a:cs typeface="Arial" panose="020B0604020202020204" pitchFamily="34" charset="0"/>
              </a:rPr>
              <a:t>Alexandra Obach, Michelle Sadler, Francisca </a:t>
            </a:r>
            <a:r>
              <a:rPr lang="es-CL" b="1" dirty="0" err="1">
                <a:solidFill>
                  <a:srgbClr val="FFFFFF"/>
                </a:solidFill>
                <a:latin typeface="Arial" panose="020B0604020202020204" pitchFamily="34" charset="0"/>
                <a:cs typeface="Arial" panose="020B0604020202020204" pitchFamily="34" charset="0"/>
              </a:rPr>
              <a:t>Vezzani</a:t>
            </a:r>
            <a:r>
              <a:rPr lang="es-CL" b="1" dirty="0">
                <a:solidFill>
                  <a:srgbClr val="FFFFFF"/>
                </a:solidFill>
                <a:latin typeface="Arial" panose="020B0604020202020204" pitchFamily="34" charset="0"/>
                <a:cs typeface="Arial" panose="020B0604020202020204" pitchFamily="34" charset="0"/>
              </a:rPr>
              <a:t>, Carla Campaña, Paula Madrid, </a:t>
            </a:r>
            <a:r>
              <a:rPr lang="es-CL" b="1" dirty="0" err="1">
                <a:solidFill>
                  <a:srgbClr val="FFFFFF"/>
                </a:solidFill>
                <a:latin typeface="Arial" panose="020B0604020202020204" pitchFamily="34" charset="0"/>
                <a:cs typeface="Arial" panose="020B0604020202020204" pitchFamily="34" charset="0"/>
              </a:rPr>
              <a:t>Sabrita</a:t>
            </a:r>
            <a:r>
              <a:rPr lang="es-CL" b="1" dirty="0">
                <a:solidFill>
                  <a:srgbClr val="FFFFFF"/>
                </a:solidFill>
                <a:latin typeface="Arial" panose="020B0604020202020204" pitchFamily="34" charset="0"/>
                <a:cs typeface="Arial" panose="020B0604020202020204" pitchFamily="34" charset="0"/>
              </a:rPr>
              <a:t> Chandia, Rocío Arancibia, Báltica Cabieses</a:t>
            </a:r>
          </a:p>
        </p:txBody>
      </p:sp>
      <p:sp>
        <p:nvSpPr>
          <p:cNvPr id="2" name="Subtítulo 5">
            <a:extLst>
              <a:ext uri="{FF2B5EF4-FFF2-40B4-BE49-F238E27FC236}">
                <a16:creationId xmlns:a16="http://schemas.microsoft.com/office/drawing/2014/main" id="{2D005A37-D643-88E8-A6DF-6C8B3C69963D}"/>
              </a:ext>
            </a:extLst>
          </p:cNvPr>
          <p:cNvSpPr txBox="1">
            <a:spLocks/>
          </p:cNvSpPr>
          <p:nvPr/>
        </p:nvSpPr>
        <p:spPr>
          <a:xfrm>
            <a:off x="1219200" y="5456231"/>
            <a:ext cx="9660036" cy="9728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L" sz="1600" dirty="0">
                <a:solidFill>
                  <a:srgbClr val="FFFFFF"/>
                </a:solidFill>
                <a:latin typeface="Arial" panose="020B0604020202020204" pitchFamily="34" charset="0"/>
                <a:cs typeface="Arial" panose="020B0604020202020204" pitchFamily="34" charset="0"/>
              </a:rPr>
              <a:t>Centro de Salud Global Intercultural, ICIM- Facultad de Medicina Clínica Alemana, Facultad de Psicología, Universidad del Desarrollo</a:t>
            </a:r>
            <a:endParaRPr lang="es-CL" sz="1600" dirty="0">
              <a:solidFill>
                <a:srgbClr val="FFFFFF"/>
              </a:solidFill>
              <a:highlight>
                <a:srgbClr val="FFFF00"/>
              </a:highlight>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69269F27-0159-4C2C-91D6-EBE459FF4992}"/>
              </a:ext>
            </a:extLst>
          </p:cNvPr>
          <p:cNvSpPr txBox="1"/>
          <p:nvPr/>
        </p:nvSpPr>
        <p:spPr>
          <a:xfrm>
            <a:off x="4107010" y="6234077"/>
            <a:ext cx="6097604" cy="369332"/>
          </a:xfrm>
          <a:prstGeom prst="rect">
            <a:avLst/>
          </a:prstGeom>
          <a:noFill/>
        </p:spPr>
        <p:txBody>
          <a:bodyPr wrap="square">
            <a:spAutoFit/>
          </a:bodyPr>
          <a:lstStyle/>
          <a:p>
            <a:r>
              <a:rPr lang="es-CL"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Fondecyt</a:t>
            </a:r>
            <a:r>
              <a:rPr lang="es-CL"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CL"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s-CL"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1251858; </a:t>
            </a:r>
            <a:r>
              <a:rPr lang="es-CL" dirty="0">
                <a:solidFill>
                  <a:schemeClr val="bg1"/>
                </a:solidFill>
                <a:latin typeface="Calibri" panose="020F0502020204030204" pitchFamily="34" charset="0"/>
                <a:ea typeface="Calibri" panose="020F0502020204030204" pitchFamily="34" charset="0"/>
                <a:cs typeface="Times New Roman" panose="02020603050405020304" pitchFamily="18" charset="0"/>
              </a:rPr>
              <a:t>FONDAP # 152220002 (CECAN)</a:t>
            </a:r>
            <a:r>
              <a:rPr lang="es-CL"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s-CL" dirty="0">
              <a:solidFill>
                <a:schemeClr val="bg1"/>
              </a:solidFill>
            </a:endParaRPr>
          </a:p>
        </p:txBody>
      </p:sp>
    </p:spTree>
    <p:extLst>
      <p:ext uri="{BB962C8B-B14F-4D97-AF65-F5344CB8AC3E}">
        <p14:creationId xmlns:p14="http://schemas.microsoft.com/office/powerpoint/2010/main" val="857638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5A5D804-DFA4-3EF3-A203-48FEE2A3AA1B}"/>
              </a:ext>
            </a:extLst>
          </p:cNvPr>
          <p:cNvPicPr>
            <a:picLocks noChangeAspect="1"/>
          </p:cNvPicPr>
          <p:nvPr/>
        </p:nvPicPr>
        <p:blipFill rotWithShape="1">
          <a:blip r:embed="rId2">
            <a:extLst>
              <a:ext uri="{28A0092B-C50C-407E-A947-70E740481C1C}">
                <a14:useLocalDpi xmlns:a14="http://schemas.microsoft.com/office/drawing/2010/main" val="0"/>
              </a:ext>
            </a:extLst>
          </a:blip>
          <a:srcRect l="37842" t="27502" r="15583"/>
          <a:stretch/>
        </p:blipFill>
        <p:spPr>
          <a:xfrm>
            <a:off x="-239" y="11355"/>
            <a:ext cx="1468722" cy="1285969"/>
          </a:xfrm>
          <a:prstGeom prst="rect">
            <a:avLst/>
          </a:prstGeom>
        </p:spPr>
      </p:pic>
      <p:sp>
        <p:nvSpPr>
          <p:cNvPr id="4" name="Rectángulo 3">
            <a:extLst>
              <a:ext uri="{FF2B5EF4-FFF2-40B4-BE49-F238E27FC236}">
                <a16:creationId xmlns:a16="http://schemas.microsoft.com/office/drawing/2014/main" id="{A6C87462-FC36-BBB2-F219-984B532B17DF}"/>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Título 6">
            <a:extLst>
              <a:ext uri="{FF2B5EF4-FFF2-40B4-BE49-F238E27FC236}">
                <a16:creationId xmlns:a16="http://schemas.microsoft.com/office/drawing/2014/main" id="{32777D01-04D6-436E-A7DF-5792DE967452}"/>
              </a:ext>
            </a:extLst>
          </p:cNvPr>
          <p:cNvSpPr txBox="1">
            <a:spLocks/>
          </p:cNvSpPr>
          <p:nvPr/>
        </p:nvSpPr>
        <p:spPr>
          <a:xfrm>
            <a:off x="1038389" y="645770"/>
            <a:ext cx="10302062" cy="990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400" b="1" dirty="0">
                <a:solidFill>
                  <a:srgbClr val="003C58"/>
                </a:solidFill>
                <a:latin typeface="Arial" panose="020B0604020202020204" pitchFamily="34" charset="0"/>
                <a:cs typeface="Arial" panose="020B0604020202020204" pitchFamily="34" charset="0"/>
              </a:rPr>
              <a:t>2. Tensiones entre cuidado propio y de otros</a:t>
            </a:r>
          </a:p>
        </p:txBody>
      </p:sp>
      <p:sp>
        <p:nvSpPr>
          <p:cNvPr id="11" name="Marcador de contenido 9">
            <a:extLst>
              <a:ext uri="{FF2B5EF4-FFF2-40B4-BE49-F238E27FC236}">
                <a16:creationId xmlns:a16="http://schemas.microsoft.com/office/drawing/2014/main" id="{7EA40134-1DA4-4D7D-9950-E3B8199B21E5}"/>
              </a:ext>
            </a:extLst>
          </p:cNvPr>
          <p:cNvSpPr txBox="1">
            <a:spLocks/>
          </p:cNvSpPr>
          <p:nvPr/>
        </p:nvSpPr>
        <p:spPr>
          <a:xfrm>
            <a:off x="1587195" y="1967790"/>
            <a:ext cx="9422792" cy="33844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1000"/>
              </a:spcBef>
              <a:spcAft>
                <a:spcPts val="800"/>
              </a:spcAft>
              <a:buNone/>
            </a:pPr>
            <a:r>
              <a:rPr lang="es-CL" sz="2400" dirty="0">
                <a:latin typeface="Calibri" panose="020F0502020204030204" pitchFamily="34" charset="0"/>
                <a:ea typeface="Calibri" panose="020F0502020204030204" pitchFamily="34" charset="0"/>
                <a:cs typeface="Times New Roman" panose="02020603050405020304" pitchFamily="18" charset="0"/>
              </a:rPr>
              <a:t>Las mujeres relatan la dificultad de priorizar su salud en contextos donde desempeñan múltiples roles como madres, parejas, dueñas de casa, trabajadoras asalariadas y/o sostenedoras económicas, lo que genera culpa, aislamiento o sobre exigencia.</a:t>
            </a:r>
            <a:endParaRPr lang="es-CL" sz="2400" dirty="0">
              <a:cs typeface="Times New Roman" panose="02020603050405020304" pitchFamily="18" charset="0"/>
            </a:endParaRPr>
          </a:p>
        </p:txBody>
      </p:sp>
      <p:sp>
        <p:nvSpPr>
          <p:cNvPr id="10" name="CuadroTexto 9">
            <a:extLst>
              <a:ext uri="{FF2B5EF4-FFF2-40B4-BE49-F238E27FC236}">
                <a16:creationId xmlns:a16="http://schemas.microsoft.com/office/drawing/2014/main" id="{29351BCD-B9CC-4A22-9576-7A0E46A544EE}"/>
              </a:ext>
            </a:extLst>
          </p:cNvPr>
          <p:cNvSpPr txBox="1"/>
          <p:nvPr/>
        </p:nvSpPr>
        <p:spPr>
          <a:xfrm>
            <a:off x="2486144" y="4341361"/>
            <a:ext cx="8523843" cy="1631216"/>
          </a:xfrm>
          <a:prstGeom prst="rect">
            <a:avLst/>
          </a:prstGeom>
          <a:noFill/>
        </p:spPr>
        <p:txBody>
          <a:bodyPr wrap="square">
            <a:spAutoFit/>
          </a:bodyPr>
          <a:lstStyle/>
          <a:p>
            <a:pPr algn="ctr"/>
            <a:r>
              <a:rPr lang="es-MX" sz="2000" dirty="0">
                <a:solidFill>
                  <a:schemeClr val="accent2">
                    <a:lumMod val="50000"/>
                  </a:schemeClr>
                </a:solidFill>
                <a:latin typeface="+mj-lt"/>
                <a:cs typeface="Arial" panose="020B0604020202020204" pitchFamily="34" charset="0"/>
              </a:rPr>
              <a:t>“Y </a:t>
            </a:r>
            <a:r>
              <a:rPr lang="es-MX" sz="2000" b="1" dirty="0">
                <a:solidFill>
                  <a:schemeClr val="accent2">
                    <a:lumMod val="50000"/>
                  </a:schemeClr>
                </a:solidFill>
                <a:latin typeface="+mj-lt"/>
                <a:cs typeface="Arial" panose="020B0604020202020204" pitchFamily="34" charset="0"/>
              </a:rPr>
              <a:t>él no estaba acostumbrado, por ejemplo, a ir a hacer un mercado él solo, siempre iba yo a hacer las compras de las verduras, de las frutas</a:t>
            </a:r>
            <a:r>
              <a:rPr lang="es-MX" sz="2000" dirty="0">
                <a:solidFill>
                  <a:schemeClr val="accent2">
                    <a:lumMod val="50000"/>
                  </a:schemeClr>
                </a:solidFill>
                <a:latin typeface="+mj-lt"/>
                <a:cs typeface="Arial" panose="020B0604020202020204" pitchFamily="34" charset="0"/>
              </a:rPr>
              <a:t>. Y entonces al ver que yo no estaba a veces con energía ni fuerzas ni para asomarme a la puerta entonces eso le costaba. Y </a:t>
            </a:r>
            <a:r>
              <a:rPr lang="es-MX" sz="2000" b="1" dirty="0">
                <a:solidFill>
                  <a:schemeClr val="accent2">
                    <a:lumMod val="50000"/>
                  </a:schemeClr>
                </a:solidFill>
                <a:latin typeface="+mj-lt"/>
                <a:cs typeface="Arial" panose="020B0604020202020204" pitchFamily="34" charset="0"/>
              </a:rPr>
              <a:t>él se estresaba</a:t>
            </a:r>
            <a:r>
              <a:rPr lang="es-MX" sz="2000" dirty="0">
                <a:solidFill>
                  <a:schemeClr val="accent2">
                    <a:lumMod val="50000"/>
                  </a:schemeClr>
                </a:solidFill>
                <a:latin typeface="+mj-lt"/>
                <a:cs typeface="Arial" panose="020B0604020202020204" pitchFamily="34" charset="0"/>
              </a:rPr>
              <a:t>, aunque no me lo dijera pero yo lo notaba. </a:t>
            </a:r>
            <a:r>
              <a:rPr lang="es-MX" sz="2000" b="1" dirty="0">
                <a:solidFill>
                  <a:schemeClr val="accent2">
                    <a:lumMod val="50000"/>
                  </a:schemeClr>
                </a:solidFill>
                <a:latin typeface="+mj-lt"/>
                <a:cs typeface="Arial" panose="020B0604020202020204" pitchFamily="34" charset="0"/>
              </a:rPr>
              <a:t>Y se ponía muy ansioso</a:t>
            </a:r>
            <a:r>
              <a:rPr lang="es-MX" sz="2000" dirty="0">
                <a:solidFill>
                  <a:schemeClr val="accent2">
                    <a:lumMod val="50000"/>
                  </a:schemeClr>
                </a:solidFill>
                <a:latin typeface="+mj-lt"/>
                <a:cs typeface="Arial" panose="020B0604020202020204" pitchFamily="34" charset="0"/>
              </a:rPr>
              <a:t>.”</a:t>
            </a:r>
          </a:p>
        </p:txBody>
      </p:sp>
    </p:spTree>
    <p:extLst>
      <p:ext uri="{BB962C8B-B14F-4D97-AF65-F5344CB8AC3E}">
        <p14:creationId xmlns:p14="http://schemas.microsoft.com/office/powerpoint/2010/main" val="361202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5A5D804-DFA4-3EF3-A203-48FEE2A3AA1B}"/>
              </a:ext>
            </a:extLst>
          </p:cNvPr>
          <p:cNvPicPr>
            <a:picLocks noChangeAspect="1"/>
          </p:cNvPicPr>
          <p:nvPr/>
        </p:nvPicPr>
        <p:blipFill rotWithShape="1">
          <a:blip r:embed="rId2">
            <a:extLst>
              <a:ext uri="{28A0092B-C50C-407E-A947-70E740481C1C}">
                <a14:useLocalDpi xmlns:a14="http://schemas.microsoft.com/office/drawing/2010/main" val="0"/>
              </a:ext>
            </a:extLst>
          </a:blip>
          <a:srcRect l="37842" t="27502" r="15583"/>
          <a:stretch/>
        </p:blipFill>
        <p:spPr>
          <a:xfrm>
            <a:off x="-239" y="11355"/>
            <a:ext cx="1468722" cy="1285969"/>
          </a:xfrm>
          <a:prstGeom prst="rect">
            <a:avLst/>
          </a:prstGeom>
        </p:spPr>
      </p:pic>
      <p:sp>
        <p:nvSpPr>
          <p:cNvPr id="4" name="Rectángulo 3">
            <a:extLst>
              <a:ext uri="{FF2B5EF4-FFF2-40B4-BE49-F238E27FC236}">
                <a16:creationId xmlns:a16="http://schemas.microsoft.com/office/drawing/2014/main" id="{A6C87462-FC36-BBB2-F219-984B532B17DF}"/>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Título 6">
            <a:extLst>
              <a:ext uri="{FF2B5EF4-FFF2-40B4-BE49-F238E27FC236}">
                <a16:creationId xmlns:a16="http://schemas.microsoft.com/office/drawing/2014/main" id="{32777D01-04D6-436E-A7DF-5792DE967452}"/>
              </a:ext>
            </a:extLst>
          </p:cNvPr>
          <p:cNvSpPr txBox="1">
            <a:spLocks/>
          </p:cNvSpPr>
          <p:nvPr/>
        </p:nvSpPr>
        <p:spPr>
          <a:xfrm>
            <a:off x="1038389" y="645770"/>
            <a:ext cx="10302062" cy="990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400" b="1" dirty="0">
                <a:solidFill>
                  <a:srgbClr val="003C58"/>
                </a:solidFill>
                <a:latin typeface="Arial" panose="020B0604020202020204" pitchFamily="34" charset="0"/>
                <a:cs typeface="Arial" panose="020B0604020202020204" pitchFamily="34" charset="0"/>
              </a:rPr>
              <a:t>3. Reconfiguración del cuerpo y la feminidad</a:t>
            </a:r>
          </a:p>
        </p:txBody>
      </p:sp>
      <p:sp>
        <p:nvSpPr>
          <p:cNvPr id="11" name="Marcador de contenido 9">
            <a:extLst>
              <a:ext uri="{FF2B5EF4-FFF2-40B4-BE49-F238E27FC236}">
                <a16:creationId xmlns:a16="http://schemas.microsoft.com/office/drawing/2014/main" id="{7EA40134-1DA4-4D7D-9950-E3B8199B21E5}"/>
              </a:ext>
            </a:extLst>
          </p:cNvPr>
          <p:cNvSpPr txBox="1">
            <a:spLocks/>
          </p:cNvSpPr>
          <p:nvPr/>
        </p:nvSpPr>
        <p:spPr>
          <a:xfrm>
            <a:off x="1596820" y="1736784"/>
            <a:ext cx="9422792" cy="52850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None/>
            </a:pPr>
            <a:r>
              <a:rPr lang="es-CL" sz="1800" dirty="0">
                <a:cs typeface="Times New Roman" panose="02020603050405020304" pitchFamily="18" charset="0"/>
              </a:rPr>
              <a:t>Se describen sentimientos de extrañamiento, pérdida y reapropiación del cuerpo a partir de la experiencia de enfermedad y de los tratamientos oncológicos -especialmente quimioterapia y </a:t>
            </a:r>
            <a:r>
              <a:rPr lang="es-CL" sz="1800" dirty="0" err="1">
                <a:cs typeface="Times New Roman" panose="02020603050405020304" pitchFamily="18" charset="0"/>
              </a:rPr>
              <a:t>masectomía</a:t>
            </a:r>
            <a:r>
              <a:rPr lang="es-CL" sz="1800" dirty="0">
                <a:cs typeface="Times New Roman" panose="02020603050405020304" pitchFamily="18" charset="0"/>
              </a:rPr>
              <a:t>-.</a:t>
            </a:r>
          </a:p>
          <a:p>
            <a:pPr>
              <a:spcAft>
                <a:spcPts val="800"/>
              </a:spcAft>
            </a:pPr>
            <a:r>
              <a:rPr lang="es-CL" sz="1800" dirty="0"/>
              <a:t>Disrupción en la relación construida con sus cuerpos y en sus procesos de formación de identidad</a:t>
            </a:r>
          </a:p>
          <a:p>
            <a:pPr>
              <a:spcAft>
                <a:spcPts val="800"/>
              </a:spcAft>
            </a:pPr>
            <a:r>
              <a:rPr lang="es-CL" sz="1800" dirty="0"/>
              <a:t>Los tratamientos suelen provocar transformaciones significativas en su apariencia física, generando una profunda sensación de extrañamiento respecto de la propia imagen</a:t>
            </a:r>
          </a:p>
          <a:p>
            <a:pPr>
              <a:spcAft>
                <a:spcPts val="800"/>
              </a:spcAft>
            </a:pPr>
            <a:r>
              <a:rPr lang="es-CL" sz="1800" dirty="0"/>
              <a:t>Espacio de </a:t>
            </a:r>
            <a:r>
              <a:rPr lang="es-CL" sz="1800" dirty="0" err="1"/>
              <a:t>liminalidad</a:t>
            </a:r>
            <a:r>
              <a:rPr lang="es-CL" sz="1800" dirty="0"/>
              <a:t>, donde la enfermedad y los tratamientos implican habitar un cuerpo que, con frecuencia, se percibe como ajeno y es difícil de volver a habitar/reconocer</a:t>
            </a:r>
          </a:p>
          <a:p>
            <a:pPr>
              <a:spcAft>
                <a:spcPts val="800"/>
              </a:spcAft>
            </a:pPr>
            <a:r>
              <a:rPr lang="es-CL" sz="1800" dirty="0"/>
              <a:t>Duelo en torno al cuerpo previo a la enfermedad y, al mismo tiempo, un camino de </a:t>
            </a:r>
            <a:r>
              <a:rPr lang="es-CL" sz="1800" dirty="0" err="1"/>
              <a:t>re-conocimiento</a:t>
            </a:r>
            <a:r>
              <a:rPr lang="es-CL" sz="1800" dirty="0"/>
              <a:t> del cuerpo desde la vivencia del cáncer</a:t>
            </a:r>
            <a:endParaRPr lang="es-CL" sz="1800" dirty="0">
              <a:cs typeface="Times New Roman" panose="02020603050405020304" pitchFamily="18" charset="0"/>
            </a:endParaRPr>
          </a:p>
        </p:txBody>
      </p:sp>
      <p:sp>
        <p:nvSpPr>
          <p:cNvPr id="2" name="CuadroTexto 1">
            <a:extLst>
              <a:ext uri="{FF2B5EF4-FFF2-40B4-BE49-F238E27FC236}">
                <a16:creationId xmlns:a16="http://schemas.microsoft.com/office/drawing/2014/main" id="{2E54C8E6-F3FE-4FAC-B90E-0804197B3213}"/>
              </a:ext>
            </a:extLst>
          </p:cNvPr>
          <p:cNvSpPr txBox="1"/>
          <p:nvPr/>
        </p:nvSpPr>
        <p:spPr>
          <a:xfrm>
            <a:off x="2999874" y="6031832"/>
            <a:ext cx="8945636" cy="400110"/>
          </a:xfrm>
          <a:prstGeom prst="rect">
            <a:avLst/>
          </a:prstGeom>
          <a:noFill/>
        </p:spPr>
        <p:txBody>
          <a:bodyPr wrap="square" rtlCol="0">
            <a:spAutoFit/>
          </a:bodyPr>
          <a:lstStyle/>
          <a:p>
            <a:r>
              <a:rPr lang="es-CL" sz="2000" dirty="0">
                <a:solidFill>
                  <a:srgbClr val="378389"/>
                </a:solidFill>
              </a:rPr>
              <a:t>“Es un duelo importantísimo porque el tema de lo físico te cambia totalmente”.</a:t>
            </a:r>
          </a:p>
        </p:txBody>
      </p:sp>
    </p:spTree>
    <p:extLst>
      <p:ext uri="{BB962C8B-B14F-4D97-AF65-F5344CB8AC3E}">
        <p14:creationId xmlns:p14="http://schemas.microsoft.com/office/powerpoint/2010/main" val="179652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5A5D804-DFA4-3EF3-A203-48FEE2A3AA1B}"/>
              </a:ext>
            </a:extLst>
          </p:cNvPr>
          <p:cNvPicPr>
            <a:picLocks noChangeAspect="1"/>
          </p:cNvPicPr>
          <p:nvPr/>
        </p:nvPicPr>
        <p:blipFill rotWithShape="1">
          <a:blip r:embed="rId2">
            <a:extLst>
              <a:ext uri="{28A0092B-C50C-407E-A947-70E740481C1C}">
                <a14:useLocalDpi xmlns:a14="http://schemas.microsoft.com/office/drawing/2010/main" val="0"/>
              </a:ext>
            </a:extLst>
          </a:blip>
          <a:srcRect l="37842" t="27502" r="15583"/>
          <a:stretch/>
        </p:blipFill>
        <p:spPr>
          <a:xfrm>
            <a:off x="-239" y="11355"/>
            <a:ext cx="1468722" cy="1285969"/>
          </a:xfrm>
          <a:prstGeom prst="rect">
            <a:avLst/>
          </a:prstGeom>
        </p:spPr>
      </p:pic>
      <p:sp>
        <p:nvSpPr>
          <p:cNvPr id="4" name="Rectángulo 3">
            <a:extLst>
              <a:ext uri="{FF2B5EF4-FFF2-40B4-BE49-F238E27FC236}">
                <a16:creationId xmlns:a16="http://schemas.microsoft.com/office/drawing/2014/main" id="{A6C87462-FC36-BBB2-F219-984B532B17DF}"/>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Título 6">
            <a:extLst>
              <a:ext uri="{FF2B5EF4-FFF2-40B4-BE49-F238E27FC236}">
                <a16:creationId xmlns:a16="http://schemas.microsoft.com/office/drawing/2014/main" id="{32777D01-04D6-436E-A7DF-5792DE967452}"/>
              </a:ext>
            </a:extLst>
          </p:cNvPr>
          <p:cNvSpPr txBox="1">
            <a:spLocks/>
          </p:cNvSpPr>
          <p:nvPr/>
        </p:nvSpPr>
        <p:spPr>
          <a:xfrm>
            <a:off x="1038389" y="645770"/>
            <a:ext cx="10302062" cy="990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400" b="1" dirty="0">
                <a:solidFill>
                  <a:srgbClr val="003C58"/>
                </a:solidFill>
                <a:latin typeface="Arial" panose="020B0604020202020204" pitchFamily="34" charset="0"/>
                <a:cs typeface="Arial" panose="020B0604020202020204" pitchFamily="34" charset="0"/>
              </a:rPr>
              <a:t>3. Reconfiguración del cuerpo y la feminidad</a:t>
            </a:r>
          </a:p>
        </p:txBody>
      </p:sp>
      <p:sp>
        <p:nvSpPr>
          <p:cNvPr id="10" name="Marcador de contenido 9">
            <a:extLst>
              <a:ext uri="{FF2B5EF4-FFF2-40B4-BE49-F238E27FC236}">
                <a16:creationId xmlns:a16="http://schemas.microsoft.com/office/drawing/2014/main" id="{136D7A0B-AC1A-45E8-A918-C0043EB0372C}"/>
              </a:ext>
            </a:extLst>
          </p:cNvPr>
          <p:cNvSpPr txBox="1">
            <a:spLocks/>
          </p:cNvSpPr>
          <p:nvPr/>
        </p:nvSpPr>
        <p:spPr>
          <a:xfrm>
            <a:off x="150527" y="2005263"/>
            <a:ext cx="5769010" cy="22664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s-MX" sz="2000" dirty="0">
              <a:solidFill>
                <a:schemeClr val="accent2">
                  <a:lumMod val="50000"/>
                </a:schemeClr>
              </a:solidFill>
              <a:latin typeface="+mj-lt"/>
              <a:cs typeface="Arial" panose="020B0604020202020204" pitchFamily="34" charset="0"/>
            </a:endParaRPr>
          </a:p>
          <a:p>
            <a:pPr marL="0" indent="0" algn="ctr">
              <a:lnSpc>
                <a:spcPct val="100000"/>
              </a:lnSpc>
              <a:spcBef>
                <a:spcPts val="0"/>
              </a:spcBef>
              <a:buNone/>
            </a:pPr>
            <a:r>
              <a:rPr lang="es-ES" sz="2000" dirty="0">
                <a:solidFill>
                  <a:schemeClr val="accent2">
                    <a:lumMod val="50000"/>
                  </a:schemeClr>
                </a:solidFill>
                <a:latin typeface="+mj-lt"/>
                <a:ea typeface="Cambria" panose="02040503050406030204" pitchFamily="18" charset="0"/>
                <a:cs typeface="Cambria" panose="02040503050406030204" pitchFamily="18" charset="0"/>
              </a:rPr>
              <a:t>“No es solamente estar pelada, es el verte, verte, así como yo lo digo y ojalá que esta frase pueda quedar en algún lugar, porque </a:t>
            </a:r>
            <a:r>
              <a:rPr lang="es-ES" sz="2000" b="1" dirty="0">
                <a:solidFill>
                  <a:schemeClr val="accent2">
                    <a:lumMod val="50000"/>
                  </a:schemeClr>
                </a:solidFill>
                <a:latin typeface="+mj-lt"/>
                <a:ea typeface="Cambria" panose="02040503050406030204" pitchFamily="18" charset="0"/>
                <a:cs typeface="Cambria" panose="02040503050406030204" pitchFamily="18" charset="0"/>
              </a:rPr>
              <a:t>es verte en un espejo y no reconocerte</a:t>
            </a:r>
            <a:r>
              <a:rPr lang="es-ES" sz="2000" dirty="0">
                <a:solidFill>
                  <a:schemeClr val="accent2">
                    <a:lumMod val="50000"/>
                  </a:schemeClr>
                </a:solidFill>
                <a:latin typeface="+mj-lt"/>
                <a:ea typeface="Cambria" panose="02040503050406030204" pitchFamily="18" charset="0"/>
                <a:cs typeface="Cambria" panose="02040503050406030204" pitchFamily="18" charset="0"/>
              </a:rPr>
              <a:t>. Y yo al principio como que trataba de no mirarme en los espejos de la casa, pero después ya me empecé como a reconocer en esta nueva versión mía.”</a:t>
            </a:r>
            <a:endParaRPr lang="es-CL" sz="2000" dirty="0">
              <a:solidFill>
                <a:schemeClr val="accent2">
                  <a:lumMod val="50000"/>
                </a:schemeClr>
              </a:solidFill>
              <a:latin typeface="+mj-lt"/>
              <a:cs typeface="Arial" panose="020B0604020202020204" pitchFamily="34" charset="0"/>
            </a:endParaRPr>
          </a:p>
        </p:txBody>
      </p:sp>
      <p:sp>
        <p:nvSpPr>
          <p:cNvPr id="8" name="Marcador de contenido 9">
            <a:extLst>
              <a:ext uri="{FF2B5EF4-FFF2-40B4-BE49-F238E27FC236}">
                <a16:creationId xmlns:a16="http://schemas.microsoft.com/office/drawing/2014/main" id="{9AFD2081-4099-4FE0-A8BD-A5C88C2B46B3}"/>
              </a:ext>
            </a:extLst>
          </p:cNvPr>
          <p:cNvSpPr txBox="1">
            <a:spLocks/>
          </p:cNvSpPr>
          <p:nvPr/>
        </p:nvSpPr>
        <p:spPr>
          <a:xfrm>
            <a:off x="6737959" y="2233362"/>
            <a:ext cx="4705429" cy="40767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s-ES" sz="2000" dirty="0">
              <a:solidFill>
                <a:schemeClr val="accent1">
                  <a:lumMod val="50000"/>
                </a:schemeClr>
              </a:solidFill>
              <a:latin typeface="+mj-lt"/>
              <a:ea typeface="Cambria" panose="02040503050406030204" pitchFamily="18" charset="0"/>
              <a:cs typeface="Cambria" panose="02040503050406030204" pitchFamily="18" charset="0"/>
            </a:endParaRPr>
          </a:p>
          <a:p>
            <a:pPr marL="0" indent="0" algn="ctr">
              <a:lnSpc>
                <a:spcPct val="100000"/>
              </a:lnSpc>
              <a:spcBef>
                <a:spcPts val="0"/>
              </a:spcBef>
              <a:buNone/>
            </a:pPr>
            <a:r>
              <a:rPr lang="es-ES" sz="2000" dirty="0">
                <a:solidFill>
                  <a:schemeClr val="accent1">
                    <a:lumMod val="50000"/>
                  </a:schemeClr>
                </a:solidFill>
                <a:latin typeface="+mj-lt"/>
                <a:ea typeface="Cambria" panose="02040503050406030204" pitchFamily="18" charset="0"/>
                <a:cs typeface="Cambria" panose="02040503050406030204" pitchFamily="18" charset="0"/>
              </a:rPr>
              <a:t>“Desde mi punto de vista, una de las peores cosas que se te caiga el pelo, es lo más extraño que a alguien le puede pasar, horrible (…). Para mí fue como un trauma, dentro de todos los traumas, de los dolores físicos que podías tener</a:t>
            </a:r>
            <a:r>
              <a:rPr lang="es-ES" sz="2000" b="1" dirty="0">
                <a:solidFill>
                  <a:schemeClr val="accent1">
                    <a:lumMod val="50000"/>
                  </a:schemeClr>
                </a:solidFill>
                <a:latin typeface="+mj-lt"/>
                <a:ea typeface="Cambria" panose="02040503050406030204" pitchFamily="18" charset="0"/>
                <a:cs typeface="Cambria" panose="02040503050406030204" pitchFamily="18" charset="0"/>
              </a:rPr>
              <a:t>, ese dolor como de verte, no reconocerte en el espejo, ver algo que, como recordarte que estuviste enfermo</a:t>
            </a:r>
            <a:r>
              <a:rPr lang="es-ES" sz="2000" dirty="0">
                <a:solidFill>
                  <a:schemeClr val="accent1">
                    <a:lumMod val="50000"/>
                  </a:schemeClr>
                </a:solidFill>
                <a:latin typeface="+mj-lt"/>
                <a:ea typeface="Cambria" panose="02040503050406030204" pitchFamily="18" charset="0"/>
                <a:cs typeface="Cambria" panose="02040503050406030204" pitchFamily="18" charset="0"/>
              </a:rPr>
              <a:t>, que estás enfermo, hasta las cicatrices, yo te podría decir que son más amigables que eso.”</a:t>
            </a:r>
            <a:endParaRPr lang="es-CL" sz="2000" dirty="0">
              <a:solidFill>
                <a:schemeClr val="accent1">
                  <a:lumMod val="50000"/>
                </a:schemeClr>
              </a:solidFill>
              <a:latin typeface="+mj-lt"/>
              <a:ea typeface="Arial" panose="020B0604020202020204" pitchFamily="34" charset="0"/>
            </a:endParaRPr>
          </a:p>
          <a:p>
            <a:pPr marL="0" indent="0" algn="ctr">
              <a:lnSpc>
                <a:spcPct val="100000"/>
              </a:lnSpc>
              <a:spcBef>
                <a:spcPts val="0"/>
              </a:spcBef>
              <a:buNone/>
            </a:pPr>
            <a:endParaRPr lang="es-CL" sz="2000" dirty="0">
              <a:solidFill>
                <a:schemeClr val="accent1">
                  <a:lumMod val="50000"/>
                </a:schemeClr>
              </a:solidFill>
              <a:latin typeface="+mj-lt"/>
              <a:ea typeface="Arial" panose="020B0604020202020204" pitchFamily="34" charset="0"/>
            </a:endParaRPr>
          </a:p>
          <a:p>
            <a:pPr marL="0" indent="0" algn="ctr">
              <a:lnSpc>
                <a:spcPct val="100000"/>
              </a:lnSpc>
              <a:spcBef>
                <a:spcPts val="0"/>
              </a:spcBef>
              <a:buNone/>
            </a:pPr>
            <a:endParaRPr lang="es-CL" sz="2000" dirty="0">
              <a:solidFill>
                <a:schemeClr val="accent1">
                  <a:lumMod val="50000"/>
                </a:schemeClr>
              </a:solidFill>
              <a:latin typeface="+mj-lt"/>
              <a:ea typeface="Arial" panose="020B0604020202020204" pitchFamily="34" charset="0"/>
            </a:endParaRPr>
          </a:p>
          <a:p>
            <a:pPr marL="0" indent="0" algn="ctr">
              <a:buNone/>
            </a:pPr>
            <a:endParaRPr lang="es-CL" sz="2000" dirty="0">
              <a:solidFill>
                <a:schemeClr val="accent1">
                  <a:lumMod val="50000"/>
                </a:schemeClr>
              </a:solidFill>
              <a:latin typeface="+mj-lt"/>
              <a:cs typeface="Arial" panose="020B0604020202020204" pitchFamily="34" charset="0"/>
            </a:endParaRPr>
          </a:p>
        </p:txBody>
      </p:sp>
      <p:sp>
        <p:nvSpPr>
          <p:cNvPr id="2" name="CuadroTexto 1">
            <a:extLst>
              <a:ext uri="{FF2B5EF4-FFF2-40B4-BE49-F238E27FC236}">
                <a16:creationId xmlns:a16="http://schemas.microsoft.com/office/drawing/2014/main" id="{EE5C281C-6093-454F-AA60-8326E13F602C}"/>
              </a:ext>
            </a:extLst>
          </p:cNvPr>
          <p:cNvSpPr txBox="1"/>
          <p:nvPr/>
        </p:nvSpPr>
        <p:spPr>
          <a:xfrm>
            <a:off x="1422065" y="5101389"/>
            <a:ext cx="4767355" cy="1323439"/>
          </a:xfrm>
          <a:prstGeom prst="rect">
            <a:avLst/>
          </a:prstGeom>
          <a:noFill/>
        </p:spPr>
        <p:txBody>
          <a:bodyPr wrap="square" rtlCol="0">
            <a:spAutoFit/>
          </a:bodyPr>
          <a:lstStyle/>
          <a:p>
            <a:pPr algn="ctr"/>
            <a:r>
              <a:rPr lang="es-ES" sz="2000" dirty="0">
                <a:solidFill>
                  <a:srgbClr val="378389"/>
                </a:solidFill>
                <a:latin typeface="+mj-lt"/>
                <a:ea typeface="Cambria" panose="02040503050406030204" pitchFamily="18" charset="0"/>
                <a:cs typeface="Cambria" panose="02040503050406030204" pitchFamily="18" charset="0"/>
              </a:rPr>
              <a:t>“Y bueno, ahora es esta nueva imagen que también tengo, que también es súper fuerte, el verme sin una mastectomizada o sin una pechuga”.</a:t>
            </a:r>
            <a:endParaRPr lang="es-CL" sz="2000" dirty="0">
              <a:solidFill>
                <a:srgbClr val="378389"/>
              </a:solidFill>
            </a:endParaRPr>
          </a:p>
        </p:txBody>
      </p:sp>
    </p:spTree>
    <p:extLst>
      <p:ext uri="{BB962C8B-B14F-4D97-AF65-F5344CB8AC3E}">
        <p14:creationId xmlns:p14="http://schemas.microsoft.com/office/powerpoint/2010/main" val="377129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01AEA8C8-5334-ABB2-996B-DEAD2EEDE3A3}"/>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rcRect l="20688"/>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3A7FFA41-60A5-6E51-5767-EBDE71711982}"/>
              </a:ext>
            </a:extLst>
          </p:cNvPr>
          <p:cNvSpPr>
            <a:spLocks noGrp="1"/>
          </p:cNvSpPr>
          <p:nvPr>
            <p:ph type="title"/>
          </p:nvPr>
        </p:nvSpPr>
        <p:spPr>
          <a:xfrm>
            <a:off x="7531610" y="365125"/>
            <a:ext cx="3822189" cy="991402"/>
          </a:xfrm>
        </p:spPr>
        <p:txBody>
          <a:bodyPr>
            <a:normAutofit/>
          </a:bodyPr>
          <a:lstStyle/>
          <a:p>
            <a:pPr algn="r"/>
            <a:r>
              <a:rPr lang="es-CL" sz="4000" b="1" dirty="0">
                <a:solidFill>
                  <a:srgbClr val="003C58"/>
                </a:solidFill>
                <a:effectLst/>
                <a:latin typeface="Arial" panose="020B0604020202020204" pitchFamily="34" charset="0"/>
                <a:cs typeface="Arial" panose="020B0604020202020204" pitchFamily="34" charset="0"/>
              </a:rPr>
              <a:t>Conclusión</a:t>
            </a:r>
            <a:endParaRPr lang="es-CL" sz="4000" b="1" dirty="0">
              <a:solidFill>
                <a:srgbClr val="003C58"/>
              </a:solidFill>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741429CA-67ED-8F95-167B-2C2CC79392D1}"/>
              </a:ext>
            </a:extLst>
          </p:cNvPr>
          <p:cNvSpPr/>
          <p:nvPr/>
        </p:nvSpPr>
        <p:spPr>
          <a:xfrm>
            <a:off x="1636295" y="1527349"/>
            <a:ext cx="10274019" cy="4965526"/>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Marcador de contenido 5">
            <a:extLst>
              <a:ext uri="{FF2B5EF4-FFF2-40B4-BE49-F238E27FC236}">
                <a16:creationId xmlns:a16="http://schemas.microsoft.com/office/drawing/2014/main" id="{3734FF41-EB5B-2A1D-611B-7172DB769727}"/>
              </a:ext>
            </a:extLst>
          </p:cNvPr>
          <p:cNvSpPr>
            <a:spLocks noGrp="1"/>
          </p:cNvSpPr>
          <p:nvPr>
            <p:ph idx="1"/>
          </p:nvPr>
        </p:nvSpPr>
        <p:spPr>
          <a:xfrm>
            <a:off x="1941095" y="1527349"/>
            <a:ext cx="9412705" cy="4965526"/>
          </a:xfrm>
        </p:spPr>
        <p:txBody>
          <a:bodyPr>
            <a:normAutofit/>
          </a:bodyPr>
          <a:lstStyle/>
          <a:p>
            <a:pPr eaLnBrk="0" fontAlgn="base" hangingPunct="0">
              <a:lnSpc>
                <a:spcPct val="100000"/>
              </a:lnSpc>
              <a:spcBef>
                <a:spcPts val="1200"/>
              </a:spcBef>
              <a:spcAft>
                <a:spcPct val="0"/>
              </a:spcAft>
            </a:pPr>
            <a:r>
              <a:rPr kumimoji="0" lang="es-CL" altLang="es-CL" sz="1800" b="0" i="0" u="none" strike="noStrike" cap="none" normalizeH="0" baseline="0" dirty="0">
                <a:ln>
                  <a:noFill/>
                </a:ln>
                <a:solidFill>
                  <a:schemeClr val="tx1"/>
                </a:solidFill>
                <a:effectLst/>
              </a:rPr>
              <a:t>Si bien la experiencia del cáncer de mama impacta profundamente la vida de toda mujer que lo padece, en las mujeres jóvenes existen factores que hacen que la vivencia de la enfermedad adquiera características particulares.</a:t>
            </a:r>
          </a:p>
          <a:p>
            <a:pPr eaLnBrk="0" fontAlgn="base" hangingPunct="0">
              <a:lnSpc>
                <a:spcPct val="100000"/>
              </a:lnSpc>
              <a:spcBef>
                <a:spcPts val="1200"/>
              </a:spcBef>
              <a:spcAft>
                <a:spcPct val="0"/>
              </a:spcAft>
            </a:pPr>
            <a:r>
              <a:rPr kumimoji="0" lang="es-CL" altLang="es-CL" sz="1800" b="0" i="0" u="none" strike="noStrike" cap="none" normalizeH="0" baseline="0" dirty="0">
                <a:ln>
                  <a:noFill/>
                </a:ln>
                <a:solidFill>
                  <a:schemeClr val="tx1"/>
                </a:solidFill>
                <a:effectLst/>
              </a:rPr>
              <a:t>Se identifican </a:t>
            </a:r>
            <a:r>
              <a:rPr kumimoji="0" lang="es-CL" altLang="es-CL" sz="1800" b="1" i="0" u="none" strike="noStrike" cap="none" normalizeH="0" baseline="0" dirty="0">
                <a:ln>
                  <a:noFill/>
                </a:ln>
                <a:solidFill>
                  <a:schemeClr val="tx1"/>
                </a:solidFill>
                <a:effectLst/>
              </a:rPr>
              <a:t>barreras significativas en el proceso diagnóstico</a:t>
            </a:r>
            <a:r>
              <a:rPr kumimoji="0" lang="es-CL" altLang="es-CL" sz="1800" b="0" i="0" u="none" strike="noStrike" cap="none" normalizeH="0" baseline="0" dirty="0">
                <a:ln>
                  <a:noFill/>
                </a:ln>
                <a:solidFill>
                  <a:schemeClr val="tx1"/>
                </a:solidFill>
                <a:effectLst/>
              </a:rPr>
              <a:t>, ya que el imaginario del cáncer de mama como una enfermedad de mujeres “mayores” lleva a desestimar los síntomas reportados por quienes no encajan en ese estereotipo.</a:t>
            </a:r>
          </a:p>
          <a:p>
            <a:pPr eaLnBrk="0" fontAlgn="base" hangingPunct="0">
              <a:lnSpc>
                <a:spcPct val="100000"/>
              </a:lnSpc>
              <a:spcBef>
                <a:spcPts val="1200"/>
              </a:spcBef>
              <a:spcAft>
                <a:spcPct val="0"/>
              </a:spcAft>
            </a:pPr>
            <a:r>
              <a:rPr kumimoji="0" lang="es-CL" altLang="es-CL" sz="1800" b="0" i="0" u="none" strike="noStrike" cap="none" normalizeH="0" baseline="0" dirty="0">
                <a:ln>
                  <a:noFill/>
                </a:ln>
                <a:solidFill>
                  <a:schemeClr val="tx1"/>
                </a:solidFill>
                <a:effectLst/>
              </a:rPr>
              <a:t>Las </a:t>
            </a:r>
            <a:r>
              <a:rPr kumimoji="0" lang="es-CL" altLang="es-CL" sz="1800" b="1" i="0" u="none" strike="noStrike" cap="none" normalizeH="0" baseline="0" dirty="0">
                <a:ln>
                  <a:noFill/>
                </a:ln>
                <a:solidFill>
                  <a:schemeClr val="tx1"/>
                </a:solidFill>
                <a:effectLst/>
              </a:rPr>
              <a:t>rupturas que la enfermedad genera en el ciclo vital</a:t>
            </a:r>
            <a:r>
              <a:rPr kumimoji="0" lang="es-CL" altLang="es-CL" sz="1800" b="0" i="0" u="none" strike="noStrike" cap="none" normalizeH="0" baseline="0" dirty="0">
                <a:ln>
                  <a:noFill/>
                </a:ln>
                <a:solidFill>
                  <a:schemeClr val="tx1"/>
                </a:solidFill>
                <a:effectLst/>
              </a:rPr>
              <a:t> son profundas: la mayoría de estas mujeres tiene personas a su cuidado y cumple un rol central en el sustento económico familiar.</a:t>
            </a:r>
          </a:p>
          <a:p>
            <a:pPr eaLnBrk="0" fontAlgn="base" hangingPunct="0">
              <a:lnSpc>
                <a:spcPct val="100000"/>
              </a:lnSpc>
              <a:spcBef>
                <a:spcPts val="1200"/>
              </a:spcBef>
              <a:spcAft>
                <a:spcPct val="0"/>
              </a:spcAft>
            </a:pPr>
            <a:r>
              <a:rPr kumimoji="0" lang="es-CL" altLang="es-CL" sz="1800" b="0" i="0" u="none" strike="noStrike" cap="none" normalizeH="0" baseline="0" dirty="0">
                <a:ln>
                  <a:noFill/>
                </a:ln>
                <a:solidFill>
                  <a:schemeClr val="tx1"/>
                </a:solidFill>
                <a:effectLst/>
              </a:rPr>
              <a:t>El </a:t>
            </a:r>
            <a:r>
              <a:rPr kumimoji="0" lang="es-CL" altLang="es-CL" sz="1800" b="1" i="0" u="none" strike="noStrike" cap="none" normalizeH="0" baseline="0" dirty="0">
                <a:ln>
                  <a:noFill/>
                </a:ln>
                <a:solidFill>
                  <a:schemeClr val="tx1"/>
                </a:solidFill>
                <a:effectLst/>
              </a:rPr>
              <a:t>impacto en la identidad y la imagen corporal</a:t>
            </a:r>
            <a:r>
              <a:rPr kumimoji="0" lang="es-CL" altLang="es-CL" sz="1800" b="0" i="0" u="none" strike="noStrike" cap="none" normalizeH="0" baseline="0" dirty="0">
                <a:ln>
                  <a:noFill/>
                </a:ln>
                <a:solidFill>
                  <a:schemeClr val="tx1"/>
                </a:solidFill>
                <a:effectLst/>
              </a:rPr>
              <a:t> es también muy profundo. Se describen sentimientos de extrañamiento, pérdida y reapropiación del cuerpo a partir de la experiencia de la enfermedad y de los tratamientos oncológicos.</a:t>
            </a:r>
          </a:p>
          <a:p>
            <a:pPr eaLnBrk="0" fontAlgn="base" hangingPunct="0">
              <a:lnSpc>
                <a:spcPct val="100000"/>
              </a:lnSpc>
              <a:spcBef>
                <a:spcPts val="1200"/>
              </a:spcBef>
              <a:spcAft>
                <a:spcPct val="0"/>
              </a:spcAft>
            </a:pPr>
            <a:r>
              <a:rPr kumimoji="0" lang="es-CL" altLang="es-CL" sz="1800" b="0" i="0" u="none" strike="noStrike" cap="none" normalizeH="0" baseline="0" dirty="0">
                <a:ln>
                  <a:noFill/>
                </a:ln>
                <a:solidFill>
                  <a:schemeClr val="tx1"/>
                </a:solidFill>
                <a:effectLst/>
              </a:rPr>
              <a:t>Estos elementos resultan </a:t>
            </a:r>
            <a:r>
              <a:rPr kumimoji="0" lang="es-CL" altLang="es-CL" sz="1800" b="1" i="0" u="none" strike="noStrike" cap="none" normalizeH="0" baseline="0" dirty="0">
                <a:ln>
                  <a:noFill/>
                </a:ln>
                <a:solidFill>
                  <a:schemeClr val="tx1"/>
                </a:solidFill>
                <a:effectLst/>
              </a:rPr>
              <a:t>fundamentales para el diseño y orientación de políticas públicas</a:t>
            </a:r>
            <a:r>
              <a:rPr kumimoji="0" lang="es-CL" altLang="es-CL" sz="1800" b="0" i="0" u="none" strike="noStrike" cap="none" normalizeH="0" baseline="0" dirty="0">
                <a:ln>
                  <a:noFill/>
                </a:ln>
                <a:solidFill>
                  <a:schemeClr val="tx1"/>
                </a:solidFill>
                <a:effectLst/>
              </a:rPr>
              <a:t> sobre cáncer de mama que respondan a las necesidades específicas de las mujeres jóvenes.</a:t>
            </a:r>
          </a:p>
          <a:p>
            <a:pPr>
              <a:spcBef>
                <a:spcPts val="600"/>
              </a:spcBef>
            </a:pPr>
            <a:endParaRPr lang="es-CL" sz="1800" dirty="0">
              <a:solidFill>
                <a:srgbClr val="003C58"/>
              </a:solidFill>
              <a:cs typeface="Arial" panose="020B0604020202020204" pitchFamily="34" charset="0"/>
            </a:endParaRPr>
          </a:p>
        </p:txBody>
      </p:sp>
      <p:sp>
        <p:nvSpPr>
          <p:cNvPr id="3" name="Rectángulo 2">
            <a:extLst>
              <a:ext uri="{FF2B5EF4-FFF2-40B4-BE49-F238E27FC236}">
                <a16:creationId xmlns:a16="http://schemas.microsoft.com/office/drawing/2014/main" id="{EDF8EA7F-02D4-A20C-3762-DD60DA0990D2}"/>
              </a:ext>
            </a:extLst>
          </p:cNvPr>
          <p:cNvSpPr/>
          <p:nvPr/>
        </p:nvSpPr>
        <p:spPr>
          <a:xfrm>
            <a:off x="11943984" y="1527349"/>
            <a:ext cx="246490" cy="4762919"/>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09969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299639F-21E6-6C68-4255-3508216A48A9}"/>
              </a:ext>
            </a:extLst>
          </p:cNvPr>
          <p:cNvPicPr/>
          <p:nvPr/>
        </p:nvPicPr>
        <p:blipFill>
          <a:blip r:embed="rId2">
            <a:extLst>
              <a:ext uri="{28A0092B-C50C-407E-A947-70E740481C1C}">
                <a14:useLocalDpi xmlns:a14="http://schemas.microsoft.com/office/drawing/2010/main" val="0"/>
              </a:ext>
            </a:extLst>
          </a:blip>
          <a:srcRect t="27361"/>
          <a:stretch/>
        </p:blipFill>
        <p:spPr>
          <a:xfrm>
            <a:off x="1506326" y="-3"/>
            <a:ext cx="8744579" cy="3572933"/>
          </a:xfrm>
          <a:prstGeom prst="rect">
            <a:avLst/>
          </a:prstGeom>
        </p:spPr>
      </p:pic>
      <p:pic>
        <p:nvPicPr>
          <p:cNvPr id="7" name="Marcador de contenido 6">
            <a:extLst>
              <a:ext uri="{FF2B5EF4-FFF2-40B4-BE49-F238E27FC236}">
                <a16:creationId xmlns:a16="http://schemas.microsoft.com/office/drawing/2014/main" id="{5838A512-AE12-57FF-8D34-CDD3AF85BA86}"/>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1284792" y="3882169"/>
            <a:ext cx="9361159" cy="2975831"/>
          </a:xfrm>
        </p:spPr>
      </p:pic>
      <p:sp>
        <p:nvSpPr>
          <p:cNvPr id="17" name="Rectángulo 16">
            <a:extLst>
              <a:ext uri="{FF2B5EF4-FFF2-40B4-BE49-F238E27FC236}">
                <a16:creationId xmlns:a16="http://schemas.microsoft.com/office/drawing/2014/main" id="{70D9DFCB-B7C7-0ED0-915A-9A5829B91A17}"/>
              </a:ext>
            </a:extLst>
          </p:cNvPr>
          <p:cNvSpPr/>
          <p:nvPr/>
        </p:nvSpPr>
        <p:spPr>
          <a:xfrm>
            <a:off x="10250905" y="0"/>
            <a:ext cx="1941094" cy="3572933"/>
          </a:xfrm>
          <a:prstGeom prst="rect">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118D5AA1-CDC1-7D36-A634-AAF831510AD4}"/>
              </a:ext>
            </a:extLst>
          </p:cNvPr>
          <p:cNvGrpSpPr/>
          <p:nvPr/>
        </p:nvGrpSpPr>
        <p:grpSpPr>
          <a:xfrm>
            <a:off x="4555997" y="2090057"/>
            <a:ext cx="7086437" cy="1463623"/>
            <a:chOff x="5505274" y="239638"/>
            <a:chExt cx="5791783" cy="1197748"/>
          </a:xfrm>
        </p:grpSpPr>
        <p:pic>
          <p:nvPicPr>
            <p:cNvPr id="12" name="Imagen 11">
              <a:extLst>
                <a:ext uri="{FF2B5EF4-FFF2-40B4-BE49-F238E27FC236}">
                  <a16:creationId xmlns:a16="http://schemas.microsoft.com/office/drawing/2014/main" id="{C3EB62E4-3290-B8B7-47ED-1278D0C7E8B1}"/>
                </a:ext>
              </a:extLst>
            </p:cNvPr>
            <p:cNvPicPr>
              <a:picLocks noChangeAspect="1"/>
            </p:cNvPicPr>
            <p:nvPr/>
          </p:nvPicPr>
          <p:blipFill>
            <a:blip r:embed="rId4"/>
            <a:srcRect r="64578"/>
            <a:stretch/>
          </p:blipFill>
          <p:spPr>
            <a:xfrm>
              <a:off x="10156193" y="239638"/>
              <a:ext cx="1140864" cy="1197748"/>
            </a:xfrm>
            <a:prstGeom prst="rect">
              <a:avLst/>
            </a:prstGeom>
          </p:spPr>
        </p:pic>
        <p:pic>
          <p:nvPicPr>
            <p:cNvPr id="13" name="Imagen 12">
              <a:extLst>
                <a:ext uri="{FF2B5EF4-FFF2-40B4-BE49-F238E27FC236}">
                  <a16:creationId xmlns:a16="http://schemas.microsoft.com/office/drawing/2014/main" id="{1774E513-9E46-916B-E2BD-22117A2FB2B0}"/>
                </a:ext>
              </a:extLst>
            </p:cNvPr>
            <p:cNvPicPr>
              <a:picLocks noChangeAspect="1"/>
            </p:cNvPicPr>
            <p:nvPr/>
          </p:nvPicPr>
          <p:blipFill>
            <a:blip r:embed="rId5"/>
            <a:stretch>
              <a:fillRect/>
            </a:stretch>
          </p:blipFill>
          <p:spPr>
            <a:xfrm>
              <a:off x="5505274" y="443736"/>
              <a:ext cx="4450386" cy="776408"/>
            </a:xfrm>
            <a:prstGeom prst="rect">
              <a:avLst/>
            </a:prstGeom>
          </p:spPr>
        </p:pic>
      </p:grpSp>
      <p:sp>
        <p:nvSpPr>
          <p:cNvPr id="2" name="Rectángulo 1">
            <a:extLst>
              <a:ext uri="{FF2B5EF4-FFF2-40B4-BE49-F238E27FC236}">
                <a16:creationId xmlns:a16="http://schemas.microsoft.com/office/drawing/2014/main" id="{941B9570-0E93-9280-B609-6C6AE24DF3A7}"/>
              </a:ext>
            </a:extLst>
          </p:cNvPr>
          <p:cNvSpPr/>
          <p:nvPr/>
        </p:nvSpPr>
        <p:spPr>
          <a:xfrm>
            <a:off x="1415420" y="0"/>
            <a:ext cx="90906" cy="3572930"/>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563167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FC3D870-3FFE-8AFC-4E46-41BBE006585E}"/>
              </a:ext>
            </a:extLst>
          </p:cNvPr>
          <p:cNvSpPr>
            <a:spLocks noGrp="1"/>
          </p:cNvSpPr>
          <p:nvPr>
            <p:ph idx="1"/>
          </p:nvPr>
        </p:nvSpPr>
        <p:spPr>
          <a:xfrm>
            <a:off x="761083" y="1572958"/>
            <a:ext cx="5722219" cy="4719926"/>
          </a:xfrm>
        </p:spPr>
        <p:txBody>
          <a:bodyPr>
            <a:noAutofit/>
          </a:bodyPr>
          <a:lstStyle/>
          <a:p>
            <a:r>
              <a:rPr lang="es-CL" sz="1800" dirty="0">
                <a:effectLst/>
                <a:latin typeface="Calibri" panose="020F0502020204030204" pitchFamily="34" charset="0"/>
                <a:ea typeface="Calibri" panose="020F0502020204030204" pitchFamily="34" charset="0"/>
                <a:cs typeface="Times New Roman" panose="02020603050405020304" pitchFamily="18" charset="0"/>
              </a:rPr>
              <a:t>El cáncer de mama (CM) es actualmente el cáncer de mayor incidencia y mortalidad en mujeres en Chile. </a:t>
            </a:r>
          </a:p>
          <a:p>
            <a:r>
              <a:rPr lang="es-CL" sz="1800" dirty="0">
                <a:effectLst/>
                <a:latin typeface="Calibri" panose="020F0502020204030204" pitchFamily="34" charset="0"/>
                <a:ea typeface="Calibri" panose="020F0502020204030204" pitchFamily="34" charset="0"/>
                <a:cs typeface="Times New Roman" panose="02020603050405020304" pitchFamily="18" charset="0"/>
              </a:rPr>
              <a:t>A nivel mundial y Chile las mujeres sobre los 40 años constituyen el grupo de mayor riesgo de CM, aun cuando las estadísticas mundiales muestran que el CM está aumentando en mujeres jóvenes (menores de 40 años). </a:t>
            </a:r>
          </a:p>
          <a:p>
            <a:r>
              <a:rPr lang="es-CL" sz="1800" dirty="0">
                <a:effectLst/>
                <a:latin typeface="Calibri" panose="020F0502020204030204" pitchFamily="34" charset="0"/>
                <a:ea typeface="Calibri" panose="020F0502020204030204" pitchFamily="34" charset="0"/>
                <a:cs typeface="Times New Roman" panose="02020603050405020304" pitchFamily="18" charset="0"/>
              </a:rPr>
              <a:t>A pesar de esto, las mujeres menores de 40 años quedan fuera del screening poblacional lo que lleva a que el diagnóstico se realice principalmente por aparición de síntomas, siendo diagnosticadas en estadios más avanzados. </a:t>
            </a:r>
          </a:p>
          <a:p>
            <a:r>
              <a:rPr lang="es-CL" sz="1800" dirty="0">
                <a:effectLst/>
                <a:latin typeface="Calibri" panose="020F0502020204030204" pitchFamily="34" charset="0"/>
                <a:ea typeface="Calibri" panose="020F0502020204030204" pitchFamily="34" charset="0"/>
                <a:cs typeface="Times New Roman" panose="02020603050405020304" pitchFamily="18" charset="0"/>
              </a:rPr>
              <a:t>En este grupo se observan inequidades en acceso a diagnóstico y tratamiento según sistema de salud (público y privado) y por determinantes sociales como territorio de residencia y género. </a:t>
            </a:r>
          </a:p>
          <a:p>
            <a:r>
              <a:rPr lang="es-CL" sz="1800" dirty="0">
                <a:effectLst/>
                <a:latin typeface="Calibri" panose="020F0502020204030204" pitchFamily="34" charset="0"/>
                <a:ea typeface="Calibri" panose="020F0502020204030204" pitchFamily="34" charset="0"/>
                <a:cs typeface="Times New Roman" panose="02020603050405020304" pitchFamily="18" charset="0"/>
              </a:rPr>
              <a:t>Se reporta el impacto del CM en mujeres jóvenes ya que generalmente están en edad reproductiva y laboralmente activas. </a:t>
            </a:r>
          </a:p>
        </p:txBody>
      </p:sp>
      <p:pic>
        <p:nvPicPr>
          <p:cNvPr id="5" name="Imagen 4">
            <a:extLst>
              <a:ext uri="{FF2B5EF4-FFF2-40B4-BE49-F238E27FC236}">
                <a16:creationId xmlns:a16="http://schemas.microsoft.com/office/drawing/2014/main" id="{05C1FB5A-D3D7-EFA1-F74B-3FA06AC29BB0}"/>
              </a:ext>
            </a:extLst>
          </p:cNvPr>
          <p:cNvPicPr>
            <a:picLocks noChangeAspect="1"/>
          </p:cNvPicPr>
          <p:nvPr/>
        </p:nvPicPr>
        <p:blipFill>
          <a:blip r:embed="rId2">
            <a:extLst>
              <a:ext uri="{28A0092B-C50C-407E-A947-70E740481C1C}">
                <a14:useLocalDpi xmlns:a14="http://schemas.microsoft.com/office/drawing/2010/main" val="0"/>
              </a:ext>
            </a:extLst>
          </a:blip>
          <a:srcRect l="9747" r="38303"/>
          <a:stretch/>
        </p:blipFill>
        <p:spPr>
          <a:xfrm>
            <a:off x="7157089" y="0"/>
            <a:ext cx="4880907" cy="5285038"/>
          </a:xfrm>
          <a:prstGeom prst="rect">
            <a:avLst/>
          </a:prstGeom>
        </p:spPr>
      </p:pic>
      <p:sp>
        <p:nvSpPr>
          <p:cNvPr id="6" name="Título 6">
            <a:extLst>
              <a:ext uri="{FF2B5EF4-FFF2-40B4-BE49-F238E27FC236}">
                <a16:creationId xmlns:a16="http://schemas.microsoft.com/office/drawing/2014/main" id="{0D10D580-29D0-5645-A811-1720212D9509}"/>
              </a:ext>
            </a:extLst>
          </p:cNvPr>
          <p:cNvSpPr txBox="1">
            <a:spLocks/>
          </p:cNvSpPr>
          <p:nvPr/>
        </p:nvSpPr>
        <p:spPr>
          <a:xfrm>
            <a:off x="7968344" y="765817"/>
            <a:ext cx="3657602" cy="99097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Introducción</a:t>
            </a:r>
          </a:p>
        </p:txBody>
      </p:sp>
      <p:sp>
        <p:nvSpPr>
          <p:cNvPr id="7" name="Rectángulo 6">
            <a:extLst>
              <a:ext uri="{FF2B5EF4-FFF2-40B4-BE49-F238E27FC236}">
                <a16:creationId xmlns:a16="http://schemas.microsoft.com/office/drawing/2014/main" id="{1F1B4357-9575-9CE3-3588-E5A0C06A8669}"/>
              </a:ext>
            </a:extLst>
          </p:cNvPr>
          <p:cNvSpPr/>
          <p:nvPr/>
        </p:nvSpPr>
        <p:spPr>
          <a:xfrm rot="16200000">
            <a:off x="7558196" y="1983106"/>
            <a:ext cx="4477897"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DBF70A3F-3355-D4C8-3FC3-0B962CEF00E6}"/>
              </a:ext>
            </a:extLst>
          </p:cNvPr>
          <p:cNvSpPr/>
          <p:nvPr/>
        </p:nvSpPr>
        <p:spPr>
          <a:xfrm>
            <a:off x="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CuadroTexto 10">
            <a:extLst>
              <a:ext uri="{FF2B5EF4-FFF2-40B4-BE49-F238E27FC236}">
                <a16:creationId xmlns:a16="http://schemas.microsoft.com/office/drawing/2014/main" id="{580303C2-2610-456D-B10B-BFF8ADA1DB65}"/>
              </a:ext>
            </a:extLst>
          </p:cNvPr>
          <p:cNvSpPr txBox="1"/>
          <p:nvPr/>
        </p:nvSpPr>
        <p:spPr>
          <a:xfrm>
            <a:off x="8063564" y="2259732"/>
            <a:ext cx="3367353" cy="2862322"/>
          </a:xfrm>
          <a:prstGeom prst="rect">
            <a:avLst/>
          </a:prstGeom>
          <a:solidFill>
            <a:schemeClr val="bg1"/>
          </a:solidFill>
        </p:spPr>
        <p:txBody>
          <a:bodyPr wrap="square">
            <a:spAutoFit/>
          </a:bodyPr>
          <a:lstStyle/>
          <a:p>
            <a:pPr algn="ctr"/>
            <a:r>
              <a:rPr lang="es-CL" sz="1800" dirty="0">
                <a:effectLst/>
                <a:latin typeface="Calibri" panose="020F0502020204030204" pitchFamily="34" charset="0"/>
                <a:ea typeface="Calibri" panose="020F0502020204030204" pitchFamily="34" charset="0"/>
                <a:cs typeface="Times New Roman" panose="02020603050405020304" pitchFamily="18" charset="0"/>
              </a:rPr>
              <a:t>Objetivo: Indagar en las experiencias de vida e itinerarios terapéuticos de mujeres jóvenes con cáncer de mama, desde la percepción de mujeres diagnósticas con cáncer de mama menores de 40 años y profesionales de salud, en territorios urbanos y rurales de la Región Metropolitana de Chile.</a:t>
            </a:r>
          </a:p>
        </p:txBody>
      </p:sp>
      <p:pic>
        <p:nvPicPr>
          <p:cNvPr id="1026" name="Picture 2" descr="ilustración de dibujos animados de fondo del mes de concientización ...">
            <a:extLst>
              <a:ext uri="{FF2B5EF4-FFF2-40B4-BE49-F238E27FC236}">
                <a16:creationId xmlns:a16="http://schemas.microsoft.com/office/drawing/2014/main" id="{E08C1ECD-6BBE-47BE-A5A0-85477EE92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192"/>
            <a:ext cx="1877582" cy="1321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ómo enfrentar el cáncer de mama? - Martha Debayle">
            <a:extLst>
              <a:ext uri="{FF2B5EF4-FFF2-40B4-BE49-F238E27FC236}">
                <a16:creationId xmlns:a16="http://schemas.microsoft.com/office/drawing/2014/main" id="{C720F77C-45CB-4299-A120-46B1FA5D30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8075" y="168878"/>
            <a:ext cx="4343171" cy="1193877"/>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A5041018-ED39-4DED-9704-D76FFE26022D}"/>
              </a:ext>
            </a:extLst>
          </p:cNvPr>
          <p:cNvSpPr txBox="1"/>
          <p:nvPr/>
        </p:nvSpPr>
        <p:spPr>
          <a:xfrm>
            <a:off x="7103796" y="5390948"/>
            <a:ext cx="5088204" cy="507831"/>
          </a:xfrm>
          <a:prstGeom prst="rect">
            <a:avLst/>
          </a:prstGeom>
          <a:noFill/>
        </p:spPr>
        <p:txBody>
          <a:bodyPr wrap="square">
            <a:spAutoFit/>
          </a:bodyPr>
          <a:lstStyle/>
          <a:p>
            <a:pPr indent="-457200"/>
            <a:r>
              <a:rPr lang="es-CL" sz="900" dirty="0">
                <a:effectLst/>
                <a:latin typeface="Times New Roman" panose="02020603050405020304" pitchFamily="18" charset="0"/>
                <a:ea typeface="Arial" panose="020B0604020202020204" pitchFamily="34" charset="0"/>
              </a:rPr>
              <a:t>Organización Mundial de la Salud. (2023). </a:t>
            </a:r>
            <a:r>
              <a:rPr lang="es-CL" sz="900" i="1" dirty="0">
                <a:effectLst/>
                <a:latin typeface="Times New Roman" panose="02020603050405020304" pitchFamily="18" charset="0"/>
                <a:ea typeface="Arial" panose="020B0604020202020204" pitchFamily="34" charset="0"/>
              </a:rPr>
              <a:t>Marco de aplicación de la iniciativa mundial contra el cáncer de mama: evaluación, fortalecimiento y expansión de los servicios de detección precoz y tratamiento del cáncer de mama: resumen ejecutivo</a:t>
            </a:r>
            <a:r>
              <a:rPr lang="es-CL" sz="900" dirty="0">
                <a:effectLst/>
                <a:latin typeface="Times New Roman" panose="02020603050405020304" pitchFamily="18" charset="0"/>
                <a:ea typeface="Arial" panose="020B0604020202020204" pitchFamily="34" charset="0"/>
              </a:rPr>
              <a:t>.</a:t>
            </a:r>
            <a:endParaRPr lang="es-CL" sz="900" dirty="0">
              <a:effectLst/>
              <a:latin typeface="Arial" panose="020B0604020202020204" pitchFamily="34" charset="0"/>
              <a:ea typeface="Arial" panose="020B0604020202020204" pitchFamily="34" charset="0"/>
            </a:endParaRPr>
          </a:p>
        </p:txBody>
      </p:sp>
      <p:sp>
        <p:nvSpPr>
          <p:cNvPr id="13" name="CuadroTexto 12">
            <a:extLst>
              <a:ext uri="{FF2B5EF4-FFF2-40B4-BE49-F238E27FC236}">
                <a16:creationId xmlns:a16="http://schemas.microsoft.com/office/drawing/2014/main" id="{2B89F1D1-3D59-4124-9B1D-1560FF0F36FB}"/>
              </a:ext>
            </a:extLst>
          </p:cNvPr>
          <p:cNvSpPr txBox="1"/>
          <p:nvPr/>
        </p:nvSpPr>
        <p:spPr>
          <a:xfrm>
            <a:off x="7103796" y="5868533"/>
            <a:ext cx="6097604" cy="369332"/>
          </a:xfrm>
          <a:prstGeom prst="rect">
            <a:avLst/>
          </a:prstGeom>
          <a:noFill/>
        </p:spPr>
        <p:txBody>
          <a:bodyPr wrap="square">
            <a:spAutoFit/>
          </a:bodyPr>
          <a:lstStyle>
            <a:defPPr>
              <a:defRPr lang="es-CL"/>
            </a:defPPr>
            <a:lvl1pPr indent="-457200">
              <a:defRPr sz="1000">
                <a:effectLst/>
                <a:latin typeface="Times New Roman" panose="02020603050405020304" pitchFamily="18" charset="0"/>
                <a:ea typeface="Arial" panose="020B0604020202020204" pitchFamily="34" charset="0"/>
              </a:defRPr>
            </a:lvl1pPr>
          </a:lstStyle>
          <a:p>
            <a:r>
              <a:rPr lang="en-US" sz="900" dirty="0"/>
              <a:t>International Agency for Research on Cancer. (2020). Chile, GLOBOCAN 2020.</a:t>
            </a:r>
            <a:endParaRPr lang="es-CL" sz="900" dirty="0"/>
          </a:p>
          <a:p>
            <a:r>
              <a:rPr lang="en-US" sz="900" dirty="0">
                <a:hlinkClick r:id="rId5"/>
              </a:rPr>
              <a:t>https://gco.iarc.fr/today/data/factsheets/populations/152-chile-fact-sheets.pdf</a:t>
            </a:r>
            <a:endParaRPr lang="es-CL" sz="900" dirty="0"/>
          </a:p>
        </p:txBody>
      </p:sp>
      <p:sp>
        <p:nvSpPr>
          <p:cNvPr id="15" name="CuadroTexto 14">
            <a:extLst>
              <a:ext uri="{FF2B5EF4-FFF2-40B4-BE49-F238E27FC236}">
                <a16:creationId xmlns:a16="http://schemas.microsoft.com/office/drawing/2014/main" id="{6EDE7CAC-EB13-49BD-9A2A-461B1752FEE3}"/>
              </a:ext>
            </a:extLst>
          </p:cNvPr>
          <p:cNvSpPr txBox="1"/>
          <p:nvPr/>
        </p:nvSpPr>
        <p:spPr>
          <a:xfrm>
            <a:off x="7120639" y="6231534"/>
            <a:ext cx="5247824" cy="646331"/>
          </a:xfrm>
          <a:prstGeom prst="rect">
            <a:avLst/>
          </a:prstGeom>
          <a:noFill/>
        </p:spPr>
        <p:txBody>
          <a:bodyPr wrap="square">
            <a:spAutoFit/>
          </a:bodyPr>
          <a:lstStyle>
            <a:defPPr>
              <a:defRPr lang="es-CL"/>
            </a:defPPr>
            <a:lvl1pPr indent="-457200">
              <a:defRPr sz="1000">
                <a:effectLst/>
                <a:latin typeface="Times New Roman" panose="02020603050405020304" pitchFamily="18" charset="0"/>
                <a:ea typeface="Arial" panose="020B0604020202020204" pitchFamily="34" charset="0"/>
              </a:defRPr>
            </a:lvl1pPr>
          </a:lstStyle>
          <a:p>
            <a:r>
              <a:rPr lang="es-CL" sz="900" dirty="0"/>
              <a:t>Martínez Ramos, D., Simón Monterde, L., </a:t>
            </a:r>
            <a:r>
              <a:rPr lang="es-CL" sz="900" dirty="0" err="1"/>
              <a:t>Torrella</a:t>
            </a:r>
            <a:r>
              <a:rPr lang="es-CL" sz="900" dirty="0"/>
              <a:t> Ramos, A., Queralt Martín, R., </a:t>
            </a:r>
            <a:r>
              <a:rPr lang="es-CL" sz="900" dirty="0" err="1"/>
              <a:t>Suelves</a:t>
            </a:r>
            <a:r>
              <a:rPr lang="es-CL" sz="900" dirty="0"/>
              <a:t> Piqueres, C., Menor Durán, P. D., Aliaga Hilario, E., &amp; Escrig </a:t>
            </a:r>
            <a:r>
              <a:rPr lang="es-CL" sz="900" dirty="0" err="1"/>
              <a:t>Sos</a:t>
            </a:r>
            <a:r>
              <a:rPr lang="es-CL" sz="900" dirty="0"/>
              <a:t>, J. (2018). ¿Se ha incrementado la incidencia del cáncer de mama en la mujer joven? Análisis de un registro poblacional de tumores. Revista de Senología y Patología Mamaria - </a:t>
            </a:r>
            <a:r>
              <a:rPr lang="es-CL" sz="900" dirty="0" err="1"/>
              <a:t>Journal</a:t>
            </a:r>
            <a:r>
              <a:rPr lang="es-CL" sz="900" dirty="0"/>
              <a:t> </a:t>
            </a:r>
            <a:r>
              <a:rPr lang="es-CL" sz="900" dirty="0" err="1"/>
              <a:t>of</a:t>
            </a:r>
            <a:r>
              <a:rPr lang="es-CL" sz="900" dirty="0"/>
              <a:t> </a:t>
            </a:r>
            <a:r>
              <a:rPr lang="es-CL" sz="900" dirty="0" err="1"/>
              <a:t>Breast</a:t>
            </a:r>
            <a:r>
              <a:rPr lang="es-CL" sz="900" dirty="0"/>
              <a:t> </a:t>
            </a:r>
            <a:r>
              <a:rPr lang="es-CL" sz="900" dirty="0" err="1"/>
              <a:t>Science</a:t>
            </a:r>
            <a:r>
              <a:rPr lang="es-CL" sz="900" dirty="0"/>
              <a:t>, 31(1), 12–19. https://doi.org/10.1016/J.SENOL.2017.11.002</a:t>
            </a:r>
          </a:p>
        </p:txBody>
      </p:sp>
    </p:spTree>
    <p:extLst>
      <p:ext uri="{BB962C8B-B14F-4D97-AF65-F5344CB8AC3E}">
        <p14:creationId xmlns:p14="http://schemas.microsoft.com/office/powerpoint/2010/main" val="265556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9">
            <a:extLst>
              <a:ext uri="{FF2B5EF4-FFF2-40B4-BE49-F238E27FC236}">
                <a16:creationId xmlns:a16="http://schemas.microsoft.com/office/drawing/2014/main" id="{F0EAB83D-D6E2-A3EB-01A7-88912E7A5B7F}"/>
              </a:ext>
            </a:extLst>
          </p:cNvPr>
          <p:cNvSpPr>
            <a:spLocks noGrp="1"/>
          </p:cNvSpPr>
          <p:nvPr>
            <p:ph idx="1"/>
          </p:nvPr>
        </p:nvSpPr>
        <p:spPr>
          <a:xfrm>
            <a:off x="4957662" y="-148894"/>
            <a:ext cx="6406243" cy="5830224"/>
          </a:xfrm>
        </p:spPr>
        <p:txBody>
          <a:bodyPr/>
          <a:lstStyle/>
          <a:p>
            <a:endParaRPr lang="es-CL" dirty="0">
              <a:solidFill>
                <a:srgbClr val="003C58"/>
              </a:solidFill>
              <a:latin typeface="Arial" panose="020B0604020202020204" pitchFamily="34" charset="0"/>
              <a:cs typeface="Arial" panose="020B0604020202020204" pitchFamily="34" charset="0"/>
            </a:endParaRPr>
          </a:p>
          <a:p>
            <a:r>
              <a:rPr lang="es-CL" sz="1800" dirty="0">
                <a:effectLst/>
                <a:latin typeface="Calibri" panose="020F0502020204030204" pitchFamily="34" charset="0"/>
                <a:ea typeface="Calibri" panose="020F0502020204030204" pitchFamily="34" charset="0"/>
                <a:cs typeface="Times New Roman" panose="02020603050405020304" pitchFamily="18" charset="0"/>
              </a:rPr>
              <a:t>Estudio cualitativo, de carácter </a:t>
            </a:r>
            <a:r>
              <a:rPr lang="es-CL" sz="1800" dirty="0" err="1">
                <a:effectLst/>
                <a:latin typeface="Calibri" panose="020F0502020204030204" pitchFamily="34" charset="0"/>
                <a:ea typeface="Calibri" panose="020F0502020204030204" pitchFamily="34" charset="0"/>
                <a:cs typeface="Times New Roman" panose="02020603050405020304" pitchFamily="18" charset="0"/>
              </a:rPr>
              <a:t>multisituado</a:t>
            </a:r>
            <a:r>
              <a:rPr lang="es-CL" sz="1800" dirty="0">
                <a:effectLst/>
                <a:latin typeface="Calibri" panose="020F0502020204030204" pitchFamily="34" charset="0"/>
                <a:ea typeface="Calibri" panose="020F0502020204030204" pitchFamily="34" charset="0"/>
                <a:cs typeface="Times New Roman" panose="02020603050405020304" pitchFamily="18" charset="0"/>
              </a:rPr>
              <a:t>, realizado en comunas urbanas y rurales de la Región Metropolitana. </a:t>
            </a:r>
          </a:p>
          <a:p>
            <a:r>
              <a:rPr lang="es-CL" sz="1800" dirty="0">
                <a:effectLst/>
                <a:latin typeface="Calibri" panose="020F0502020204030204" pitchFamily="34" charset="0"/>
                <a:ea typeface="Calibri" panose="020F0502020204030204" pitchFamily="34" charset="0"/>
                <a:cs typeface="Times New Roman" panose="02020603050405020304" pitchFamily="18" charset="0"/>
              </a:rPr>
              <a:t>Muestra de acuerdo a criterios teóricos y prácticos, con realización de 32 relatos de vida con mujeres diagnosticadas con CM siendo menores de 40 años, del sistema público y privado de salud, y entrevistas semiestructuradas a cuidadores/as y profesionales de salud. </a:t>
            </a:r>
          </a:p>
          <a:p>
            <a:r>
              <a:rPr lang="es-CL" sz="1800" dirty="0">
                <a:latin typeface="Calibri" panose="020F0502020204030204" pitchFamily="34" charset="0"/>
                <a:ea typeface="Calibri" panose="020F0502020204030204" pitchFamily="34" charset="0"/>
                <a:cs typeface="Times New Roman" panose="02020603050405020304" pitchFamily="18" charset="0"/>
              </a:rPr>
              <a:t>Etnografía visual colaborativa.</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CL" sz="1800" dirty="0">
                <a:effectLst/>
                <a:latin typeface="Calibri" panose="020F0502020204030204" pitchFamily="34" charset="0"/>
                <a:ea typeface="Calibri" panose="020F0502020204030204" pitchFamily="34" charset="0"/>
                <a:cs typeface="Times New Roman" panose="02020603050405020304" pitchFamily="18" charset="0"/>
              </a:rPr>
              <a:t>Información analizada mediante análisis temático, con apoyo del software </a:t>
            </a:r>
            <a:r>
              <a:rPr lang="es-CL" sz="1800" dirty="0" err="1">
                <a:effectLst/>
                <a:latin typeface="Calibri" panose="020F0502020204030204" pitchFamily="34" charset="0"/>
                <a:ea typeface="Calibri" panose="020F0502020204030204" pitchFamily="34" charset="0"/>
                <a:cs typeface="Times New Roman" panose="02020603050405020304" pitchFamily="18" charset="0"/>
              </a:rPr>
              <a:t>AtlasTi</a:t>
            </a:r>
            <a:r>
              <a:rPr lang="es-CL"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s-CL" sz="1800" dirty="0">
                <a:effectLst/>
                <a:latin typeface="Calibri" panose="020F0502020204030204" pitchFamily="34" charset="0"/>
                <a:ea typeface="Calibri" panose="020F0502020204030204" pitchFamily="34" charset="0"/>
                <a:cs typeface="Times New Roman" panose="02020603050405020304" pitchFamily="18" charset="0"/>
              </a:rPr>
              <a:t>Proyecto aprobado por CEC Facultad de Medicina Universidad del Desarrollo y CEC SSMS.</a:t>
            </a:r>
          </a:p>
          <a:p>
            <a:endParaRPr lang="es-CL" dirty="0">
              <a:solidFill>
                <a:srgbClr val="003C58"/>
              </a:solidFill>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31742A01-19FE-CF59-918D-B59FE0DCC5C4}"/>
              </a:ext>
            </a:extLst>
          </p:cNvPr>
          <p:cNvSpPr txBox="1">
            <a:spLocks/>
          </p:cNvSpPr>
          <p:nvPr/>
        </p:nvSpPr>
        <p:spPr>
          <a:xfrm>
            <a:off x="170064" y="2766218"/>
            <a:ext cx="2881604"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a:solidFill>
                  <a:schemeClr val="bg1"/>
                </a:solidFill>
                <a:latin typeface="Century Gothic" panose="020B0502020202020204" pitchFamily="34" charset="0"/>
              </a:rPr>
              <a:t>Materiales</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y</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Métodos</a:t>
            </a:r>
            <a:endParaRPr lang="es-CL"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75A5D804-DFA4-3EF3-A203-48FEE2A3AA1B}"/>
              </a:ext>
            </a:extLst>
          </p:cNvPr>
          <p:cNvPicPr>
            <a:picLocks noChangeAspect="1"/>
          </p:cNvPicPr>
          <p:nvPr/>
        </p:nvPicPr>
        <p:blipFill>
          <a:blip r:embed="rId2">
            <a:extLst>
              <a:ext uri="{28A0092B-C50C-407E-A947-70E740481C1C}">
                <a14:useLocalDpi xmlns:a14="http://schemas.microsoft.com/office/drawing/2010/main" val="0"/>
              </a:ext>
            </a:extLst>
          </a:blip>
          <a:srcRect l="37842" r="15583"/>
          <a:stretch/>
        </p:blipFill>
        <p:spPr>
          <a:xfrm>
            <a:off x="0" y="1598929"/>
            <a:ext cx="4376057" cy="5285038"/>
          </a:xfrm>
          <a:prstGeom prst="rect">
            <a:avLst/>
          </a:prstGeom>
        </p:spPr>
      </p:pic>
      <p:sp>
        <p:nvSpPr>
          <p:cNvPr id="5" name="Rectángulo 4">
            <a:extLst>
              <a:ext uri="{FF2B5EF4-FFF2-40B4-BE49-F238E27FC236}">
                <a16:creationId xmlns:a16="http://schemas.microsoft.com/office/drawing/2014/main" id="{7864E9EC-7A9B-48FE-9963-6CC4AAC9C95D}"/>
              </a:ext>
            </a:extLst>
          </p:cNvPr>
          <p:cNvSpPr/>
          <p:nvPr/>
        </p:nvSpPr>
        <p:spPr>
          <a:xfrm>
            <a:off x="490888" y="2502567"/>
            <a:ext cx="3885169" cy="3445845"/>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Título 6">
            <a:extLst>
              <a:ext uri="{FF2B5EF4-FFF2-40B4-BE49-F238E27FC236}">
                <a16:creationId xmlns:a16="http://schemas.microsoft.com/office/drawing/2014/main" id="{195AD30B-4C78-67FC-2B94-33D52ED9A480}"/>
              </a:ext>
            </a:extLst>
          </p:cNvPr>
          <p:cNvSpPr>
            <a:spLocks noGrp="1"/>
          </p:cNvSpPr>
          <p:nvPr>
            <p:ph type="title"/>
          </p:nvPr>
        </p:nvSpPr>
        <p:spPr>
          <a:xfrm>
            <a:off x="1494453" y="3233995"/>
            <a:ext cx="2881604" cy="1325563"/>
          </a:xfrm>
        </p:spPr>
        <p:txBody>
          <a:bodyPr>
            <a:normAutofit fontScale="90000"/>
          </a:bodyPr>
          <a:lstStyle/>
          <a:p>
            <a:pPr algn="r"/>
            <a:r>
              <a:rPr lang="es-CL" b="1" dirty="0">
                <a:solidFill>
                  <a:srgbClr val="003C58"/>
                </a:solidFill>
                <a:latin typeface="Arial" panose="020B0604020202020204" pitchFamily="34" charset="0"/>
                <a:cs typeface="Arial" panose="020B0604020202020204" pitchFamily="34" charset="0"/>
              </a:rPr>
              <a:t>Materiales </a:t>
            </a:r>
            <a:br>
              <a:rPr lang="es-CL" b="1" dirty="0">
                <a:solidFill>
                  <a:srgbClr val="003C58"/>
                </a:solidFill>
                <a:latin typeface="Arial" panose="020B0604020202020204" pitchFamily="34" charset="0"/>
                <a:cs typeface="Arial" panose="020B0604020202020204" pitchFamily="34" charset="0"/>
              </a:rPr>
            </a:br>
            <a:r>
              <a:rPr lang="es-CL" b="1" dirty="0">
                <a:solidFill>
                  <a:srgbClr val="003C58"/>
                </a:solidFill>
                <a:latin typeface="Arial" panose="020B0604020202020204" pitchFamily="34" charset="0"/>
                <a:cs typeface="Arial" panose="020B0604020202020204" pitchFamily="34" charset="0"/>
              </a:rPr>
              <a:t>y métodos</a:t>
            </a:r>
          </a:p>
        </p:txBody>
      </p:sp>
      <p:sp>
        <p:nvSpPr>
          <p:cNvPr id="4" name="Rectángulo 3">
            <a:extLst>
              <a:ext uri="{FF2B5EF4-FFF2-40B4-BE49-F238E27FC236}">
                <a16:creationId xmlns:a16="http://schemas.microsoft.com/office/drawing/2014/main" id="{A6C87462-FC36-BBB2-F219-984B532B17DF}"/>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8" name="Imagen 7">
            <a:extLst>
              <a:ext uri="{FF2B5EF4-FFF2-40B4-BE49-F238E27FC236}">
                <a16:creationId xmlns:a16="http://schemas.microsoft.com/office/drawing/2014/main" id="{55D31DE3-5BA3-4817-8266-CD3A3C04039D}"/>
              </a:ext>
            </a:extLst>
          </p:cNvPr>
          <p:cNvPicPr>
            <a:picLocks noChangeAspect="1"/>
          </p:cNvPicPr>
          <p:nvPr/>
        </p:nvPicPr>
        <p:blipFill>
          <a:blip r:embed="rId3"/>
          <a:stretch>
            <a:fillRect/>
          </a:stretch>
        </p:blipFill>
        <p:spPr>
          <a:xfrm>
            <a:off x="5256376" y="4241448"/>
            <a:ext cx="5808813" cy="2430925"/>
          </a:xfrm>
          <a:prstGeom prst="rect">
            <a:avLst/>
          </a:prstGeom>
        </p:spPr>
      </p:pic>
    </p:spTree>
    <p:extLst>
      <p:ext uri="{BB962C8B-B14F-4D97-AF65-F5344CB8AC3E}">
        <p14:creationId xmlns:p14="http://schemas.microsoft.com/office/powerpoint/2010/main" val="5538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9">
            <a:extLst>
              <a:ext uri="{FF2B5EF4-FFF2-40B4-BE49-F238E27FC236}">
                <a16:creationId xmlns:a16="http://schemas.microsoft.com/office/drawing/2014/main" id="{F0EAB83D-D6E2-A3EB-01A7-88912E7A5B7F}"/>
              </a:ext>
            </a:extLst>
          </p:cNvPr>
          <p:cNvSpPr>
            <a:spLocks noGrp="1"/>
          </p:cNvSpPr>
          <p:nvPr>
            <p:ph idx="1"/>
          </p:nvPr>
        </p:nvSpPr>
        <p:spPr>
          <a:xfrm>
            <a:off x="644822" y="2484479"/>
            <a:ext cx="10577654" cy="2995504"/>
          </a:xfrm>
        </p:spPr>
        <p:txBody>
          <a:bodyPr>
            <a:noAutofit/>
          </a:bodyPr>
          <a:lstStyle/>
          <a:p>
            <a:pPr marL="0" indent="0">
              <a:spcAft>
                <a:spcPts val="800"/>
              </a:spcAft>
              <a:buNone/>
            </a:pPr>
            <a:r>
              <a:rPr lang="es-CL" sz="2400" dirty="0">
                <a:latin typeface="Calibri" panose="020F0502020204030204" pitchFamily="34" charset="0"/>
                <a:cs typeface="Times New Roman" panose="02020603050405020304" pitchFamily="18" charset="0"/>
              </a:rPr>
              <a:t>La experiencia de CM en mujeres menores de 40 años presenta características particulares. De entre los hallazgos del estudio, nos enfocamos en tres ejes temáticos de relevancia:</a:t>
            </a:r>
          </a:p>
          <a:p>
            <a:pPr lvl="2">
              <a:spcAft>
                <a:spcPts val="800"/>
              </a:spcAft>
            </a:pPr>
            <a:endParaRPr lang="es-CL" sz="2400" dirty="0">
              <a:latin typeface="Calibri" panose="020F0502020204030204" pitchFamily="34" charset="0"/>
              <a:cs typeface="Times New Roman" panose="02020603050405020304" pitchFamily="18" charset="0"/>
            </a:endParaRPr>
          </a:p>
          <a:p>
            <a:pPr marL="1257300" lvl="2" indent="-342900">
              <a:spcAft>
                <a:spcPts val="800"/>
              </a:spcAft>
              <a:buAutoNum type="arabicPeriod"/>
            </a:pPr>
            <a:r>
              <a:rPr lang="es-CL" sz="2400" dirty="0">
                <a:latin typeface="Calibri" panose="020F0502020204030204" pitchFamily="34" charset="0"/>
                <a:cs typeface="Times New Roman" panose="02020603050405020304" pitchFamily="18" charset="0"/>
              </a:rPr>
              <a:t>Barreras/inequidades en el diagnóstico de CM </a:t>
            </a:r>
          </a:p>
          <a:p>
            <a:pPr marL="1257300" lvl="2" indent="-342900">
              <a:spcAft>
                <a:spcPts val="800"/>
              </a:spcAft>
              <a:buAutoNum type="arabicPeriod"/>
            </a:pPr>
            <a:r>
              <a:rPr lang="es-CL" sz="2400" dirty="0">
                <a:latin typeface="Calibri" panose="020F0502020204030204" pitchFamily="34" charset="0"/>
                <a:cs typeface="Times New Roman" panose="02020603050405020304" pitchFamily="18" charset="0"/>
              </a:rPr>
              <a:t>Tensiones entre cuidado propio y de otros</a:t>
            </a:r>
          </a:p>
          <a:p>
            <a:pPr marL="1257300" lvl="2" indent="-342900">
              <a:spcAft>
                <a:spcPts val="800"/>
              </a:spcAft>
              <a:buAutoNum type="arabicPeriod"/>
            </a:pPr>
            <a:r>
              <a:rPr lang="es-CL" sz="2400" dirty="0">
                <a:latin typeface="Calibri" panose="020F0502020204030204" pitchFamily="34" charset="0"/>
                <a:cs typeface="Times New Roman" panose="02020603050405020304" pitchFamily="18" charset="0"/>
              </a:rPr>
              <a:t>Reconfiguración del cuerpo y la identidad</a:t>
            </a:r>
            <a:endParaRPr lang="es-CL" sz="2400" dirty="0">
              <a:solidFill>
                <a:srgbClr val="003C58"/>
              </a:solidFill>
              <a:latin typeface="+mj-lt"/>
              <a:cs typeface="Arial" panose="020B0604020202020204" pitchFamily="34" charset="0"/>
            </a:endParaRPr>
          </a:p>
        </p:txBody>
      </p:sp>
      <p:pic>
        <p:nvPicPr>
          <p:cNvPr id="3" name="Imagen 2">
            <a:extLst>
              <a:ext uri="{FF2B5EF4-FFF2-40B4-BE49-F238E27FC236}">
                <a16:creationId xmlns:a16="http://schemas.microsoft.com/office/drawing/2014/main" id="{75A5D804-DFA4-3EF3-A203-48FEE2A3AA1B}"/>
              </a:ext>
            </a:extLst>
          </p:cNvPr>
          <p:cNvPicPr>
            <a:picLocks noChangeAspect="1"/>
          </p:cNvPicPr>
          <p:nvPr/>
        </p:nvPicPr>
        <p:blipFill rotWithShape="1">
          <a:blip r:embed="rId2">
            <a:extLst>
              <a:ext uri="{28A0092B-C50C-407E-A947-70E740481C1C}">
                <a14:useLocalDpi xmlns:a14="http://schemas.microsoft.com/office/drawing/2010/main" val="0"/>
              </a:ext>
            </a:extLst>
          </a:blip>
          <a:srcRect l="37842" t="27502" r="15583"/>
          <a:stretch/>
        </p:blipFill>
        <p:spPr>
          <a:xfrm>
            <a:off x="-239" y="11355"/>
            <a:ext cx="1468722" cy="1285969"/>
          </a:xfrm>
          <a:prstGeom prst="rect">
            <a:avLst/>
          </a:prstGeom>
        </p:spPr>
      </p:pic>
      <p:sp>
        <p:nvSpPr>
          <p:cNvPr id="4" name="Rectángulo 3">
            <a:extLst>
              <a:ext uri="{FF2B5EF4-FFF2-40B4-BE49-F238E27FC236}">
                <a16:creationId xmlns:a16="http://schemas.microsoft.com/office/drawing/2014/main" id="{A6C87462-FC36-BBB2-F219-984B532B17DF}"/>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Título 6">
            <a:extLst>
              <a:ext uri="{FF2B5EF4-FFF2-40B4-BE49-F238E27FC236}">
                <a16:creationId xmlns:a16="http://schemas.microsoft.com/office/drawing/2014/main" id="{72018BAD-451C-4812-973D-38C4061E7FCE}"/>
              </a:ext>
            </a:extLst>
          </p:cNvPr>
          <p:cNvSpPr txBox="1">
            <a:spLocks/>
          </p:cNvSpPr>
          <p:nvPr/>
        </p:nvSpPr>
        <p:spPr>
          <a:xfrm>
            <a:off x="1289715" y="627300"/>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a:t>
            </a:r>
          </a:p>
        </p:txBody>
      </p:sp>
      <p:pic>
        <p:nvPicPr>
          <p:cNvPr id="2050" name="Picture 2" descr="Premium Photo | Open hand with pink ribbon for breast cancer awareness">
            <a:extLst>
              <a:ext uri="{FF2B5EF4-FFF2-40B4-BE49-F238E27FC236}">
                <a16:creationId xmlns:a16="http://schemas.microsoft.com/office/drawing/2014/main" id="{768B97DD-2B29-4F2D-A314-8D9A91BF8949}"/>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2651407" y="106430"/>
            <a:ext cx="9540593" cy="6751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19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9">
            <a:extLst>
              <a:ext uri="{FF2B5EF4-FFF2-40B4-BE49-F238E27FC236}">
                <a16:creationId xmlns:a16="http://schemas.microsoft.com/office/drawing/2014/main" id="{F0EAB83D-D6E2-A3EB-01A7-88912E7A5B7F}"/>
              </a:ext>
            </a:extLst>
          </p:cNvPr>
          <p:cNvSpPr>
            <a:spLocks noGrp="1"/>
          </p:cNvSpPr>
          <p:nvPr>
            <p:ph idx="1"/>
          </p:nvPr>
        </p:nvSpPr>
        <p:spPr>
          <a:xfrm>
            <a:off x="1028848" y="2271162"/>
            <a:ext cx="9422792" cy="3384432"/>
          </a:xfrm>
        </p:spPr>
        <p:txBody>
          <a:bodyPr>
            <a:noAutofit/>
          </a:bodyPr>
          <a:lstStyle/>
          <a:p>
            <a:pPr marL="0" indent="0">
              <a:lnSpc>
                <a:spcPct val="100000"/>
              </a:lnSpc>
              <a:spcBef>
                <a:spcPts val="1200"/>
              </a:spcBef>
              <a:buNone/>
            </a:pPr>
            <a:r>
              <a:rPr lang="es-CL" sz="2400" dirty="0">
                <a:cs typeface="Times New Roman" panose="02020603050405020304" pitchFamily="18" charset="0"/>
              </a:rPr>
              <a:t>En cuanto al itinerario terapéutico, las mayores barreras se encuentran en la etapa diagnóstico de CM, por el hecho de ser mujeres jóvenes:</a:t>
            </a:r>
          </a:p>
          <a:p>
            <a:pPr lvl="1">
              <a:lnSpc>
                <a:spcPct val="100000"/>
              </a:lnSpc>
              <a:spcBef>
                <a:spcPts val="1200"/>
              </a:spcBef>
            </a:pPr>
            <a:r>
              <a:rPr lang="es-CL" dirty="0">
                <a:cs typeface="Times New Roman" panose="02020603050405020304" pitchFamily="18" charset="0"/>
              </a:rPr>
              <a:t>Desestimación de síntomas reportados</a:t>
            </a:r>
          </a:p>
          <a:p>
            <a:pPr lvl="1">
              <a:lnSpc>
                <a:spcPct val="100000"/>
              </a:lnSpc>
              <a:spcBef>
                <a:spcPts val="1200"/>
              </a:spcBef>
            </a:pPr>
            <a:r>
              <a:rPr lang="es-CL" dirty="0">
                <a:cs typeface="Times New Roman" panose="02020603050405020304" pitchFamily="18" charset="0"/>
              </a:rPr>
              <a:t>Minimización de sospecha de CM por ser mujeres jóvenes, sin derivar a exámenes diagnósticos</a:t>
            </a:r>
          </a:p>
          <a:p>
            <a:pPr lvl="1">
              <a:lnSpc>
                <a:spcPct val="100000"/>
              </a:lnSpc>
              <a:spcBef>
                <a:spcPts val="1200"/>
              </a:spcBef>
            </a:pPr>
            <a:r>
              <a:rPr lang="es-CL" dirty="0">
                <a:cs typeface="Times New Roman" panose="02020603050405020304" pitchFamily="18" charset="0"/>
              </a:rPr>
              <a:t>Confusión con síntomas de embarazo o lactancia</a:t>
            </a:r>
          </a:p>
          <a:p>
            <a:pPr lvl="1">
              <a:lnSpc>
                <a:spcPct val="100000"/>
              </a:lnSpc>
              <a:spcBef>
                <a:spcPts val="1200"/>
              </a:spcBef>
            </a:pPr>
            <a:r>
              <a:rPr lang="es-CL" dirty="0">
                <a:cs typeface="Times New Roman" panose="02020603050405020304" pitchFamily="18" charset="0"/>
              </a:rPr>
              <a:t>Síntomas atribuidos a “mamas densas” o “quistes benignos” más propios de mujeres jóvenes</a:t>
            </a:r>
          </a:p>
          <a:p>
            <a:pPr lvl="1">
              <a:lnSpc>
                <a:spcPct val="100000"/>
              </a:lnSpc>
              <a:spcBef>
                <a:spcPts val="1200"/>
              </a:spcBef>
            </a:pPr>
            <a:endParaRPr lang="es-CL" dirty="0">
              <a:solidFill>
                <a:srgbClr val="003C58"/>
              </a:solidFill>
              <a:cs typeface="Times New Roman" panose="02020603050405020304" pitchFamily="18" charset="0"/>
            </a:endParaRPr>
          </a:p>
        </p:txBody>
      </p:sp>
      <p:pic>
        <p:nvPicPr>
          <p:cNvPr id="3" name="Imagen 2">
            <a:extLst>
              <a:ext uri="{FF2B5EF4-FFF2-40B4-BE49-F238E27FC236}">
                <a16:creationId xmlns:a16="http://schemas.microsoft.com/office/drawing/2014/main" id="{75A5D804-DFA4-3EF3-A203-48FEE2A3AA1B}"/>
              </a:ext>
            </a:extLst>
          </p:cNvPr>
          <p:cNvPicPr>
            <a:picLocks noChangeAspect="1"/>
          </p:cNvPicPr>
          <p:nvPr/>
        </p:nvPicPr>
        <p:blipFill rotWithShape="1">
          <a:blip r:embed="rId2">
            <a:extLst>
              <a:ext uri="{28A0092B-C50C-407E-A947-70E740481C1C}">
                <a14:useLocalDpi xmlns:a14="http://schemas.microsoft.com/office/drawing/2010/main" val="0"/>
              </a:ext>
            </a:extLst>
          </a:blip>
          <a:srcRect l="37842" t="27502" r="15583"/>
          <a:stretch/>
        </p:blipFill>
        <p:spPr>
          <a:xfrm>
            <a:off x="-239" y="11355"/>
            <a:ext cx="1468722" cy="1285969"/>
          </a:xfrm>
          <a:prstGeom prst="rect">
            <a:avLst/>
          </a:prstGeom>
        </p:spPr>
      </p:pic>
      <p:sp>
        <p:nvSpPr>
          <p:cNvPr id="4" name="Rectángulo 3">
            <a:extLst>
              <a:ext uri="{FF2B5EF4-FFF2-40B4-BE49-F238E27FC236}">
                <a16:creationId xmlns:a16="http://schemas.microsoft.com/office/drawing/2014/main" id="{A6C87462-FC36-BBB2-F219-984B532B17DF}"/>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Título 6">
            <a:extLst>
              <a:ext uri="{FF2B5EF4-FFF2-40B4-BE49-F238E27FC236}">
                <a16:creationId xmlns:a16="http://schemas.microsoft.com/office/drawing/2014/main" id="{72018BAD-451C-4812-973D-38C4061E7FCE}"/>
              </a:ext>
            </a:extLst>
          </p:cNvPr>
          <p:cNvSpPr txBox="1">
            <a:spLocks/>
          </p:cNvSpPr>
          <p:nvPr/>
        </p:nvSpPr>
        <p:spPr>
          <a:xfrm>
            <a:off x="589213" y="645770"/>
            <a:ext cx="10302062" cy="990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400" b="1" dirty="0">
                <a:solidFill>
                  <a:srgbClr val="003C58"/>
                </a:solidFill>
                <a:latin typeface="Arial" panose="020B0604020202020204" pitchFamily="34" charset="0"/>
                <a:cs typeface="Arial" panose="020B0604020202020204" pitchFamily="34" charset="0"/>
              </a:rPr>
              <a:t>1. Barreras/inequidades en diagnóstico</a:t>
            </a:r>
          </a:p>
        </p:txBody>
      </p:sp>
      <p:pic>
        <p:nvPicPr>
          <p:cNvPr id="6" name="Imagen 5">
            <a:extLst>
              <a:ext uri="{FF2B5EF4-FFF2-40B4-BE49-F238E27FC236}">
                <a16:creationId xmlns:a16="http://schemas.microsoft.com/office/drawing/2014/main" id="{2582CAA4-6834-473E-8695-05D930E49473}"/>
              </a:ext>
            </a:extLst>
          </p:cNvPr>
          <p:cNvPicPr>
            <a:picLocks noChangeAspect="1"/>
          </p:cNvPicPr>
          <p:nvPr/>
        </p:nvPicPr>
        <p:blipFill>
          <a:blip r:embed="rId3">
            <a:alphaModFix amt="20000"/>
          </a:blip>
          <a:stretch>
            <a:fillRect/>
          </a:stretch>
        </p:blipFill>
        <p:spPr>
          <a:xfrm>
            <a:off x="4429124" y="1636747"/>
            <a:ext cx="7794493" cy="5122096"/>
          </a:xfrm>
          <a:prstGeom prst="rect">
            <a:avLst/>
          </a:prstGeom>
        </p:spPr>
      </p:pic>
    </p:spTree>
    <p:extLst>
      <p:ext uri="{BB962C8B-B14F-4D97-AF65-F5344CB8AC3E}">
        <p14:creationId xmlns:p14="http://schemas.microsoft.com/office/powerpoint/2010/main" val="303679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5A5D804-DFA4-3EF3-A203-48FEE2A3AA1B}"/>
              </a:ext>
            </a:extLst>
          </p:cNvPr>
          <p:cNvPicPr>
            <a:picLocks noChangeAspect="1"/>
          </p:cNvPicPr>
          <p:nvPr/>
        </p:nvPicPr>
        <p:blipFill rotWithShape="1">
          <a:blip r:embed="rId2">
            <a:extLst>
              <a:ext uri="{28A0092B-C50C-407E-A947-70E740481C1C}">
                <a14:useLocalDpi xmlns:a14="http://schemas.microsoft.com/office/drawing/2010/main" val="0"/>
              </a:ext>
            </a:extLst>
          </a:blip>
          <a:srcRect l="37842" t="27502" r="15583"/>
          <a:stretch/>
        </p:blipFill>
        <p:spPr>
          <a:xfrm>
            <a:off x="-239" y="11355"/>
            <a:ext cx="1468722" cy="1285969"/>
          </a:xfrm>
          <a:prstGeom prst="rect">
            <a:avLst/>
          </a:prstGeom>
        </p:spPr>
      </p:pic>
      <p:sp>
        <p:nvSpPr>
          <p:cNvPr id="4" name="Rectángulo 3">
            <a:extLst>
              <a:ext uri="{FF2B5EF4-FFF2-40B4-BE49-F238E27FC236}">
                <a16:creationId xmlns:a16="http://schemas.microsoft.com/office/drawing/2014/main" id="{A6C87462-FC36-BBB2-F219-984B532B17DF}"/>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Título 6">
            <a:extLst>
              <a:ext uri="{FF2B5EF4-FFF2-40B4-BE49-F238E27FC236}">
                <a16:creationId xmlns:a16="http://schemas.microsoft.com/office/drawing/2014/main" id="{72018BAD-451C-4812-973D-38C4061E7FCE}"/>
              </a:ext>
            </a:extLst>
          </p:cNvPr>
          <p:cNvSpPr txBox="1">
            <a:spLocks/>
          </p:cNvSpPr>
          <p:nvPr/>
        </p:nvSpPr>
        <p:spPr>
          <a:xfrm>
            <a:off x="589213" y="645770"/>
            <a:ext cx="10302062" cy="990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400" b="1" dirty="0">
                <a:solidFill>
                  <a:srgbClr val="003C58"/>
                </a:solidFill>
                <a:latin typeface="Arial" panose="020B0604020202020204" pitchFamily="34" charset="0"/>
                <a:cs typeface="Arial" panose="020B0604020202020204" pitchFamily="34" charset="0"/>
              </a:rPr>
              <a:t>1. Barreras/inequidades en diagnóstico</a:t>
            </a:r>
          </a:p>
        </p:txBody>
      </p:sp>
      <p:sp>
        <p:nvSpPr>
          <p:cNvPr id="5" name="CuadroTexto 4">
            <a:extLst>
              <a:ext uri="{FF2B5EF4-FFF2-40B4-BE49-F238E27FC236}">
                <a16:creationId xmlns:a16="http://schemas.microsoft.com/office/drawing/2014/main" id="{D996EE5E-C3A2-42B5-A023-6976A78797E9}"/>
              </a:ext>
            </a:extLst>
          </p:cNvPr>
          <p:cNvSpPr txBox="1"/>
          <p:nvPr/>
        </p:nvSpPr>
        <p:spPr>
          <a:xfrm>
            <a:off x="433137" y="2298474"/>
            <a:ext cx="4290645" cy="2308324"/>
          </a:xfrm>
          <a:prstGeom prst="rect">
            <a:avLst/>
          </a:prstGeom>
          <a:noFill/>
        </p:spPr>
        <p:txBody>
          <a:bodyPr wrap="square" rtlCol="0">
            <a:spAutoFit/>
          </a:bodyPr>
          <a:lstStyle/>
          <a:p>
            <a:pPr algn="ctr"/>
            <a:r>
              <a:rPr lang="es-CL" sz="2400" dirty="0">
                <a:solidFill>
                  <a:schemeClr val="accent1">
                    <a:lumMod val="50000"/>
                  </a:schemeClr>
                </a:solidFill>
                <a:effectLst/>
                <a:latin typeface="+mj-lt"/>
                <a:ea typeface="Cambria" panose="02040503050406030204" pitchFamily="18" charset="0"/>
              </a:rPr>
              <a:t>“Me dijeron que no era nada, que estaba todo bien, que ellos </a:t>
            </a:r>
            <a:r>
              <a:rPr lang="es-CL" sz="2400" b="1" dirty="0">
                <a:solidFill>
                  <a:schemeClr val="accent1">
                    <a:lumMod val="50000"/>
                  </a:schemeClr>
                </a:solidFill>
                <a:effectLst/>
                <a:latin typeface="+mj-lt"/>
                <a:ea typeface="Cambria" panose="02040503050406030204" pitchFamily="18" charset="0"/>
              </a:rPr>
              <a:t>no veían nada mal (…) que no es necesario </a:t>
            </a:r>
            <a:r>
              <a:rPr lang="es-CL" sz="2400" b="1" dirty="0" err="1">
                <a:solidFill>
                  <a:schemeClr val="accent1">
                    <a:lumMod val="50000"/>
                  </a:schemeClr>
                </a:solidFill>
                <a:effectLst/>
                <a:latin typeface="+mj-lt"/>
                <a:ea typeface="Cambria" panose="02040503050406030204" pitchFamily="18" charset="0"/>
              </a:rPr>
              <a:t>biopsiar</a:t>
            </a:r>
            <a:r>
              <a:rPr lang="es-CL" sz="2400" b="1" dirty="0">
                <a:solidFill>
                  <a:schemeClr val="accent1">
                    <a:lumMod val="50000"/>
                  </a:schemeClr>
                </a:solidFill>
                <a:effectLst/>
                <a:latin typeface="+mj-lt"/>
                <a:ea typeface="Cambria" panose="02040503050406030204" pitchFamily="18" charset="0"/>
              </a:rPr>
              <a:t>, que está todo bien</a:t>
            </a:r>
            <a:r>
              <a:rPr lang="es-CL" sz="2400" dirty="0">
                <a:solidFill>
                  <a:schemeClr val="accent1">
                    <a:lumMod val="50000"/>
                  </a:schemeClr>
                </a:solidFill>
                <a:effectLst/>
                <a:latin typeface="+mj-lt"/>
                <a:ea typeface="Cambria" panose="02040503050406030204" pitchFamily="18" charset="0"/>
              </a:rPr>
              <a:t>, perfecto”</a:t>
            </a:r>
          </a:p>
          <a:p>
            <a:pPr algn="ctr"/>
            <a:endParaRPr lang="es-CL" sz="2400" dirty="0">
              <a:latin typeface="+mj-lt"/>
            </a:endParaRPr>
          </a:p>
        </p:txBody>
      </p:sp>
      <p:sp>
        <p:nvSpPr>
          <p:cNvPr id="6" name="CuadroTexto 5">
            <a:extLst>
              <a:ext uri="{FF2B5EF4-FFF2-40B4-BE49-F238E27FC236}">
                <a16:creationId xmlns:a16="http://schemas.microsoft.com/office/drawing/2014/main" id="{DEAEB10B-8855-4662-9465-CED6CEAD2AA3}"/>
              </a:ext>
            </a:extLst>
          </p:cNvPr>
          <p:cNvSpPr txBox="1"/>
          <p:nvPr/>
        </p:nvSpPr>
        <p:spPr>
          <a:xfrm>
            <a:off x="5493019" y="2239805"/>
            <a:ext cx="5925373" cy="2677656"/>
          </a:xfrm>
          <a:prstGeom prst="rect">
            <a:avLst/>
          </a:prstGeom>
          <a:noFill/>
        </p:spPr>
        <p:txBody>
          <a:bodyPr wrap="square" rtlCol="0">
            <a:spAutoFit/>
          </a:bodyPr>
          <a:lstStyle/>
          <a:p>
            <a:pPr algn="ctr"/>
            <a:r>
              <a:rPr lang="es-CL" sz="2400" dirty="0">
                <a:solidFill>
                  <a:srgbClr val="378389"/>
                </a:solidFill>
                <a:latin typeface="+mj-lt"/>
                <a:ea typeface="Cambria" panose="02040503050406030204" pitchFamily="18" charset="0"/>
              </a:rPr>
              <a:t>“Y</a:t>
            </a:r>
            <a:r>
              <a:rPr lang="es-CL" sz="2400" dirty="0">
                <a:solidFill>
                  <a:srgbClr val="378389"/>
                </a:solidFill>
                <a:effectLst/>
                <a:latin typeface="+mj-lt"/>
                <a:ea typeface="Cambria" panose="02040503050406030204" pitchFamily="18" charset="0"/>
              </a:rPr>
              <a:t>o le dije a la doctora, le dije, ‘es que tengo esta molestia’. Y ella me dijo, ‘básicamente tú tomas café, tú fumas, entonces es cambio del tejido. Porque </a:t>
            </a:r>
            <a:r>
              <a:rPr lang="es-CL" sz="2400" b="1" dirty="0">
                <a:solidFill>
                  <a:srgbClr val="378389"/>
                </a:solidFill>
                <a:effectLst/>
                <a:latin typeface="+mj-lt"/>
                <a:ea typeface="Cambria" panose="02040503050406030204" pitchFamily="18" charset="0"/>
              </a:rPr>
              <a:t>tus mamas son densas</a:t>
            </a:r>
            <a:r>
              <a:rPr lang="es-CL" sz="2400" dirty="0">
                <a:solidFill>
                  <a:srgbClr val="378389"/>
                </a:solidFill>
                <a:effectLst/>
                <a:latin typeface="+mj-lt"/>
                <a:ea typeface="Cambria" panose="02040503050406030204" pitchFamily="18" charset="0"/>
              </a:rPr>
              <a:t>’. Ya, me quedé un tiempo con eso y después fui de nuevo porque no se me había pasado el dolor.”</a:t>
            </a:r>
            <a:endParaRPr lang="es-CL" sz="2400" dirty="0">
              <a:solidFill>
                <a:srgbClr val="378389"/>
              </a:solidFill>
              <a:effectLst/>
              <a:latin typeface="+mj-lt"/>
              <a:ea typeface="Arial" panose="020B0604020202020204" pitchFamily="34" charset="0"/>
            </a:endParaRPr>
          </a:p>
          <a:p>
            <a:pPr algn="ctr"/>
            <a:endParaRPr lang="es-CL" sz="2400" dirty="0">
              <a:solidFill>
                <a:srgbClr val="378389"/>
              </a:solidFill>
              <a:latin typeface="+mj-lt"/>
            </a:endParaRPr>
          </a:p>
        </p:txBody>
      </p:sp>
      <p:sp>
        <p:nvSpPr>
          <p:cNvPr id="9" name="CuadroTexto 8">
            <a:extLst>
              <a:ext uri="{FF2B5EF4-FFF2-40B4-BE49-F238E27FC236}">
                <a16:creationId xmlns:a16="http://schemas.microsoft.com/office/drawing/2014/main" id="{DCD87AC3-5F63-4664-94E3-E44D9848FC1E}"/>
              </a:ext>
            </a:extLst>
          </p:cNvPr>
          <p:cNvSpPr txBox="1"/>
          <p:nvPr/>
        </p:nvSpPr>
        <p:spPr>
          <a:xfrm>
            <a:off x="2026747" y="5133781"/>
            <a:ext cx="7992079" cy="1569660"/>
          </a:xfrm>
          <a:prstGeom prst="rect">
            <a:avLst/>
          </a:prstGeom>
          <a:noFill/>
        </p:spPr>
        <p:txBody>
          <a:bodyPr wrap="square" rtlCol="0">
            <a:spAutoFit/>
          </a:bodyPr>
          <a:lstStyle/>
          <a:p>
            <a:pPr algn="ctr"/>
            <a:r>
              <a:rPr lang="es-CL" sz="2400" dirty="0">
                <a:solidFill>
                  <a:schemeClr val="accent2">
                    <a:lumMod val="50000"/>
                  </a:schemeClr>
                </a:solidFill>
                <a:effectLst/>
                <a:latin typeface="+mj-lt"/>
                <a:ea typeface="Cambria" panose="02040503050406030204" pitchFamily="18" charset="0"/>
              </a:rPr>
              <a:t>“Sentía una punzada dolorosa (…). Fui a un ginecólogo a hacerme controles; </a:t>
            </a:r>
            <a:r>
              <a:rPr lang="es-CL" sz="2400" b="1" dirty="0">
                <a:solidFill>
                  <a:schemeClr val="accent2">
                    <a:lumMod val="50000"/>
                  </a:schemeClr>
                </a:solidFill>
                <a:effectLst/>
                <a:latin typeface="+mj-lt"/>
                <a:ea typeface="Cambria" panose="02040503050406030204" pitchFamily="18" charset="0"/>
              </a:rPr>
              <a:t>no me palpó las mamas ni nada</a:t>
            </a:r>
            <a:r>
              <a:rPr lang="es-CL" sz="2400" dirty="0">
                <a:solidFill>
                  <a:schemeClr val="accent2">
                    <a:lumMod val="50000"/>
                  </a:schemeClr>
                </a:solidFill>
                <a:effectLst/>
                <a:latin typeface="+mj-lt"/>
                <a:ea typeface="Cambria" panose="02040503050406030204" pitchFamily="18" charset="0"/>
              </a:rPr>
              <a:t>, solamente me mandó a hacer un PAP y una ecografía transvaginal.”</a:t>
            </a:r>
            <a:endParaRPr lang="es-CL" sz="2400" dirty="0">
              <a:solidFill>
                <a:schemeClr val="accent2">
                  <a:lumMod val="50000"/>
                </a:schemeClr>
              </a:solidFill>
              <a:effectLst/>
              <a:latin typeface="+mj-lt"/>
              <a:ea typeface="Arial" panose="020B0604020202020204" pitchFamily="34" charset="0"/>
            </a:endParaRPr>
          </a:p>
          <a:p>
            <a:pPr algn="ctr"/>
            <a:endParaRPr lang="es-CL" sz="2400" dirty="0">
              <a:solidFill>
                <a:schemeClr val="accent2">
                  <a:lumMod val="50000"/>
                </a:schemeClr>
              </a:solidFill>
              <a:latin typeface="+mj-lt"/>
            </a:endParaRPr>
          </a:p>
        </p:txBody>
      </p:sp>
    </p:spTree>
    <p:extLst>
      <p:ext uri="{BB962C8B-B14F-4D97-AF65-F5344CB8AC3E}">
        <p14:creationId xmlns:p14="http://schemas.microsoft.com/office/powerpoint/2010/main" val="189851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5A5D804-DFA4-3EF3-A203-48FEE2A3AA1B}"/>
              </a:ext>
            </a:extLst>
          </p:cNvPr>
          <p:cNvPicPr>
            <a:picLocks noChangeAspect="1"/>
          </p:cNvPicPr>
          <p:nvPr/>
        </p:nvPicPr>
        <p:blipFill rotWithShape="1">
          <a:blip r:embed="rId2">
            <a:extLst>
              <a:ext uri="{28A0092B-C50C-407E-A947-70E740481C1C}">
                <a14:useLocalDpi xmlns:a14="http://schemas.microsoft.com/office/drawing/2010/main" val="0"/>
              </a:ext>
            </a:extLst>
          </a:blip>
          <a:srcRect l="37842" t="27502" r="15583"/>
          <a:stretch/>
        </p:blipFill>
        <p:spPr>
          <a:xfrm>
            <a:off x="-239" y="11355"/>
            <a:ext cx="1468722" cy="1285969"/>
          </a:xfrm>
          <a:prstGeom prst="rect">
            <a:avLst/>
          </a:prstGeom>
        </p:spPr>
      </p:pic>
      <p:sp>
        <p:nvSpPr>
          <p:cNvPr id="4" name="Rectángulo 3">
            <a:extLst>
              <a:ext uri="{FF2B5EF4-FFF2-40B4-BE49-F238E27FC236}">
                <a16:creationId xmlns:a16="http://schemas.microsoft.com/office/drawing/2014/main" id="{A6C87462-FC36-BBB2-F219-984B532B17DF}"/>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Título 6">
            <a:extLst>
              <a:ext uri="{FF2B5EF4-FFF2-40B4-BE49-F238E27FC236}">
                <a16:creationId xmlns:a16="http://schemas.microsoft.com/office/drawing/2014/main" id="{32777D01-04D6-436E-A7DF-5792DE967452}"/>
              </a:ext>
            </a:extLst>
          </p:cNvPr>
          <p:cNvSpPr txBox="1">
            <a:spLocks/>
          </p:cNvSpPr>
          <p:nvPr/>
        </p:nvSpPr>
        <p:spPr>
          <a:xfrm>
            <a:off x="589213" y="645770"/>
            <a:ext cx="10302062" cy="990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400" b="1" dirty="0">
                <a:solidFill>
                  <a:srgbClr val="003C58"/>
                </a:solidFill>
                <a:latin typeface="Arial" panose="020B0604020202020204" pitchFamily="34" charset="0"/>
                <a:cs typeface="Arial" panose="020B0604020202020204" pitchFamily="34" charset="0"/>
              </a:rPr>
              <a:t>1. Barreras/inequidades en diagnóstico</a:t>
            </a:r>
          </a:p>
        </p:txBody>
      </p:sp>
      <p:sp>
        <p:nvSpPr>
          <p:cNvPr id="11" name="Marcador de contenido 9">
            <a:extLst>
              <a:ext uri="{FF2B5EF4-FFF2-40B4-BE49-F238E27FC236}">
                <a16:creationId xmlns:a16="http://schemas.microsoft.com/office/drawing/2014/main" id="{7EA40134-1DA4-4D7D-9950-E3B8199B21E5}"/>
              </a:ext>
            </a:extLst>
          </p:cNvPr>
          <p:cNvSpPr txBox="1">
            <a:spLocks/>
          </p:cNvSpPr>
          <p:nvPr/>
        </p:nvSpPr>
        <p:spPr>
          <a:xfrm>
            <a:off x="1741199" y="2239909"/>
            <a:ext cx="9422792" cy="33844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Font typeface="Arial" panose="020B0604020202020204" pitchFamily="34" charset="0"/>
              <a:buNone/>
            </a:pPr>
            <a:r>
              <a:rPr lang="es-MX" sz="2400" dirty="0"/>
              <a:t>Se identifican otras barreras en el proceso de diagnóstico, las cuales son más pronunciadas en el sector de salud público, y aún más si se trata de sectores rurales: </a:t>
            </a:r>
          </a:p>
          <a:p>
            <a:pPr>
              <a:lnSpc>
                <a:spcPct val="100000"/>
              </a:lnSpc>
              <a:spcBef>
                <a:spcPts val="1200"/>
              </a:spcBef>
            </a:pPr>
            <a:r>
              <a:rPr lang="es-CL" sz="2400" dirty="0">
                <a:cs typeface="Times New Roman" panose="02020603050405020304" pitchFamily="18" charset="0"/>
              </a:rPr>
              <a:t>Demoras en conseguir horas de consulta</a:t>
            </a:r>
          </a:p>
          <a:p>
            <a:pPr>
              <a:lnSpc>
                <a:spcPct val="100000"/>
              </a:lnSpc>
              <a:spcBef>
                <a:spcPts val="1200"/>
              </a:spcBef>
            </a:pPr>
            <a:r>
              <a:rPr lang="es-CL" sz="2400" dirty="0">
                <a:cs typeface="Times New Roman" panose="02020603050405020304" pitchFamily="18" charset="0"/>
              </a:rPr>
              <a:t>Demoras en resultados de exámenes</a:t>
            </a:r>
          </a:p>
          <a:p>
            <a:pPr>
              <a:lnSpc>
                <a:spcPct val="100000"/>
              </a:lnSpc>
              <a:spcBef>
                <a:spcPts val="1200"/>
              </a:spcBef>
            </a:pPr>
            <a:r>
              <a:rPr lang="es-CL" sz="2400" dirty="0">
                <a:cs typeface="Times New Roman" panose="02020603050405020304" pitchFamily="18" charset="0"/>
              </a:rPr>
              <a:t>Dificultades de acceso por distancia/costo de transporte</a:t>
            </a:r>
          </a:p>
          <a:p>
            <a:pPr>
              <a:lnSpc>
                <a:spcPct val="100000"/>
              </a:lnSpc>
              <a:spcBef>
                <a:spcPts val="1200"/>
              </a:spcBef>
            </a:pPr>
            <a:endParaRPr lang="es-CL" sz="2400" dirty="0">
              <a:cs typeface="Times New Roman" panose="02020603050405020304" pitchFamily="18" charset="0"/>
            </a:endParaRPr>
          </a:p>
        </p:txBody>
      </p:sp>
      <p:pic>
        <p:nvPicPr>
          <p:cNvPr id="5" name="Imagen 4">
            <a:extLst>
              <a:ext uri="{FF2B5EF4-FFF2-40B4-BE49-F238E27FC236}">
                <a16:creationId xmlns:a16="http://schemas.microsoft.com/office/drawing/2014/main" id="{509C7256-45E1-4B51-8235-5A96474A0E7E}"/>
              </a:ext>
            </a:extLst>
          </p:cNvPr>
          <p:cNvPicPr>
            <a:picLocks noChangeAspect="1"/>
          </p:cNvPicPr>
          <p:nvPr/>
        </p:nvPicPr>
        <p:blipFill>
          <a:blip r:embed="rId3">
            <a:alphaModFix amt="20000"/>
          </a:blip>
          <a:stretch>
            <a:fillRect/>
          </a:stretch>
        </p:blipFill>
        <p:spPr>
          <a:xfrm>
            <a:off x="1680921" y="1404937"/>
            <a:ext cx="10264589" cy="5453063"/>
          </a:xfrm>
          <a:prstGeom prst="rect">
            <a:avLst/>
          </a:prstGeom>
        </p:spPr>
      </p:pic>
    </p:spTree>
    <p:extLst>
      <p:ext uri="{BB962C8B-B14F-4D97-AF65-F5344CB8AC3E}">
        <p14:creationId xmlns:p14="http://schemas.microsoft.com/office/powerpoint/2010/main" val="169642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5A5D804-DFA4-3EF3-A203-48FEE2A3AA1B}"/>
              </a:ext>
            </a:extLst>
          </p:cNvPr>
          <p:cNvPicPr>
            <a:picLocks noChangeAspect="1"/>
          </p:cNvPicPr>
          <p:nvPr/>
        </p:nvPicPr>
        <p:blipFill rotWithShape="1">
          <a:blip r:embed="rId2">
            <a:extLst>
              <a:ext uri="{28A0092B-C50C-407E-A947-70E740481C1C}">
                <a14:useLocalDpi xmlns:a14="http://schemas.microsoft.com/office/drawing/2010/main" val="0"/>
              </a:ext>
            </a:extLst>
          </a:blip>
          <a:srcRect l="37842" t="27502" r="15583"/>
          <a:stretch/>
        </p:blipFill>
        <p:spPr>
          <a:xfrm>
            <a:off x="-239" y="11355"/>
            <a:ext cx="1468722" cy="1285969"/>
          </a:xfrm>
          <a:prstGeom prst="rect">
            <a:avLst/>
          </a:prstGeom>
        </p:spPr>
      </p:pic>
      <p:sp>
        <p:nvSpPr>
          <p:cNvPr id="4" name="Rectángulo 3">
            <a:extLst>
              <a:ext uri="{FF2B5EF4-FFF2-40B4-BE49-F238E27FC236}">
                <a16:creationId xmlns:a16="http://schemas.microsoft.com/office/drawing/2014/main" id="{A6C87462-FC36-BBB2-F219-984B532B17DF}"/>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Título 6">
            <a:extLst>
              <a:ext uri="{FF2B5EF4-FFF2-40B4-BE49-F238E27FC236}">
                <a16:creationId xmlns:a16="http://schemas.microsoft.com/office/drawing/2014/main" id="{32777D01-04D6-436E-A7DF-5792DE967452}"/>
              </a:ext>
            </a:extLst>
          </p:cNvPr>
          <p:cNvSpPr txBox="1">
            <a:spLocks/>
          </p:cNvSpPr>
          <p:nvPr/>
        </p:nvSpPr>
        <p:spPr>
          <a:xfrm>
            <a:off x="589213" y="645770"/>
            <a:ext cx="10302062" cy="990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400" b="1" dirty="0">
                <a:solidFill>
                  <a:srgbClr val="003C58"/>
                </a:solidFill>
                <a:latin typeface="Arial" panose="020B0604020202020204" pitchFamily="34" charset="0"/>
                <a:cs typeface="Arial" panose="020B0604020202020204" pitchFamily="34" charset="0"/>
              </a:rPr>
              <a:t>1. Barreras/inequidades en diagnóstico</a:t>
            </a:r>
          </a:p>
        </p:txBody>
      </p:sp>
      <p:sp>
        <p:nvSpPr>
          <p:cNvPr id="6" name="CuadroTexto 5">
            <a:extLst>
              <a:ext uri="{FF2B5EF4-FFF2-40B4-BE49-F238E27FC236}">
                <a16:creationId xmlns:a16="http://schemas.microsoft.com/office/drawing/2014/main" id="{FE0FD239-2BAB-468F-A8DB-DF047DF48C38}"/>
              </a:ext>
            </a:extLst>
          </p:cNvPr>
          <p:cNvSpPr txBox="1"/>
          <p:nvPr/>
        </p:nvSpPr>
        <p:spPr>
          <a:xfrm>
            <a:off x="5171002" y="2822189"/>
            <a:ext cx="6356328" cy="3170099"/>
          </a:xfrm>
          <a:prstGeom prst="rect">
            <a:avLst/>
          </a:prstGeom>
          <a:noFill/>
        </p:spPr>
        <p:txBody>
          <a:bodyPr wrap="square">
            <a:spAutoFit/>
          </a:bodyPr>
          <a:lstStyle/>
          <a:p>
            <a:endParaRPr lang="es-MX" sz="2000" i="1" dirty="0">
              <a:solidFill>
                <a:srgbClr val="378389"/>
              </a:solidFill>
              <a:latin typeface="Arial" panose="020B0604020202020204" pitchFamily="34" charset="0"/>
              <a:cs typeface="Arial" panose="020B0604020202020204" pitchFamily="34" charset="0"/>
            </a:endParaRPr>
          </a:p>
          <a:p>
            <a:pPr algn="ctr"/>
            <a:r>
              <a:rPr lang="es-MX" sz="2000" dirty="0">
                <a:solidFill>
                  <a:srgbClr val="378389"/>
                </a:solidFill>
                <a:latin typeface="+mj-lt"/>
                <a:cs typeface="Arial" panose="020B0604020202020204" pitchFamily="34" charset="0"/>
              </a:rPr>
              <a:t>“Mira, la primera barrera fue el CESFAM, porque como yo no estaba inscrita en el CESFAM y mis exámenes me los hice por el sistema privado, por mucho que yo iba con el certificado que me entregó mi amiga médico, no me querían dar hora. No había hora pronto, tiene que esperar, etcétera, y yo ahí, yo soy bien </a:t>
            </a:r>
            <a:r>
              <a:rPr lang="es-MX" sz="2000" dirty="0" err="1">
                <a:solidFill>
                  <a:srgbClr val="378389"/>
                </a:solidFill>
                <a:latin typeface="+mj-lt"/>
                <a:cs typeface="Arial" panose="020B0604020202020204" pitchFamily="34" charset="0"/>
              </a:rPr>
              <a:t>reclamona</a:t>
            </a:r>
            <a:r>
              <a:rPr lang="es-MX" sz="2000" dirty="0">
                <a:solidFill>
                  <a:srgbClr val="378389"/>
                </a:solidFill>
                <a:latin typeface="+mj-lt"/>
                <a:cs typeface="Arial" panose="020B0604020202020204" pitchFamily="34" charset="0"/>
              </a:rPr>
              <a:t>, entonces </a:t>
            </a:r>
            <a:r>
              <a:rPr lang="es-MX" sz="2000" b="1" dirty="0">
                <a:solidFill>
                  <a:srgbClr val="378389"/>
                </a:solidFill>
                <a:latin typeface="+mj-lt"/>
                <a:cs typeface="Arial" panose="020B0604020202020204" pitchFamily="34" charset="0"/>
              </a:rPr>
              <a:t>no dejé que me dijeran que no</a:t>
            </a:r>
            <a:r>
              <a:rPr lang="es-MX" sz="2000" dirty="0">
                <a:solidFill>
                  <a:srgbClr val="378389"/>
                </a:solidFill>
                <a:latin typeface="+mj-lt"/>
                <a:cs typeface="Arial" panose="020B0604020202020204" pitchFamily="34" charset="0"/>
              </a:rPr>
              <a:t>. Porque mi amiga me había encendido tanto las alarmas en mi cabeza, que dije, no, o sea, día que pasa, día que me estoy muriendo.”</a:t>
            </a:r>
          </a:p>
        </p:txBody>
      </p:sp>
      <p:sp>
        <p:nvSpPr>
          <p:cNvPr id="7" name="CuadroTexto 6">
            <a:extLst>
              <a:ext uri="{FF2B5EF4-FFF2-40B4-BE49-F238E27FC236}">
                <a16:creationId xmlns:a16="http://schemas.microsoft.com/office/drawing/2014/main" id="{1766DF7B-ABFC-4FAB-B014-C89E2CECAA8D}"/>
              </a:ext>
            </a:extLst>
          </p:cNvPr>
          <p:cNvSpPr txBox="1"/>
          <p:nvPr/>
        </p:nvSpPr>
        <p:spPr>
          <a:xfrm>
            <a:off x="664670" y="1931739"/>
            <a:ext cx="4290645" cy="4401205"/>
          </a:xfrm>
          <a:prstGeom prst="rect">
            <a:avLst/>
          </a:prstGeom>
          <a:noFill/>
        </p:spPr>
        <p:txBody>
          <a:bodyPr wrap="square" rtlCol="0">
            <a:spAutoFit/>
          </a:bodyPr>
          <a:lstStyle/>
          <a:p>
            <a:pPr algn="ctr"/>
            <a:r>
              <a:rPr lang="es-MX" sz="2000" dirty="0">
                <a:solidFill>
                  <a:schemeClr val="accent2">
                    <a:lumMod val="50000"/>
                  </a:schemeClr>
                </a:solidFill>
                <a:latin typeface="+mj-lt"/>
                <a:cs typeface="Arial" panose="020B0604020202020204" pitchFamily="34" charset="0"/>
              </a:rPr>
              <a:t>“Pedí una hora en la posta cercana a mi domicilio. La hora no me la daban, no me la daban. Y hay otra posta que queda como a unos 25 minutos más lejos de donde yo vivo, es como más al campo. Y ahí me dieron una hora más cercana. No me llamaban y me pidieron disculpas por un error administrativo, porque en mi caso </a:t>
            </a:r>
            <a:r>
              <a:rPr lang="es-MX" sz="2000" b="1" dirty="0">
                <a:solidFill>
                  <a:schemeClr val="accent2">
                    <a:lumMod val="50000"/>
                  </a:schemeClr>
                </a:solidFill>
                <a:latin typeface="+mj-lt"/>
                <a:cs typeface="Arial" panose="020B0604020202020204" pitchFamily="34" charset="0"/>
              </a:rPr>
              <a:t>debieron de haberme llamado antes de los 30 días y pasaron 3 meses</a:t>
            </a:r>
            <a:r>
              <a:rPr lang="es-MX" sz="2000" dirty="0">
                <a:solidFill>
                  <a:schemeClr val="accent2">
                    <a:lumMod val="50000"/>
                  </a:schemeClr>
                </a:solidFill>
                <a:latin typeface="+mj-lt"/>
                <a:cs typeface="Arial" panose="020B0604020202020204" pitchFamily="34" charset="0"/>
              </a:rPr>
              <a:t>. Y empeoró el diagnóstico porque ya estaba en etapa 3.”</a:t>
            </a:r>
            <a:endParaRPr lang="es-CL" sz="2000" dirty="0">
              <a:solidFill>
                <a:schemeClr val="accent2">
                  <a:lumMod val="50000"/>
                </a:schemeClr>
              </a:solidFill>
              <a:effectLst/>
              <a:latin typeface="+mj-lt"/>
              <a:ea typeface="Cambria" panose="02040503050406030204" pitchFamily="18" charset="0"/>
            </a:endParaRPr>
          </a:p>
          <a:p>
            <a:pPr algn="ctr"/>
            <a:endParaRPr lang="es-CL" sz="2000" dirty="0">
              <a:solidFill>
                <a:schemeClr val="accent2">
                  <a:lumMod val="50000"/>
                </a:schemeClr>
              </a:solidFill>
              <a:latin typeface="+mj-lt"/>
            </a:endParaRPr>
          </a:p>
        </p:txBody>
      </p:sp>
    </p:spTree>
    <p:extLst>
      <p:ext uri="{BB962C8B-B14F-4D97-AF65-F5344CB8AC3E}">
        <p14:creationId xmlns:p14="http://schemas.microsoft.com/office/powerpoint/2010/main" val="233421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5A5D804-DFA4-3EF3-A203-48FEE2A3AA1B}"/>
              </a:ext>
            </a:extLst>
          </p:cNvPr>
          <p:cNvPicPr>
            <a:picLocks noChangeAspect="1"/>
          </p:cNvPicPr>
          <p:nvPr/>
        </p:nvPicPr>
        <p:blipFill rotWithShape="1">
          <a:blip r:embed="rId2">
            <a:extLst>
              <a:ext uri="{28A0092B-C50C-407E-A947-70E740481C1C}">
                <a14:useLocalDpi xmlns:a14="http://schemas.microsoft.com/office/drawing/2010/main" val="0"/>
              </a:ext>
            </a:extLst>
          </a:blip>
          <a:srcRect l="37842" t="27502" r="15583"/>
          <a:stretch/>
        </p:blipFill>
        <p:spPr>
          <a:xfrm>
            <a:off x="-239" y="11355"/>
            <a:ext cx="1468722" cy="1285969"/>
          </a:xfrm>
          <a:prstGeom prst="rect">
            <a:avLst/>
          </a:prstGeom>
        </p:spPr>
      </p:pic>
      <p:sp>
        <p:nvSpPr>
          <p:cNvPr id="4" name="Rectángulo 3">
            <a:extLst>
              <a:ext uri="{FF2B5EF4-FFF2-40B4-BE49-F238E27FC236}">
                <a16:creationId xmlns:a16="http://schemas.microsoft.com/office/drawing/2014/main" id="{A6C87462-FC36-BBB2-F219-984B532B17DF}"/>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Título 6">
            <a:extLst>
              <a:ext uri="{FF2B5EF4-FFF2-40B4-BE49-F238E27FC236}">
                <a16:creationId xmlns:a16="http://schemas.microsoft.com/office/drawing/2014/main" id="{32777D01-04D6-436E-A7DF-5792DE967452}"/>
              </a:ext>
            </a:extLst>
          </p:cNvPr>
          <p:cNvSpPr txBox="1">
            <a:spLocks/>
          </p:cNvSpPr>
          <p:nvPr/>
        </p:nvSpPr>
        <p:spPr>
          <a:xfrm>
            <a:off x="1038389" y="645770"/>
            <a:ext cx="10302062" cy="990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400" b="1" dirty="0">
                <a:solidFill>
                  <a:srgbClr val="003C58"/>
                </a:solidFill>
                <a:latin typeface="Arial" panose="020B0604020202020204" pitchFamily="34" charset="0"/>
                <a:cs typeface="Arial" panose="020B0604020202020204" pitchFamily="34" charset="0"/>
              </a:rPr>
              <a:t>2. Tensiones entre cuidado propio y de otros</a:t>
            </a:r>
          </a:p>
        </p:txBody>
      </p:sp>
      <p:sp>
        <p:nvSpPr>
          <p:cNvPr id="11" name="Marcador de contenido 9">
            <a:extLst>
              <a:ext uri="{FF2B5EF4-FFF2-40B4-BE49-F238E27FC236}">
                <a16:creationId xmlns:a16="http://schemas.microsoft.com/office/drawing/2014/main" id="{7EA40134-1DA4-4D7D-9950-E3B8199B21E5}"/>
              </a:ext>
            </a:extLst>
          </p:cNvPr>
          <p:cNvSpPr txBox="1">
            <a:spLocks/>
          </p:cNvSpPr>
          <p:nvPr/>
        </p:nvSpPr>
        <p:spPr>
          <a:xfrm>
            <a:off x="1596820" y="1736784"/>
            <a:ext cx="9422792" cy="33844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1000"/>
              </a:spcBef>
              <a:spcAft>
                <a:spcPts val="800"/>
              </a:spcAft>
              <a:buNone/>
            </a:pPr>
            <a:r>
              <a:rPr lang="es-CL" sz="2400" dirty="0">
                <a:latin typeface="Calibri" panose="020F0502020204030204" pitchFamily="34" charset="0"/>
                <a:ea typeface="Calibri" panose="020F0502020204030204" pitchFamily="34" charset="0"/>
                <a:cs typeface="Times New Roman" panose="02020603050405020304" pitchFamily="18" charset="0"/>
              </a:rPr>
              <a:t>Las mujeres relatan la dificultad de priorizar su salud en contextos donde desempeñan múltiples roles como madres, parejas, dueñas de casa, y/o sostenedoras económicas, lo que genera culpa, aislamiento o sobre exigencia.</a:t>
            </a:r>
            <a:endParaRPr lang="es-CL" sz="2400" dirty="0">
              <a:cs typeface="Times New Roman" panose="02020603050405020304" pitchFamily="18" charset="0"/>
            </a:endParaRPr>
          </a:p>
        </p:txBody>
      </p:sp>
      <p:sp>
        <p:nvSpPr>
          <p:cNvPr id="6" name="CuadroTexto 5">
            <a:extLst>
              <a:ext uri="{FF2B5EF4-FFF2-40B4-BE49-F238E27FC236}">
                <a16:creationId xmlns:a16="http://schemas.microsoft.com/office/drawing/2014/main" id="{A7F69F10-F0E5-4BA9-BDC7-D3BD5D6D0E8D}"/>
              </a:ext>
            </a:extLst>
          </p:cNvPr>
          <p:cNvSpPr txBox="1"/>
          <p:nvPr/>
        </p:nvSpPr>
        <p:spPr>
          <a:xfrm>
            <a:off x="5046850" y="4496417"/>
            <a:ext cx="6660319" cy="1938992"/>
          </a:xfrm>
          <a:prstGeom prst="rect">
            <a:avLst/>
          </a:prstGeom>
          <a:noFill/>
        </p:spPr>
        <p:txBody>
          <a:bodyPr wrap="square">
            <a:spAutoFit/>
          </a:bodyPr>
          <a:lstStyle/>
          <a:p>
            <a:pPr algn="ctr"/>
            <a:r>
              <a:rPr lang="es-MX" sz="2000" dirty="0">
                <a:solidFill>
                  <a:srgbClr val="003C58"/>
                </a:solidFill>
                <a:latin typeface="+mj-lt"/>
                <a:cs typeface="Arial" panose="020B0604020202020204" pitchFamily="34" charset="0"/>
              </a:rPr>
              <a:t>“Lo otro que me afectó fue que yo había sido mamá hacía dos años, mi hija estaba pequeña, tuve que dejar de dar pechuga, no sé, dos días antes de empezar quimioterapia, pues era porque el doctor me dijo, ya </a:t>
            </a:r>
            <a:r>
              <a:rPr lang="es-MX" sz="2000" dirty="0" err="1">
                <a:solidFill>
                  <a:srgbClr val="003C58"/>
                </a:solidFill>
                <a:latin typeface="+mj-lt"/>
                <a:cs typeface="Arial" panose="020B0604020202020204" pitchFamily="34" charset="0"/>
              </a:rPr>
              <a:t>tenís</a:t>
            </a:r>
            <a:r>
              <a:rPr lang="es-MX" sz="2000" dirty="0">
                <a:solidFill>
                  <a:srgbClr val="003C58"/>
                </a:solidFill>
                <a:latin typeface="+mj-lt"/>
                <a:cs typeface="Arial" panose="020B0604020202020204" pitchFamily="34" charset="0"/>
              </a:rPr>
              <a:t> que cortar la pechuga, no le puedes dar pechuga a la </a:t>
            </a:r>
            <a:r>
              <a:rPr lang="es-MX" sz="2000" dirty="0" err="1">
                <a:solidFill>
                  <a:srgbClr val="003C58"/>
                </a:solidFill>
                <a:latin typeface="+mj-lt"/>
                <a:cs typeface="Arial" panose="020B0604020202020204" pitchFamily="34" charset="0"/>
              </a:rPr>
              <a:t>Isi</a:t>
            </a:r>
            <a:r>
              <a:rPr lang="es-MX" sz="2000" dirty="0">
                <a:solidFill>
                  <a:srgbClr val="003C58"/>
                </a:solidFill>
                <a:latin typeface="+mj-lt"/>
                <a:cs typeface="Arial" panose="020B0604020202020204" pitchFamily="34" charset="0"/>
              </a:rPr>
              <a:t>, y </a:t>
            </a:r>
            <a:r>
              <a:rPr lang="es-MX" sz="2000" b="1" dirty="0">
                <a:solidFill>
                  <a:srgbClr val="003C58"/>
                </a:solidFill>
                <a:latin typeface="+mj-lt"/>
                <a:cs typeface="Arial" panose="020B0604020202020204" pitchFamily="34" charset="0"/>
              </a:rPr>
              <a:t>con el dolor de mi alma le dejé de dar pecho</a:t>
            </a:r>
            <a:r>
              <a:rPr lang="es-MX" sz="2000" dirty="0">
                <a:solidFill>
                  <a:srgbClr val="003C58"/>
                </a:solidFill>
                <a:latin typeface="+mj-lt"/>
                <a:cs typeface="Arial" panose="020B0604020202020204" pitchFamily="34" charset="0"/>
              </a:rPr>
              <a:t>.”</a:t>
            </a:r>
          </a:p>
        </p:txBody>
      </p:sp>
      <p:sp>
        <p:nvSpPr>
          <p:cNvPr id="8" name="CuadroTexto 7">
            <a:extLst>
              <a:ext uri="{FF2B5EF4-FFF2-40B4-BE49-F238E27FC236}">
                <a16:creationId xmlns:a16="http://schemas.microsoft.com/office/drawing/2014/main" id="{08E0FA13-B721-435A-9FCA-12856E8C57C6}"/>
              </a:ext>
            </a:extLst>
          </p:cNvPr>
          <p:cNvSpPr txBox="1"/>
          <p:nvPr/>
        </p:nvSpPr>
        <p:spPr>
          <a:xfrm>
            <a:off x="484831" y="3690782"/>
            <a:ext cx="4401022" cy="2246769"/>
          </a:xfrm>
          <a:prstGeom prst="rect">
            <a:avLst/>
          </a:prstGeom>
          <a:noFill/>
        </p:spPr>
        <p:txBody>
          <a:bodyPr wrap="square">
            <a:spAutoFit/>
          </a:bodyPr>
          <a:lstStyle/>
          <a:p>
            <a:pPr algn="ctr"/>
            <a:r>
              <a:rPr lang="es-MX" sz="2000" dirty="0">
                <a:solidFill>
                  <a:srgbClr val="378389"/>
                </a:solidFill>
                <a:latin typeface="+mj-lt"/>
                <a:cs typeface="Arial" panose="020B0604020202020204" pitchFamily="34" charset="0"/>
              </a:rPr>
              <a:t>“Perder los roles. Yo siempre había sido cuidadora, cuidando a otros, y me tocó ser paciente. </a:t>
            </a:r>
            <a:r>
              <a:rPr lang="es-MX" sz="2000" b="1" dirty="0">
                <a:solidFill>
                  <a:srgbClr val="378389"/>
                </a:solidFill>
                <a:latin typeface="+mj-lt"/>
                <a:cs typeface="Arial" panose="020B0604020202020204" pitchFamily="34" charset="0"/>
              </a:rPr>
              <a:t>Me tocó estar en el lado vulnerable, donde necesitaba pedir ayuda,</a:t>
            </a:r>
            <a:r>
              <a:rPr lang="es-MX" sz="2000" dirty="0">
                <a:solidFill>
                  <a:srgbClr val="378389"/>
                </a:solidFill>
                <a:latin typeface="+mj-lt"/>
                <a:cs typeface="Arial" panose="020B0604020202020204" pitchFamily="34" charset="0"/>
              </a:rPr>
              <a:t> donde me cansaba por subir la escalera.”</a:t>
            </a:r>
          </a:p>
          <a:p>
            <a:pPr algn="ctr"/>
            <a:endParaRPr lang="es-MX" sz="2000" dirty="0">
              <a:solidFill>
                <a:srgbClr val="378389"/>
              </a:solidFill>
              <a:latin typeface="+mj-lt"/>
              <a:cs typeface="Arial" panose="020B0604020202020204" pitchFamily="34" charset="0"/>
            </a:endParaRPr>
          </a:p>
        </p:txBody>
      </p:sp>
    </p:spTree>
    <p:extLst>
      <p:ext uri="{BB962C8B-B14F-4D97-AF65-F5344CB8AC3E}">
        <p14:creationId xmlns:p14="http://schemas.microsoft.com/office/powerpoint/2010/main" val="84714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c7120819-f86e-4104-a7b9-55639b8a3ad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33943C9FF9478F439C0474475041B0E1" ma:contentTypeVersion="17" ma:contentTypeDescription="Crear nuevo documento." ma:contentTypeScope="" ma:versionID="e3b638ca3080ca95ad3e2d4301fae0b6">
  <xsd:schema xmlns:xsd="http://www.w3.org/2001/XMLSchema" xmlns:xs="http://www.w3.org/2001/XMLSchema" xmlns:p="http://schemas.microsoft.com/office/2006/metadata/properties" xmlns:ns3="c7120819-f86e-4104-a7b9-55639b8a3ad5" xmlns:ns4="84fdf683-3216-49ff-ad09-3db525378dd5" targetNamespace="http://schemas.microsoft.com/office/2006/metadata/properties" ma:root="true" ma:fieldsID="01ae002da44e2b791ea121ba12db9a6e" ns3:_="" ns4:_="">
    <xsd:import namespace="c7120819-f86e-4104-a7b9-55639b8a3ad5"/>
    <xsd:import namespace="84fdf683-3216-49ff-ad09-3db525378dd5"/>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DateTaken" minOccurs="0"/>
                <xsd:element ref="ns3:MediaServiceAutoTags" minOccurs="0"/>
                <xsd:element ref="ns3:MediaLengthInSeconds" minOccurs="0"/>
                <xsd:element ref="ns3:MediaServiceObjectDetectorVersions" minOccurs="0"/>
                <xsd:element ref="ns3:MediaServiceLocation" minOccurs="0"/>
                <xsd:element ref="ns3:MediaServiceGenerationTime" minOccurs="0"/>
                <xsd:element ref="ns3:MediaServiceEventHashCode" minOccurs="0"/>
                <xsd:element ref="ns3:MediaServiceOCR" minOccurs="0"/>
                <xsd:element ref="ns3:_activity" minOccurs="0"/>
                <xsd:element ref="ns4:SharedWithUsers" minOccurs="0"/>
                <xsd:element ref="ns4:SharedWithDetails" minOccurs="0"/>
                <xsd:element ref="ns4:SharingHintHash" minOccurs="0"/>
                <xsd:element ref="ns3:MediaServiceSystemTag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120819-f86e-4104-a7b9-55639b8a3a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fdf683-3216-49ff-ad09-3db525378dd5" elementFormDefault="qualified">
    <xsd:import namespace="http://schemas.microsoft.com/office/2006/documentManagement/types"/>
    <xsd:import namespace="http://schemas.microsoft.com/office/infopath/2007/PartnerControls"/>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element name="SharingHintHash" ma:index="22"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AEF708-7102-4B3C-B706-35364FAA4553}">
  <ds:schemaRefs>
    <ds:schemaRef ds:uri="http://schemas.microsoft.com/sharepoint/v3/contenttype/forms"/>
  </ds:schemaRefs>
</ds:datastoreItem>
</file>

<file path=customXml/itemProps2.xml><?xml version="1.0" encoding="utf-8"?>
<ds:datastoreItem xmlns:ds="http://schemas.openxmlformats.org/officeDocument/2006/customXml" ds:itemID="{B82273C6-BD7E-43FA-BF1B-70C06C92A103}">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84fdf683-3216-49ff-ad09-3db525378dd5"/>
    <ds:schemaRef ds:uri="c7120819-f86e-4104-a7b9-55639b8a3ad5"/>
    <ds:schemaRef ds:uri="http://www.w3.org/XML/1998/namespace"/>
  </ds:schemaRefs>
</ds:datastoreItem>
</file>

<file path=customXml/itemProps3.xml><?xml version="1.0" encoding="utf-8"?>
<ds:datastoreItem xmlns:ds="http://schemas.openxmlformats.org/officeDocument/2006/customXml" ds:itemID="{5BF20745-A163-4DBD-AC1A-07A4A64301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120819-f86e-4104-a7b9-55639b8a3ad5"/>
    <ds:schemaRef ds:uri="84fdf683-3216-49ff-ad09-3db525378d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2506</TotalTime>
  <Words>1938</Words>
  <Application>Microsoft Office PowerPoint</Application>
  <PresentationFormat>Panorámica</PresentationFormat>
  <Paragraphs>77</Paragraphs>
  <Slides>14</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14</vt:i4>
      </vt:variant>
    </vt:vector>
  </HeadingPairs>
  <TitlesOfParts>
    <vt:vector size="21" baseType="lpstr">
      <vt:lpstr>Aptos</vt:lpstr>
      <vt:lpstr>Arial</vt:lpstr>
      <vt:lpstr>Calibri</vt:lpstr>
      <vt:lpstr>Calibri Light</vt:lpstr>
      <vt:lpstr>Century Gothic</vt:lpstr>
      <vt:lpstr>Times New Roman</vt:lpstr>
      <vt:lpstr>Tema de Office</vt:lpstr>
      <vt:lpstr>Presentación de PowerPoint</vt:lpstr>
      <vt:lpstr>Presentación de PowerPoint</vt:lpstr>
      <vt:lpstr>Materiales  y métodos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Conclusión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Matías Alejandro Salamanca Muñoz</dc:creator>
  <cp:lastModifiedBy>Alexandra Obach</cp:lastModifiedBy>
  <cp:revision>43</cp:revision>
  <dcterms:created xsi:type="dcterms:W3CDTF">2023-09-24T14:12:27Z</dcterms:created>
  <dcterms:modified xsi:type="dcterms:W3CDTF">2025-11-03T22:47:41Z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0x01010033943C9FF9478F439C0474475041B0E1</vt:lpwstr>
  </property>
</Properties>
</file>