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8" r:id="rId3"/>
    <p:sldId id="265" r:id="rId4"/>
    <p:sldId id="267" r:id="rId5"/>
    <p:sldId id="266" r:id="rId6"/>
    <p:sldId id="269" r:id="rId7"/>
    <p:sldId id="270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8389"/>
    <a:srgbClr val="003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11" autoAdjust="0"/>
    <p:restoredTop sz="83100"/>
  </p:normalViewPr>
  <p:slideViewPr>
    <p:cSldViewPr snapToGrid="0">
      <p:cViewPr varScale="1">
        <p:scale>
          <a:sx n="91" d="100"/>
          <a:sy n="91" d="100"/>
        </p:scale>
        <p:origin x="7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070054-2773-3747-8AF7-AB926485F766}" type="doc">
      <dgm:prSet loTypeId="urn:microsoft.com/office/officeart/2005/8/layout/default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2D31C68E-68A4-3945-8D39-F26D85A5B6DA}">
      <dgm:prSet phldrT="[Texto]" custT="1"/>
      <dgm:spPr>
        <a:ln w="22225">
          <a:solidFill>
            <a:srgbClr val="378389"/>
          </a:solidFill>
        </a:ln>
      </dgm:spPr>
      <dgm:t>
        <a:bodyPr/>
        <a:lstStyle/>
        <a:p>
          <a:r>
            <a:rPr lang="es-ES_tradnl" sz="1800" b="1" dirty="0">
              <a:latin typeface="Aptos" panose="020B0004020202020204" pitchFamily="34" charset="0"/>
            </a:rPr>
            <a:t>Cáncer principales causas de muerte</a:t>
          </a:r>
        </a:p>
        <a:p>
          <a:r>
            <a:rPr lang="es-ES_tradnl" sz="1800" b="0" dirty="0">
              <a:latin typeface="Aptos" panose="020B0004020202020204" pitchFamily="34" charset="0"/>
            </a:rPr>
            <a:t>25% en Chile [1].</a:t>
          </a:r>
        </a:p>
      </dgm:t>
    </dgm:pt>
    <dgm:pt modelId="{63C19F5F-681D-0740-A9B7-E8493D9648F1}" type="parTrans" cxnId="{DA2094EB-279F-1848-AF56-028C5A1D0D68}">
      <dgm:prSet/>
      <dgm:spPr/>
      <dgm:t>
        <a:bodyPr/>
        <a:lstStyle/>
        <a:p>
          <a:endParaRPr lang="es-MX" sz="1800">
            <a:latin typeface="Aptos" panose="020B0004020202020204" pitchFamily="34" charset="0"/>
          </a:endParaRPr>
        </a:p>
      </dgm:t>
    </dgm:pt>
    <dgm:pt modelId="{B7749D1E-C72F-BC4E-94FD-492F44B5B69C}" type="sibTrans" cxnId="{DA2094EB-279F-1848-AF56-028C5A1D0D68}">
      <dgm:prSet/>
      <dgm:spPr/>
      <dgm:t>
        <a:bodyPr/>
        <a:lstStyle/>
        <a:p>
          <a:endParaRPr lang="es-MX" sz="1800">
            <a:latin typeface="Aptos" panose="020B0004020202020204" pitchFamily="34" charset="0"/>
          </a:endParaRPr>
        </a:p>
      </dgm:t>
    </dgm:pt>
    <dgm:pt modelId="{69E43873-C526-BB42-972B-9FA3404C4A92}">
      <dgm:prSet phldrT="[Texto]" custT="1"/>
      <dgm:spPr>
        <a:ln w="22225">
          <a:solidFill>
            <a:srgbClr val="378389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sz="1800" b="1" baseline="0" dirty="0">
              <a:latin typeface="Aptos" panose="020B0004020202020204" pitchFamily="34" charset="0"/>
            </a:rPr>
            <a:t> Predictores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sz="1800" baseline="0" dirty="0">
              <a:latin typeface="Aptos" panose="020B0004020202020204" pitchFamily="34" charset="0"/>
            </a:rPr>
            <a:t>Enfermedad, </a:t>
          </a:r>
          <a:r>
            <a:rPr lang="es-ES_tradnl" sz="1800" baseline="0" dirty="0" err="1">
              <a:latin typeface="Aptos" panose="020B0004020202020204" pitchFamily="34" charset="0"/>
            </a:rPr>
            <a:t>Sist</a:t>
          </a:r>
          <a:r>
            <a:rPr lang="es-ES_tradnl" sz="1800" baseline="0" dirty="0">
              <a:latin typeface="Aptos" panose="020B0004020202020204" pitchFamily="34" charset="0"/>
            </a:rPr>
            <a:t>. Salud, personas/entorno [2,5-6].</a:t>
          </a:r>
        </a:p>
      </dgm:t>
    </dgm:pt>
    <dgm:pt modelId="{23EBCA15-99BA-6847-89AC-4E6C7A19DE25}" type="parTrans" cxnId="{8A93204B-B9B4-8D4D-A916-E1476829A6D4}">
      <dgm:prSet/>
      <dgm:spPr/>
      <dgm:t>
        <a:bodyPr/>
        <a:lstStyle/>
        <a:p>
          <a:endParaRPr lang="es-MX" sz="1800">
            <a:latin typeface="Aptos" panose="020B0004020202020204" pitchFamily="34" charset="0"/>
          </a:endParaRPr>
        </a:p>
      </dgm:t>
    </dgm:pt>
    <dgm:pt modelId="{3973410E-B793-064A-8A22-F9DBAC426894}" type="sibTrans" cxnId="{8A93204B-B9B4-8D4D-A916-E1476829A6D4}">
      <dgm:prSet/>
      <dgm:spPr/>
      <dgm:t>
        <a:bodyPr/>
        <a:lstStyle/>
        <a:p>
          <a:endParaRPr lang="es-MX" sz="1800">
            <a:latin typeface="Aptos" panose="020B0004020202020204" pitchFamily="34" charset="0"/>
          </a:endParaRPr>
        </a:p>
      </dgm:t>
    </dgm:pt>
    <dgm:pt modelId="{37D62B70-98D0-274E-A605-565A7755E04C}">
      <dgm:prSet phldrT="[Texto]" custT="1"/>
      <dgm:spPr>
        <a:ln w="38100">
          <a:solidFill>
            <a:srgbClr val="378389"/>
          </a:solidFill>
        </a:ln>
      </dgm:spPr>
      <dgm:t>
        <a:bodyPr/>
        <a:lstStyle/>
        <a:p>
          <a:r>
            <a:rPr lang="es-ES_tradnl" sz="1800" b="1" dirty="0">
              <a:latin typeface="Aptos" panose="020B0004020202020204" pitchFamily="34" charset="0"/>
            </a:rPr>
            <a:t>Evidencia internacional: </a:t>
          </a:r>
          <a:r>
            <a:rPr lang="es-ES_tradnl" sz="1800" dirty="0">
              <a:latin typeface="Aptos" panose="020B0004020202020204" pitchFamily="34" charset="0"/>
            </a:rPr>
            <a:t>Asociación entre alta pobreza de área y etapa avanzada  en 14 de 21 cánceres en EE.UU. En UK, en 4 de 10 cánceres [8].</a:t>
          </a:r>
        </a:p>
        <a:p>
          <a:endParaRPr lang="es-ES_tradnl" sz="1800" dirty="0">
            <a:latin typeface="Aptos" panose="020B0004020202020204" pitchFamily="34" charset="0"/>
          </a:endParaRPr>
        </a:p>
        <a:p>
          <a:r>
            <a:rPr lang="es-ES_tradnl" sz="1800" b="1" dirty="0">
              <a:latin typeface="Aptos" panose="020B0004020202020204" pitchFamily="34" charset="0"/>
            </a:rPr>
            <a:t>Contexto: </a:t>
          </a:r>
          <a:r>
            <a:rPr lang="es-ES_tradnl" sz="1800" dirty="0">
              <a:latin typeface="Aptos" panose="020B0004020202020204" pitchFamily="34" charset="0"/>
            </a:rPr>
            <a:t>Chile existen altas inequidades socioeconómicas , sistema de salud altamente fragmentado, GES oncológicas foco TTO [9-11]</a:t>
          </a:r>
          <a:r>
            <a:rPr lang="es-ES_tradnl" sz="1800" dirty="0">
              <a:latin typeface="Aptos" panose="020B0004020202020204" pitchFamily="34" charset="0"/>
              <a:sym typeface="Wingdings" pitchFamily="2" charset="2"/>
            </a:rPr>
            <a:t> </a:t>
          </a:r>
          <a:r>
            <a:rPr lang="es-ES_tradnl" sz="1800" b="1" dirty="0">
              <a:latin typeface="Aptos" panose="020B0004020202020204" pitchFamily="34" charset="0"/>
              <a:sym typeface="Wingdings" pitchFamily="2" charset="2"/>
            </a:rPr>
            <a:t>&gt; fuerza de asociación</a:t>
          </a:r>
          <a:endParaRPr lang="es-ES_tradnl" sz="1800" b="1" dirty="0">
            <a:latin typeface="Aptos" panose="020B0004020202020204" pitchFamily="34" charset="0"/>
          </a:endParaRPr>
        </a:p>
      </dgm:t>
    </dgm:pt>
    <dgm:pt modelId="{8E0CB6AE-9505-BD41-8DCD-18A9295057DD}" type="parTrans" cxnId="{A916B59B-FC1F-8F47-81B8-794B687D1298}">
      <dgm:prSet/>
      <dgm:spPr/>
      <dgm:t>
        <a:bodyPr/>
        <a:lstStyle/>
        <a:p>
          <a:endParaRPr lang="es-MX" sz="1800">
            <a:latin typeface="Aptos" panose="020B0004020202020204" pitchFamily="34" charset="0"/>
          </a:endParaRPr>
        </a:p>
      </dgm:t>
    </dgm:pt>
    <dgm:pt modelId="{B350E5DD-7668-2A4D-BD57-294A51B0F15E}" type="sibTrans" cxnId="{A916B59B-FC1F-8F47-81B8-794B687D1298}">
      <dgm:prSet/>
      <dgm:spPr/>
      <dgm:t>
        <a:bodyPr/>
        <a:lstStyle/>
        <a:p>
          <a:endParaRPr lang="es-MX" sz="1800">
            <a:latin typeface="Aptos" panose="020B0004020202020204" pitchFamily="34" charset="0"/>
          </a:endParaRPr>
        </a:p>
      </dgm:t>
    </dgm:pt>
    <dgm:pt modelId="{55A4B115-E366-FB41-96DB-CCD398802EBB}">
      <dgm:prSet phldrT="[Texto]" custT="1"/>
      <dgm:spPr>
        <a:ln w="22225">
          <a:solidFill>
            <a:srgbClr val="378389"/>
          </a:solidFill>
        </a:ln>
      </dgm:spPr>
      <dgm:t>
        <a:bodyPr/>
        <a:lstStyle/>
        <a:p>
          <a:r>
            <a:rPr lang="es-ES_tradnl" sz="1800" b="1" dirty="0">
              <a:latin typeface="Aptos" panose="020B0004020202020204" pitchFamily="34" charset="0"/>
              <a:sym typeface="Wingdings" pitchFamily="2" charset="2"/>
            </a:rPr>
            <a:t>Desafío Chile.</a:t>
          </a:r>
        </a:p>
        <a:p>
          <a:r>
            <a:rPr lang="es-ES_tradnl" sz="1800" dirty="0">
              <a:latin typeface="Aptos" panose="020B0004020202020204" pitchFamily="34" charset="0"/>
            </a:rPr>
            <a:t>Dg Ca mama TNM I-II Chile 60-70% vs UK 85% [3,4]. </a:t>
          </a:r>
        </a:p>
      </dgm:t>
    </dgm:pt>
    <dgm:pt modelId="{57666C5C-E568-E142-BAE5-C8D266E370D8}" type="sibTrans" cxnId="{1175B559-E75A-4645-AA5E-2C74F23E44F9}">
      <dgm:prSet/>
      <dgm:spPr/>
      <dgm:t>
        <a:bodyPr/>
        <a:lstStyle/>
        <a:p>
          <a:endParaRPr lang="es-MX" sz="1800">
            <a:latin typeface="Aptos" panose="020B0004020202020204" pitchFamily="34" charset="0"/>
          </a:endParaRPr>
        </a:p>
      </dgm:t>
    </dgm:pt>
    <dgm:pt modelId="{ABA0AB7C-BCA7-7546-9FC4-A5BD0E9E4916}" type="parTrans" cxnId="{1175B559-E75A-4645-AA5E-2C74F23E44F9}">
      <dgm:prSet/>
      <dgm:spPr/>
      <dgm:t>
        <a:bodyPr/>
        <a:lstStyle/>
        <a:p>
          <a:endParaRPr lang="es-MX" sz="1800">
            <a:latin typeface="Aptos" panose="020B0004020202020204" pitchFamily="34" charset="0"/>
          </a:endParaRPr>
        </a:p>
      </dgm:t>
    </dgm:pt>
    <dgm:pt modelId="{4DE0F749-2232-054E-BA1B-21F09540B88B}">
      <dgm:prSet phldrT="[Texto]" custT="1"/>
      <dgm:spPr>
        <a:ln w="22225">
          <a:solidFill>
            <a:srgbClr val="378389"/>
          </a:solidFill>
        </a:ln>
      </dgm:spPr>
      <dgm:t>
        <a:bodyPr/>
        <a:lstStyle/>
        <a:p>
          <a:r>
            <a:rPr lang="es-ES_tradnl" sz="1800" b="1" dirty="0">
              <a:latin typeface="Aptos" panose="020B0004020202020204" pitchFamily="34" charset="0"/>
            </a:rPr>
            <a:t>Diagnóstico temprano</a:t>
          </a:r>
        </a:p>
        <a:p>
          <a:r>
            <a:rPr lang="es-ES_tradnl" sz="1800" b="0" dirty="0">
              <a:latin typeface="Aptos" panose="020B0004020202020204" pitchFamily="34" charset="0"/>
            </a:rPr>
            <a:t>Tasa </a:t>
          </a:r>
          <a:r>
            <a:rPr lang="es-ES_tradnl" sz="1800" b="0" dirty="0" err="1">
              <a:latin typeface="Aptos" panose="020B0004020202020204" pitchFamily="34" charset="0"/>
            </a:rPr>
            <a:t>superv</a:t>
          </a:r>
          <a:r>
            <a:rPr lang="es-ES_tradnl" sz="1800" b="0" dirty="0">
              <a:latin typeface="Aptos" panose="020B0004020202020204" pitchFamily="34" charset="0"/>
            </a:rPr>
            <a:t>. Ca mama TNM I &gt;95% vs TNM IV 30% [2].</a:t>
          </a:r>
        </a:p>
      </dgm:t>
    </dgm:pt>
    <dgm:pt modelId="{0D276368-C602-7C4E-99E1-FC6342339173}" type="sibTrans" cxnId="{234C6881-E870-8240-B666-4F11B994CB66}">
      <dgm:prSet/>
      <dgm:spPr/>
      <dgm:t>
        <a:bodyPr/>
        <a:lstStyle/>
        <a:p>
          <a:endParaRPr lang="es-MX" sz="1800">
            <a:latin typeface="Aptos" panose="020B0004020202020204" pitchFamily="34" charset="0"/>
          </a:endParaRPr>
        </a:p>
      </dgm:t>
    </dgm:pt>
    <dgm:pt modelId="{28C319DB-EB7B-D840-83AB-331BFECC2308}" type="parTrans" cxnId="{234C6881-E870-8240-B666-4F11B994CB66}">
      <dgm:prSet/>
      <dgm:spPr/>
      <dgm:t>
        <a:bodyPr/>
        <a:lstStyle/>
        <a:p>
          <a:endParaRPr lang="es-MX" sz="1800">
            <a:latin typeface="Aptos" panose="020B0004020202020204" pitchFamily="34" charset="0"/>
          </a:endParaRPr>
        </a:p>
      </dgm:t>
    </dgm:pt>
    <dgm:pt modelId="{B1C0E913-AAD0-BA48-8AF1-FF288138DB2C}">
      <dgm:prSet/>
      <dgm:spPr/>
      <dgm:t>
        <a:bodyPr/>
        <a:lstStyle/>
        <a:p>
          <a:r>
            <a:rPr lang="es-ES_tradnl" sz="1800" b="1" dirty="0">
              <a:latin typeface="Aptos" panose="020B0004020202020204" pitchFamily="34" charset="0"/>
            </a:rPr>
            <a:t>Posición socioeconómica (PSE) </a:t>
          </a:r>
          <a:r>
            <a:rPr lang="es-ES_tradnl" sz="1800" b="0" dirty="0">
              <a:latin typeface="Aptos" panose="020B0004020202020204" pitchFamily="34" charset="0"/>
            </a:rPr>
            <a:t>A</a:t>
          </a:r>
          <a:r>
            <a:rPr lang="es-ES_tradnl" sz="1800" dirty="0">
              <a:latin typeface="Aptos" panose="020B0004020202020204" pitchFamily="34" charset="0"/>
            </a:rPr>
            <a:t>tributos sociales  y económicos que sitúan en la sociedad [7].</a:t>
          </a:r>
          <a:endParaRPr lang="es-ES_tradnl" dirty="0"/>
        </a:p>
      </dgm:t>
    </dgm:pt>
    <dgm:pt modelId="{79D28346-4D6F-4148-8A34-9ADDED497320}" type="parTrans" cxnId="{402829A3-194D-2349-97BF-67EA46C60104}">
      <dgm:prSet/>
      <dgm:spPr/>
      <dgm:t>
        <a:bodyPr/>
        <a:lstStyle/>
        <a:p>
          <a:endParaRPr lang="es-MX"/>
        </a:p>
      </dgm:t>
    </dgm:pt>
    <dgm:pt modelId="{88F8FA25-3644-E54D-98CB-F900DCA3AD06}" type="sibTrans" cxnId="{402829A3-194D-2349-97BF-67EA46C60104}">
      <dgm:prSet/>
      <dgm:spPr/>
      <dgm:t>
        <a:bodyPr/>
        <a:lstStyle/>
        <a:p>
          <a:endParaRPr lang="es-MX"/>
        </a:p>
      </dgm:t>
    </dgm:pt>
    <dgm:pt modelId="{BF81BEEA-29FD-564C-A2D4-B6F944C15CB8}" type="pres">
      <dgm:prSet presAssocID="{15070054-2773-3747-8AF7-AB926485F766}" presName="diagram" presStyleCnt="0">
        <dgm:presLayoutVars>
          <dgm:dir/>
          <dgm:resizeHandles val="exact"/>
        </dgm:presLayoutVars>
      </dgm:prSet>
      <dgm:spPr/>
    </dgm:pt>
    <dgm:pt modelId="{288D2E48-E0CE-7A48-933A-4794C9612F6D}" type="pres">
      <dgm:prSet presAssocID="{2D31C68E-68A4-3945-8D39-F26D85A5B6DA}" presName="node" presStyleLbl="node1" presStyleIdx="0" presStyleCnt="6">
        <dgm:presLayoutVars>
          <dgm:bulletEnabled val="1"/>
        </dgm:presLayoutVars>
      </dgm:prSet>
      <dgm:spPr/>
    </dgm:pt>
    <dgm:pt modelId="{FE49C578-E4C8-274E-9F2C-9BF01A0C5357}" type="pres">
      <dgm:prSet presAssocID="{B7749D1E-C72F-BC4E-94FD-492F44B5B69C}" presName="sibTrans" presStyleCnt="0"/>
      <dgm:spPr/>
    </dgm:pt>
    <dgm:pt modelId="{C999330B-BC6B-884B-ADA3-21FC93A146CC}" type="pres">
      <dgm:prSet presAssocID="{4DE0F749-2232-054E-BA1B-21F09540B88B}" presName="node" presStyleLbl="node1" presStyleIdx="1" presStyleCnt="6" custScaleX="107366">
        <dgm:presLayoutVars>
          <dgm:bulletEnabled val="1"/>
        </dgm:presLayoutVars>
      </dgm:prSet>
      <dgm:spPr/>
    </dgm:pt>
    <dgm:pt modelId="{9FB2FA21-DB0C-A946-86B6-2194EC13B75F}" type="pres">
      <dgm:prSet presAssocID="{0D276368-C602-7C4E-99E1-FC6342339173}" presName="sibTrans" presStyleCnt="0"/>
      <dgm:spPr/>
    </dgm:pt>
    <dgm:pt modelId="{48A75298-708B-D848-A3E8-F2A5692E3CD2}" type="pres">
      <dgm:prSet presAssocID="{55A4B115-E366-FB41-96DB-CCD398802EBB}" presName="node" presStyleLbl="node1" presStyleIdx="2" presStyleCnt="6">
        <dgm:presLayoutVars>
          <dgm:bulletEnabled val="1"/>
        </dgm:presLayoutVars>
      </dgm:prSet>
      <dgm:spPr/>
    </dgm:pt>
    <dgm:pt modelId="{51D78866-31D2-4E48-A420-F73FAB1D9BB8}" type="pres">
      <dgm:prSet presAssocID="{57666C5C-E568-E142-BAE5-C8D266E370D8}" presName="sibTrans" presStyleCnt="0"/>
      <dgm:spPr/>
    </dgm:pt>
    <dgm:pt modelId="{A243FBA6-AD6C-2B49-9095-C6B4C3663F5E}" type="pres">
      <dgm:prSet presAssocID="{69E43873-C526-BB42-972B-9FA3404C4A92}" presName="node" presStyleLbl="node1" presStyleIdx="3" presStyleCnt="6" custScaleX="103420">
        <dgm:presLayoutVars>
          <dgm:bulletEnabled val="1"/>
        </dgm:presLayoutVars>
      </dgm:prSet>
      <dgm:spPr/>
    </dgm:pt>
    <dgm:pt modelId="{BE0B155D-330F-184B-9274-88BDFD980B30}" type="pres">
      <dgm:prSet presAssocID="{3973410E-B793-064A-8A22-F9DBAC426894}" presName="sibTrans" presStyleCnt="0"/>
      <dgm:spPr/>
    </dgm:pt>
    <dgm:pt modelId="{D1BE9B35-4B77-2547-AED5-BAF74529E883}" type="pres">
      <dgm:prSet presAssocID="{B1C0E913-AAD0-BA48-8AF1-FF288138DB2C}" presName="node" presStyleLbl="node1" presStyleIdx="4" presStyleCnt="6">
        <dgm:presLayoutVars>
          <dgm:bulletEnabled val="1"/>
        </dgm:presLayoutVars>
      </dgm:prSet>
      <dgm:spPr/>
    </dgm:pt>
    <dgm:pt modelId="{92F30F20-4240-9146-9B92-38C072D0A43F}" type="pres">
      <dgm:prSet presAssocID="{88F8FA25-3644-E54D-98CB-F900DCA3AD06}" presName="sibTrans" presStyleCnt="0"/>
      <dgm:spPr/>
    </dgm:pt>
    <dgm:pt modelId="{CC847346-0F59-EF4E-ADE6-7F400E0E8A8A}" type="pres">
      <dgm:prSet presAssocID="{37D62B70-98D0-274E-A605-565A7755E04C}" presName="node" presStyleLbl="node1" presStyleIdx="5" presStyleCnt="6" custScaleX="336554" custLinFactNeighborX="2378" custLinFactNeighborY="987">
        <dgm:presLayoutVars>
          <dgm:bulletEnabled val="1"/>
        </dgm:presLayoutVars>
      </dgm:prSet>
      <dgm:spPr/>
    </dgm:pt>
  </dgm:ptLst>
  <dgm:cxnLst>
    <dgm:cxn modelId="{93977529-E666-344B-83F8-EDB7B1FA9079}" type="presOf" srcId="{2D31C68E-68A4-3945-8D39-F26D85A5B6DA}" destId="{288D2E48-E0CE-7A48-933A-4794C9612F6D}" srcOrd="0" destOrd="0" presId="urn:microsoft.com/office/officeart/2005/8/layout/default"/>
    <dgm:cxn modelId="{8A93204B-B9B4-8D4D-A916-E1476829A6D4}" srcId="{15070054-2773-3747-8AF7-AB926485F766}" destId="{69E43873-C526-BB42-972B-9FA3404C4A92}" srcOrd="3" destOrd="0" parTransId="{23EBCA15-99BA-6847-89AC-4E6C7A19DE25}" sibTransId="{3973410E-B793-064A-8A22-F9DBAC426894}"/>
    <dgm:cxn modelId="{1175B559-E75A-4645-AA5E-2C74F23E44F9}" srcId="{15070054-2773-3747-8AF7-AB926485F766}" destId="{55A4B115-E366-FB41-96DB-CCD398802EBB}" srcOrd="2" destOrd="0" parTransId="{ABA0AB7C-BCA7-7546-9FC4-A5BD0E9E4916}" sibTransId="{57666C5C-E568-E142-BAE5-C8D266E370D8}"/>
    <dgm:cxn modelId="{234C6881-E870-8240-B666-4F11B994CB66}" srcId="{15070054-2773-3747-8AF7-AB926485F766}" destId="{4DE0F749-2232-054E-BA1B-21F09540B88B}" srcOrd="1" destOrd="0" parTransId="{28C319DB-EB7B-D840-83AB-331BFECC2308}" sibTransId="{0D276368-C602-7C4E-99E1-FC6342339173}"/>
    <dgm:cxn modelId="{81BEDE86-6B23-2347-9B32-8E7B36F275B5}" type="presOf" srcId="{B1C0E913-AAD0-BA48-8AF1-FF288138DB2C}" destId="{D1BE9B35-4B77-2547-AED5-BAF74529E883}" srcOrd="0" destOrd="0" presId="urn:microsoft.com/office/officeart/2005/8/layout/default"/>
    <dgm:cxn modelId="{A916B59B-FC1F-8F47-81B8-794B687D1298}" srcId="{15070054-2773-3747-8AF7-AB926485F766}" destId="{37D62B70-98D0-274E-A605-565A7755E04C}" srcOrd="5" destOrd="0" parTransId="{8E0CB6AE-9505-BD41-8DCD-18A9295057DD}" sibTransId="{B350E5DD-7668-2A4D-BD57-294A51B0F15E}"/>
    <dgm:cxn modelId="{402829A3-194D-2349-97BF-67EA46C60104}" srcId="{15070054-2773-3747-8AF7-AB926485F766}" destId="{B1C0E913-AAD0-BA48-8AF1-FF288138DB2C}" srcOrd="4" destOrd="0" parTransId="{79D28346-4D6F-4148-8A34-9ADDED497320}" sibTransId="{88F8FA25-3644-E54D-98CB-F900DCA3AD06}"/>
    <dgm:cxn modelId="{F76902C2-8D00-ED40-872C-F26084941EF5}" type="presOf" srcId="{15070054-2773-3747-8AF7-AB926485F766}" destId="{BF81BEEA-29FD-564C-A2D4-B6F944C15CB8}" srcOrd="0" destOrd="0" presId="urn:microsoft.com/office/officeart/2005/8/layout/default"/>
    <dgm:cxn modelId="{4DA0B9E6-9A79-E74B-8596-66F4F333C39A}" type="presOf" srcId="{4DE0F749-2232-054E-BA1B-21F09540B88B}" destId="{C999330B-BC6B-884B-ADA3-21FC93A146CC}" srcOrd="0" destOrd="0" presId="urn:microsoft.com/office/officeart/2005/8/layout/default"/>
    <dgm:cxn modelId="{DA2094EB-279F-1848-AF56-028C5A1D0D68}" srcId="{15070054-2773-3747-8AF7-AB926485F766}" destId="{2D31C68E-68A4-3945-8D39-F26D85A5B6DA}" srcOrd="0" destOrd="0" parTransId="{63C19F5F-681D-0740-A9B7-E8493D9648F1}" sibTransId="{B7749D1E-C72F-BC4E-94FD-492F44B5B69C}"/>
    <dgm:cxn modelId="{CD39BFEE-4AAF-5143-9285-1621D9697B4D}" type="presOf" srcId="{55A4B115-E366-FB41-96DB-CCD398802EBB}" destId="{48A75298-708B-D848-A3E8-F2A5692E3CD2}" srcOrd="0" destOrd="0" presId="urn:microsoft.com/office/officeart/2005/8/layout/default"/>
    <dgm:cxn modelId="{31F514F1-5C7E-4F48-A3BC-9690BDACE58F}" type="presOf" srcId="{69E43873-C526-BB42-972B-9FA3404C4A92}" destId="{A243FBA6-AD6C-2B49-9095-C6B4C3663F5E}" srcOrd="0" destOrd="0" presId="urn:microsoft.com/office/officeart/2005/8/layout/default"/>
    <dgm:cxn modelId="{4AAFECF3-E052-944F-B606-AA22ECA8B7AC}" type="presOf" srcId="{37D62B70-98D0-274E-A605-565A7755E04C}" destId="{CC847346-0F59-EF4E-ADE6-7F400E0E8A8A}" srcOrd="0" destOrd="0" presId="urn:microsoft.com/office/officeart/2005/8/layout/default"/>
    <dgm:cxn modelId="{5323AEC7-49AD-A248-B3B7-0F9004FEC501}" type="presParOf" srcId="{BF81BEEA-29FD-564C-A2D4-B6F944C15CB8}" destId="{288D2E48-E0CE-7A48-933A-4794C9612F6D}" srcOrd="0" destOrd="0" presId="urn:microsoft.com/office/officeart/2005/8/layout/default"/>
    <dgm:cxn modelId="{865C9C19-3DCA-844B-A69D-F3C259D4F11F}" type="presParOf" srcId="{BF81BEEA-29FD-564C-A2D4-B6F944C15CB8}" destId="{FE49C578-E4C8-274E-9F2C-9BF01A0C5357}" srcOrd="1" destOrd="0" presId="urn:microsoft.com/office/officeart/2005/8/layout/default"/>
    <dgm:cxn modelId="{794F75A1-5FCB-984C-BAB7-AB82641F83E6}" type="presParOf" srcId="{BF81BEEA-29FD-564C-A2D4-B6F944C15CB8}" destId="{C999330B-BC6B-884B-ADA3-21FC93A146CC}" srcOrd="2" destOrd="0" presId="urn:microsoft.com/office/officeart/2005/8/layout/default"/>
    <dgm:cxn modelId="{37C2EB4A-A4EE-534C-973B-49B8AAFB7D45}" type="presParOf" srcId="{BF81BEEA-29FD-564C-A2D4-B6F944C15CB8}" destId="{9FB2FA21-DB0C-A946-86B6-2194EC13B75F}" srcOrd="3" destOrd="0" presId="urn:microsoft.com/office/officeart/2005/8/layout/default"/>
    <dgm:cxn modelId="{31AB0F49-05F6-294E-B6D9-99A8460885EF}" type="presParOf" srcId="{BF81BEEA-29FD-564C-A2D4-B6F944C15CB8}" destId="{48A75298-708B-D848-A3E8-F2A5692E3CD2}" srcOrd="4" destOrd="0" presId="urn:microsoft.com/office/officeart/2005/8/layout/default"/>
    <dgm:cxn modelId="{D3BA3778-C8AB-374E-898E-4B05D0537512}" type="presParOf" srcId="{BF81BEEA-29FD-564C-A2D4-B6F944C15CB8}" destId="{51D78866-31D2-4E48-A420-F73FAB1D9BB8}" srcOrd="5" destOrd="0" presId="urn:microsoft.com/office/officeart/2005/8/layout/default"/>
    <dgm:cxn modelId="{755B36B1-E465-384F-A1FB-58E8F8A16AA2}" type="presParOf" srcId="{BF81BEEA-29FD-564C-A2D4-B6F944C15CB8}" destId="{A243FBA6-AD6C-2B49-9095-C6B4C3663F5E}" srcOrd="6" destOrd="0" presId="urn:microsoft.com/office/officeart/2005/8/layout/default"/>
    <dgm:cxn modelId="{795F78CA-FCC3-DB4F-8263-64EEEF822C35}" type="presParOf" srcId="{BF81BEEA-29FD-564C-A2D4-B6F944C15CB8}" destId="{BE0B155D-330F-184B-9274-88BDFD980B30}" srcOrd="7" destOrd="0" presId="urn:microsoft.com/office/officeart/2005/8/layout/default"/>
    <dgm:cxn modelId="{98DFBE76-617D-864E-9EE2-AFB951C80E3C}" type="presParOf" srcId="{BF81BEEA-29FD-564C-A2D4-B6F944C15CB8}" destId="{D1BE9B35-4B77-2547-AED5-BAF74529E883}" srcOrd="8" destOrd="0" presId="urn:microsoft.com/office/officeart/2005/8/layout/default"/>
    <dgm:cxn modelId="{F3352904-8CAD-CA44-8AA7-077F03A64728}" type="presParOf" srcId="{BF81BEEA-29FD-564C-A2D4-B6F944C15CB8}" destId="{92F30F20-4240-9146-9B92-38C072D0A43F}" srcOrd="9" destOrd="0" presId="urn:microsoft.com/office/officeart/2005/8/layout/default"/>
    <dgm:cxn modelId="{1434D9FC-C7AD-C049-9776-0D0F71625EB6}" type="presParOf" srcId="{BF81BEEA-29FD-564C-A2D4-B6F944C15CB8}" destId="{CC847346-0F59-EF4E-ADE6-7F400E0E8A8A}" srcOrd="10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B288CA-EA3B-6B4C-8FE3-8D43D0046F24}" type="doc">
      <dgm:prSet loTypeId="urn:microsoft.com/office/officeart/2005/8/layout/StepDownProcess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MX"/>
        </a:p>
      </dgm:t>
    </dgm:pt>
    <dgm:pt modelId="{6CB22300-B37F-FA4D-AE03-1EBB87951CA7}">
      <dgm:prSet phldrT="[Texto]" custT="1"/>
      <dgm:spPr>
        <a:ln>
          <a:solidFill>
            <a:srgbClr val="378389"/>
          </a:solidFill>
        </a:ln>
      </dgm:spPr>
      <dgm:t>
        <a:bodyPr/>
        <a:lstStyle/>
        <a:p>
          <a:r>
            <a:rPr lang="es-ES_tradnl" sz="1800" dirty="0">
              <a:latin typeface="Aptos" panose="020B0004020202020204" pitchFamily="34" charset="0"/>
            </a:rPr>
            <a:t>Estudio transversal-analítico. </a:t>
          </a:r>
        </a:p>
        <a:p>
          <a:r>
            <a:rPr lang="es-ES_tradnl" sz="1800" b="1" dirty="0">
              <a:latin typeface="Aptos" panose="020B0004020202020204" pitchFamily="34" charset="0"/>
            </a:rPr>
            <a:t>Tesis doctoral Proyecto EquityCancer-LA  [12].</a:t>
          </a:r>
        </a:p>
      </dgm:t>
    </dgm:pt>
    <dgm:pt modelId="{F77BE6D7-553F-BB42-9116-DB04E79FE9A3}" type="parTrans" cxnId="{7EF1BEB0-6789-CB4C-BB59-CEF90E110537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239EFA44-3BB0-E240-806B-40216AE012DE}" type="sibTrans" cxnId="{7EF1BEB0-6789-CB4C-BB59-CEF90E110537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68FEA23C-0EE2-E842-A06F-7CBD6220D9B1}">
      <dgm:prSet phldrT="[Texto]" custT="1"/>
      <dgm:spPr/>
      <dgm:t>
        <a:bodyPr/>
        <a:lstStyle/>
        <a:p>
          <a:pPr algn="just"/>
          <a:r>
            <a:rPr lang="es-ES_tradnl" sz="1600" dirty="0">
              <a:latin typeface="Aptos" panose="020B0004020202020204" pitchFamily="34" charset="0"/>
            </a:rPr>
            <a:t>Población estudio: personas </a:t>
          </a:r>
          <a:r>
            <a:rPr lang="es-ES_tradnl" sz="1600" b="0" i="0" dirty="0"/>
            <a:t>≥ 18 años atendidas en red </a:t>
          </a:r>
          <a:r>
            <a:rPr lang="es-ES_tradnl" sz="1600" dirty="0">
              <a:latin typeface="Aptos" panose="020B0004020202020204" pitchFamily="34" charset="0"/>
            </a:rPr>
            <a:t>SSMN o SSMS.</a:t>
          </a:r>
        </a:p>
      </dgm:t>
    </dgm:pt>
    <dgm:pt modelId="{9BC54356-4EE4-9544-BF3C-ED8D46BBC040}" type="parTrans" cxnId="{C6707C64-80B6-6D4C-BF59-0FA792EDB0D8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BE71575C-7559-9545-9A92-C7DF604DE16E}" type="sibTrans" cxnId="{C6707C64-80B6-6D4C-BF59-0FA792EDB0D8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4E1EA244-2BDE-4E49-BE1D-79C96118C589}">
      <dgm:prSet phldrT="[Texto]" custT="1"/>
      <dgm:spPr>
        <a:ln>
          <a:solidFill>
            <a:srgbClr val="378389"/>
          </a:solidFill>
        </a:ln>
      </dgm:spPr>
      <dgm:t>
        <a:bodyPr/>
        <a:lstStyle/>
        <a:p>
          <a:r>
            <a:rPr lang="es-ES_tradnl" sz="1800" b="1" dirty="0">
              <a:latin typeface="Aptos" panose="020B0004020202020204" pitchFamily="34" charset="0"/>
            </a:rPr>
            <a:t>Muestra</a:t>
          </a:r>
        </a:p>
      </dgm:t>
    </dgm:pt>
    <dgm:pt modelId="{D6747D48-FC4B-5541-8847-6BFA494C63E1}" type="parTrans" cxnId="{60E909E7-F82C-0F47-8F1C-6A943E4CABF3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CAD982B7-E62F-C64B-A4D9-1099B7CE2A08}" type="sibTrans" cxnId="{60E909E7-F82C-0F47-8F1C-6A943E4CABF3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DF05D6A3-EFFD-E549-B975-5041DB7E62E4}">
      <dgm:prSet phldrT="[Texto]" custT="1"/>
      <dgm:spPr/>
      <dgm:t>
        <a:bodyPr/>
        <a:lstStyle/>
        <a:p>
          <a:pPr algn="just"/>
          <a:r>
            <a:rPr lang="es-ES_tradnl" sz="1600" dirty="0">
              <a:latin typeface="Aptos" panose="020B0004020202020204" pitchFamily="34" charset="0"/>
            </a:rPr>
            <a:t>Aleatoria y proporcional según tipo de cáncer.</a:t>
          </a:r>
        </a:p>
      </dgm:t>
    </dgm:pt>
    <dgm:pt modelId="{9F7931B5-EBC2-4140-9878-EEB9DD00285A}" type="parTrans" cxnId="{31F1A57C-38F5-FE43-817C-482AD6F6C421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C7968873-CDED-B54A-AC3E-3CCB6A7D737A}" type="sibTrans" cxnId="{31F1A57C-38F5-FE43-817C-482AD6F6C421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0F776956-1AC7-B84E-9BD3-71A66BC82628}">
      <dgm:prSet phldrT="[Texto]" custT="1"/>
      <dgm:spPr/>
      <dgm:t>
        <a:bodyPr/>
        <a:lstStyle/>
        <a:p>
          <a:r>
            <a:rPr lang="es-ES_tradnl" sz="1800" b="1" dirty="0">
              <a:latin typeface="Aptos" panose="020B0004020202020204" pitchFamily="34" charset="0"/>
            </a:rPr>
            <a:t>Periodo </a:t>
          </a:r>
        </a:p>
        <a:p>
          <a:r>
            <a:rPr lang="es-ES_tradnl" sz="1800" dirty="0">
              <a:latin typeface="Aptos" panose="020B0004020202020204" pitchFamily="34" charset="0"/>
            </a:rPr>
            <a:t>agosto 2022 a diciembre de 2023 (643 personas)</a:t>
          </a:r>
        </a:p>
      </dgm:t>
    </dgm:pt>
    <dgm:pt modelId="{C1D07AD7-5A0C-5A4D-AF85-F4DD55DE0A3B}" type="parTrans" cxnId="{0B6A73E7-0F5A-7A44-AD5D-76C56266B92A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C48F7B51-0830-EA48-BE70-54DC7E1B61F8}" type="sibTrans" cxnId="{0B6A73E7-0F5A-7A44-AD5D-76C56266B92A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82C847B1-4A37-4841-AAB0-6027B3289C10}">
      <dgm:prSet phldrT="[Texto]" custT="1"/>
      <dgm:spPr/>
      <dgm:t>
        <a:bodyPr/>
        <a:lstStyle/>
        <a:p>
          <a:pPr algn="just"/>
          <a:endParaRPr lang="es-ES_tradnl" sz="1600" dirty="0">
            <a:latin typeface="Aptos" panose="020B0004020202020204" pitchFamily="34" charset="0"/>
          </a:endParaRPr>
        </a:p>
      </dgm:t>
    </dgm:pt>
    <dgm:pt modelId="{A6B2C219-129C-EB4B-AE2A-87B20463DFA4}" type="parTrans" cxnId="{523B00F7-661C-BF4B-BED9-D92127A2DC1F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6AE853A6-7E14-E94D-89CD-23D1B9C5A47D}" type="sibTrans" cxnId="{523B00F7-661C-BF4B-BED9-D92127A2DC1F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2BE1A68B-8861-494E-9324-34880E563C8E}">
      <dgm:prSet custT="1"/>
      <dgm:spPr/>
      <dgm:t>
        <a:bodyPr/>
        <a:lstStyle/>
        <a:p>
          <a:pPr algn="just"/>
          <a:r>
            <a:rPr lang="es-ES_tradnl" sz="1600" dirty="0">
              <a:latin typeface="Aptos" panose="020B0004020202020204" pitchFamily="34" charset="0"/>
            </a:rPr>
            <a:t>Dg &lt; 12 meses.</a:t>
          </a:r>
        </a:p>
      </dgm:t>
    </dgm:pt>
    <dgm:pt modelId="{71E94E6B-CE8C-1C47-9B66-6DF768624EE9}" type="parTrans" cxnId="{D04615F1-EA59-2D4E-985D-BCE86BF95752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B0F5FBF3-D633-AB4A-94BE-208B0F43EA1A}" type="sibTrans" cxnId="{D04615F1-EA59-2D4E-985D-BCE86BF95752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A164AE96-0E78-5046-B0F7-4DB589B2C391}">
      <dgm:prSet phldrT="[Texto]" custT="1"/>
      <dgm:spPr/>
      <dgm:t>
        <a:bodyPr/>
        <a:lstStyle/>
        <a:p>
          <a:pPr algn="just"/>
          <a:r>
            <a:rPr lang="es-ES_tradnl" sz="1600" dirty="0">
              <a:latin typeface="Aptos" panose="020B0004020202020204" pitchFamily="34" charset="0"/>
            </a:rPr>
            <a:t>Exclusión: personas con tumor benigno o recurrentes.</a:t>
          </a:r>
        </a:p>
      </dgm:t>
    </dgm:pt>
    <dgm:pt modelId="{58B34C8C-733F-3D4F-94C8-976501A47158}" type="parTrans" cxnId="{553F4AB3-4307-D242-AE61-3B6C5A0B6E7B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CEA37357-CAB5-FB41-8758-1F7124D1AEC3}" type="sibTrans" cxnId="{553F4AB3-4307-D242-AE61-3B6C5A0B6E7B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990E95A6-514B-3148-8774-D0270D19A633}">
      <dgm:prSet phldrT="[Texto]" custT="1"/>
      <dgm:spPr/>
      <dgm:t>
        <a:bodyPr/>
        <a:lstStyle/>
        <a:p>
          <a:pPr algn="just"/>
          <a:r>
            <a:rPr lang="es-ES_tradnl" sz="1600" b="1" dirty="0">
              <a:latin typeface="Aptos" panose="020B0004020202020204" pitchFamily="34" charset="0"/>
            </a:rPr>
            <a:t>343 participantes.</a:t>
          </a:r>
        </a:p>
      </dgm:t>
    </dgm:pt>
    <dgm:pt modelId="{A91F5DA0-231E-874A-AAB0-C83EF722BE39}" type="parTrans" cxnId="{AD170061-B18C-794D-898D-EB5E7FCF320E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1CA24E52-4D0C-2548-85EF-2DF881FA1D2A}" type="sibTrans" cxnId="{AD170061-B18C-794D-898D-EB5E7FCF320E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ptos" panose="020B0004020202020204" pitchFamily="34" charset="0"/>
          </a:endParaRPr>
        </a:p>
      </dgm:t>
    </dgm:pt>
    <dgm:pt modelId="{9A65C4B0-97AF-7E46-A3FB-C9A1D067336B}">
      <dgm:prSet phldrT="[Texto]" custT="1"/>
      <dgm:spPr/>
      <dgm:t>
        <a:bodyPr/>
        <a:lstStyle/>
        <a:p>
          <a:pPr algn="just"/>
          <a:r>
            <a:rPr lang="es-ES_tradnl" sz="1600" dirty="0">
              <a:latin typeface="Aptos" panose="020B0004020202020204" pitchFamily="34" charset="0"/>
            </a:rPr>
            <a:t>Diagnóstico primerio de Ca mama, colorrectal, gástrico, pulmonar, vesical, renal, testicular o prostático. </a:t>
          </a:r>
        </a:p>
      </dgm:t>
    </dgm:pt>
    <dgm:pt modelId="{FCBD0829-0A1E-AC49-A33A-5EA911D687FB}" type="parTrans" cxnId="{FBB6B891-3352-0B45-AEE3-E52AA3B1C1E2}">
      <dgm:prSet/>
      <dgm:spPr/>
      <dgm:t>
        <a:bodyPr/>
        <a:lstStyle/>
        <a:p>
          <a:endParaRPr lang="es-MX"/>
        </a:p>
      </dgm:t>
    </dgm:pt>
    <dgm:pt modelId="{240A85FA-E9D7-4F4C-8EBF-0C34ED5DB4E7}" type="sibTrans" cxnId="{FBB6B891-3352-0B45-AEE3-E52AA3B1C1E2}">
      <dgm:prSet/>
      <dgm:spPr/>
      <dgm:t>
        <a:bodyPr/>
        <a:lstStyle/>
        <a:p>
          <a:endParaRPr lang="es-MX"/>
        </a:p>
      </dgm:t>
    </dgm:pt>
    <dgm:pt modelId="{FB94BB18-7220-BC45-9FDE-AF790F8CF9CC}">
      <dgm:prSet phldrT="[Texto]" custT="1"/>
      <dgm:spPr/>
      <dgm:t>
        <a:bodyPr/>
        <a:lstStyle/>
        <a:p>
          <a:pPr algn="just"/>
          <a:r>
            <a:rPr lang="es-ES_tradnl" sz="1600" dirty="0">
              <a:latin typeface="Aptos" panose="020B0004020202020204" pitchFamily="34" charset="0"/>
            </a:rPr>
            <a:t>1,2% NR; 8,3% fallecido; 8,9% no considerado por solo </a:t>
          </a:r>
          <a:r>
            <a:rPr lang="es-ES_tradnl" sz="1600" dirty="0" err="1">
              <a:latin typeface="Aptos" panose="020B0004020202020204" pitchFamily="34" charset="0"/>
            </a:rPr>
            <a:t>tto</a:t>
          </a:r>
          <a:r>
            <a:rPr lang="es-ES_tradnl" sz="1600" dirty="0">
              <a:latin typeface="Aptos" panose="020B0004020202020204" pitchFamily="34" charset="0"/>
            </a:rPr>
            <a:t> en </a:t>
          </a:r>
          <a:r>
            <a:rPr lang="es-ES_tradnl" sz="1600" dirty="0" err="1">
              <a:latin typeface="Aptos" panose="020B0004020202020204" pitchFamily="34" charset="0"/>
            </a:rPr>
            <a:t>Sist</a:t>
          </a:r>
          <a:r>
            <a:rPr lang="es-ES_tradnl" sz="1600" dirty="0">
              <a:latin typeface="Aptos" panose="020B0004020202020204" pitchFamily="34" charset="0"/>
            </a:rPr>
            <a:t>. </a:t>
          </a:r>
          <a:r>
            <a:rPr lang="es-ES_tradnl" sz="1600" dirty="0" err="1">
              <a:latin typeface="Aptos" panose="020B0004020202020204" pitchFamily="34" charset="0"/>
            </a:rPr>
            <a:t>Publ</a:t>
          </a:r>
          <a:r>
            <a:rPr lang="es-ES_tradnl" sz="1600" dirty="0">
              <a:latin typeface="Aptos" panose="020B0004020202020204" pitchFamily="34" charset="0"/>
            </a:rPr>
            <a:t>; 12,6% no criterios inclusión; 14,5% rechazo participar y 1,1% sin </a:t>
          </a:r>
          <a:r>
            <a:rPr lang="es-ES_tradnl" sz="1600" dirty="0" err="1">
              <a:latin typeface="Aptos" panose="020B0004020202020204" pitchFamily="34" charset="0"/>
            </a:rPr>
            <a:t>info</a:t>
          </a:r>
          <a:r>
            <a:rPr lang="es-ES_tradnl" sz="1600" dirty="0">
              <a:latin typeface="Aptos" panose="020B0004020202020204" pitchFamily="34" charset="0"/>
            </a:rPr>
            <a:t> estadío.</a:t>
          </a:r>
        </a:p>
      </dgm:t>
    </dgm:pt>
    <dgm:pt modelId="{7EB52FA8-0068-F445-8102-15F5B160E656}" type="parTrans" cxnId="{D2197E14-F483-D840-8874-0EC1B0859A2E}">
      <dgm:prSet/>
      <dgm:spPr/>
      <dgm:t>
        <a:bodyPr/>
        <a:lstStyle/>
        <a:p>
          <a:endParaRPr lang="es-MX"/>
        </a:p>
      </dgm:t>
    </dgm:pt>
    <dgm:pt modelId="{C12200F6-2894-5A42-BB95-B14BA90BB05C}" type="sibTrans" cxnId="{D2197E14-F483-D840-8874-0EC1B0859A2E}">
      <dgm:prSet/>
      <dgm:spPr/>
      <dgm:t>
        <a:bodyPr/>
        <a:lstStyle/>
        <a:p>
          <a:endParaRPr lang="es-MX"/>
        </a:p>
      </dgm:t>
    </dgm:pt>
    <dgm:pt modelId="{E950BC4B-8723-BF44-95EF-E3207628D12A}" type="pres">
      <dgm:prSet presAssocID="{3DB288CA-EA3B-6B4C-8FE3-8D43D0046F24}" presName="rootnode" presStyleCnt="0">
        <dgm:presLayoutVars>
          <dgm:chMax/>
          <dgm:chPref/>
          <dgm:dir/>
          <dgm:animLvl val="lvl"/>
        </dgm:presLayoutVars>
      </dgm:prSet>
      <dgm:spPr/>
    </dgm:pt>
    <dgm:pt modelId="{FDE98C7D-C9D0-EA44-A440-CE5FBBAA0295}" type="pres">
      <dgm:prSet presAssocID="{6CB22300-B37F-FA4D-AE03-1EBB87951CA7}" presName="composite" presStyleCnt="0"/>
      <dgm:spPr/>
    </dgm:pt>
    <dgm:pt modelId="{1A4D8AB2-E84E-754E-9474-0C7F7366AEDB}" type="pres">
      <dgm:prSet presAssocID="{6CB22300-B37F-FA4D-AE03-1EBB87951CA7}" presName="bentUpArrow1" presStyleLbl="alignImgPlace1" presStyleIdx="0" presStyleCnt="2" custScaleX="67204" custScaleY="68197" custLinFactNeighborX="11203" custLinFactNeighborY="-14759"/>
      <dgm:spPr>
        <a:solidFill>
          <a:srgbClr val="378389">
            <a:alpha val="60000"/>
          </a:srgbClr>
        </a:solidFill>
        <a:ln>
          <a:noFill/>
        </a:ln>
      </dgm:spPr>
    </dgm:pt>
    <dgm:pt modelId="{6305ABF3-392D-0348-9D8D-8A9D89757D17}" type="pres">
      <dgm:prSet presAssocID="{6CB22300-B37F-FA4D-AE03-1EBB87951CA7}" presName="ParentText" presStyleLbl="node1" presStyleIdx="0" presStyleCnt="3" custScaleX="96494" custScaleY="129478" custLinFactNeighborX="361" custLinFactNeighborY="-19949">
        <dgm:presLayoutVars>
          <dgm:chMax val="1"/>
          <dgm:chPref val="1"/>
          <dgm:bulletEnabled val="1"/>
        </dgm:presLayoutVars>
      </dgm:prSet>
      <dgm:spPr/>
    </dgm:pt>
    <dgm:pt modelId="{6970D0B3-CCE6-2249-B029-30CC89AA9127}" type="pres">
      <dgm:prSet presAssocID="{6CB22300-B37F-FA4D-AE03-1EBB87951CA7}" presName="ChildText" presStyleLbl="revTx" presStyleIdx="0" presStyleCnt="3" custScaleX="291127" custScaleY="107179" custLinFactX="5341" custLinFactNeighborX="100000" custLinFactNeighborY="-13356">
        <dgm:presLayoutVars>
          <dgm:chMax val="0"/>
          <dgm:chPref val="0"/>
          <dgm:bulletEnabled val="1"/>
        </dgm:presLayoutVars>
      </dgm:prSet>
      <dgm:spPr/>
    </dgm:pt>
    <dgm:pt modelId="{AB0005D3-47B3-B543-9CAB-39946469A064}" type="pres">
      <dgm:prSet presAssocID="{239EFA44-3BB0-E240-806B-40216AE012DE}" presName="sibTrans" presStyleCnt="0"/>
      <dgm:spPr/>
    </dgm:pt>
    <dgm:pt modelId="{EC95F15D-A92A-F64A-AA82-7F52074A914C}" type="pres">
      <dgm:prSet presAssocID="{4E1EA244-2BDE-4E49-BE1D-79C96118C589}" presName="composite" presStyleCnt="0"/>
      <dgm:spPr/>
    </dgm:pt>
    <dgm:pt modelId="{610780C4-7617-EC4B-9E04-F4EC5D1D1701}" type="pres">
      <dgm:prSet presAssocID="{4E1EA244-2BDE-4E49-BE1D-79C96118C589}" presName="bentUpArrow1" presStyleLbl="alignImgPlace1" presStyleIdx="1" presStyleCnt="2" custScaleX="68516" custScaleY="81080"/>
      <dgm:spPr>
        <a:solidFill>
          <a:srgbClr val="378389">
            <a:alpha val="60000"/>
          </a:srgbClr>
        </a:solidFill>
        <a:ln>
          <a:noFill/>
        </a:ln>
      </dgm:spPr>
    </dgm:pt>
    <dgm:pt modelId="{BD3A985B-0064-5D41-B38D-31431B6FFCF0}" type="pres">
      <dgm:prSet presAssocID="{4E1EA244-2BDE-4E49-BE1D-79C96118C589}" presName="ParentText" presStyleLbl="node1" presStyleIdx="1" presStyleCnt="3" custScaleX="71651" custScaleY="80271" custLinFactNeighborX="-6067" custLinFactNeighborY="846">
        <dgm:presLayoutVars>
          <dgm:chMax val="1"/>
          <dgm:chPref val="1"/>
          <dgm:bulletEnabled val="1"/>
        </dgm:presLayoutVars>
      </dgm:prSet>
      <dgm:spPr/>
    </dgm:pt>
    <dgm:pt modelId="{94444AA1-0396-B94F-A002-21DFF3C8A763}" type="pres">
      <dgm:prSet presAssocID="{4E1EA244-2BDE-4E49-BE1D-79C96118C589}" presName="ChildText" presStyleLbl="revTx" presStyleIdx="1" presStyleCnt="3" custScaleX="195613" custLinFactNeighborX="24669" custLinFactNeighborY="3008">
        <dgm:presLayoutVars>
          <dgm:chMax val="0"/>
          <dgm:chPref val="0"/>
          <dgm:bulletEnabled val="1"/>
        </dgm:presLayoutVars>
      </dgm:prSet>
      <dgm:spPr/>
    </dgm:pt>
    <dgm:pt modelId="{A558B951-E8F4-FA43-A062-5A8A339746BF}" type="pres">
      <dgm:prSet presAssocID="{CAD982B7-E62F-C64B-A4D9-1099B7CE2A08}" presName="sibTrans" presStyleCnt="0"/>
      <dgm:spPr/>
    </dgm:pt>
    <dgm:pt modelId="{F93AEF88-0361-3245-BA93-59734F8E2C6C}" type="pres">
      <dgm:prSet presAssocID="{0F776956-1AC7-B84E-9BD3-71A66BC82628}" presName="composite" presStyleCnt="0"/>
      <dgm:spPr/>
    </dgm:pt>
    <dgm:pt modelId="{FEEA3FEB-44FD-2347-8C30-2E42D911C5DB}" type="pres">
      <dgm:prSet presAssocID="{0F776956-1AC7-B84E-9BD3-71A66BC82628}" presName="ParentText" presStyleLbl="node1" presStyleIdx="2" presStyleCnt="3" custScaleX="77269" custScaleY="97308" custLinFactNeighborX="-37805" custLinFactNeighborY="4971">
        <dgm:presLayoutVars>
          <dgm:chMax val="1"/>
          <dgm:chPref val="1"/>
          <dgm:bulletEnabled val="1"/>
        </dgm:presLayoutVars>
      </dgm:prSet>
      <dgm:spPr/>
    </dgm:pt>
    <dgm:pt modelId="{A4B23E97-E52E-C648-88C5-B163C3700796}" type="pres">
      <dgm:prSet presAssocID="{0F776956-1AC7-B84E-9BD3-71A66BC82628}" presName="FinalChildText" presStyleLbl="revTx" presStyleIdx="2" presStyleCnt="3" custScaleX="175277" custScaleY="160665" custLinFactNeighborX="-20312" custLinFactNeighborY="-7407">
        <dgm:presLayoutVars>
          <dgm:chMax val="0"/>
          <dgm:chPref val="0"/>
          <dgm:bulletEnabled val="1"/>
        </dgm:presLayoutVars>
      </dgm:prSet>
      <dgm:spPr/>
    </dgm:pt>
  </dgm:ptLst>
  <dgm:cxnLst>
    <dgm:cxn modelId="{EE671805-0222-B845-8531-3AC970193A37}" type="presOf" srcId="{A164AE96-0E78-5046-B0F7-4DB589B2C391}" destId="{94444AA1-0396-B94F-A002-21DFF3C8A763}" srcOrd="0" destOrd="1" presId="urn:microsoft.com/office/officeart/2005/8/layout/StepDownProcess"/>
    <dgm:cxn modelId="{ECB2CE0C-62E6-FE44-BBF9-B3D435B27EFB}" type="presOf" srcId="{DF05D6A3-EFFD-E549-B975-5041DB7E62E4}" destId="{94444AA1-0396-B94F-A002-21DFF3C8A763}" srcOrd="0" destOrd="0" presId="urn:microsoft.com/office/officeart/2005/8/layout/StepDownProcess"/>
    <dgm:cxn modelId="{D2197E14-F483-D840-8874-0EC1B0859A2E}" srcId="{0F776956-1AC7-B84E-9BD3-71A66BC82628}" destId="{FB94BB18-7220-BC45-9FDE-AF790F8CF9CC}" srcOrd="1" destOrd="0" parTransId="{7EB52FA8-0068-F445-8102-15F5B160E656}" sibTransId="{C12200F6-2894-5A42-BB95-B14BA90BB05C}"/>
    <dgm:cxn modelId="{139F0B17-4010-AB46-B28E-0EB6FED61284}" type="presOf" srcId="{4E1EA244-2BDE-4E49-BE1D-79C96118C589}" destId="{BD3A985B-0064-5D41-B38D-31431B6FFCF0}" srcOrd="0" destOrd="0" presId="urn:microsoft.com/office/officeart/2005/8/layout/StepDownProcess"/>
    <dgm:cxn modelId="{F413B43B-9717-5243-B04E-7238CEF43E3F}" type="presOf" srcId="{FB94BB18-7220-BC45-9FDE-AF790F8CF9CC}" destId="{A4B23E97-E52E-C648-88C5-B163C3700796}" srcOrd="0" destOrd="1" presId="urn:microsoft.com/office/officeart/2005/8/layout/StepDownProcess"/>
    <dgm:cxn modelId="{BBFEF44D-AA6F-5145-87DE-7545A5AED0C6}" type="presOf" srcId="{990E95A6-514B-3148-8774-D0270D19A633}" destId="{A4B23E97-E52E-C648-88C5-B163C3700796}" srcOrd="0" destOrd="2" presId="urn:microsoft.com/office/officeart/2005/8/layout/StepDownProcess"/>
    <dgm:cxn modelId="{AD170061-B18C-794D-898D-EB5E7FCF320E}" srcId="{0F776956-1AC7-B84E-9BD3-71A66BC82628}" destId="{990E95A6-514B-3148-8774-D0270D19A633}" srcOrd="2" destOrd="0" parTransId="{A91F5DA0-231E-874A-AAB0-C83EF722BE39}" sibTransId="{1CA24E52-4D0C-2548-85EF-2DF881FA1D2A}"/>
    <dgm:cxn modelId="{C6707C64-80B6-6D4C-BF59-0FA792EDB0D8}" srcId="{6CB22300-B37F-FA4D-AE03-1EBB87951CA7}" destId="{68FEA23C-0EE2-E842-A06F-7CBD6220D9B1}" srcOrd="0" destOrd="0" parTransId="{9BC54356-4EE4-9544-BF3C-ED8D46BBC040}" sibTransId="{BE71575C-7559-9545-9A92-C7DF604DE16E}"/>
    <dgm:cxn modelId="{31F1A57C-38F5-FE43-817C-482AD6F6C421}" srcId="{4E1EA244-2BDE-4E49-BE1D-79C96118C589}" destId="{DF05D6A3-EFFD-E549-B975-5041DB7E62E4}" srcOrd="0" destOrd="0" parTransId="{9F7931B5-EBC2-4140-9878-EEB9DD00285A}" sibTransId="{C7968873-CDED-B54A-AC3E-3CCB6A7D737A}"/>
    <dgm:cxn modelId="{A9CC7E8C-8D07-CA42-A12E-D5B6CED5D158}" type="presOf" srcId="{2BE1A68B-8861-494E-9324-34880E563C8E}" destId="{6970D0B3-CCE6-2249-B029-30CC89AA9127}" srcOrd="0" destOrd="2" presId="urn:microsoft.com/office/officeart/2005/8/layout/StepDownProcess"/>
    <dgm:cxn modelId="{FBB6B891-3352-0B45-AEE3-E52AA3B1C1E2}" srcId="{6CB22300-B37F-FA4D-AE03-1EBB87951CA7}" destId="{9A65C4B0-97AF-7E46-A3FB-C9A1D067336B}" srcOrd="1" destOrd="0" parTransId="{FCBD0829-0A1E-AC49-A33A-5EA911D687FB}" sibTransId="{240A85FA-E9D7-4F4C-8EBF-0C34ED5DB4E7}"/>
    <dgm:cxn modelId="{A88E2A95-9DA7-AD47-A11C-A9E518A9966C}" type="presOf" srcId="{9A65C4B0-97AF-7E46-A3FB-C9A1D067336B}" destId="{6970D0B3-CCE6-2249-B029-30CC89AA9127}" srcOrd="0" destOrd="1" presId="urn:microsoft.com/office/officeart/2005/8/layout/StepDownProcess"/>
    <dgm:cxn modelId="{7EF1BEB0-6789-CB4C-BB59-CEF90E110537}" srcId="{3DB288CA-EA3B-6B4C-8FE3-8D43D0046F24}" destId="{6CB22300-B37F-FA4D-AE03-1EBB87951CA7}" srcOrd="0" destOrd="0" parTransId="{F77BE6D7-553F-BB42-9116-DB04E79FE9A3}" sibTransId="{239EFA44-3BB0-E240-806B-40216AE012DE}"/>
    <dgm:cxn modelId="{553F4AB3-4307-D242-AE61-3B6C5A0B6E7B}" srcId="{4E1EA244-2BDE-4E49-BE1D-79C96118C589}" destId="{A164AE96-0E78-5046-B0F7-4DB589B2C391}" srcOrd="1" destOrd="0" parTransId="{58B34C8C-733F-3D4F-94C8-976501A47158}" sibTransId="{CEA37357-CAB5-FB41-8758-1F7124D1AEC3}"/>
    <dgm:cxn modelId="{EB4B40E5-CB3B-DA43-9600-6A690AA9CA64}" type="presOf" srcId="{68FEA23C-0EE2-E842-A06F-7CBD6220D9B1}" destId="{6970D0B3-CCE6-2249-B029-30CC89AA9127}" srcOrd="0" destOrd="0" presId="urn:microsoft.com/office/officeart/2005/8/layout/StepDownProcess"/>
    <dgm:cxn modelId="{60E909E7-F82C-0F47-8F1C-6A943E4CABF3}" srcId="{3DB288CA-EA3B-6B4C-8FE3-8D43D0046F24}" destId="{4E1EA244-2BDE-4E49-BE1D-79C96118C589}" srcOrd="1" destOrd="0" parTransId="{D6747D48-FC4B-5541-8847-6BFA494C63E1}" sibTransId="{CAD982B7-E62F-C64B-A4D9-1099B7CE2A08}"/>
    <dgm:cxn modelId="{0B6A73E7-0F5A-7A44-AD5D-76C56266B92A}" srcId="{3DB288CA-EA3B-6B4C-8FE3-8D43D0046F24}" destId="{0F776956-1AC7-B84E-9BD3-71A66BC82628}" srcOrd="2" destOrd="0" parTransId="{C1D07AD7-5A0C-5A4D-AF85-F4DD55DE0A3B}" sibTransId="{C48F7B51-0830-EA48-BE70-54DC7E1B61F8}"/>
    <dgm:cxn modelId="{D04615F1-EA59-2D4E-985D-BCE86BF95752}" srcId="{6CB22300-B37F-FA4D-AE03-1EBB87951CA7}" destId="{2BE1A68B-8861-494E-9324-34880E563C8E}" srcOrd="2" destOrd="0" parTransId="{71E94E6B-CE8C-1C47-9B66-6DF768624EE9}" sibTransId="{B0F5FBF3-D633-AB4A-94BE-208B0F43EA1A}"/>
    <dgm:cxn modelId="{660846F5-EF9C-184B-8CA6-AB3ECEC650F3}" type="presOf" srcId="{82C847B1-4A37-4841-AAB0-6027B3289C10}" destId="{A4B23E97-E52E-C648-88C5-B163C3700796}" srcOrd="0" destOrd="0" presId="urn:microsoft.com/office/officeart/2005/8/layout/StepDownProcess"/>
    <dgm:cxn modelId="{631C57F5-CF81-A548-B148-59519DC966CC}" type="presOf" srcId="{6CB22300-B37F-FA4D-AE03-1EBB87951CA7}" destId="{6305ABF3-392D-0348-9D8D-8A9D89757D17}" srcOrd="0" destOrd="0" presId="urn:microsoft.com/office/officeart/2005/8/layout/StepDownProcess"/>
    <dgm:cxn modelId="{523B00F7-661C-BF4B-BED9-D92127A2DC1F}" srcId="{0F776956-1AC7-B84E-9BD3-71A66BC82628}" destId="{82C847B1-4A37-4841-AAB0-6027B3289C10}" srcOrd="0" destOrd="0" parTransId="{A6B2C219-129C-EB4B-AE2A-87B20463DFA4}" sibTransId="{6AE853A6-7E14-E94D-89CD-23D1B9C5A47D}"/>
    <dgm:cxn modelId="{98BB1AF9-BE6F-C644-9364-CE7102CA29F4}" type="presOf" srcId="{3DB288CA-EA3B-6B4C-8FE3-8D43D0046F24}" destId="{E950BC4B-8723-BF44-95EF-E3207628D12A}" srcOrd="0" destOrd="0" presId="urn:microsoft.com/office/officeart/2005/8/layout/StepDownProcess"/>
    <dgm:cxn modelId="{E58F74FD-8787-E244-BAB7-3D67B35538E9}" type="presOf" srcId="{0F776956-1AC7-B84E-9BD3-71A66BC82628}" destId="{FEEA3FEB-44FD-2347-8C30-2E42D911C5DB}" srcOrd="0" destOrd="0" presId="urn:microsoft.com/office/officeart/2005/8/layout/StepDownProcess"/>
    <dgm:cxn modelId="{E136AA00-F31F-EB43-9921-93B775C134DE}" type="presParOf" srcId="{E950BC4B-8723-BF44-95EF-E3207628D12A}" destId="{FDE98C7D-C9D0-EA44-A440-CE5FBBAA0295}" srcOrd="0" destOrd="0" presId="urn:microsoft.com/office/officeart/2005/8/layout/StepDownProcess"/>
    <dgm:cxn modelId="{BEB00F25-8C85-7040-8FFA-BC839A53E1CF}" type="presParOf" srcId="{FDE98C7D-C9D0-EA44-A440-CE5FBBAA0295}" destId="{1A4D8AB2-E84E-754E-9474-0C7F7366AEDB}" srcOrd="0" destOrd="0" presId="urn:microsoft.com/office/officeart/2005/8/layout/StepDownProcess"/>
    <dgm:cxn modelId="{094182B1-0AB1-1D4D-A539-572412080EA0}" type="presParOf" srcId="{FDE98C7D-C9D0-EA44-A440-CE5FBBAA0295}" destId="{6305ABF3-392D-0348-9D8D-8A9D89757D17}" srcOrd="1" destOrd="0" presId="urn:microsoft.com/office/officeart/2005/8/layout/StepDownProcess"/>
    <dgm:cxn modelId="{42E4AA73-77C1-324A-B604-8CE1B74D786E}" type="presParOf" srcId="{FDE98C7D-C9D0-EA44-A440-CE5FBBAA0295}" destId="{6970D0B3-CCE6-2249-B029-30CC89AA9127}" srcOrd="2" destOrd="0" presId="urn:microsoft.com/office/officeart/2005/8/layout/StepDownProcess"/>
    <dgm:cxn modelId="{5E7C132B-DBB8-1443-97B0-EC4B548EF5C0}" type="presParOf" srcId="{E950BC4B-8723-BF44-95EF-E3207628D12A}" destId="{AB0005D3-47B3-B543-9CAB-39946469A064}" srcOrd="1" destOrd="0" presId="urn:microsoft.com/office/officeart/2005/8/layout/StepDownProcess"/>
    <dgm:cxn modelId="{806BC3AE-50FE-7C42-9E3F-198BD93EC2E7}" type="presParOf" srcId="{E950BC4B-8723-BF44-95EF-E3207628D12A}" destId="{EC95F15D-A92A-F64A-AA82-7F52074A914C}" srcOrd="2" destOrd="0" presId="urn:microsoft.com/office/officeart/2005/8/layout/StepDownProcess"/>
    <dgm:cxn modelId="{56CD3143-BFF6-114F-B23F-A7C12CEB227F}" type="presParOf" srcId="{EC95F15D-A92A-F64A-AA82-7F52074A914C}" destId="{610780C4-7617-EC4B-9E04-F4EC5D1D1701}" srcOrd="0" destOrd="0" presId="urn:microsoft.com/office/officeart/2005/8/layout/StepDownProcess"/>
    <dgm:cxn modelId="{7619F0AD-333C-F844-83C3-D32DD39B2B81}" type="presParOf" srcId="{EC95F15D-A92A-F64A-AA82-7F52074A914C}" destId="{BD3A985B-0064-5D41-B38D-31431B6FFCF0}" srcOrd="1" destOrd="0" presId="urn:microsoft.com/office/officeart/2005/8/layout/StepDownProcess"/>
    <dgm:cxn modelId="{E45DF4E4-64F1-BD4D-ACA8-1A9114620BC6}" type="presParOf" srcId="{EC95F15D-A92A-F64A-AA82-7F52074A914C}" destId="{94444AA1-0396-B94F-A002-21DFF3C8A763}" srcOrd="2" destOrd="0" presId="urn:microsoft.com/office/officeart/2005/8/layout/StepDownProcess"/>
    <dgm:cxn modelId="{B28F2E46-CB7C-2E48-96E9-E6BA4AA7243E}" type="presParOf" srcId="{E950BC4B-8723-BF44-95EF-E3207628D12A}" destId="{A558B951-E8F4-FA43-A062-5A8A339746BF}" srcOrd="3" destOrd="0" presId="urn:microsoft.com/office/officeart/2005/8/layout/StepDownProcess"/>
    <dgm:cxn modelId="{A3C50D48-3C51-D64B-8EBD-A2E5C3303378}" type="presParOf" srcId="{E950BC4B-8723-BF44-95EF-E3207628D12A}" destId="{F93AEF88-0361-3245-BA93-59734F8E2C6C}" srcOrd="4" destOrd="0" presId="urn:microsoft.com/office/officeart/2005/8/layout/StepDownProcess"/>
    <dgm:cxn modelId="{8A83E7BF-CCB2-3F4C-899E-765B918C83AC}" type="presParOf" srcId="{F93AEF88-0361-3245-BA93-59734F8E2C6C}" destId="{FEEA3FEB-44FD-2347-8C30-2E42D911C5DB}" srcOrd="0" destOrd="0" presId="urn:microsoft.com/office/officeart/2005/8/layout/StepDownProcess"/>
    <dgm:cxn modelId="{BACD5717-F1AD-5843-8FF4-D2104B887D9C}" type="presParOf" srcId="{F93AEF88-0361-3245-BA93-59734F8E2C6C}" destId="{A4B23E97-E52E-C648-88C5-B163C370079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9A5734-2119-D342-B4EB-595A7E1D7D99}" type="doc">
      <dgm:prSet loTypeId="urn:microsoft.com/office/officeart/2005/8/layout/vList5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FA60E76C-397B-794C-A2F6-1E8C7A407BD2}">
      <dgm:prSet phldrT="[Texto]" custT="1"/>
      <dgm:spPr>
        <a:ln w="25400">
          <a:solidFill>
            <a:srgbClr val="378389"/>
          </a:solidFill>
        </a:ln>
      </dgm:spPr>
      <dgm:t>
        <a:bodyPr/>
        <a:lstStyle/>
        <a:p>
          <a:r>
            <a:rPr lang="es-ES_tradnl" sz="1800" dirty="0">
              <a:latin typeface="Aptos" panose="020B0004020202020204" pitchFamily="34" charset="0"/>
            </a:rPr>
            <a:t>Variable dependiente </a:t>
          </a:r>
          <a:r>
            <a:rPr lang="es-ES_tradnl" sz="1800" b="1" dirty="0">
              <a:latin typeface="Aptos" panose="020B0004020202020204" pitchFamily="34" charset="0"/>
            </a:rPr>
            <a:t>Etapa de cáncer</a:t>
          </a:r>
          <a:endParaRPr lang="es-ES_tradnl" sz="1800" dirty="0">
            <a:latin typeface="Aptos" panose="020B0004020202020204" pitchFamily="34" charset="0"/>
          </a:endParaRPr>
        </a:p>
      </dgm:t>
    </dgm:pt>
    <dgm:pt modelId="{0F77E125-BF59-6E4E-BCA9-34F3C25A12DE}" type="parTrans" cxnId="{4B1C1CC2-71BF-614A-9718-FAA0FDB2606D}">
      <dgm:prSet/>
      <dgm:spPr/>
      <dgm:t>
        <a:bodyPr/>
        <a:lstStyle/>
        <a:p>
          <a:endParaRPr lang="es-ES" sz="1800">
            <a:latin typeface="Aptos" panose="020B0004020202020204" pitchFamily="34" charset="0"/>
          </a:endParaRPr>
        </a:p>
      </dgm:t>
    </dgm:pt>
    <dgm:pt modelId="{8AE52DA9-0FAF-4F4D-A24E-934236DA8D26}" type="sibTrans" cxnId="{4B1C1CC2-71BF-614A-9718-FAA0FDB2606D}">
      <dgm:prSet/>
      <dgm:spPr/>
      <dgm:t>
        <a:bodyPr/>
        <a:lstStyle/>
        <a:p>
          <a:endParaRPr lang="es-ES" sz="1800">
            <a:latin typeface="Aptos" panose="020B0004020202020204" pitchFamily="34" charset="0"/>
          </a:endParaRPr>
        </a:p>
      </dgm:t>
    </dgm:pt>
    <dgm:pt modelId="{DDE88C16-BFCC-0942-83F6-75CCFA2E03AC}">
      <dgm:prSet phldrT="[Texto]" custT="1"/>
      <dgm:spPr>
        <a:solidFill>
          <a:srgbClr val="378389">
            <a:alpha val="10000"/>
          </a:srgbClr>
        </a:solidFill>
        <a:ln w="25400">
          <a:solidFill>
            <a:srgbClr val="378389"/>
          </a:solidFill>
        </a:ln>
      </dgm:spPr>
      <dgm:t>
        <a:bodyPr/>
        <a:lstStyle/>
        <a:p>
          <a:r>
            <a:rPr lang="es-ES_tradnl" sz="1800" dirty="0">
              <a:latin typeface="Aptos" panose="020B0004020202020204" pitchFamily="34" charset="0"/>
            </a:rPr>
            <a:t>Variables predictoras</a:t>
          </a:r>
        </a:p>
      </dgm:t>
    </dgm:pt>
    <dgm:pt modelId="{EE109E5A-1CCB-5545-8615-BC053ECC5A34}" type="parTrans" cxnId="{E8331DE6-05CF-3E40-8F68-2EDE78264A57}">
      <dgm:prSet/>
      <dgm:spPr/>
      <dgm:t>
        <a:bodyPr/>
        <a:lstStyle/>
        <a:p>
          <a:endParaRPr lang="es-ES" sz="1800">
            <a:latin typeface="Aptos" panose="020B0004020202020204" pitchFamily="34" charset="0"/>
          </a:endParaRPr>
        </a:p>
      </dgm:t>
    </dgm:pt>
    <dgm:pt modelId="{B090E627-85E4-804F-B289-5D0463068D7A}" type="sibTrans" cxnId="{E8331DE6-05CF-3E40-8F68-2EDE78264A57}">
      <dgm:prSet/>
      <dgm:spPr/>
      <dgm:t>
        <a:bodyPr/>
        <a:lstStyle/>
        <a:p>
          <a:endParaRPr lang="es-ES" sz="1800">
            <a:latin typeface="Aptos" panose="020B0004020202020204" pitchFamily="34" charset="0"/>
          </a:endParaRPr>
        </a:p>
      </dgm:t>
    </dgm:pt>
    <dgm:pt modelId="{EF48E5B4-F8F8-3E49-8A94-75FAC18DE4B2}">
      <dgm:prSet phldrT="[Texto]" custT="1"/>
      <dgm:spPr/>
      <dgm:t>
        <a:bodyPr/>
        <a:lstStyle/>
        <a:p>
          <a:r>
            <a:rPr lang="es-ES_tradnl" sz="1800" b="1" dirty="0">
              <a:latin typeface="Aptos" panose="020B0004020202020204" pitchFamily="34" charset="0"/>
            </a:rPr>
            <a:t>Nivel educativo: </a:t>
          </a:r>
          <a:r>
            <a:rPr lang="es-ES_tradnl" sz="1800" dirty="0">
              <a:latin typeface="Aptos" panose="020B0004020202020204" pitchFamily="34" charset="0"/>
            </a:rPr>
            <a:t>cohorte nacimiento según promedio reportado CASEN. </a:t>
          </a:r>
          <a:r>
            <a:rPr lang="es-ES_tradnl" sz="1800" b="1" i="1" dirty="0">
              <a:latin typeface="Aptos" panose="020B0004020202020204" pitchFamily="34" charset="0"/>
            </a:rPr>
            <a:t>Bajo</a:t>
          </a:r>
          <a:r>
            <a:rPr lang="es-ES_tradnl" sz="1800" b="1" dirty="0">
              <a:latin typeface="Aptos" panose="020B0004020202020204" pitchFamily="34" charset="0"/>
            </a:rPr>
            <a:t>: </a:t>
          </a:r>
          <a:r>
            <a:rPr lang="es-ES_tradnl" sz="1800" dirty="0">
              <a:latin typeface="Aptos" panose="020B0004020202020204" pitchFamily="34" charset="0"/>
            </a:rPr>
            <a:t>menor escolaridad promedio según edad; </a:t>
          </a:r>
          <a:r>
            <a:rPr lang="es-ES_tradnl" sz="1800" b="1" i="1" dirty="0">
              <a:latin typeface="Aptos" panose="020B0004020202020204" pitchFamily="34" charset="0"/>
            </a:rPr>
            <a:t>Medio</a:t>
          </a:r>
          <a:r>
            <a:rPr lang="es-ES_tradnl" sz="1800" b="1" dirty="0">
              <a:latin typeface="Aptos" panose="020B0004020202020204" pitchFamily="34" charset="0"/>
            </a:rPr>
            <a:t>:</a:t>
          </a:r>
          <a:r>
            <a:rPr lang="es-ES_tradnl" sz="1800" dirty="0">
              <a:latin typeface="Aptos" panose="020B0004020202020204" pitchFamily="34" charset="0"/>
            </a:rPr>
            <a:t> escolaridad promedio; </a:t>
          </a:r>
          <a:r>
            <a:rPr lang="es-ES_tradnl" sz="1800" b="1" i="1" dirty="0">
              <a:latin typeface="Aptos" panose="020B0004020202020204" pitchFamily="34" charset="0"/>
            </a:rPr>
            <a:t>Alto</a:t>
          </a:r>
          <a:r>
            <a:rPr lang="es-ES_tradnl" sz="1800" b="1" dirty="0">
              <a:latin typeface="Aptos" panose="020B0004020202020204" pitchFamily="34" charset="0"/>
            </a:rPr>
            <a:t>:</a:t>
          </a:r>
          <a:r>
            <a:rPr lang="es-ES_tradnl" sz="1800" dirty="0">
              <a:latin typeface="Aptos" panose="020B0004020202020204" pitchFamily="34" charset="0"/>
            </a:rPr>
            <a:t> Ed. Superior.</a:t>
          </a:r>
        </a:p>
      </dgm:t>
    </dgm:pt>
    <dgm:pt modelId="{6220393E-E8C5-F04C-AFE3-D0631879E623}" type="parTrans" cxnId="{58109C63-C746-824B-820E-A691C6C3F1FF}">
      <dgm:prSet/>
      <dgm:spPr/>
      <dgm:t>
        <a:bodyPr/>
        <a:lstStyle/>
        <a:p>
          <a:endParaRPr lang="es-ES" sz="1800">
            <a:latin typeface="Aptos" panose="020B0004020202020204" pitchFamily="34" charset="0"/>
          </a:endParaRPr>
        </a:p>
      </dgm:t>
    </dgm:pt>
    <dgm:pt modelId="{34A0F9E2-BBA9-B742-B5CA-8681E5DA2DFC}" type="sibTrans" cxnId="{58109C63-C746-824B-820E-A691C6C3F1FF}">
      <dgm:prSet/>
      <dgm:spPr/>
      <dgm:t>
        <a:bodyPr/>
        <a:lstStyle/>
        <a:p>
          <a:endParaRPr lang="es-ES" sz="1800">
            <a:latin typeface="Aptos" panose="020B0004020202020204" pitchFamily="34" charset="0"/>
          </a:endParaRPr>
        </a:p>
      </dgm:t>
    </dgm:pt>
    <dgm:pt modelId="{BE6F998E-0ED5-CD4F-B3AA-D9A96BBEF16C}">
      <dgm:prSet phldrT="[Texto]" custT="1"/>
      <dgm:spPr>
        <a:ln w="25400">
          <a:solidFill>
            <a:srgbClr val="378389"/>
          </a:solidFill>
        </a:ln>
      </dgm:spPr>
      <dgm:t>
        <a:bodyPr/>
        <a:lstStyle/>
        <a:p>
          <a:r>
            <a:rPr lang="es-ES_tradnl" sz="1800" dirty="0">
              <a:latin typeface="Aptos" panose="020B0004020202020204" pitchFamily="34" charset="0"/>
            </a:rPr>
            <a:t>Covariables</a:t>
          </a:r>
        </a:p>
        <a:p>
          <a:r>
            <a:rPr lang="es-ES_tradnl" sz="1800" dirty="0">
              <a:latin typeface="Aptos" panose="020B0004020202020204" pitchFamily="34" charset="0"/>
            </a:rPr>
            <a:t>Recolección y análisis información</a:t>
          </a:r>
        </a:p>
      </dgm:t>
    </dgm:pt>
    <dgm:pt modelId="{DB2FDA28-6E6D-374F-810B-229A9A2818DD}" type="parTrans" cxnId="{6E8DB0D9-9DBE-3B45-B433-2469712F441D}">
      <dgm:prSet/>
      <dgm:spPr/>
      <dgm:t>
        <a:bodyPr/>
        <a:lstStyle/>
        <a:p>
          <a:endParaRPr lang="es-ES" sz="1800">
            <a:latin typeface="Aptos" panose="020B0004020202020204" pitchFamily="34" charset="0"/>
          </a:endParaRPr>
        </a:p>
      </dgm:t>
    </dgm:pt>
    <dgm:pt modelId="{D87CBBF7-089A-CA4E-BE70-D74770E9EAF3}" type="sibTrans" cxnId="{6E8DB0D9-9DBE-3B45-B433-2469712F441D}">
      <dgm:prSet/>
      <dgm:spPr/>
      <dgm:t>
        <a:bodyPr/>
        <a:lstStyle/>
        <a:p>
          <a:endParaRPr lang="es-ES" sz="1800">
            <a:latin typeface="Aptos" panose="020B0004020202020204" pitchFamily="34" charset="0"/>
          </a:endParaRPr>
        </a:p>
      </dgm:t>
    </dgm:pt>
    <dgm:pt modelId="{87A2463C-0C79-FE4B-B988-EC987266B2EC}">
      <dgm:prSet phldrT="[Texto]" custT="1"/>
      <dgm:spPr>
        <a:solidFill>
          <a:srgbClr val="378389">
            <a:alpha val="10000"/>
          </a:srgbClr>
        </a:solidFill>
      </dgm:spPr>
      <dgm:t>
        <a:bodyPr/>
        <a:lstStyle/>
        <a:p>
          <a:r>
            <a:rPr lang="es-ES_tradnl" sz="1800" b="1" dirty="0">
              <a:latin typeface="Aptos" panose="020B0004020202020204" pitchFamily="34" charset="0"/>
            </a:rPr>
            <a:t>Recolección información: </a:t>
          </a:r>
          <a:r>
            <a:rPr lang="es-ES_tradnl" sz="1800" b="0" dirty="0">
              <a:latin typeface="Aptos" panose="020B0004020202020204" pitchFamily="34" charset="0"/>
            </a:rPr>
            <a:t>Encuesta EquityCancer-LA, comités oncológicos, FONASA.</a:t>
          </a:r>
        </a:p>
      </dgm:t>
    </dgm:pt>
    <dgm:pt modelId="{71B9166C-59B2-2F44-98A1-A70712C371E7}" type="parTrans" cxnId="{AE983617-B5D9-3345-975F-0D2266DF4478}">
      <dgm:prSet/>
      <dgm:spPr/>
      <dgm:t>
        <a:bodyPr/>
        <a:lstStyle/>
        <a:p>
          <a:endParaRPr lang="es-ES" sz="1800">
            <a:latin typeface="Aptos" panose="020B0004020202020204" pitchFamily="34" charset="0"/>
          </a:endParaRPr>
        </a:p>
      </dgm:t>
    </dgm:pt>
    <dgm:pt modelId="{837D9A6C-BC61-9248-B80C-0B6F65FACB74}" type="sibTrans" cxnId="{AE983617-B5D9-3345-975F-0D2266DF4478}">
      <dgm:prSet/>
      <dgm:spPr/>
      <dgm:t>
        <a:bodyPr/>
        <a:lstStyle/>
        <a:p>
          <a:endParaRPr lang="es-ES" sz="1800">
            <a:latin typeface="Aptos" panose="020B0004020202020204" pitchFamily="34" charset="0"/>
          </a:endParaRPr>
        </a:p>
      </dgm:t>
    </dgm:pt>
    <dgm:pt modelId="{E8904ED3-5F8A-844C-A18A-9C355C7D9FD8}">
      <dgm:prSet phldrT="[Texto]" custT="1"/>
      <dgm:spPr>
        <a:solidFill>
          <a:srgbClr val="378389">
            <a:alpha val="10000"/>
          </a:srgbClr>
        </a:solidFill>
        <a:ln>
          <a:solidFill>
            <a:srgbClr val="378389">
              <a:alpha val="90000"/>
            </a:srgbClr>
          </a:solidFill>
        </a:ln>
      </dgm:spPr>
      <dgm:t>
        <a:bodyPr/>
        <a:lstStyle/>
        <a:p>
          <a:r>
            <a:rPr lang="es-ES_tradnl" sz="1800" dirty="0">
              <a:latin typeface="Aptos" panose="020B0004020202020204" pitchFamily="34" charset="0"/>
            </a:rPr>
            <a:t>Variable dicotómica según estudios previos (Lima et al.) [13].</a:t>
          </a:r>
        </a:p>
      </dgm:t>
    </dgm:pt>
    <dgm:pt modelId="{379E1A68-A786-B040-AD00-71156B828198}" type="parTrans" cxnId="{F5F8B7F5-2C04-7E46-AFD8-0A13527D87DC}">
      <dgm:prSet/>
      <dgm:spPr/>
      <dgm:t>
        <a:bodyPr/>
        <a:lstStyle/>
        <a:p>
          <a:endParaRPr lang="es-MX" sz="1800">
            <a:latin typeface="Aptos" panose="020B0004020202020204" pitchFamily="34" charset="0"/>
          </a:endParaRPr>
        </a:p>
      </dgm:t>
    </dgm:pt>
    <dgm:pt modelId="{4707BF11-271D-2247-9BA3-CF1F5E7DC4CF}" type="sibTrans" cxnId="{F5F8B7F5-2C04-7E46-AFD8-0A13527D87DC}">
      <dgm:prSet/>
      <dgm:spPr/>
      <dgm:t>
        <a:bodyPr/>
        <a:lstStyle/>
        <a:p>
          <a:endParaRPr lang="es-MX" sz="1800">
            <a:latin typeface="Aptos" panose="020B0004020202020204" pitchFamily="34" charset="0"/>
          </a:endParaRPr>
        </a:p>
      </dgm:t>
    </dgm:pt>
    <dgm:pt modelId="{6CF51C07-483A-B94F-9415-6BC17FE587FC}">
      <dgm:prSet phldrT="[Texto]" custT="1"/>
      <dgm:spPr>
        <a:solidFill>
          <a:srgbClr val="378389">
            <a:alpha val="10000"/>
          </a:srgbClr>
        </a:solidFill>
      </dgm:spPr>
      <dgm:t>
        <a:bodyPr/>
        <a:lstStyle/>
        <a:p>
          <a:r>
            <a:rPr lang="es-ES_tradnl" sz="1800" b="1" dirty="0">
              <a:latin typeface="Aptos" panose="020B0004020202020204" pitchFamily="34" charset="0"/>
            </a:rPr>
            <a:t>Análisis: </a:t>
          </a:r>
          <a:r>
            <a:rPr lang="es-ES_tradnl" sz="1800" dirty="0">
              <a:latin typeface="Aptos" panose="020B0004020202020204" pitchFamily="34" charset="0"/>
            </a:rPr>
            <a:t>Modelos de regresión logística crudo y ajustados.</a:t>
          </a:r>
        </a:p>
      </dgm:t>
    </dgm:pt>
    <dgm:pt modelId="{C959D556-A3CC-3445-97AC-0EC06731523F}" type="parTrans" cxnId="{28B7993A-F01C-124F-A64D-0878470FC54E}">
      <dgm:prSet/>
      <dgm:spPr/>
      <dgm:t>
        <a:bodyPr/>
        <a:lstStyle/>
        <a:p>
          <a:endParaRPr lang="es-MX" sz="1800"/>
        </a:p>
      </dgm:t>
    </dgm:pt>
    <dgm:pt modelId="{0A8B68C3-10E5-114D-A7C4-5BE4C6C5BE12}" type="sibTrans" cxnId="{28B7993A-F01C-124F-A64D-0878470FC54E}">
      <dgm:prSet/>
      <dgm:spPr/>
      <dgm:t>
        <a:bodyPr/>
        <a:lstStyle/>
        <a:p>
          <a:endParaRPr lang="es-MX" sz="1800"/>
        </a:p>
      </dgm:t>
    </dgm:pt>
    <dgm:pt modelId="{5F0E6D09-8BA8-544A-809F-AF3FE425C7B5}">
      <dgm:prSet phldrT="[Texto]" custT="1"/>
      <dgm:spPr/>
      <dgm:t>
        <a:bodyPr/>
        <a:lstStyle/>
        <a:p>
          <a:r>
            <a:rPr lang="es-ES_tradnl" sz="1800" b="1" dirty="0">
              <a:latin typeface="Aptos" panose="020B0004020202020204" pitchFamily="34" charset="0"/>
            </a:rPr>
            <a:t>Ingresos formales por mes: </a:t>
          </a:r>
          <a:r>
            <a:rPr lang="es-ES_tradnl" sz="1800" dirty="0">
              <a:latin typeface="Aptos" panose="020B0004020202020204" pitchFamily="34" charset="0"/>
            </a:rPr>
            <a:t>según tramo FONASA. Tres grupos: Sin ingresos; ≤510 y &gt;510 USD.</a:t>
          </a:r>
        </a:p>
      </dgm:t>
    </dgm:pt>
    <dgm:pt modelId="{74513A65-7DB1-6D4C-AA70-0083EF253CB3}" type="parTrans" cxnId="{83E58E0C-6943-B841-9476-F729A4FF8072}">
      <dgm:prSet/>
      <dgm:spPr/>
      <dgm:t>
        <a:bodyPr/>
        <a:lstStyle/>
        <a:p>
          <a:endParaRPr lang="es-MX" sz="1800"/>
        </a:p>
      </dgm:t>
    </dgm:pt>
    <dgm:pt modelId="{840C747C-5CB8-FE46-842C-1C5E680D8848}" type="sibTrans" cxnId="{83E58E0C-6943-B841-9476-F729A4FF8072}">
      <dgm:prSet/>
      <dgm:spPr/>
      <dgm:t>
        <a:bodyPr/>
        <a:lstStyle/>
        <a:p>
          <a:endParaRPr lang="es-MX" sz="1800"/>
        </a:p>
      </dgm:t>
    </dgm:pt>
    <dgm:pt modelId="{6BE4DCC2-E91E-6749-B1FC-1CAAFDF9167C}">
      <dgm:prSet phldrT="[Texto]" custT="1"/>
      <dgm:spPr/>
      <dgm:t>
        <a:bodyPr/>
        <a:lstStyle/>
        <a:p>
          <a:r>
            <a:rPr lang="es-ES_tradnl" sz="1800" b="1" dirty="0">
              <a:latin typeface="Aptos" panose="020B0004020202020204" pitchFamily="34" charset="0"/>
            </a:rPr>
            <a:t>Jefa/e de hogar: </a:t>
          </a:r>
          <a:r>
            <a:rPr lang="es-ES_tradnl" sz="1800" b="0" dirty="0">
              <a:latin typeface="Aptos" panose="020B0004020202020204" pitchFamily="34" charset="0"/>
            </a:rPr>
            <a:t>Condición de principal proveedor económico del hogar (si/no).  </a:t>
          </a:r>
        </a:p>
      </dgm:t>
    </dgm:pt>
    <dgm:pt modelId="{83825F33-FDED-7F4C-B28C-9D252893C5E8}" type="parTrans" cxnId="{1CA311A9-89CF-5E47-BFFE-59EB6EF9C4DC}">
      <dgm:prSet/>
      <dgm:spPr/>
      <dgm:t>
        <a:bodyPr/>
        <a:lstStyle/>
        <a:p>
          <a:endParaRPr lang="es-MX" sz="1800"/>
        </a:p>
      </dgm:t>
    </dgm:pt>
    <dgm:pt modelId="{EE7389F4-B89D-2B4F-93AC-F09478601E63}" type="sibTrans" cxnId="{1CA311A9-89CF-5E47-BFFE-59EB6EF9C4DC}">
      <dgm:prSet/>
      <dgm:spPr/>
      <dgm:t>
        <a:bodyPr/>
        <a:lstStyle/>
        <a:p>
          <a:endParaRPr lang="es-MX" sz="1800"/>
        </a:p>
      </dgm:t>
    </dgm:pt>
    <dgm:pt modelId="{85424213-6529-F647-B589-D696390D7FCE}">
      <dgm:prSet phldrT="[Texto]" custT="1"/>
      <dgm:spPr>
        <a:solidFill>
          <a:srgbClr val="378389">
            <a:alpha val="10000"/>
          </a:srgbClr>
        </a:solidFill>
      </dgm:spPr>
      <dgm:t>
        <a:bodyPr/>
        <a:lstStyle/>
        <a:p>
          <a:r>
            <a:rPr lang="es-ES_tradnl" sz="1800" b="1" dirty="0">
              <a:latin typeface="Aptos" panose="020B0004020202020204" pitchFamily="34" charset="0"/>
            </a:rPr>
            <a:t>Covariables: </a:t>
          </a:r>
          <a:r>
            <a:rPr lang="es-ES_tradnl" sz="1800" dirty="0">
              <a:latin typeface="Aptos" panose="020B0004020202020204" pitchFamily="34" charset="0"/>
            </a:rPr>
            <a:t>sexo, edad, tipo de cáncer, tamaño familiar y comorbilidades.</a:t>
          </a:r>
          <a:endParaRPr lang="es-ES_tradnl" sz="1800" b="1" dirty="0">
            <a:latin typeface="Aptos" panose="020B0004020202020204" pitchFamily="34" charset="0"/>
          </a:endParaRPr>
        </a:p>
      </dgm:t>
    </dgm:pt>
    <dgm:pt modelId="{DD211326-6881-BC47-BD2E-1F992413A8E6}" type="parTrans" cxnId="{893A3EA6-A2C2-8C42-A1D7-4D8C53679C40}">
      <dgm:prSet/>
      <dgm:spPr/>
    </dgm:pt>
    <dgm:pt modelId="{D3803E36-0BDC-904C-AEE0-71619DF5C21C}" type="sibTrans" cxnId="{893A3EA6-A2C2-8C42-A1D7-4D8C53679C40}">
      <dgm:prSet/>
      <dgm:spPr/>
    </dgm:pt>
    <dgm:pt modelId="{7D3133CB-6390-9D4D-A824-1E0237F1DCEC}">
      <dgm:prSet phldrT="[Texto]" custT="1"/>
      <dgm:spPr>
        <a:solidFill>
          <a:srgbClr val="378389">
            <a:alpha val="10000"/>
          </a:srgbClr>
        </a:solidFill>
        <a:ln>
          <a:solidFill>
            <a:srgbClr val="378389">
              <a:alpha val="90000"/>
            </a:srgbClr>
          </a:solidFill>
        </a:ln>
      </dgm:spPr>
      <dgm:t>
        <a:bodyPr/>
        <a:lstStyle/>
        <a:p>
          <a:r>
            <a:rPr lang="es-ES_tradnl" sz="1800" b="0" dirty="0">
              <a:latin typeface="Aptos" panose="020B0004020202020204" pitchFamily="34" charset="0"/>
            </a:rPr>
            <a:t>TNM I-II = </a:t>
          </a:r>
          <a:r>
            <a:rPr lang="es-ES_tradnl" sz="1800" b="1" dirty="0">
              <a:latin typeface="Aptos" panose="020B0004020202020204" pitchFamily="34" charset="0"/>
            </a:rPr>
            <a:t>Etapa temprana</a:t>
          </a:r>
          <a:endParaRPr lang="es-ES_tradnl" sz="1800" dirty="0">
            <a:latin typeface="Aptos" panose="020B0004020202020204" pitchFamily="34" charset="0"/>
          </a:endParaRPr>
        </a:p>
      </dgm:t>
    </dgm:pt>
    <dgm:pt modelId="{2FFAF643-95C7-0C48-8E2F-809D66ABAE4F}" type="parTrans" cxnId="{DAF22702-AD6F-AA46-942B-2B4AA8107DA9}">
      <dgm:prSet/>
      <dgm:spPr/>
    </dgm:pt>
    <dgm:pt modelId="{B1FE17E6-AD78-CB4D-B22B-833E8CCB838D}" type="sibTrans" cxnId="{DAF22702-AD6F-AA46-942B-2B4AA8107DA9}">
      <dgm:prSet/>
      <dgm:spPr/>
    </dgm:pt>
    <dgm:pt modelId="{828400A5-14A9-F54B-BCBA-CFF65853783A}">
      <dgm:prSet phldrT="[Texto]" custT="1"/>
      <dgm:spPr>
        <a:solidFill>
          <a:srgbClr val="378389">
            <a:alpha val="10000"/>
          </a:srgbClr>
        </a:solidFill>
        <a:ln>
          <a:solidFill>
            <a:srgbClr val="378389">
              <a:alpha val="90000"/>
            </a:srgbClr>
          </a:solidFill>
        </a:ln>
      </dgm:spPr>
      <dgm:t>
        <a:bodyPr/>
        <a:lstStyle/>
        <a:p>
          <a:r>
            <a:rPr lang="es-ES_tradnl" sz="1800" b="0" dirty="0">
              <a:latin typeface="Aptos" panose="020B0004020202020204" pitchFamily="34" charset="0"/>
            </a:rPr>
            <a:t>TNM III-IV = </a:t>
          </a:r>
          <a:r>
            <a:rPr lang="es-ES_tradnl" sz="1800" b="1" dirty="0">
              <a:latin typeface="Aptos" panose="020B0004020202020204" pitchFamily="34" charset="0"/>
            </a:rPr>
            <a:t>Etapa avanzada.</a:t>
          </a:r>
          <a:endParaRPr lang="es-ES_tradnl" sz="1800" dirty="0">
            <a:latin typeface="Aptos" panose="020B0004020202020204" pitchFamily="34" charset="0"/>
          </a:endParaRPr>
        </a:p>
      </dgm:t>
    </dgm:pt>
    <dgm:pt modelId="{09F83F76-DF61-7A4A-AA20-670CDE0BB543}" type="parTrans" cxnId="{9F3B0B7F-30EB-214C-A5EE-C8280CB90D4C}">
      <dgm:prSet/>
      <dgm:spPr/>
    </dgm:pt>
    <dgm:pt modelId="{15C99C11-362E-E04A-9193-CDEEE481B121}" type="sibTrans" cxnId="{9F3B0B7F-30EB-214C-A5EE-C8280CB90D4C}">
      <dgm:prSet/>
      <dgm:spPr/>
    </dgm:pt>
    <dgm:pt modelId="{36E4419D-CCE3-5B43-97B8-8BA1D42B68FF}" type="pres">
      <dgm:prSet presAssocID="{259A5734-2119-D342-B4EB-595A7E1D7D99}" presName="Name0" presStyleCnt="0">
        <dgm:presLayoutVars>
          <dgm:dir/>
          <dgm:animLvl val="lvl"/>
          <dgm:resizeHandles val="exact"/>
        </dgm:presLayoutVars>
      </dgm:prSet>
      <dgm:spPr/>
    </dgm:pt>
    <dgm:pt modelId="{E3AA3A3B-45A0-B649-88EE-C120FB92C47F}" type="pres">
      <dgm:prSet presAssocID="{FA60E76C-397B-794C-A2F6-1E8C7A407BD2}" presName="linNode" presStyleCnt="0"/>
      <dgm:spPr/>
    </dgm:pt>
    <dgm:pt modelId="{4F9A3941-DF2C-EE41-A869-17A671151F47}" type="pres">
      <dgm:prSet presAssocID="{FA60E76C-397B-794C-A2F6-1E8C7A407BD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EB0527D-2720-7949-864A-EBEC24774D3E}" type="pres">
      <dgm:prSet presAssocID="{FA60E76C-397B-794C-A2F6-1E8C7A407BD2}" presName="descendantText" presStyleLbl="alignAccFollowNode1" presStyleIdx="0" presStyleCnt="3" custScaleX="168781">
        <dgm:presLayoutVars>
          <dgm:bulletEnabled val="1"/>
        </dgm:presLayoutVars>
      </dgm:prSet>
      <dgm:spPr/>
    </dgm:pt>
    <dgm:pt modelId="{73E6F761-D668-7A46-A2FA-A73582849EC4}" type="pres">
      <dgm:prSet presAssocID="{8AE52DA9-0FAF-4F4D-A24E-934236DA8D26}" presName="sp" presStyleCnt="0"/>
      <dgm:spPr/>
    </dgm:pt>
    <dgm:pt modelId="{E1D54766-FEC2-3B41-91B0-662AB9C4332A}" type="pres">
      <dgm:prSet presAssocID="{DDE88C16-BFCC-0942-83F6-75CCFA2E03AC}" presName="linNode" presStyleCnt="0"/>
      <dgm:spPr/>
    </dgm:pt>
    <dgm:pt modelId="{9E8B4811-F92B-824A-B325-D0535F8C40F2}" type="pres">
      <dgm:prSet presAssocID="{DDE88C16-BFCC-0942-83F6-75CCFA2E03AC}" presName="parentText" presStyleLbl="node1" presStyleIdx="1" presStyleCnt="3" custScaleX="136895">
        <dgm:presLayoutVars>
          <dgm:chMax val="1"/>
          <dgm:bulletEnabled val="1"/>
        </dgm:presLayoutVars>
      </dgm:prSet>
      <dgm:spPr/>
    </dgm:pt>
    <dgm:pt modelId="{A28EF887-8FF0-5A4F-A8D7-A22210A8FE8E}" type="pres">
      <dgm:prSet presAssocID="{DDE88C16-BFCC-0942-83F6-75CCFA2E03AC}" presName="descendantText" presStyleLbl="alignAccFollowNode1" presStyleIdx="1" presStyleCnt="3" custScaleX="248437" custScaleY="108050">
        <dgm:presLayoutVars>
          <dgm:bulletEnabled val="1"/>
        </dgm:presLayoutVars>
      </dgm:prSet>
      <dgm:spPr/>
    </dgm:pt>
    <dgm:pt modelId="{1E5DF12C-625E-EA48-A318-7D3F2DD0D4D3}" type="pres">
      <dgm:prSet presAssocID="{B090E627-85E4-804F-B289-5D0463068D7A}" presName="sp" presStyleCnt="0"/>
      <dgm:spPr/>
    </dgm:pt>
    <dgm:pt modelId="{56282010-719C-2044-BD77-CA8F5E7B974F}" type="pres">
      <dgm:prSet presAssocID="{BE6F998E-0ED5-CD4F-B3AA-D9A96BBEF16C}" presName="linNode" presStyleCnt="0"/>
      <dgm:spPr/>
    </dgm:pt>
    <dgm:pt modelId="{4EA367DD-C92D-4747-83D0-0D957EFEF64E}" type="pres">
      <dgm:prSet presAssocID="{BE6F998E-0ED5-CD4F-B3AA-D9A96BBEF16C}" presName="parentText" presStyleLbl="node1" presStyleIdx="2" presStyleCnt="3" custScaleX="68855">
        <dgm:presLayoutVars>
          <dgm:chMax val="1"/>
          <dgm:bulletEnabled val="1"/>
        </dgm:presLayoutVars>
      </dgm:prSet>
      <dgm:spPr/>
    </dgm:pt>
    <dgm:pt modelId="{FC8B276F-AA35-494C-ACD5-9874C8DA12E4}" type="pres">
      <dgm:prSet presAssocID="{BE6F998E-0ED5-CD4F-B3AA-D9A96BBEF16C}" presName="descendantText" presStyleLbl="alignAccFollowNode1" presStyleIdx="2" presStyleCnt="3" custScaleX="129152">
        <dgm:presLayoutVars>
          <dgm:bulletEnabled val="1"/>
        </dgm:presLayoutVars>
      </dgm:prSet>
      <dgm:spPr/>
    </dgm:pt>
  </dgm:ptLst>
  <dgm:cxnLst>
    <dgm:cxn modelId="{DAF22702-AD6F-AA46-942B-2B4AA8107DA9}" srcId="{FA60E76C-397B-794C-A2F6-1E8C7A407BD2}" destId="{7D3133CB-6390-9D4D-A824-1E0237F1DCEC}" srcOrd="1" destOrd="0" parTransId="{2FFAF643-95C7-0C48-8E2F-809D66ABAE4F}" sibTransId="{B1FE17E6-AD78-CB4D-B22B-833E8CCB838D}"/>
    <dgm:cxn modelId="{83E58E0C-6943-B841-9476-F729A4FF8072}" srcId="{DDE88C16-BFCC-0942-83F6-75CCFA2E03AC}" destId="{5F0E6D09-8BA8-544A-809F-AF3FE425C7B5}" srcOrd="1" destOrd="0" parTransId="{74513A65-7DB1-6D4C-AA70-0083EF253CB3}" sibTransId="{840C747C-5CB8-FE46-842C-1C5E680D8848}"/>
    <dgm:cxn modelId="{AE983617-B5D9-3345-975F-0D2266DF4478}" srcId="{BE6F998E-0ED5-CD4F-B3AA-D9A96BBEF16C}" destId="{87A2463C-0C79-FE4B-B988-EC987266B2EC}" srcOrd="1" destOrd="0" parTransId="{71B9166C-59B2-2F44-98A1-A70712C371E7}" sibTransId="{837D9A6C-BC61-9248-B80C-0B6F65FACB74}"/>
    <dgm:cxn modelId="{E4EC6D24-DAA0-1D40-B697-984FC7395862}" type="presOf" srcId="{7D3133CB-6390-9D4D-A824-1E0237F1DCEC}" destId="{5EB0527D-2720-7949-864A-EBEC24774D3E}" srcOrd="0" destOrd="1" presId="urn:microsoft.com/office/officeart/2005/8/layout/vList5"/>
    <dgm:cxn modelId="{7ADB0334-94A2-C642-8F48-B9546EA93926}" type="presOf" srcId="{DDE88C16-BFCC-0942-83F6-75CCFA2E03AC}" destId="{9E8B4811-F92B-824A-B325-D0535F8C40F2}" srcOrd="0" destOrd="0" presId="urn:microsoft.com/office/officeart/2005/8/layout/vList5"/>
    <dgm:cxn modelId="{1143A234-6E29-4E47-9FD9-63B8A2F2466E}" type="presOf" srcId="{FA60E76C-397B-794C-A2F6-1E8C7A407BD2}" destId="{4F9A3941-DF2C-EE41-A869-17A671151F47}" srcOrd="0" destOrd="0" presId="urn:microsoft.com/office/officeart/2005/8/layout/vList5"/>
    <dgm:cxn modelId="{28B7993A-F01C-124F-A64D-0878470FC54E}" srcId="{BE6F998E-0ED5-CD4F-B3AA-D9A96BBEF16C}" destId="{6CF51C07-483A-B94F-9415-6BC17FE587FC}" srcOrd="2" destOrd="0" parTransId="{C959D556-A3CC-3445-97AC-0EC06731523F}" sibTransId="{0A8B68C3-10E5-114D-A7C4-5BE4C6C5BE12}"/>
    <dgm:cxn modelId="{CE3C573D-8625-234D-9E57-D4F95E320EAE}" type="presOf" srcId="{5F0E6D09-8BA8-544A-809F-AF3FE425C7B5}" destId="{A28EF887-8FF0-5A4F-A8D7-A22210A8FE8E}" srcOrd="0" destOrd="1" presId="urn:microsoft.com/office/officeart/2005/8/layout/vList5"/>
    <dgm:cxn modelId="{826A0948-3E9F-5F47-BA32-5E50A4C08575}" type="presOf" srcId="{BE6F998E-0ED5-CD4F-B3AA-D9A96BBEF16C}" destId="{4EA367DD-C92D-4747-83D0-0D957EFEF64E}" srcOrd="0" destOrd="0" presId="urn:microsoft.com/office/officeart/2005/8/layout/vList5"/>
    <dgm:cxn modelId="{F30CE049-9F67-954A-9A41-99D14AA8E887}" type="presOf" srcId="{6BE4DCC2-E91E-6749-B1FC-1CAAFDF9167C}" destId="{A28EF887-8FF0-5A4F-A8D7-A22210A8FE8E}" srcOrd="0" destOrd="2" presId="urn:microsoft.com/office/officeart/2005/8/layout/vList5"/>
    <dgm:cxn modelId="{FE074356-B599-5349-80D1-BAAA7BFD1809}" type="presOf" srcId="{259A5734-2119-D342-B4EB-595A7E1D7D99}" destId="{36E4419D-CCE3-5B43-97B8-8BA1D42B68FF}" srcOrd="0" destOrd="0" presId="urn:microsoft.com/office/officeart/2005/8/layout/vList5"/>
    <dgm:cxn modelId="{58109C63-C746-824B-820E-A691C6C3F1FF}" srcId="{DDE88C16-BFCC-0942-83F6-75CCFA2E03AC}" destId="{EF48E5B4-F8F8-3E49-8A94-75FAC18DE4B2}" srcOrd="0" destOrd="0" parTransId="{6220393E-E8C5-F04C-AFE3-D0631879E623}" sibTransId="{34A0F9E2-BBA9-B742-B5CA-8681E5DA2DFC}"/>
    <dgm:cxn modelId="{9F3B0B7F-30EB-214C-A5EE-C8280CB90D4C}" srcId="{FA60E76C-397B-794C-A2F6-1E8C7A407BD2}" destId="{828400A5-14A9-F54B-BCBA-CFF65853783A}" srcOrd="2" destOrd="0" parTransId="{09F83F76-DF61-7A4A-AA20-670CDE0BB543}" sibTransId="{15C99C11-362E-E04A-9193-CDEEE481B121}"/>
    <dgm:cxn modelId="{C384C988-B2C1-3944-ACDF-7082B668B56C}" type="presOf" srcId="{EF48E5B4-F8F8-3E49-8A94-75FAC18DE4B2}" destId="{A28EF887-8FF0-5A4F-A8D7-A22210A8FE8E}" srcOrd="0" destOrd="0" presId="urn:microsoft.com/office/officeart/2005/8/layout/vList5"/>
    <dgm:cxn modelId="{B24FC492-21FF-444D-A6F1-F374D8D028D3}" type="presOf" srcId="{828400A5-14A9-F54B-BCBA-CFF65853783A}" destId="{5EB0527D-2720-7949-864A-EBEC24774D3E}" srcOrd="0" destOrd="2" presId="urn:microsoft.com/office/officeart/2005/8/layout/vList5"/>
    <dgm:cxn modelId="{893A3EA6-A2C2-8C42-A1D7-4D8C53679C40}" srcId="{BE6F998E-0ED5-CD4F-B3AA-D9A96BBEF16C}" destId="{85424213-6529-F647-B589-D696390D7FCE}" srcOrd="0" destOrd="0" parTransId="{DD211326-6881-BC47-BD2E-1F992413A8E6}" sibTransId="{D3803E36-0BDC-904C-AEE0-71619DF5C21C}"/>
    <dgm:cxn modelId="{1CA311A9-89CF-5E47-BFFE-59EB6EF9C4DC}" srcId="{DDE88C16-BFCC-0942-83F6-75CCFA2E03AC}" destId="{6BE4DCC2-E91E-6749-B1FC-1CAAFDF9167C}" srcOrd="2" destOrd="0" parTransId="{83825F33-FDED-7F4C-B28C-9D252893C5E8}" sibTransId="{EE7389F4-B89D-2B4F-93AC-F09478601E63}"/>
    <dgm:cxn modelId="{735EF6AB-0B50-C244-9911-8B95C03FF3DB}" type="presOf" srcId="{85424213-6529-F647-B589-D696390D7FCE}" destId="{FC8B276F-AA35-494C-ACD5-9874C8DA12E4}" srcOrd="0" destOrd="0" presId="urn:microsoft.com/office/officeart/2005/8/layout/vList5"/>
    <dgm:cxn modelId="{822C73B4-9C81-9C40-9BED-6583839DBA62}" type="presOf" srcId="{87A2463C-0C79-FE4B-B988-EC987266B2EC}" destId="{FC8B276F-AA35-494C-ACD5-9874C8DA12E4}" srcOrd="0" destOrd="1" presId="urn:microsoft.com/office/officeart/2005/8/layout/vList5"/>
    <dgm:cxn modelId="{4B1C1CC2-71BF-614A-9718-FAA0FDB2606D}" srcId="{259A5734-2119-D342-B4EB-595A7E1D7D99}" destId="{FA60E76C-397B-794C-A2F6-1E8C7A407BD2}" srcOrd="0" destOrd="0" parTransId="{0F77E125-BF59-6E4E-BCA9-34F3C25A12DE}" sibTransId="{8AE52DA9-0FAF-4F4D-A24E-934236DA8D26}"/>
    <dgm:cxn modelId="{6E8DB0D9-9DBE-3B45-B433-2469712F441D}" srcId="{259A5734-2119-D342-B4EB-595A7E1D7D99}" destId="{BE6F998E-0ED5-CD4F-B3AA-D9A96BBEF16C}" srcOrd="2" destOrd="0" parTransId="{DB2FDA28-6E6D-374F-810B-229A9A2818DD}" sibTransId="{D87CBBF7-089A-CA4E-BE70-D74770E9EAF3}"/>
    <dgm:cxn modelId="{2B82FCE5-348A-D144-BD08-24FFFB6DB83A}" type="presOf" srcId="{6CF51C07-483A-B94F-9415-6BC17FE587FC}" destId="{FC8B276F-AA35-494C-ACD5-9874C8DA12E4}" srcOrd="0" destOrd="2" presId="urn:microsoft.com/office/officeart/2005/8/layout/vList5"/>
    <dgm:cxn modelId="{E8331DE6-05CF-3E40-8F68-2EDE78264A57}" srcId="{259A5734-2119-D342-B4EB-595A7E1D7D99}" destId="{DDE88C16-BFCC-0942-83F6-75CCFA2E03AC}" srcOrd="1" destOrd="0" parTransId="{EE109E5A-1CCB-5545-8615-BC053ECC5A34}" sibTransId="{B090E627-85E4-804F-B289-5D0463068D7A}"/>
    <dgm:cxn modelId="{791CB9F1-0F93-BC41-A3EA-404541877919}" type="presOf" srcId="{E8904ED3-5F8A-844C-A18A-9C355C7D9FD8}" destId="{5EB0527D-2720-7949-864A-EBEC24774D3E}" srcOrd="0" destOrd="0" presId="urn:microsoft.com/office/officeart/2005/8/layout/vList5"/>
    <dgm:cxn modelId="{F5F8B7F5-2C04-7E46-AFD8-0A13527D87DC}" srcId="{FA60E76C-397B-794C-A2F6-1E8C7A407BD2}" destId="{E8904ED3-5F8A-844C-A18A-9C355C7D9FD8}" srcOrd="0" destOrd="0" parTransId="{379E1A68-A786-B040-AD00-71156B828198}" sibTransId="{4707BF11-271D-2247-9BA3-CF1F5E7DC4CF}"/>
    <dgm:cxn modelId="{BAA61D97-C137-8740-AFEB-BF61FF5B1C84}" type="presParOf" srcId="{36E4419D-CCE3-5B43-97B8-8BA1D42B68FF}" destId="{E3AA3A3B-45A0-B649-88EE-C120FB92C47F}" srcOrd="0" destOrd="0" presId="urn:microsoft.com/office/officeart/2005/8/layout/vList5"/>
    <dgm:cxn modelId="{D11FF15B-9FEB-A943-96A1-CFD19CFA42E4}" type="presParOf" srcId="{E3AA3A3B-45A0-B649-88EE-C120FB92C47F}" destId="{4F9A3941-DF2C-EE41-A869-17A671151F47}" srcOrd="0" destOrd="0" presId="urn:microsoft.com/office/officeart/2005/8/layout/vList5"/>
    <dgm:cxn modelId="{8261B148-E31A-0B44-AE6F-D0301BFC93FF}" type="presParOf" srcId="{E3AA3A3B-45A0-B649-88EE-C120FB92C47F}" destId="{5EB0527D-2720-7949-864A-EBEC24774D3E}" srcOrd="1" destOrd="0" presId="urn:microsoft.com/office/officeart/2005/8/layout/vList5"/>
    <dgm:cxn modelId="{D0E1A3BE-EE6E-424A-BC3E-B77BF9E5629A}" type="presParOf" srcId="{36E4419D-CCE3-5B43-97B8-8BA1D42B68FF}" destId="{73E6F761-D668-7A46-A2FA-A73582849EC4}" srcOrd="1" destOrd="0" presId="urn:microsoft.com/office/officeart/2005/8/layout/vList5"/>
    <dgm:cxn modelId="{1344FE7C-3F59-9F44-93AA-7A2BEF955C33}" type="presParOf" srcId="{36E4419D-CCE3-5B43-97B8-8BA1D42B68FF}" destId="{E1D54766-FEC2-3B41-91B0-662AB9C4332A}" srcOrd="2" destOrd="0" presId="urn:microsoft.com/office/officeart/2005/8/layout/vList5"/>
    <dgm:cxn modelId="{8DD8354F-0144-2045-AFA4-0FAA33FF4C11}" type="presParOf" srcId="{E1D54766-FEC2-3B41-91B0-662AB9C4332A}" destId="{9E8B4811-F92B-824A-B325-D0535F8C40F2}" srcOrd="0" destOrd="0" presId="urn:microsoft.com/office/officeart/2005/8/layout/vList5"/>
    <dgm:cxn modelId="{C7D35A88-6875-2F46-A93E-B25CE3FB1FAE}" type="presParOf" srcId="{E1D54766-FEC2-3B41-91B0-662AB9C4332A}" destId="{A28EF887-8FF0-5A4F-A8D7-A22210A8FE8E}" srcOrd="1" destOrd="0" presId="urn:microsoft.com/office/officeart/2005/8/layout/vList5"/>
    <dgm:cxn modelId="{20DB1F9E-E0C8-814C-86B1-F3A5EBFF2148}" type="presParOf" srcId="{36E4419D-CCE3-5B43-97B8-8BA1D42B68FF}" destId="{1E5DF12C-625E-EA48-A318-7D3F2DD0D4D3}" srcOrd="3" destOrd="0" presId="urn:microsoft.com/office/officeart/2005/8/layout/vList5"/>
    <dgm:cxn modelId="{54CB904F-33DF-B544-B072-58AC9A693D38}" type="presParOf" srcId="{36E4419D-CCE3-5B43-97B8-8BA1D42B68FF}" destId="{56282010-719C-2044-BD77-CA8F5E7B974F}" srcOrd="4" destOrd="0" presId="urn:microsoft.com/office/officeart/2005/8/layout/vList5"/>
    <dgm:cxn modelId="{9BBD4B9B-4308-5A44-BA5D-C88A519189F2}" type="presParOf" srcId="{56282010-719C-2044-BD77-CA8F5E7B974F}" destId="{4EA367DD-C92D-4747-83D0-0D957EFEF64E}" srcOrd="0" destOrd="0" presId="urn:microsoft.com/office/officeart/2005/8/layout/vList5"/>
    <dgm:cxn modelId="{72781D5B-9AD3-BB41-8803-440C35E59F04}" type="presParOf" srcId="{56282010-719C-2044-BD77-CA8F5E7B974F}" destId="{FC8B276F-AA35-494C-ACD5-9874C8DA12E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D2E48-E0CE-7A48-933A-4794C9612F6D}">
      <dsp:nvSpPr>
        <dsp:cNvPr id="0" name=""/>
        <dsp:cNvSpPr/>
      </dsp:nvSpPr>
      <dsp:spPr>
        <a:xfrm>
          <a:off x="239684" y="3389"/>
          <a:ext cx="2580031" cy="15480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rgbClr val="37838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>
              <a:latin typeface="Aptos" panose="020B0004020202020204" pitchFamily="34" charset="0"/>
            </a:rPr>
            <a:t>Cáncer principales causas de muerte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0" kern="1200" dirty="0">
              <a:latin typeface="Aptos" panose="020B0004020202020204" pitchFamily="34" charset="0"/>
            </a:rPr>
            <a:t>25% en Chile [1].</a:t>
          </a:r>
        </a:p>
      </dsp:txBody>
      <dsp:txXfrm>
        <a:off x="239684" y="3389"/>
        <a:ext cx="2580031" cy="1548019"/>
      </dsp:txXfrm>
    </dsp:sp>
    <dsp:sp modelId="{C999330B-BC6B-884B-ADA3-21FC93A146CC}">
      <dsp:nvSpPr>
        <dsp:cNvPr id="0" name=""/>
        <dsp:cNvSpPr/>
      </dsp:nvSpPr>
      <dsp:spPr>
        <a:xfrm>
          <a:off x="3077719" y="3389"/>
          <a:ext cx="2770077" cy="15480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rgbClr val="37838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>
              <a:latin typeface="Aptos" panose="020B0004020202020204" pitchFamily="34" charset="0"/>
            </a:rPr>
            <a:t>Diagnóstico temprano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0" kern="1200" dirty="0">
              <a:latin typeface="Aptos" panose="020B0004020202020204" pitchFamily="34" charset="0"/>
            </a:rPr>
            <a:t>Tasa </a:t>
          </a:r>
          <a:r>
            <a:rPr lang="es-ES_tradnl" sz="1800" b="0" kern="1200" dirty="0" err="1">
              <a:latin typeface="Aptos" panose="020B0004020202020204" pitchFamily="34" charset="0"/>
            </a:rPr>
            <a:t>superv</a:t>
          </a:r>
          <a:r>
            <a:rPr lang="es-ES_tradnl" sz="1800" b="0" kern="1200" dirty="0">
              <a:latin typeface="Aptos" panose="020B0004020202020204" pitchFamily="34" charset="0"/>
            </a:rPr>
            <a:t>. Ca mama TNM I &gt;95% vs TNM IV 30% [2].</a:t>
          </a:r>
        </a:p>
      </dsp:txBody>
      <dsp:txXfrm>
        <a:off x="3077719" y="3389"/>
        <a:ext cx="2770077" cy="1548019"/>
      </dsp:txXfrm>
    </dsp:sp>
    <dsp:sp modelId="{48A75298-708B-D848-A3E8-F2A5692E3CD2}">
      <dsp:nvSpPr>
        <dsp:cNvPr id="0" name=""/>
        <dsp:cNvSpPr/>
      </dsp:nvSpPr>
      <dsp:spPr>
        <a:xfrm>
          <a:off x="6105799" y="3389"/>
          <a:ext cx="2580031" cy="15480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rgbClr val="37838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>
              <a:latin typeface="Aptos" panose="020B0004020202020204" pitchFamily="34" charset="0"/>
              <a:sym typeface="Wingdings" pitchFamily="2" charset="2"/>
            </a:rPr>
            <a:t>Desafío Chile.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Aptos" panose="020B0004020202020204" pitchFamily="34" charset="0"/>
            </a:rPr>
            <a:t>Dg Ca mama TNM I-II Chile 60-70% vs UK 85% [3,4]. </a:t>
          </a:r>
        </a:p>
      </dsp:txBody>
      <dsp:txXfrm>
        <a:off x="6105799" y="3389"/>
        <a:ext cx="2580031" cy="1548019"/>
      </dsp:txXfrm>
    </dsp:sp>
    <dsp:sp modelId="{A243FBA6-AD6C-2B49-9095-C6B4C3663F5E}">
      <dsp:nvSpPr>
        <dsp:cNvPr id="0" name=""/>
        <dsp:cNvSpPr/>
      </dsp:nvSpPr>
      <dsp:spPr>
        <a:xfrm>
          <a:off x="1709605" y="1809411"/>
          <a:ext cx="2668269" cy="15480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rgbClr val="37838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sz="1800" b="1" kern="1200" baseline="0" dirty="0">
              <a:latin typeface="Aptos" panose="020B0004020202020204" pitchFamily="34" charset="0"/>
            </a:rPr>
            <a:t> Predictores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_tradnl" sz="1800" kern="1200" baseline="0" dirty="0">
              <a:latin typeface="Aptos" panose="020B0004020202020204" pitchFamily="34" charset="0"/>
            </a:rPr>
            <a:t>Enfermedad, </a:t>
          </a:r>
          <a:r>
            <a:rPr lang="es-ES_tradnl" sz="1800" kern="1200" baseline="0" dirty="0" err="1">
              <a:latin typeface="Aptos" panose="020B0004020202020204" pitchFamily="34" charset="0"/>
            </a:rPr>
            <a:t>Sist</a:t>
          </a:r>
          <a:r>
            <a:rPr lang="es-ES_tradnl" sz="1800" kern="1200" baseline="0" dirty="0">
              <a:latin typeface="Aptos" panose="020B0004020202020204" pitchFamily="34" charset="0"/>
            </a:rPr>
            <a:t>. Salud, personas/entorno [2,5-6].</a:t>
          </a:r>
        </a:p>
      </dsp:txBody>
      <dsp:txXfrm>
        <a:off x="1709605" y="1809411"/>
        <a:ext cx="2668269" cy="1548019"/>
      </dsp:txXfrm>
    </dsp:sp>
    <dsp:sp modelId="{D1BE9B35-4B77-2547-AED5-BAF74529E883}">
      <dsp:nvSpPr>
        <dsp:cNvPr id="0" name=""/>
        <dsp:cNvSpPr/>
      </dsp:nvSpPr>
      <dsp:spPr>
        <a:xfrm>
          <a:off x="4635878" y="1809411"/>
          <a:ext cx="2580031" cy="15480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>
              <a:latin typeface="Aptos" panose="020B0004020202020204" pitchFamily="34" charset="0"/>
            </a:rPr>
            <a:t>Posición socioeconómica (PSE) </a:t>
          </a:r>
          <a:r>
            <a:rPr lang="es-ES_tradnl" sz="1800" b="0" kern="1200" dirty="0">
              <a:latin typeface="Aptos" panose="020B0004020202020204" pitchFamily="34" charset="0"/>
            </a:rPr>
            <a:t>A</a:t>
          </a:r>
          <a:r>
            <a:rPr lang="es-ES_tradnl" sz="1800" kern="1200" dirty="0">
              <a:latin typeface="Aptos" panose="020B0004020202020204" pitchFamily="34" charset="0"/>
            </a:rPr>
            <a:t>tributos sociales  y económicos que sitúan en la sociedad [7].</a:t>
          </a:r>
          <a:endParaRPr lang="es-ES_tradnl" sz="1800" kern="1200" dirty="0"/>
        </a:p>
      </dsp:txBody>
      <dsp:txXfrm>
        <a:off x="4635878" y="1809411"/>
        <a:ext cx="2580031" cy="1548019"/>
      </dsp:txXfrm>
    </dsp:sp>
    <dsp:sp modelId="{CC847346-0F59-EF4E-ADE6-7F400E0E8A8A}">
      <dsp:nvSpPr>
        <dsp:cNvPr id="0" name=""/>
        <dsp:cNvSpPr/>
      </dsp:nvSpPr>
      <dsp:spPr>
        <a:xfrm>
          <a:off x="182510" y="3618822"/>
          <a:ext cx="8683200" cy="15480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37838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>
              <a:latin typeface="Aptos" panose="020B0004020202020204" pitchFamily="34" charset="0"/>
            </a:rPr>
            <a:t>Evidencia internacional: </a:t>
          </a:r>
          <a:r>
            <a:rPr lang="es-ES_tradnl" sz="1800" kern="1200" dirty="0">
              <a:latin typeface="Aptos" panose="020B0004020202020204" pitchFamily="34" charset="0"/>
            </a:rPr>
            <a:t>Asociación entre alta pobreza de área y etapa avanzada  en 14 de 21 cánceres en EE.UU. En UK, en 4 de 10 cánceres [8].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800" kern="1200" dirty="0">
            <a:latin typeface="Aptos" panose="020B000402020202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>
              <a:latin typeface="Aptos" panose="020B0004020202020204" pitchFamily="34" charset="0"/>
            </a:rPr>
            <a:t>Contexto: </a:t>
          </a:r>
          <a:r>
            <a:rPr lang="es-ES_tradnl" sz="1800" kern="1200" dirty="0">
              <a:latin typeface="Aptos" panose="020B0004020202020204" pitchFamily="34" charset="0"/>
            </a:rPr>
            <a:t>Chile existen altas inequidades socioeconómicas , sistema de salud altamente fragmentado, GES oncológicas foco TTO [9-11]</a:t>
          </a:r>
          <a:r>
            <a:rPr lang="es-ES_tradnl" sz="1800" kern="1200" dirty="0">
              <a:latin typeface="Aptos" panose="020B0004020202020204" pitchFamily="34" charset="0"/>
              <a:sym typeface="Wingdings" pitchFamily="2" charset="2"/>
            </a:rPr>
            <a:t> </a:t>
          </a:r>
          <a:r>
            <a:rPr lang="es-ES_tradnl" sz="1800" b="1" kern="1200" dirty="0">
              <a:latin typeface="Aptos" panose="020B0004020202020204" pitchFamily="34" charset="0"/>
              <a:sym typeface="Wingdings" pitchFamily="2" charset="2"/>
            </a:rPr>
            <a:t>&gt; fuerza de asociación</a:t>
          </a:r>
          <a:endParaRPr lang="es-ES_tradnl" sz="1800" b="1" kern="1200" dirty="0">
            <a:latin typeface="Aptos" panose="020B0004020202020204" pitchFamily="34" charset="0"/>
          </a:endParaRPr>
        </a:p>
      </dsp:txBody>
      <dsp:txXfrm>
        <a:off x="182510" y="3618822"/>
        <a:ext cx="8683200" cy="1548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D8AB2-E84E-754E-9474-0C7F7366AEDB}">
      <dsp:nvSpPr>
        <dsp:cNvPr id="0" name=""/>
        <dsp:cNvSpPr/>
      </dsp:nvSpPr>
      <dsp:spPr>
        <a:xfrm rot="5400000">
          <a:off x="671369" y="2567978"/>
          <a:ext cx="874735" cy="98135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378389">
            <a:alpha val="6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05ABF3-392D-0348-9D8D-8A9D89757D17}">
      <dsp:nvSpPr>
        <dsp:cNvPr id="0" name=""/>
        <dsp:cNvSpPr/>
      </dsp:nvSpPr>
      <dsp:spPr>
        <a:xfrm>
          <a:off x="9633" y="571702"/>
          <a:ext cx="2083541" cy="1956932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7838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Aptos" panose="020B0004020202020204" pitchFamily="34" charset="0"/>
            </a:rPr>
            <a:t>Estudio transversal-analítico.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>
              <a:latin typeface="Aptos" panose="020B0004020202020204" pitchFamily="34" charset="0"/>
            </a:rPr>
            <a:t>Tesis doctoral Proyecto EquityCancer-LA  [12].</a:t>
          </a:r>
        </a:p>
      </dsp:txBody>
      <dsp:txXfrm>
        <a:off x="105180" y="667249"/>
        <a:ext cx="1892447" cy="1765838"/>
      </dsp:txXfrm>
    </dsp:sp>
    <dsp:sp modelId="{6970D0B3-CCE6-2249-B029-30CC89AA9127}">
      <dsp:nvSpPr>
        <dsp:cNvPr id="0" name=""/>
        <dsp:cNvSpPr/>
      </dsp:nvSpPr>
      <dsp:spPr>
        <a:xfrm>
          <a:off x="2276779" y="1033121"/>
          <a:ext cx="4571942" cy="13092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600" kern="1200" dirty="0">
              <a:latin typeface="Aptos" panose="020B0004020202020204" pitchFamily="34" charset="0"/>
            </a:rPr>
            <a:t>Población estudio: personas </a:t>
          </a:r>
          <a:r>
            <a:rPr lang="es-ES_tradnl" sz="1600" b="0" i="0" kern="1200" dirty="0"/>
            <a:t>≥ 18 años atendidas en red </a:t>
          </a:r>
          <a:r>
            <a:rPr lang="es-ES_tradnl" sz="1600" kern="1200" dirty="0">
              <a:latin typeface="Aptos" panose="020B0004020202020204" pitchFamily="34" charset="0"/>
            </a:rPr>
            <a:t>SSMN o SSMS.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600" kern="1200" dirty="0">
              <a:latin typeface="Aptos" panose="020B0004020202020204" pitchFamily="34" charset="0"/>
            </a:rPr>
            <a:t>Diagnóstico primerio de Ca mama, colorrectal, gástrico, pulmonar, vesical, renal, testicular o prostático. 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600" kern="1200" dirty="0">
              <a:latin typeface="Aptos" panose="020B0004020202020204" pitchFamily="34" charset="0"/>
            </a:rPr>
            <a:t>Dg &lt; 12 meses.</a:t>
          </a:r>
        </a:p>
      </dsp:txBody>
      <dsp:txXfrm>
        <a:off x="2276779" y="1033121"/>
        <a:ext cx="4571942" cy="1309278"/>
      </dsp:txXfrm>
    </dsp:sp>
    <dsp:sp modelId="{610780C4-7617-EC4B-9E04-F4EC5D1D1701}">
      <dsp:nvSpPr>
        <dsp:cNvPr id="0" name=""/>
        <dsp:cNvSpPr/>
      </dsp:nvSpPr>
      <dsp:spPr>
        <a:xfrm rot="5400000">
          <a:off x="2649380" y="4097400"/>
          <a:ext cx="1039980" cy="100051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378389">
            <a:alpha val="6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3A985B-0064-5D41-B38D-31431B6FFCF0}">
      <dsp:nvSpPr>
        <dsp:cNvPr id="0" name=""/>
        <dsp:cNvSpPr/>
      </dsp:nvSpPr>
      <dsp:spPr>
        <a:xfrm>
          <a:off x="2363274" y="2607549"/>
          <a:ext cx="1547120" cy="1213216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7838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>
              <a:latin typeface="Aptos" panose="020B0004020202020204" pitchFamily="34" charset="0"/>
            </a:rPr>
            <a:t>Muestra</a:t>
          </a:r>
        </a:p>
      </dsp:txBody>
      <dsp:txXfrm>
        <a:off x="2422509" y="2666784"/>
        <a:ext cx="1428650" cy="1094746"/>
      </dsp:txXfrm>
    </dsp:sp>
    <dsp:sp modelId="{94444AA1-0396-B94F-A002-21DFF3C8A763}">
      <dsp:nvSpPr>
        <dsp:cNvPr id="0" name=""/>
        <dsp:cNvSpPr/>
      </dsp:nvSpPr>
      <dsp:spPr>
        <a:xfrm>
          <a:off x="3984100" y="2626562"/>
          <a:ext cx="3071962" cy="1221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600" kern="1200" dirty="0">
              <a:latin typeface="Aptos" panose="020B0004020202020204" pitchFamily="34" charset="0"/>
            </a:rPr>
            <a:t>Aleatoria y proporcional según tipo de cáncer.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600" kern="1200" dirty="0">
              <a:latin typeface="Aptos" panose="020B0004020202020204" pitchFamily="34" charset="0"/>
            </a:rPr>
            <a:t>Exclusión: personas con tumor benigno o recurrentes.</a:t>
          </a:r>
        </a:p>
      </dsp:txBody>
      <dsp:txXfrm>
        <a:off x="3984100" y="2626562"/>
        <a:ext cx="3071962" cy="1221581"/>
      </dsp:txXfrm>
    </dsp:sp>
    <dsp:sp modelId="{FEEA3FEB-44FD-2347-8C30-2E42D911C5DB}">
      <dsp:nvSpPr>
        <dsp:cNvPr id="0" name=""/>
        <dsp:cNvSpPr/>
      </dsp:nvSpPr>
      <dsp:spPr>
        <a:xfrm>
          <a:off x="4170411" y="4343998"/>
          <a:ext cx="1668426" cy="147071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>
              <a:latin typeface="Aptos" panose="020B0004020202020204" pitchFamily="34" charset="0"/>
            </a:rPr>
            <a:t>Periodo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Aptos" panose="020B0004020202020204" pitchFamily="34" charset="0"/>
            </a:rPr>
            <a:t>agosto 2022 a diciembre de 2023 (643 personas)</a:t>
          </a:r>
        </a:p>
      </dsp:txBody>
      <dsp:txXfrm>
        <a:off x="4242218" y="4415805"/>
        <a:ext cx="1524812" cy="1327100"/>
      </dsp:txXfrm>
    </dsp:sp>
    <dsp:sp modelId="{A4B23E97-E52E-C648-88C5-B163C3700796}">
      <dsp:nvSpPr>
        <dsp:cNvPr id="0" name=""/>
        <dsp:cNvSpPr/>
      </dsp:nvSpPr>
      <dsp:spPr>
        <a:xfrm>
          <a:off x="5990477" y="3931651"/>
          <a:ext cx="2752600" cy="19626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_tradnl" sz="1600" kern="1200" dirty="0">
            <a:latin typeface="Aptos" panose="020B0004020202020204" pitchFamily="34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600" kern="1200" dirty="0">
              <a:latin typeface="Aptos" panose="020B0004020202020204" pitchFamily="34" charset="0"/>
            </a:rPr>
            <a:t>1,2% NR; 8,3% fallecido; 8,9% no considerado por solo </a:t>
          </a:r>
          <a:r>
            <a:rPr lang="es-ES_tradnl" sz="1600" kern="1200" dirty="0" err="1">
              <a:latin typeface="Aptos" panose="020B0004020202020204" pitchFamily="34" charset="0"/>
            </a:rPr>
            <a:t>tto</a:t>
          </a:r>
          <a:r>
            <a:rPr lang="es-ES_tradnl" sz="1600" kern="1200" dirty="0">
              <a:latin typeface="Aptos" panose="020B0004020202020204" pitchFamily="34" charset="0"/>
            </a:rPr>
            <a:t> en </a:t>
          </a:r>
          <a:r>
            <a:rPr lang="es-ES_tradnl" sz="1600" kern="1200" dirty="0" err="1">
              <a:latin typeface="Aptos" panose="020B0004020202020204" pitchFamily="34" charset="0"/>
            </a:rPr>
            <a:t>Sist</a:t>
          </a:r>
          <a:r>
            <a:rPr lang="es-ES_tradnl" sz="1600" kern="1200" dirty="0">
              <a:latin typeface="Aptos" panose="020B0004020202020204" pitchFamily="34" charset="0"/>
            </a:rPr>
            <a:t>. </a:t>
          </a:r>
          <a:r>
            <a:rPr lang="es-ES_tradnl" sz="1600" kern="1200" dirty="0" err="1">
              <a:latin typeface="Aptos" panose="020B0004020202020204" pitchFamily="34" charset="0"/>
            </a:rPr>
            <a:t>Publ</a:t>
          </a:r>
          <a:r>
            <a:rPr lang="es-ES_tradnl" sz="1600" kern="1200" dirty="0">
              <a:latin typeface="Aptos" panose="020B0004020202020204" pitchFamily="34" charset="0"/>
            </a:rPr>
            <a:t>; 12,6% no criterios inclusión; 14,5% rechazo participar y 1,1% sin </a:t>
          </a:r>
          <a:r>
            <a:rPr lang="es-ES_tradnl" sz="1600" kern="1200" dirty="0" err="1">
              <a:latin typeface="Aptos" panose="020B0004020202020204" pitchFamily="34" charset="0"/>
            </a:rPr>
            <a:t>info</a:t>
          </a:r>
          <a:r>
            <a:rPr lang="es-ES_tradnl" sz="1600" kern="1200" dirty="0">
              <a:latin typeface="Aptos" panose="020B0004020202020204" pitchFamily="34" charset="0"/>
            </a:rPr>
            <a:t> estadío.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600" b="1" kern="1200" dirty="0">
              <a:latin typeface="Aptos" panose="020B0004020202020204" pitchFamily="34" charset="0"/>
            </a:rPr>
            <a:t>343 participantes.</a:t>
          </a:r>
        </a:p>
      </dsp:txBody>
      <dsp:txXfrm>
        <a:off x="5990477" y="3931651"/>
        <a:ext cx="2752600" cy="19626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0527D-2720-7949-864A-EBEC24774D3E}">
      <dsp:nvSpPr>
        <dsp:cNvPr id="0" name=""/>
        <dsp:cNvSpPr/>
      </dsp:nvSpPr>
      <dsp:spPr>
        <a:xfrm rot="5400000">
          <a:off x="6842216" y="-3627398"/>
          <a:ext cx="1462851" cy="9088903"/>
        </a:xfrm>
        <a:prstGeom prst="round2SameRect">
          <a:avLst/>
        </a:prstGeom>
        <a:solidFill>
          <a:srgbClr val="378389">
            <a:alpha val="10000"/>
          </a:srgbClr>
        </a:solidFill>
        <a:ln w="12700" cap="flat" cmpd="sng" algn="ctr">
          <a:solidFill>
            <a:srgbClr val="378389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kern="1200" dirty="0">
              <a:latin typeface="Aptos" panose="020B0004020202020204" pitchFamily="34" charset="0"/>
            </a:rPr>
            <a:t>Variable dicotómica según estudios previos (Lima et al.) [13].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b="0" kern="1200" dirty="0">
              <a:latin typeface="Aptos" panose="020B0004020202020204" pitchFamily="34" charset="0"/>
            </a:rPr>
            <a:t>TNM I-II = </a:t>
          </a:r>
          <a:r>
            <a:rPr lang="es-ES_tradnl" sz="1800" b="1" kern="1200" dirty="0">
              <a:latin typeface="Aptos" panose="020B0004020202020204" pitchFamily="34" charset="0"/>
            </a:rPr>
            <a:t>Etapa temprana</a:t>
          </a:r>
          <a:endParaRPr lang="es-ES_tradnl" sz="1800" kern="1200" dirty="0">
            <a:latin typeface="Aptos" panose="020B00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b="0" kern="1200" dirty="0">
              <a:latin typeface="Aptos" panose="020B0004020202020204" pitchFamily="34" charset="0"/>
            </a:rPr>
            <a:t>TNM III-IV = </a:t>
          </a:r>
          <a:r>
            <a:rPr lang="es-ES_tradnl" sz="1800" b="1" kern="1200" dirty="0">
              <a:latin typeface="Aptos" panose="020B0004020202020204" pitchFamily="34" charset="0"/>
            </a:rPr>
            <a:t>Etapa avanzada.</a:t>
          </a:r>
          <a:endParaRPr lang="es-ES_tradnl" sz="1800" kern="1200" dirty="0">
            <a:latin typeface="Aptos" panose="020B0004020202020204" pitchFamily="34" charset="0"/>
          </a:endParaRPr>
        </a:p>
      </dsp:txBody>
      <dsp:txXfrm rot="-5400000">
        <a:off x="3029190" y="257038"/>
        <a:ext cx="9017493" cy="1320031"/>
      </dsp:txXfrm>
    </dsp:sp>
    <dsp:sp modelId="{4F9A3941-DF2C-EE41-A869-17A671151F47}">
      <dsp:nvSpPr>
        <dsp:cNvPr id="0" name=""/>
        <dsp:cNvSpPr/>
      </dsp:nvSpPr>
      <dsp:spPr>
        <a:xfrm>
          <a:off x="112" y="2770"/>
          <a:ext cx="3029078" cy="182856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7838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Aptos" panose="020B0004020202020204" pitchFamily="34" charset="0"/>
            </a:rPr>
            <a:t>Variable dependiente </a:t>
          </a:r>
          <a:r>
            <a:rPr lang="es-ES_tradnl" sz="1800" b="1" kern="1200" dirty="0">
              <a:latin typeface="Aptos" panose="020B0004020202020204" pitchFamily="34" charset="0"/>
            </a:rPr>
            <a:t>Etapa de cáncer</a:t>
          </a:r>
          <a:endParaRPr lang="es-ES_tradnl" sz="1800" kern="1200" dirty="0">
            <a:latin typeface="Aptos" panose="020B0004020202020204" pitchFamily="34" charset="0"/>
          </a:endParaRPr>
        </a:p>
      </dsp:txBody>
      <dsp:txXfrm>
        <a:off x="89375" y="92033"/>
        <a:ext cx="2850552" cy="1650038"/>
      </dsp:txXfrm>
    </dsp:sp>
    <dsp:sp modelId="{A28EF887-8FF0-5A4F-A8D7-A22210A8FE8E}">
      <dsp:nvSpPr>
        <dsp:cNvPr id="0" name=""/>
        <dsp:cNvSpPr/>
      </dsp:nvSpPr>
      <dsp:spPr>
        <a:xfrm rot="5400000">
          <a:off x="6700416" y="-1787063"/>
          <a:ext cx="1580611" cy="9248219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b="1" kern="1200" dirty="0">
              <a:latin typeface="Aptos" panose="020B0004020202020204" pitchFamily="34" charset="0"/>
            </a:rPr>
            <a:t>Nivel educativo: </a:t>
          </a:r>
          <a:r>
            <a:rPr lang="es-ES_tradnl" sz="1800" kern="1200" dirty="0">
              <a:latin typeface="Aptos" panose="020B0004020202020204" pitchFamily="34" charset="0"/>
            </a:rPr>
            <a:t>cohorte nacimiento según promedio reportado CASEN. </a:t>
          </a:r>
          <a:r>
            <a:rPr lang="es-ES_tradnl" sz="1800" b="1" i="1" kern="1200" dirty="0">
              <a:latin typeface="Aptos" panose="020B0004020202020204" pitchFamily="34" charset="0"/>
            </a:rPr>
            <a:t>Bajo</a:t>
          </a:r>
          <a:r>
            <a:rPr lang="es-ES_tradnl" sz="1800" b="1" kern="1200" dirty="0">
              <a:latin typeface="Aptos" panose="020B0004020202020204" pitchFamily="34" charset="0"/>
            </a:rPr>
            <a:t>: </a:t>
          </a:r>
          <a:r>
            <a:rPr lang="es-ES_tradnl" sz="1800" kern="1200" dirty="0">
              <a:latin typeface="Aptos" panose="020B0004020202020204" pitchFamily="34" charset="0"/>
            </a:rPr>
            <a:t>menor escolaridad promedio según edad; </a:t>
          </a:r>
          <a:r>
            <a:rPr lang="es-ES_tradnl" sz="1800" b="1" i="1" kern="1200" dirty="0">
              <a:latin typeface="Aptos" panose="020B0004020202020204" pitchFamily="34" charset="0"/>
            </a:rPr>
            <a:t>Medio</a:t>
          </a:r>
          <a:r>
            <a:rPr lang="es-ES_tradnl" sz="1800" b="1" kern="1200" dirty="0">
              <a:latin typeface="Aptos" panose="020B0004020202020204" pitchFamily="34" charset="0"/>
            </a:rPr>
            <a:t>:</a:t>
          </a:r>
          <a:r>
            <a:rPr lang="es-ES_tradnl" sz="1800" kern="1200" dirty="0">
              <a:latin typeface="Aptos" panose="020B0004020202020204" pitchFamily="34" charset="0"/>
            </a:rPr>
            <a:t> escolaridad promedio; </a:t>
          </a:r>
          <a:r>
            <a:rPr lang="es-ES_tradnl" sz="1800" b="1" i="1" kern="1200" dirty="0">
              <a:latin typeface="Aptos" panose="020B0004020202020204" pitchFamily="34" charset="0"/>
            </a:rPr>
            <a:t>Alto</a:t>
          </a:r>
          <a:r>
            <a:rPr lang="es-ES_tradnl" sz="1800" b="1" kern="1200" dirty="0">
              <a:latin typeface="Aptos" panose="020B0004020202020204" pitchFamily="34" charset="0"/>
            </a:rPr>
            <a:t>:</a:t>
          </a:r>
          <a:r>
            <a:rPr lang="es-ES_tradnl" sz="1800" kern="1200" dirty="0">
              <a:latin typeface="Aptos" panose="020B0004020202020204" pitchFamily="34" charset="0"/>
            </a:rPr>
            <a:t> Ed. Superior.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b="1" kern="1200" dirty="0">
              <a:latin typeface="Aptos" panose="020B0004020202020204" pitchFamily="34" charset="0"/>
            </a:rPr>
            <a:t>Ingresos formales por mes: </a:t>
          </a:r>
          <a:r>
            <a:rPr lang="es-ES_tradnl" sz="1800" kern="1200" dirty="0">
              <a:latin typeface="Aptos" panose="020B0004020202020204" pitchFamily="34" charset="0"/>
            </a:rPr>
            <a:t>según tramo FONASA. Tres grupos: Sin ingresos; ≤510 y &gt;510 USD.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b="1" kern="1200" dirty="0">
              <a:latin typeface="Aptos" panose="020B0004020202020204" pitchFamily="34" charset="0"/>
            </a:rPr>
            <a:t>Jefa/e de hogar: </a:t>
          </a:r>
          <a:r>
            <a:rPr lang="es-ES_tradnl" sz="1800" b="0" kern="1200" dirty="0">
              <a:latin typeface="Aptos" panose="020B0004020202020204" pitchFamily="34" charset="0"/>
            </a:rPr>
            <a:t>Condición de principal proveedor económico del hogar (si/no).  </a:t>
          </a:r>
        </a:p>
      </dsp:txBody>
      <dsp:txXfrm rot="-5400000">
        <a:off x="2866613" y="2123899"/>
        <a:ext cx="9171060" cy="1426293"/>
      </dsp:txXfrm>
    </dsp:sp>
    <dsp:sp modelId="{9E8B4811-F92B-824A-B325-D0535F8C40F2}">
      <dsp:nvSpPr>
        <dsp:cNvPr id="0" name=""/>
        <dsp:cNvSpPr/>
      </dsp:nvSpPr>
      <dsp:spPr>
        <a:xfrm>
          <a:off x="112" y="1922763"/>
          <a:ext cx="2866500" cy="1828564"/>
        </a:xfrm>
        <a:prstGeom prst="roundRect">
          <a:avLst/>
        </a:prstGeom>
        <a:solidFill>
          <a:srgbClr val="378389">
            <a:alpha val="10000"/>
          </a:srgbClr>
        </a:solidFill>
        <a:ln w="25400" cap="flat" cmpd="sng" algn="ctr">
          <a:solidFill>
            <a:srgbClr val="37838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Aptos" panose="020B0004020202020204" pitchFamily="34" charset="0"/>
            </a:rPr>
            <a:t>Variables predictoras</a:t>
          </a:r>
        </a:p>
      </dsp:txBody>
      <dsp:txXfrm>
        <a:off x="89375" y="2012026"/>
        <a:ext cx="2687974" cy="1650038"/>
      </dsp:txXfrm>
    </dsp:sp>
    <dsp:sp modelId="{FC8B276F-AA35-494C-ACD5-9874C8DA12E4}">
      <dsp:nvSpPr>
        <dsp:cNvPr id="0" name=""/>
        <dsp:cNvSpPr/>
      </dsp:nvSpPr>
      <dsp:spPr>
        <a:xfrm rot="5400000">
          <a:off x="6725284" y="96003"/>
          <a:ext cx="1462851" cy="9322070"/>
        </a:xfrm>
        <a:prstGeom prst="round2SameRect">
          <a:avLst/>
        </a:prstGeom>
        <a:solidFill>
          <a:srgbClr val="378389">
            <a:alpha val="10000"/>
          </a:srgb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b="1" kern="1200" dirty="0">
              <a:latin typeface="Aptos" panose="020B0004020202020204" pitchFamily="34" charset="0"/>
            </a:rPr>
            <a:t>Covariables: </a:t>
          </a:r>
          <a:r>
            <a:rPr lang="es-ES_tradnl" sz="1800" kern="1200" dirty="0">
              <a:latin typeface="Aptos" panose="020B0004020202020204" pitchFamily="34" charset="0"/>
            </a:rPr>
            <a:t>sexo, edad, tipo de cáncer, tamaño familiar y comorbilidades.</a:t>
          </a:r>
          <a:endParaRPr lang="es-ES_tradnl" sz="1800" b="1" kern="1200" dirty="0">
            <a:latin typeface="Aptos" panose="020B00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b="1" kern="1200" dirty="0">
              <a:latin typeface="Aptos" panose="020B0004020202020204" pitchFamily="34" charset="0"/>
            </a:rPr>
            <a:t>Recolección información: </a:t>
          </a:r>
          <a:r>
            <a:rPr lang="es-ES_tradnl" sz="1800" b="0" kern="1200" dirty="0">
              <a:latin typeface="Aptos" panose="020B0004020202020204" pitchFamily="34" charset="0"/>
            </a:rPr>
            <a:t>Encuesta EquityCancer-LA, comités oncológicos, FONASA.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1800" b="1" kern="1200" dirty="0">
              <a:latin typeface="Aptos" panose="020B0004020202020204" pitchFamily="34" charset="0"/>
            </a:rPr>
            <a:t>Análisis: </a:t>
          </a:r>
          <a:r>
            <a:rPr lang="es-ES_tradnl" sz="1800" kern="1200" dirty="0">
              <a:latin typeface="Aptos" panose="020B0004020202020204" pitchFamily="34" charset="0"/>
            </a:rPr>
            <a:t>Modelos de regresión logística crudo y ajustados.</a:t>
          </a:r>
        </a:p>
      </dsp:txBody>
      <dsp:txXfrm rot="-5400000">
        <a:off x="2795675" y="4097022"/>
        <a:ext cx="9250660" cy="1320031"/>
      </dsp:txXfrm>
    </dsp:sp>
    <dsp:sp modelId="{4EA367DD-C92D-4747-83D0-0D957EFEF64E}">
      <dsp:nvSpPr>
        <dsp:cNvPr id="0" name=""/>
        <dsp:cNvSpPr/>
      </dsp:nvSpPr>
      <dsp:spPr>
        <a:xfrm>
          <a:off x="112" y="3842756"/>
          <a:ext cx="2795562" cy="182856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7838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Aptos" panose="020B0004020202020204" pitchFamily="34" charset="0"/>
            </a:rPr>
            <a:t>Covariables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kern="1200" dirty="0">
              <a:latin typeface="Aptos" panose="020B0004020202020204" pitchFamily="34" charset="0"/>
            </a:rPr>
            <a:t>Recolección y análisis información</a:t>
          </a:r>
        </a:p>
      </dsp:txBody>
      <dsp:txXfrm>
        <a:off x="89375" y="3932019"/>
        <a:ext cx="2617036" cy="1650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730E4-8C5F-B14C-85F3-5EEB8E04EA05}" type="datetimeFigureOut">
              <a:rPr lang="es-CL" smtClean="0"/>
              <a:t>03-11-25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8E787-D90A-DE4D-A4FC-347CBE2067A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38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8E787-D90A-DE4D-A4FC-347CBE2067AB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8560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 Cuadro 1: Cerca del 10% a nivel mundial.</a:t>
            </a:r>
          </a:p>
          <a:p>
            <a:r>
              <a:rPr lang="es-CL" dirty="0"/>
              <a:t>Cuadra 2: TNM III-IV etapa avanzada</a:t>
            </a:r>
          </a:p>
          <a:p>
            <a:r>
              <a:rPr lang="es-CL" dirty="0"/>
              <a:t>Cuadro 4: Enfermedad: síntomas inespecíficos como lo que ocurre en personas con cáncer páncreas o pulmón, sistema de salud como la implementación de programas de cribado y de las personas/entorno la sensibilidad a síntomas y la PSE.</a:t>
            </a:r>
          </a:p>
          <a:p>
            <a:r>
              <a:rPr lang="es-CL" dirty="0"/>
              <a:t>Cuadro 5: Indicadores más usados nivel educativo, ingresos del hogar, el tipo de ocupación.</a:t>
            </a:r>
          </a:p>
          <a:p>
            <a:r>
              <a:rPr lang="es-CL" dirty="0"/>
              <a:t>Cuadro 6: Evidencia en países de alta renta. UK: </a:t>
            </a:r>
            <a:r>
              <a:rPr lang="es-CL" dirty="0" err="1"/>
              <a:t>Deprivacion</a:t>
            </a:r>
            <a:r>
              <a:rPr lang="es-CL" dirty="0"/>
              <a:t> de área y etapa tardía. Escasos estudios en </a:t>
            </a:r>
            <a:r>
              <a:rPr lang="es-CL" dirty="0" err="1"/>
              <a:t>America</a:t>
            </a:r>
            <a:r>
              <a:rPr lang="es-CL" dirty="0"/>
              <a:t> Latina y el Caribe. Hasta lo que conocemos, no ha sido estudiado en Chile. Útil para otros países con sistemas de salud similares: México, Colombia.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8E787-D90A-DE4D-A4FC-347CBE2067AB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3198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="1" dirty="0"/>
              <a:t>Cuadro 2:  </a:t>
            </a:r>
            <a:r>
              <a:rPr lang="es-CL" dirty="0"/>
              <a:t>Siguiendo a Galobardes y colaboradores, consideramos conjunto de indicadores con el propósito de comprender de mejor manera el fenómeno en estudio. </a:t>
            </a:r>
          </a:p>
          <a:p>
            <a:r>
              <a:rPr lang="es-CL" b="1" dirty="0"/>
              <a:t>Nivel educativo: </a:t>
            </a:r>
            <a:r>
              <a:rPr lang="es-CL" dirty="0"/>
              <a:t>siguiendo a </a:t>
            </a:r>
            <a:r>
              <a:rPr lang="es-CL" dirty="0" err="1"/>
              <a:t>Beebe-Dimmer</a:t>
            </a:r>
            <a:r>
              <a:rPr lang="es-CL" dirty="0"/>
              <a:t> y colaboradores, quienes clasificaron nivel educativo según cohortes de nacimientos ya que el logro educativo ha incrementado entre las cohortes. Tramos: 18-44 quienes reportaron menos de 12 años de educación, 45 o más quienes solo tuvieron educación primaria o menor.</a:t>
            </a:r>
          </a:p>
          <a:p>
            <a:endParaRPr lang="es-CL" dirty="0"/>
          </a:p>
          <a:p>
            <a:r>
              <a:rPr lang="es-CL" b="1" dirty="0"/>
              <a:t>Ingresos formales: </a:t>
            </a:r>
            <a:r>
              <a:rPr lang="es-CL" dirty="0"/>
              <a:t>Cambio de pesos chilenos a USD promedio entre 01 de agosto 2022 al 31 de diciembre de 2023.</a:t>
            </a:r>
          </a:p>
          <a:p>
            <a:endParaRPr lang="es-CL" dirty="0"/>
          </a:p>
          <a:p>
            <a:r>
              <a:rPr lang="es-CL" b="1" dirty="0"/>
              <a:t>Jefe de hogar</a:t>
            </a:r>
            <a:r>
              <a:rPr lang="es-CL" b="0" dirty="0"/>
              <a:t>: de acuerdo a Conway y colaboradores, importante </a:t>
            </a:r>
            <a:r>
              <a:rPr lang="es-CL" b="0" dirty="0" err="1"/>
              <a:t>estratificador</a:t>
            </a:r>
            <a:r>
              <a:rPr lang="es-CL" b="0" dirty="0"/>
              <a:t> social.</a:t>
            </a:r>
          </a:p>
          <a:p>
            <a:endParaRPr lang="es-CL" dirty="0"/>
          </a:p>
          <a:p>
            <a:r>
              <a:rPr lang="es-CL" dirty="0"/>
              <a:t>Analizamos la multicolinealidad entre estas variables de SEP mediante Factor de inflación de la varianza (VIF) con un límite de 10 y tolerancia de 0.1</a:t>
            </a:r>
          </a:p>
          <a:p>
            <a:endParaRPr lang="es-CL" dirty="0"/>
          </a:p>
          <a:p>
            <a:r>
              <a:rPr lang="es-CL" dirty="0"/>
              <a:t>Estudio aprobado por comités de ética del SSMN y SSMS.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8E787-D90A-DE4D-A4FC-347CBE2067AB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0989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8E787-D90A-DE4D-A4FC-347CBE2067AB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57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8E787-D90A-DE4D-A4FC-347CBE2067AB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6200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8E787-D90A-DE4D-A4FC-347CBE2067AB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604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03-11-25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03-11-25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apps.who.int/iris/bitstream/handle/10665/254500/9789241511940-eng.pdf" TargetMode="External"/><Relationship Id="rId13" Type="http://schemas.openxmlformats.org/officeDocument/2006/relationships/hyperlink" Target="https://doi.org/10.1136/bmjopen-2022-067439" TargetMode="External"/><Relationship Id="rId3" Type="http://schemas.openxmlformats.org/officeDocument/2006/relationships/hyperlink" Target="https://www.ine.cl/docs/default-source/nacimientos-matrimonios-y-defunciones/publicaciones-y-anuarios/anuarios-de-estad%C3%ADsticas-vitales/anuario-de-estad%C3%ADsticas-vitales-2019.pdf?sfvrsn=97729b7b_5" TargetMode="External"/><Relationship Id="rId7" Type="http://schemas.openxmlformats.org/officeDocument/2006/relationships/hyperlink" Target="https://www.cancer.org/treatment/understanding-your-diagnosis/advanced-cancer/what-is.html" TargetMode="External"/><Relationship Id="rId12" Type="http://schemas.openxmlformats.org/officeDocument/2006/relationships/hyperlink" Target="https://doi.org/10.1787/soc_glance-2019-en" TargetMode="External"/><Relationship Id="rId2" Type="http://schemas.openxmlformats.org/officeDocument/2006/relationships/image" Target="../media/image8.png"/><Relationship Id="rId16" Type="http://schemas.openxmlformats.org/officeDocument/2006/relationships/hyperlink" Target="https://doi.org/10.1007/s10552-008-9256-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gital.nhs.uk/data-and-information/publications/statistical/cancer-registration-statistics/england-2021---summary-counts-only/cancer-incidence-by-stage" TargetMode="External"/><Relationship Id="rId11" Type="http://schemas.openxmlformats.org/officeDocument/2006/relationships/hyperlink" Target="https://doi.org/10.1016/j.gaceta.2024.102430" TargetMode="External"/><Relationship Id="rId5" Type="http://schemas.openxmlformats.org/officeDocument/2006/relationships/hyperlink" Target="https://doi.org/10.1016/S0716-8640(11)70447-3" TargetMode="External"/><Relationship Id="rId15" Type="http://schemas.openxmlformats.org/officeDocument/2006/relationships/hyperlink" Target="https://doi.org/10.1111/tbj.13250" TargetMode="External"/><Relationship Id="rId10" Type="http://schemas.openxmlformats.org/officeDocument/2006/relationships/hyperlink" Target="https://observatorio.ministeriodesarrollosocial.gob.cl/storage/docs/casen/2022/Resultados_Salud_Casen2022.pdf" TargetMode="External"/><Relationship Id="rId4" Type="http://schemas.openxmlformats.org/officeDocument/2006/relationships/hyperlink" Target="https://www.cancerresearchuk.org/about-cancer/cancer-symptoms/why-is-early-diagnosis-important" TargetMode="External"/><Relationship Id="rId9" Type="http://schemas.openxmlformats.org/officeDocument/2006/relationships/hyperlink" Target="https://doi.org/10.1002/ijc.30087" TargetMode="External"/><Relationship Id="rId14" Type="http://schemas.openxmlformats.org/officeDocument/2006/relationships/hyperlink" Target="https://doi.org/10.1371/journal.pone.026532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1801666" y="2742745"/>
            <a:ext cx="8588667" cy="11123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500" b="1" dirty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Asociación entre posición socioeconómica y etapa de diagnóstico oncológico: hallazgos en redes públicas de Chile. ID 1894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1923961" y="4115255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000" b="1" dirty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Camilo Guerrero-Nancuante</a:t>
            </a:r>
            <a:r>
              <a:rPr lang="es-ES_tradnl" sz="2000" b="1" baseline="30000" dirty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1,2</a:t>
            </a:r>
            <a:r>
              <a:rPr lang="es-ES_tradnl" sz="2000" b="1" dirty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Pamela Eguiguren</a:t>
            </a:r>
            <a:r>
              <a:rPr lang="es-ES_tradnl" sz="2000" b="1" baseline="30000" dirty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3</a:t>
            </a:r>
            <a:r>
              <a:rPr lang="es-ES_tradnl" sz="2000" b="1" dirty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Isabel Abarca-Baeza</a:t>
            </a:r>
            <a:r>
              <a:rPr lang="es-ES_tradnl" sz="2000" b="1" baseline="30000" dirty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4,5</a:t>
            </a:r>
            <a:r>
              <a:rPr lang="es-ES_tradnl" sz="2000" b="1" dirty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, María Luisa Garmendia</a:t>
            </a:r>
            <a:r>
              <a:rPr lang="es-ES_tradnl" sz="2000" b="1" baseline="30000" dirty="0">
                <a:solidFill>
                  <a:srgbClr val="FFFFFF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6</a:t>
            </a:r>
            <a:endParaRPr lang="es-ES_tradnl" sz="2000" b="1" dirty="0">
              <a:solidFill>
                <a:srgbClr val="FFFFFF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154760" y="4772529"/>
            <a:ext cx="11635991" cy="21672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400" baseline="300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1</a:t>
            </a:r>
            <a:r>
              <a:rPr lang="es-ES_tradnl" sz="1400" dirty="0">
                <a:solidFill>
                  <a:schemeClr val="bg1"/>
                </a:solidFill>
                <a:latin typeface="Aptos" panose="020B0004020202020204" pitchFamily="34" charset="0"/>
              </a:rPr>
              <a:t>Programa de Doctorado en Salud Pública, Escuela de Salud Pública Dr. Salvador Allende, Universidad de Chile. </a:t>
            </a:r>
            <a:r>
              <a:rPr lang="es-ES_tradnl" sz="1400" baseline="30000" dirty="0">
                <a:solidFill>
                  <a:schemeClr val="bg1"/>
                </a:solidFill>
                <a:latin typeface="Aptos" panose="020B0004020202020204" pitchFamily="34" charset="0"/>
              </a:rPr>
              <a:t>2 </a:t>
            </a:r>
            <a:r>
              <a:rPr lang="es-ES_tradnl" sz="1400" dirty="0">
                <a:solidFill>
                  <a:schemeClr val="bg1"/>
                </a:solidFill>
                <a:latin typeface="Aptos" panose="020B0004020202020204" pitchFamily="34" charset="0"/>
              </a:rPr>
              <a:t>Escuela de Enfermería, Universidad de Valparaíso. </a:t>
            </a:r>
            <a:r>
              <a:rPr lang="es-ES_tradnl" sz="1400" baseline="30000" dirty="0">
                <a:solidFill>
                  <a:schemeClr val="bg1"/>
                </a:solidFill>
                <a:latin typeface="Aptos" panose="020B0004020202020204" pitchFamily="34" charset="0"/>
              </a:rPr>
              <a:t>3 </a:t>
            </a:r>
            <a:r>
              <a:rPr lang="es-ES_tradnl" sz="1400" dirty="0">
                <a:solidFill>
                  <a:schemeClr val="bg1"/>
                </a:solidFill>
                <a:latin typeface="Aptos" panose="020B0004020202020204" pitchFamily="34" charset="0"/>
              </a:rPr>
              <a:t>Escuela de Salud Pública Dr. Salvador Allende, Facultad de Medicina, Universidad de Chile. </a:t>
            </a:r>
            <a:r>
              <a:rPr lang="es-ES_tradnl" sz="1400" baseline="30000" dirty="0">
                <a:solidFill>
                  <a:schemeClr val="bg1"/>
                </a:solidFill>
                <a:latin typeface="Aptos" panose="020B0004020202020204" pitchFamily="34" charset="0"/>
              </a:rPr>
              <a:t>4 </a:t>
            </a:r>
            <a:r>
              <a:rPr lang="es-ES_tradnl" sz="1400" dirty="0">
                <a:solidFill>
                  <a:schemeClr val="bg1"/>
                </a:solidFill>
                <a:latin typeface="Aptos" panose="020B0004020202020204" pitchFamily="34" charset="0"/>
              </a:rPr>
              <a:t>Instituto Nacional del Cáncer, Ministerio de Salud. </a:t>
            </a:r>
            <a:r>
              <a:rPr lang="es-ES_tradnl" sz="1400" baseline="30000" dirty="0">
                <a:solidFill>
                  <a:schemeClr val="bg1"/>
                </a:solidFill>
                <a:latin typeface="Aptos" panose="020B0004020202020204" pitchFamily="34" charset="0"/>
              </a:rPr>
              <a:t>5 </a:t>
            </a:r>
            <a:r>
              <a:rPr lang="es-ES_tradnl" sz="1400" dirty="0">
                <a:solidFill>
                  <a:schemeClr val="bg1"/>
                </a:solidFill>
                <a:latin typeface="Aptos" panose="020B0004020202020204" pitchFamily="34" charset="0"/>
              </a:rPr>
              <a:t>Programa de Doctorado en Metodología de la Investigación Biomédica y Salud Pública, </a:t>
            </a:r>
            <a:r>
              <a:rPr lang="es-ES_tradnl" sz="1400" dirty="0" err="1">
                <a:solidFill>
                  <a:schemeClr val="bg1"/>
                </a:solidFill>
                <a:latin typeface="Aptos" panose="020B0004020202020204" pitchFamily="34" charset="0"/>
              </a:rPr>
              <a:t>Universitat</a:t>
            </a:r>
            <a:r>
              <a:rPr lang="es-ES_tradnl" sz="14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Aptos" panose="020B0004020202020204" pitchFamily="34" charset="0"/>
              </a:rPr>
              <a:t>Autònoma</a:t>
            </a:r>
            <a:r>
              <a:rPr lang="es-ES_tradnl" sz="1400" dirty="0">
                <a:solidFill>
                  <a:schemeClr val="bg1"/>
                </a:solidFill>
                <a:latin typeface="Aptos" panose="020B0004020202020204" pitchFamily="34" charset="0"/>
              </a:rPr>
              <a:t> de Barcelona. </a:t>
            </a:r>
            <a:r>
              <a:rPr lang="es-ES_tradnl" sz="1400" baseline="30000" dirty="0">
                <a:solidFill>
                  <a:schemeClr val="bg1"/>
                </a:solidFill>
                <a:latin typeface="Aptos" panose="020B0004020202020204" pitchFamily="34" charset="0"/>
              </a:rPr>
              <a:t>6 </a:t>
            </a:r>
            <a:r>
              <a:rPr lang="es-ES_tradnl" sz="1400" dirty="0">
                <a:solidFill>
                  <a:schemeClr val="bg1"/>
                </a:solidFill>
                <a:latin typeface="Aptos" panose="020B0004020202020204" pitchFamily="34" charset="0"/>
              </a:rPr>
              <a:t>Centro de  Investigación en Ambientes Alimentarios y Prevención de Enfermedades Crónicas asociadas a la Nutrición (CIAPEC), Instituto de Nutrición y Tecnología de los Alimentos (INTA), Universidad de Chile. </a:t>
            </a:r>
          </a:p>
          <a:p>
            <a:endParaRPr lang="es-ES_tradnl" sz="1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s-ES_tradnl" sz="1400" dirty="0">
                <a:solidFill>
                  <a:schemeClr val="bg1"/>
                </a:solidFill>
                <a:latin typeface="Aptos" panose="020B0004020202020204" pitchFamily="34" charset="0"/>
              </a:rPr>
              <a:t>Financiamiento: Proyecto EquityCancer-LA es financiado por el programa de investigación e innovación Horizonte 2020 de la Unión Europea bajo el acuerdo de subvención nro. 965226 de la convocatoria SC1-BHC-17-2020, Global Alliance </a:t>
            </a:r>
            <a:r>
              <a:rPr lang="es-ES_tradnl" sz="1400" dirty="0" err="1">
                <a:solidFill>
                  <a:schemeClr val="bg1"/>
                </a:solidFill>
                <a:latin typeface="Aptos" panose="020B0004020202020204" pitchFamily="34" charset="0"/>
              </a:rPr>
              <a:t>for</a:t>
            </a:r>
            <a:r>
              <a:rPr lang="es-ES_tradnl" sz="14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Aptos" panose="020B0004020202020204" pitchFamily="34" charset="0"/>
              </a:rPr>
              <a:t>Chronic</a:t>
            </a:r>
            <a:r>
              <a:rPr lang="es-ES_tradnl" sz="1400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s-ES_tradnl" sz="1400" dirty="0" err="1">
                <a:solidFill>
                  <a:schemeClr val="bg1"/>
                </a:solidFill>
                <a:latin typeface="Aptos" panose="020B0004020202020204" pitchFamily="34" charset="0"/>
              </a:rPr>
              <a:t>Diseases</a:t>
            </a:r>
            <a:r>
              <a:rPr lang="es-ES_tradnl" sz="1400" dirty="0">
                <a:solidFill>
                  <a:schemeClr val="bg1"/>
                </a:solidFill>
                <a:latin typeface="Aptos" panose="020B0004020202020204" pitchFamily="34" charset="0"/>
              </a:rPr>
              <a:t> (GACD) - Prevención y/o diagnóstico precoz del cáncer.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D1789E-F62F-FBB6-0438-45C1974407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569" y="1443746"/>
            <a:ext cx="2182567" cy="86839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D6E54B4-5F5A-770D-24C6-AAC061FAEC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205" y="1443746"/>
            <a:ext cx="1202100" cy="9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Marcador de contenido 8">
            <a:extLst>
              <a:ext uri="{FF2B5EF4-FFF2-40B4-BE49-F238E27FC236}">
                <a16:creationId xmlns:a16="http://schemas.microsoft.com/office/drawing/2014/main" id="{28675B6C-E5E7-F78B-20FC-701DCDC417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6956291"/>
              </p:ext>
            </p:extLst>
          </p:nvPr>
        </p:nvGraphicFramePr>
        <p:xfrm>
          <a:off x="-1" y="1572958"/>
          <a:ext cx="8925516" cy="5166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9038804" y="1572962"/>
            <a:ext cx="3120366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8528179" y="261964"/>
            <a:ext cx="3392888" cy="10629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b="1" dirty="0">
                <a:solidFill>
                  <a:srgbClr val="003C58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C015D8E-CF9C-42C1-570D-6680EB63F4B5}"/>
              </a:ext>
            </a:extLst>
          </p:cNvPr>
          <p:cNvSpPr txBox="1"/>
          <p:nvPr/>
        </p:nvSpPr>
        <p:spPr>
          <a:xfrm>
            <a:off x="1201312" y="2892040"/>
            <a:ext cx="6522890" cy="1323439"/>
          </a:xfrm>
          <a:prstGeom prst="rect">
            <a:avLst/>
          </a:prstGeom>
          <a:noFill/>
          <a:ln w="38100">
            <a:solidFill>
              <a:srgbClr val="37838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latin typeface="Aptos" panose="020B0004020202020204" pitchFamily="34" charset="0"/>
              </a:rPr>
              <a:t>Objetivo</a:t>
            </a:r>
          </a:p>
          <a:p>
            <a:pPr algn="just"/>
            <a:r>
              <a:rPr lang="es-ES_tradnl" sz="2000" dirty="0">
                <a:latin typeface="Aptos" panose="020B0004020202020204" pitchFamily="34" charset="0"/>
              </a:rPr>
              <a:t>Analizar la asociación entre PSE y etapa de diagnóstico de cáncer en dos redes públicas de salud de la Región Metropolitana de Santiago de Chile.</a:t>
            </a:r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9" grpId="1">
        <p:bldAsOne/>
      </p:bldGraphic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1" y="1598929"/>
            <a:ext cx="2881604" cy="528504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129133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88" y="3029869"/>
            <a:ext cx="2390717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ES_tradn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ES_tradn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36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57F70003-AF86-EFB2-D575-0717077888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6090966"/>
              </p:ext>
            </p:extLst>
          </p:nvPr>
        </p:nvGraphicFramePr>
        <p:xfrm>
          <a:off x="2958034" y="16845"/>
          <a:ext cx="9063902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A4D8AB2-E84E-754E-9474-0C7F7366A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1A4D8AB2-E84E-754E-9474-0C7F7366AE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05ABF3-392D-0348-9D8D-8A9D89757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6305ABF3-392D-0348-9D8D-8A9D89757D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970D0B3-CCE6-2249-B029-30CC89AA91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6970D0B3-CCE6-2249-B029-30CC89AA91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10780C4-7617-EC4B-9E04-F4EC5D1D17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610780C4-7617-EC4B-9E04-F4EC5D1D17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3A985B-0064-5D41-B38D-31431B6FF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BD3A985B-0064-5D41-B38D-31431B6FFC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4444AA1-0396-B94F-A002-21DFF3C8A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94444AA1-0396-B94F-A002-21DFF3C8A7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EEA3FEB-44FD-2347-8C30-2E42D911C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dgm id="{FEEA3FEB-44FD-2347-8C30-2E42D911C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4B23E97-E52E-C648-88C5-B163C3700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graphicEl>
                                              <a:dgm id="{A4B23E97-E52E-C648-88C5-B163C37007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EA3F30A4-C059-4306-753C-197ABA768B51}"/>
              </a:ext>
            </a:extLst>
          </p:cNvPr>
          <p:cNvSpPr txBox="1">
            <a:spLocks/>
          </p:cNvSpPr>
          <p:nvPr/>
        </p:nvSpPr>
        <p:spPr>
          <a:xfrm>
            <a:off x="257175" y="424544"/>
            <a:ext cx="6172200" cy="575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sz="3200" b="1" dirty="0">
                <a:latin typeface="Aptos" panose="020B0004020202020204" pitchFamily="34" charset="0"/>
              </a:rPr>
              <a:t>Variables y análisis estadístico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452EA79-5439-5EAF-414F-1931ECD5C3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2560340"/>
              </p:ext>
            </p:extLst>
          </p:nvPr>
        </p:nvGraphicFramePr>
        <p:xfrm>
          <a:off x="1" y="1183908"/>
          <a:ext cx="12118206" cy="5674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630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F9A3941-DF2C-EE41-A869-17A671151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4F9A3941-DF2C-EE41-A869-17A671151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EB0527D-2720-7949-864A-EBEC24774D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5EB0527D-2720-7949-864A-EBEC24774D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B4811-F92B-824A-B325-D0535F8C4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9E8B4811-F92B-824A-B325-D0535F8C40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8EF887-8FF0-5A4F-A8D7-A22210A8FE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A28EF887-8FF0-5A4F-A8D7-A22210A8FE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EA367DD-C92D-4747-83D0-0D957EFEF6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4EA367DD-C92D-4747-83D0-0D957EFEF6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C8B276F-AA35-494C-ACD5-9874C8DA12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FC8B276F-AA35-494C-ACD5-9874C8DA12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31FD21E4-8651-18BB-711F-021C5BDA94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829342"/>
              </p:ext>
            </p:extLst>
          </p:nvPr>
        </p:nvGraphicFramePr>
        <p:xfrm>
          <a:off x="3524330" y="119990"/>
          <a:ext cx="7764213" cy="66180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621">
                  <a:extLst>
                    <a:ext uri="{9D8B030D-6E8A-4147-A177-3AD203B41FA5}">
                      <a16:colId xmlns:a16="http://schemas.microsoft.com/office/drawing/2014/main" val="1626694231"/>
                    </a:ext>
                  </a:extLst>
                </a:gridCol>
                <a:gridCol w="1500821">
                  <a:extLst>
                    <a:ext uri="{9D8B030D-6E8A-4147-A177-3AD203B41FA5}">
                      <a16:colId xmlns:a16="http://schemas.microsoft.com/office/drawing/2014/main" val="3915010712"/>
                    </a:ext>
                  </a:extLst>
                </a:gridCol>
                <a:gridCol w="1564249">
                  <a:extLst>
                    <a:ext uri="{9D8B030D-6E8A-4147-A177-3AD203B41FA5}">
                      <a16:colId xmlns:a16="http://schemas.microsoft.com/office/drawing/2014/main" val="2112672292"/>
                    </a:ext>
                  </a:extLst>
                </a:gridCol>
                <a:gridCol w="1674851">
                  <a:extLst>
                    <a:ext uri="{9D8B030D-6E8A-4147-A177-3AD203B41FA5}">
                      <a16:colId xmlns:a16="http://schemas.microsoft.com/office/drawing/2014/main" val="1270254454"/>
                    </a:ext>
                  </a:extLst>
                </a:gridCol>
                <a:gridCol w="1116671">
                  <a:extLst>
                    <a:ext uri="{9D8B030D-6E8A-4147-A177-3AD203B41FA5}">
                      <a16:colId xmlns:a16="http://schemas.microsoft.com/office/drawing/2014/main" val="2949282481"/>
                    </a:ext>
                  </a:extLst>
                </a:gridCol>
              </a:tblGrid>
              <a:tr h="28044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b="1" dirty="0">
                          <a:effectLst/>
                          <a:latin typeface="Aptos" panose="020B0004020202020204" pitchFamily="34" charset="0"/>
                        </a:rPr>
                        <a:t>Variables</a:t>
                      </a:r>
                      <a:endParaRPr lang="es-ES_tradnl" sz="15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r>
                        <a:rPr lang="es-ES_tradnl" sz="1500" b="1" dirty="0">
                          <a:effectLst/>
                          <a:latin typeface="Aptos" panose="020B0004020202020204" pitchFamily="34" charset="0"/>
                        </a:rPr>
                        <a:t>Etapa de diagnóstico de cáncer (n,%)</a:t>
                      </a:r>
                    </a:p>
                  </a:txBody>
                  <a:tcPr marL="29051" marR="29051" marT="0" marB="0"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26899" marR="26899" marT="26899" marB="26899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b="1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Valor p</a:t>
                      </a:r>
                    </a:p>
                  </a:txBody>
                  <a:tcPr marL="29051" marR="29051" marT="0" marB="0" anchor="ctr"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246400"/>
                  </a:ext>
                </a:extLst>
              </a:tr>
              <a:tr h="43380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b="1" dirty="0">
                          <a:effectLst/>
                          <a:latin typeface="Aptos" panose="020B0004020202020204" pitchFamily="34" charset="0"/>
                        </a:rPr>
                        <a:t> Total</a:t>
                      </a: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(n=343, 100,0%)</a:t>
                      </a:r>
                    </a:p>
                  </a:txBody>
                  <a:tcPr marL="29051" marR="29051" marT="0" marB="0"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b="1" dirty="0">
                          <a:effectLst/>
                          <a:latin typeface="Aptos" panose="020B0004020202020204" pitchFamily="34" charset="0"/>
                        </a:rPr>
                        <a:t>Temprano</a:t>
                      </a: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(n=209, 60,9%)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b="1" dirty="0">
                          <a:effectLst/>
                          <a:latin typeface="Aptos" panose="020B0004020202020204" pitchFamily="34" charset="0"/>
                        </a:rPr>
                        <a:t>Avanzado</a:t>
                      </a:r>
                    </a:p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(n=134, 39,1%)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endParaRPr lang="es-C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 anchor="ctr"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6099271"/>
                  </a:ext>
                </a:extLst>
              </a:tr>
              <a:tr h="295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b="1" dirty="0">
                          <a:effectLst/>
                          <a:latin typeface="Aptos" panose="020B0004020202020204" pitchFamily="34" charset="0"/>
                        </a:rPr>
                        <a:t>Edad (Mediana, RIC)</a:t>
                      </a:r>
                      <a:endParaRPr lang="es-ES_tradnl" sz="15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63 (54-71)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62 (53-70)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66 (58-73)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b="1" dirty="0">
                          <a:effectLst/>
                          <a:latin typeface="Aptos" panose="020B0004020202020204" pitchFamily="34" charset="0"/>
                        </a:rPr>
                        <a:t>0,014*</a:t>
                      </a:r>
                      <a:endParaRPr lang="es-ES_tradnl" sz="15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763341"/>
                  </a:ext>
                </a:extLst>
              </a:tr>
              <a:tr h="295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b="1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Sexo</a:t>
                      </a: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4858816"/>
                  </a:ext>
                </a:extLst>
              </a:tr>
              <a:tr h="295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Mujer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203 (59,2)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131 (62,7)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72 (53,7)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0,100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341067"/>
                  </a:ext>
                </a:extLst>
              </a:tr>
              <a:tr h="295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Hombre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140 (40,8)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78 (37,3)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62 (46,3)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540574"/>
                  </a:ext>
                </a:extLst>
              </a:tr>
              <a:tr h="295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b="1" dirty="0">
                          <a:effectLst/>
                          <a:latin typeface="Aptos" panose="020B0004020202020204" pitchFamily="34" charset="0"/>
                        </a:rPr>
                        <a:t>Tamaño familiar</a:t>
                      </a:r>
                      <a:endParaRPr lang="es-ES_tradnl" sz="15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0,525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467688"/>
                  </a:ext>
                </a:extLst>
              </a:tr>
              <a:tr h="295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1 (vive solo)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39 (11,4)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27 (12,9)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12 (9,0)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8346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2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106 (30,9)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64 (30,6)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42 (31,3)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1121753"/>
                  </a:ext>
                </a:extLst>
              </a:tr>
              <a:tr h="295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3 o más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198 (57,7)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118 (56,5)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80 (59,7)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530880"/>
                  </a:ext>
                </a:extLst>
              </a:tr>
              <a:tr h="295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b="1" dirty="0">
                          <a:effectLst/>
                          <a:latin typeface="Aptos" panose="020B0004020202020204" pitchFamily="34" charset="0"/>
                        </a:rPr>
                        <a:t>Comorbilidades</a:t>
                      </a:r>
                      <a:endParaRPr lang="es-ES_tradnl" sz="15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0,769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444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 No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203 (59,2)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125 (59,8)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78 (58,2)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801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 Si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140 (40,8)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84 (40,2)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56 (41,9)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228320"/>
                  </a:ext>
                </a:extLst>
              </a:tr>
              <a:tr h="295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b="1" dirty="0">
                          <a:effectLst/>
                          <a:latin typeface="Aptos" panose="020B0004020202020204" pitchFamily="34" charset="0"/>
                        </a:rPr>
                        <a:t>Tipo de cáncer </a:t>
                      </a:r>
                      <a:endParaRPr lang="es-ES_tradnl" sz="15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b="1" dirty="0">
                          <a:effectLst/>
                          <a:latin typeface="Aptos" panose="020B0004020202020204" pitchFamily="34" charset="0"/>
                        </a:rPr>
                        <a:t>0,004*</a:t>
                      </a:r>
                      <a:endParaRPr lang="es-ES_tradnl" sz="15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1756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 Mamario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130 (37,9)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91 (43,6)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39 (29,1)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T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063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 Colorrectal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86 (25,1)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40 (19,1)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46 (34,3)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078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 Pulmonar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23 (6,7)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9 (4,3)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14 (10,5)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596903"/>
                  </a:ext>
                </a:extLst>
              </a:tr>
              <a:tr h="295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 Próstata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58 (16,9)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37 (17,7)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21 (15,7)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969868"/>
                  </a:ext>
                </a:extLst>
              </a:tr>
              <a:tr h="295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 Gástrico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18 ( 5,2)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12 (5,7)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6 (4,5)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2025419"/>
                  </a:ext>
                </a:extLst>
              </a:tr>
              <a:tr h="295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 Renal/Vesical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21 (6,1)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14 (6,7)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7 (5,2)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017018"/>
                  </a:ext>
                </a:extLst>
              </a:tr>
              <a:tr h="295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   Testicular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</a:rPr>
                        <a:t>7 (2,1)</a:t>
                      </a:r>
                    </a:p>
                  </a:txBody>
                  <a:tcPr marL="29051" marR="29051" marT="0" marB="0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6 (2,9)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1 (0,7)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6899" marR="26899" marT="26899" marB="26899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5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5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29051" marR="29051" marT="0" marB="0">
                    <a:lnB w="1905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6135848"/>
                  </a:ext>
                </a:extLst>
              </a:tr>
            </a:tbl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1" y="0"/>
            <a:ext cx="2946183" cy="528504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396956" y="1234500"/>
            <a:ext cx="2210770" cy="28876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355116" y="2147028"/>
            <a:ext cx="2768625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000AB9E-EAEC-6453-5FC0-FA81E0404190}"/>
              </a:ext>
            </a:extLst>
          </p:cNvPr>
          <p:cNvSpPr/>
          <p:nvPr/>
        </p:nvSpPr>
        <p:spPr>
          <a:xfrm>
            <a:off x="7029158" y="450573"/>
            <a:ext cx="3199059" cy="499429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F9754F4-0A9B-90D7-4352-4AD26553E89E}"/>
              </a:ext>
            </a:extLst>
          </p:cNvPr>
          <p:cNvSpPr/>
          <p:nvPr/>
        </p:nvSpPr>
        <p:spPr>
          <a:xfrm>
            <a:off x="3524330" y="950002"/>
            <a:ext cx="3199057" cy="305187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E76A6E2-8DB5-88A3-4EC2-E15309650543}"/>
              </a:ext>
            </a:extLst>
          </p:cNvPr>
          <p:cNvSpPr/>
          <p:nvPr/>
        </p:nvSpPr>
        <p:spPr>
          <a:xfrm>
            <a:off x="3524330" y="2195913"/>
            <a:ext cx="3199059" cy="580568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58FAB8E-5BD3-7E0B-4606-699C120AA8FC}"/>
              </a:ext>
            </a:extLst>
          </p:cNvPr>
          <p:cNvSpPr/>
          <p:nvPr/>
        </p:nvSpPr>
        <p:spPr>
          <a:xfrm>
            <a:off x="3524329" y="1572957"/>
            <a:ext cx="3199059" cy="305187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A4E5047-765F-F595-F8C8-C80011972202}"/>
              </a:ext>
            </a:extLst>
          </p:cNvPr>
          <p:cNvSpPr/>
          <p:nvPr/>
        </p:nvSpPr>
        <p:spPr>
          <a:xfrm>
            <a:off x="3524328" y="4284951"/>
            <a:ext cx="3199059" cy="901003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161613F-CD8C-3020-10E2-C25D1281BFEC}"/>
              </a:ext>
            </a:extLst>
          </p:cNvPr>
          <p:cNvSpPr/>
          <p:nvPr/>
        </p:nvSpPr>
        <p:spPr>
          <a:xfrm>
            <a:off x="6853968" y="420291"/>
            <a:ext cx="4496559" cy="105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3338A0A-D0DE-9BF2-1F48-77282ED5136D}"/>
              </a:ext>
            </a:extLst>
          </p:cNvPr>
          <p:cNvSpPr/>
          <p:nvPr/>
        </p:nvSpPr>
        <p:spPr>
          <a:xfrm>
            <a:off x="6971323" y="980349"/>
            <a:ext cx="3199059" cy="305187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74623F-3845-121B-B59F-DDDB866A78CD}"/>
              </a:ext>
            </a:extLst>
          </p:cNvPr>
          <p:cNvSpPr/>
          <p:nvPr/>
        </p:nvSpPr>
        <p:spPr>
          <a:xfrm>
            <a:off x="7020003" y="4582858"/>
            <a:ext cx="3199059" cy="603096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EA41954-F1AF-3FF9-BD02-08A9CDF1B3EE}"/>
              </a:ext>
            </a:extLst>
          </p:cNvPr>
          <p:cNvSpPr/>
          <p:nvPr/>
        </p:nvSpPr>
        <p:spPr>
          <a:xfrm>
            <a:off x="6853970" y="931132"/>
            <a:ext cx="4558541" cy="5825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A2F26-8F4D-76A5-59D4-E4888F9D8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F56E788-934F-DA54-AB20-484BEBF6106E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4E2272D-B32B-4C70-F066-D525537DE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2" y="-1"/>
            <a:ext cx="2615914" cy="565929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059F735-AD65-1775-DAED-96FA1B88F91C}"/>
              </a:ext>
            </a:extLst>
          </p:cNvPr>
          <p:cNvSpPr/>
          <p:nvPr/>
        </p:nvSpPr>
        <p:spPr>
          <a:xfrm rot="5400000">
            <a:off x="-962312" y="1558219"/>
            <a:ext cx="4490153" cy="2168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C2E181F-FC13-6F0B-B022-3C13F13EE5CC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6BD53B0A-817F-9080-4102-F3D7A1E31356}"/>
              </a:ext>
            </a:extLst>
          </p:cNvPr>
          <p:cNvSpPr txBox="1">
            <a:spLocks/>
          </p:cNvSpPr>
          <p:nvPr/>
        </p:nvSpPr>
        <p:spPr>
          <a:xfrm>
            <a:off x="198462" y="2187687"/>
            <a:ext cx="2168603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28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EE425A2-C9D8-19C9-0FFF-1852A2F2954C}"/>
              </a:ext>
            </a:extLst>
          </p:cNvPr>
          <p:cNvSpPr txBox="1"/>
          <p:nvPr/>
        </p:nvSpPr>
        <p:spPr>
          <a:xfrm>
            <a:off x="3100285" y="417865"/>
            <a:ext cx="8845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latin typeface="Aptos" panose="020B0004020202020204" pitchFamily="34" charset="0"/>
              </a:rPr>
              <a:t>Distribución porcentual de etapa de diagnóstico de cáncer (temprana o avanzada) según indicadores de posición socioeconómica  (n=343)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2D35C49-0106-82FA-25E9-31AB99BEE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20" y="1404730"/>
            <a:ext cx="9218122" cy="5158651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780732A6-B4D0-2D08-E26E-97A6E800E13B}"/>
              </a:ext>
            </a:extLst>
          </p:cNvPr>
          <p:cNvSpPr/>
          <p:nvPr/>
        </p:nvSpPr>
        <p:spPr>
          <a:xfrm rot="19306599">
            <a:off x="4254725" y="3620153"/>
            <a:ext cx="1361230" cy="48677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EB063A7-872B-EF57-3642-B8A3F1838664}"/>
              </a:ext>
            </a:extLst>
          </p:cNvPr>
          <p:cNvSpPr/>
          <p:nvPr/>
        </p:nvSpPr>
        <p:spPr>
          <a:xfrm rot="19306599">
            <a:off x="7394126" y="5195977"/>
            <a:ext cx="1361230" cy="5145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728C61FA-C9CF-5268-1F76-DB842EA63A77}"/>
              </a:ext>
            </a:extLst>
          </p:cNvPr>
          <p:cNvSpPr/>
          <p:nvPr/>
        </p:nvSpPr>
        <p:spPr>
          <a:xfrm rot="19306599">
            <a:off x="8858865" y="4268628"/>
            <a:ext cx="1361230" cy="48677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217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EDB12-EE25-FC6E-F342-5F7D358B8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354CCA4-429B-0C20-4F2F-F096DF10077D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DDEA333-77DF-4273-792B-810919663F29}"/>
              </a:ext>
            </a:extLst>
          </p:cNvPr>
          <p:cNvSpPr/>
          <p:nvPr/>
        </p:nvSpPr>
        <p:spPr>
          <a:xfrm rot="5400000">
            <a:off x="-265863" y="1394021"/>
            <a:ext cx="4490153" cy="2496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8D0EAE3-BF53-ABD4-4CE0-6A3FFDC4A92E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59D92057-9F79-B5B3-9215-FA1278107C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585694"/>
              </p:ext>
            </p:extLst>
          </p:nvPr>
        </p:nvGraphicFramePr>
        <p:xfrm>
          <a:off x="730715" y="1005847"/>
          <a:ext cx="10310807" cy="5455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2475">
                  <a:extLst>
                    <a:ext uri="{9D8B030D-6E8A-4147-A177-3AD203B41FA5}">
                      <a16:colId xmlns:a16="http://schemas.microsoft.com/office/drawing/2014/main" val="3032962543"/>
                    </a:ext>
                  </a:extLst>
                </a:gridCol>
                <a:gridCol w="1720563">
                  <a:extLst>
                    <a:ext uri="{9D8B030D-6E8A-4147-A177-3AD203B41FA5}">
                      <a16:colId xmlns:a16="http://schemas.microsoft.com/office/drawing/2014/main" val="2818456103"/>
                    </a:ext>
                  </a:extLst>
                </a:gridCol>
                <a:gridCol w="1883162">
                  <a:extLst>
                    <a:ext uri="{9D8B030D-6E8A-4147-A177-3AD203B41FA5}">
                      <a16:colId xmlns:a16="http://schemas.microsoft.com/office/drawing/2014/main" val="1315329442"/>
                    </a:ext>
                  </a:extLst>
                </a:gridCol>
                <a:gridCol w="2240948">
                  <a:extLst>
                    <a:ext uri="{9D8B030D-6E8A-4147-A177-3AD203B41FA5}">
                      <a16:colId xmlns:a16="http://schemas.microsoft.com/office/drawing/2014/main" val="1850764237"/>
                    </a:ext>
                  </a:extLst>
                </a:gridCol>
                <a:gridCol w="1833659">
                  <a:extLst>
                    <a:ext uri="{9D8B030D-6E8A-4147-A177-3AD203B41FA5}">
                      <a16:colId xmlns:a16="http://schemas.microsoft.com/office/drawing/2014/main" val="3148041127"/>
                    </a:ext>
                  </a:extLst>
                </a:gridCol>
              </a:tblGrid>
              <a:tr h="372644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Variables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Modelo crudo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Modelo 1</a:t>
                      </a:r>
                      <a:r>
                        <a:rPr lang="es-ES_tradnl" sz="1600" b="1" baseline="30000" dirty="0">
                          <a:effectLst/>
                          <a:latin typeface="Aptos" panose="020B0004020202020204" pitchFamily="34" charset="0"/>
                        </a:rPr>
                        <a:t>a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Modelo 2</a:t>
                      </a:r>
                      <a:r>
                        <a:rPr lang="es-ES_tradnl" sz="1600" b="1" baseline="30000" dirty="0">
                          <a:effectLst/>
                          <a:latin typeface="Aptos" panose="020B0004020202020204" pitchFamily="34" charset="0"/>
                        </a:rPr>
                        <a:t>b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Modelo 3</a:t>
                      </a:r>
                      <a:r>
                        <a:rPr lang="es-ES_tradnl" sz="1600" b="1" baseline="30000" dirty="0">
                          <a:effectLst/>
                          <a:latin typeface="Aptos" panose="020B0004020202020204" pitchFamily="34" charset="0"/>
                        </a:rPr>
                        <a:t>c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756858"/>
                  </a:ext>
                </a:extLst>
              </a:tr>
              <a:tr h="372644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OR (IC95%)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OR (IC95%)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OR (IC95%)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OR (IC95%)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767168"/>
                  </a:ext>
                </a:extLst>
              </a:tr>
              <a:tr h="372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Nivel educativo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6152295"/>
                  </a:ext>
                </a:extLst>
              </a:tr>
              <a:tr h="372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   Medio/Alto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 err="1">
                          <a:effectLst/>
                          <a:latin typeface="Aptos" panose="020B0004020202020204" pitchFamily="34" charset="0"/>
                        </a:rPr>
                        <a:t>Ref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 err="1">
                          <a:effectLst/>
                          <a:latin typeface="Aptos" panose="020B0004020202020204" pitchFamily="34" charset="0"/>
                        </a:rPr>
                        <a:t>Ref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 err="1">
                          <a:effectLst/>
                          <a:latin typeface="Aptos" panose="020B0004020202020204" pitchFamily="34" charset="0"/>
                        </a:rPr>
                        <a:t>Ref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 err="1">
                          <a:effectLst/>
                          <a:latin typeface="Aptos" panose="020B0004020202020204" pitchFamily="34" charset="0"/>
                        </a:rPr>
                        <a:t>Ref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391718"/>
                  </a:ext>
                </a:extLst>
              </a:tr>
              <a:tr h="372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   Bajo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1,46 (0,95-2,27)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1,36 (0,86-2,14)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1,42 (0,89-2,28)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1,52 (0,94-2,46)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9059259"/>
                  </a:ext>
                </a:extLst>
              </a:tr>
              <a:tr h="372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Ingresos formales por mes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258723"/>
                  </a:ext>
                </a:extLst>
              </a:tr>
              <a:tr h="372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  &gt;510 USD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 err="1">
                          <a:effectLst/>
                          <a:latin typeface="Aptos" panose="020B0004020202020204" pitchFamily="34" charset="0"/>
                        </a:rPr>
                        <a:t>Ref</a:t>
                      </a: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 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 err="1">
                          <a:effectLst/>
                          <a:latin typeface="Aptos" panose="020B0004020202020204" pitchFamily="34" charset="0"/>
                        </a:rPr>
                        <a:t>Ref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 err="1">
                          <a:effectLst/>
                          <a:latin typeface="Aptos" panose="020B0004020202020204" pitchFamily="34" charset="0"/>
                        </a:rPr>
                        <a:t>Ref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 err="1">
                          <a:effectLst/>
                          <a:latin typeface="Aptos" panose="020B0004020202020204" pitchFamily="34" charset="0"/>
                        </a:rPr>
                        <a:t>Ref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1522345"/>
                  </a:ext>
                </a:extLst>
              </a:tr>
              <a:tr h="372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  Sin ingresos formales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2,22 (1,09-4,52)*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2,32 (1,13-4,77)*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2,14 (1,02-4,53)*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1,93 (0,90-4,14)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170261"/>
                  </a:ext>
                </a:extLst>
              </a:tr>
              <a:tr h="372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  ≤ 510 USD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0,88 (0,54-1,45)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0,82 (0,49-1,37)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0,81 (0,48-1,37)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0,76 (0,44-1,30)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9618994"/>
                  </a:ext>
                </a:extLst>
              </a:tr>
              <a:tr h="372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Jefe de hogar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993466"/>
                  </a:ext>
                </a:extLst>
              </a:tr>
              <a:tr h="372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   Si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 err="1">
                          <a:effectLst/>
                          <a:latin typeface="Aptos" panose="020B0004020202020204" pitchFamily="34" charset="0"/>
                        </a:rPr>
                        <a:t>Ref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 err="1">
                          <a:effectLst/>
                          <a:latin typeface="Aptos" panose="020B0004020202020204" pitchFamily="34" charset="0"/>
                        </a:rPr>
                        <a:t>Ref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 err="1">
                          <a:effectLst/>
                          <a:latin typeface="Aptos" panose="020B0004020202020204" pitchFamily="34" charset="0"/>
                        </a:rPr>
                        <a:t>Ref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 err="1">
                          <a:effectLst/>
                          <a:latin typeface="Aptos" panose="020B0004020202020204" pitchFamily="34" charset="0"/>
                        </a:rPr>
                        <a:t>Ref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511330"/>
                  </a:ext>
                </a:extLst>
              </a:tr>
              <a:tr h="372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600" dirty="0">
                          <a:effectLst/>
                          <a:latin typeface="Aptos" panose="020B0004020202020204" pitchFamily="34" charset="0"/>
                        </a:rPr>
                        <a:t>   No</a:t>
                      </a:r>
                      <a:endParaRPr lang="es-ES_tradnl" sz="16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1,70 (1,08-2,68)*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1,99 (1,24-3,22)*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1,83 (1,11-3,02)*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s-ES_tradnl" sz="1600" b="1" dirty="0">
                          <a:effectLst/>
                          <a:latin typeface="Aptos" panose="020B0004020202020204" pitchFamily="34" charset="0"/>
                        </a:rPr>
                        <a:t>1,77 (1,07-2,96)*</a:t>
                      </a:r>
                      <a:endParaRPr lang="es-ES_tradnl" sz="1600" b="1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105" marR="60105" marT="60105" marB="601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053314"/>
                  </a:ext>
                </a:extLst>
              </a:tr>
              <a:tr h="813315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200" baseline="30000" dirty="0">
                          <a:effectLst/>
                          <a:latin typeface="Aptos" panose="020B0004020202020204" pitchFamily="34" charset="0"/>
                        </a:rPr>
                        <a:t>a </a:t>
                      </a:r>
                      <a:r>
                        <a:rPr lang="es-ES_tradnl" sz="1200" dirty="0">
                          <a:effectLst/>
                          <a:latin typeface="Aptos" panose="020B0004020202020204" pitchFamily="34" charset="0"/>
                        </a:rPr>
                        <a:t>Con cada variable de PSE ajustado por sexo y edad.</a:t>
                      </a:r>
                    </a:p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200" baseline="30000" dirty="0">
                          <a:effectLst/>
                          <a:latin typeface="Aptos" panose="020B0004020202020204" pitchFamily="34" charset="0"/>
                        </a:rPr>
                        <a:t>b </a:t>
                      </a:r>
                      <a:r>
                        <a:rPr lang="es-ES_tradnl" sz="1200" dirty="0">
                          <a:effectLst/>
                          <a:latin typeface="Aptos" panose="020B0004020202020204" pitchFamily="34" charset="0"/>
                        </a:rPr>
                        <a:t>Con cada variable de PSE ajustado por todas las covariables (edad, sexo, tamaño familiar, comorbilidades y tipo de cáncer).</a:t>
                      </a:r>
                    </a:p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s-ES_tradnl" sz="1200" baseline="30000" dirty="0">
                          <a:effectLst/>
                          <a:latin typeface="Aptos" panose="020B0004020202020204" pitchFamily="34" charset="0"/>
                        </a:rPr>
                        <a:t>c  </a:t>
                      </a:r>
                      <a:r>
                        <a:rPr lang="es-ES_tradnl" sz="1200" dirty="0">
                          <a:effectLst/>
                          <a:latin typeface="Aptos" panose="020B0004020202020204" pitchFamily="34" charset="0"/>
                        </a:rPr>
                        <a:t>Con todas las variables de PSE ajustado por todas las covariables (edad, sexo, tamaño familiar, comorbilidades y tipo de cáncer).</a:t>
                      </a:r>
                    </a:p>
                  </a:txBody>
                  <a:tcPr marL="60105" marR="60105" marT="60105" marB="60105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783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623521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5C87CDB-B2DD-440F-1957-CAF864AD1CF9}"/>
              </a:ext>
            </a:extLst>
          </p:cNvPr>
          <p:cNvSpPr txBox="1"/>
          <p:nvPr/>
        </p:nvSpPr>
        <p:spPr>
          <a:xfrm>
            <a:off x="730714" y="346760"/>
            <a:ext cx="1031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latin typeface="Aptos" panose="020B0004020202020204" pitchFamily="34" charset="0"/>
              </a:rPr>
              <a:t>Modelos de regresión logística de etapa avanzada de diagnóstico de cáncer en dos redes públicas de salud en Chile (n=343)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12890C-72F3-A457-0DCE-ED414F48136A}"/>
              </a:ext>
            </a:extLst>
          </p:cNvPr>
          <p:cNvSpPr/>
          <p:nvPr/>
        </p:nvSpPr>
        <p:spPr>
          <a:xfrm>
            <a:off x="3332860" y="3733394"/>
            <a:ext cx="7708661" cy="376564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466C959-948D-D07F-F112-179173785132}"/>
              </a:ext>
            </a:extLst>
          </p:cNvPr>
          <p:cNvSpPr/>
          <p:nvPr/>
        </p:nvSpPr>
        <p:spPr>
          <a:xfrm>
            <a:off x="3332860" y="5285039"/>
            <a:ext cx="7708662" cy="376564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2FCC6F6-F1F8-9BCD-3287-6C8D6B97C809}"/>
              </a:ext>
            </a:extLst>
          </p:cNvPr>
          <p:cNvSpPr/>
          <p:nvPr/>
        </p:nvSpPr>
        <p:spPr>
          <a:xfrm>
            <a:off x="9222378" y="2642519"/>
            <a:ext cx="1819144" cy="316869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3090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ES_tradnl" sz="3200" b="1" dirty="0">
                <a:solidFill>
                  <a:srgbClr val="003C58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Conclusión</a:t>
            </a:r>
            <a:endParaRPr lang="es-ES_tradnl" sz="3200" b="1" dirty="0">
              <a:solidFill>
                <a:srgbClr val="003C58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522357" y="1527349"/>
            <a:ext cx="9324649" cy="49655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5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357" y="1527349"/>
            <a:ext cx="9325411" cy="51045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_tradnl" sz="20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es-ES_tradnl" sz="2000" dirty="0">
                <a:latin typeface="Aptos" panose="020B0004020202020204" pitchFamily="34" charset="0"/>
                <a:cs typeface="Arial" panose="020B0604020202020204" pitchFamily="34" charset="0"/>
              </a:rPr>
              <a:t>Independiente del tipo de cáncer, sexo, edad, tamaño familiar </a:t>
            </a:r>
            <a:r>
              <a:rPr lang="es-ES_tradnl" sz="2000">
                <a:latin typeface="Aptos" panose="020B0004020202020204" pitchFamily="34" charset="0"/>
                <a:cs typeface="Arial" panose="020B0604020202020204" pitchFamily="34" charset="0"/>
              </a:rPr>
              <a:t>y comorbilidades, </a:t>
            </a:r>
            <a:r>
              <a:rPr lang="es-ES_tradnl" sz="2000" dirty="0">
                <a:latin typeface="Aptos" panose="020B0004020202020204" pitchFamily="34" charset="0"/>
                <a:cs typeface="Arial" panose="020B0604020202020204" pitchFamily="34" charset="0"/>
              </a:rPr>
              <a:t>la PSE (ingresos y jefe de hogar) se asoció a diagnóstico en etapa avanzada.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es-ES_tradnl" sz="20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es-ES_tradnl" sz="2000" dirty="0">
                <a:latin typeface="Aptos" panose="020B0004020202020204" pitchFamily="34" charset="0"/>
                <a:cs typeface="Arial" panose="020B0604020202020204" pitchFamily="34" charset="0"/>
              </a:rPr>
              <a:t>Hallazgos similares en EE.UU: asociación bajos ingresos y  diagnóstico avanzado de Ca. Mama (OR=1,27) (Riba et al.) [14] y próstata (OR=2.32) (Clegg et al.) [15].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es-ES_tradnl" sz="20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es-ES_tradnl" sz="2000" dirty="0">
                <a:latin typeface="Aptos" panose="020B0004020202020204" pitchFamily="34" charset="0"/>
                <a:cs typeface="Arial" panose="020B0604020202020204" pitchFamily="34" charset="0"/>
              </a:rPr>
              <a:t>Posibles mecanismos explicativos: </a:t>
            </a:r>
            <a:r>
              <a:rPr lang="es-ES_tradnl" sz="2000" b="1" dirty="0">
                <a:latin typeface="Aptos" panose="020B0004020202020204" pitchFamily="34" charset="0"/>
                <a:cs typeface="Arial" panose="020B0604020202020204" pitchFamily="34" charset="0"/>
              </a:rPr>
              <a:t>Menor PSE </a:t>
            </a:r>
            <a:r>
              <a:rPr lang="es-ES_tradnl" sz="2000" dirty="0">
                <a:latin typeface="Aptos" panose="020B0004020202020204" pitchFamily="34" charset="0"/>
                <a:cs typeface="Arial" panose="020B0604020202020204" pitchFamily="34" charset="0"/>
                <a:sym typeface="Wingdings" pitchFamily="2" charset="2"/>
              </a:rPr>
              <a:t> mayor exposición a factores etiológico, </a:t>
            </a:r>
            <a:r>
              <a:rPr lang="es-ES_tradnl" sz="2000" dirty="0">
                <a:latin typeface="Aptos" panose="020B0004020202020204" pitchFamily="34" charset="0"/>
                <a:cs typeface="Arial" panose="020B0604020202020204" pitchFamily="34" charset="0"/>
              </a:rPr>
              <a:t>menor conocimiento signos/síntomas y del sistema salud para iniciar proceso dg, mayores dificultades para acceder atención de salud </a:t>
            </a:r>
            <a:r>
              <a:rPr lang="es-ES_tradnl" sz="2000" dirty="0">
                <a:latin typeface="Aptos" panose="020B00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s-ES_tradnl" sz="2000" b="1" dirty="0">
                <a:latin typeface="Aptos" panose="020B0004020202020204" pitchFamily="34" charset="0"/>
                <a:cs typeface="Arial" panose="020B0604020202020204" pitchFamily="34" charset="0"/>
                <a:sym typeface="Wingdings" pitchFamily="2" charset="2"/>
              </a:rPr>
              <a:t>Etapa avanzada.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es-ES_tradnl" sz="2000" b="1" dirty="0">
              <a:latin typeface="Aptos" panose="020B00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es-ES_tradnl" sz="2000" dirty="0">
                <a:latin typeface="Aptos" panose="020B0004020202020204" pitchFamily="34" charset="0"/>
                <a:cs typeface="Arial" panose="020B0604020202020204" pitchFamily="34" charset="0"/>
              </a:rPr>
              <a:t>Los hallazgos sugerirían la necesidad de fortalecer las estrategias de detección temprana de cáncer desde una perspectiva de equidad en salud.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7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ES_tradn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ES_trad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215" y="2186609"/>
            <a:ext cx="10343536" cy="4045009"/>
          </a:xfrm>
        </p:spPr>
        <p:txBody>
          <a:bodyPr>
            <a:normAutofit fontScale="32500" lnSpcReduction="20000"/>
          </a:bodyPr>
          <a:lstStyle/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Instituto Nacional de Estadísticas (INE). Anuario de Estadísticas Vitales 2019 </a:t>
            </a:r>
            <a:r>
              <a:rPr lang="es-MX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https://www.ine.cl/docs/default-source/nacimientos-matrimonios-y-defunciones/publicaciones-y-anuarios/anuarios-de-estad%C3%ADsticas-vitales/anuario-de-estad%C3%ADsticas-vitales-2019.pdf?sfvrsn=97729b7b_5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(2020).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Cancer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Research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UK.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Why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early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cancer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diagnosis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important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 </a:t>
            </a:r>
            <a:r>
              <a:rPr lang="es-MX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https://www.cancerresearchuk.org/about-cancer/cancer-symptoms/why-is-early-diagnosis-important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(2023).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Prieto, M. Epidemiología del cáncer de mama en Chile. Rev.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Méd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Clín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Las Condes. 22, 428–435; </a:t>
            </a:r>
            <a:r>
              <a:rPr lang="es-MX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10.1016/S0716-8640(11)70447-3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(2011).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National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Health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Services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(UK).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Cancer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registrations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statistic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England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2021 </a:t>
            </a:r>
            <a:r>
              <a:rPr lang="es-MX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https://digital.nhs.uk/data-and-information/publications/statistical/cancer-registration-statistics/england-2021---summary-counts-only/cancer-incidence-by-stage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(2023).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American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Cancer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Society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advanced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metastatic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cancer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https://www.cancer.org/treatment/understanding-your-diagnosis/advanced-cancer/what-is.html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(2020).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World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Health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Organization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(WHO). Guide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cancer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early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diagnosis </a:t>
            </a:r>
            <a:r>
              <a:rPr lang="es-ES_tradnl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https://apps.who.int/iris/bitstream/handle/10665/254500/9789241511940-eng.pdf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(2017)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Krieger, N. A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glossary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social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epidemiology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J.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Epidemiol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Community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Health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55, 693–700 (2001).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Boscoe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F. P., Henry, K. A., Sherman, R. L. &amp; Johnson, C. J.</a:t>
            </a:r>
            <a:r>
              <a:rPr lang="en-US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relationship between cancer incidence, stage and poverty in the United States. 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J.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Cancer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139, 607–612; </a:t>
            </a:r>
            <a:r>
              <a:rPr lang="es-MX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10.1002/ijc.30087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(2016).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Ministerio de Desarrollo Social y Familia. Acceso a salud en la población chilena. Encuesta CASEN 2022 </a:t>
            </a:r>
            <a:r>
              <a:rPr lang="en-US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0"/>
              </a:rPr>
              <a:t>https://observatorio.ministeriodesarrollosocial.gob.cl/storage/docs/casen/2022/Resultados_Salud_Casen2022.pdf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(2024).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Juárez, L. A. et al. Reformas de atención primaria en América Latina: </a:t>
            </a:r>
            <a:r>
              <a:rPr lang="en-US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avances</a:t>
            </a:r>
            <a:r>
              <a:rPr lang="en-US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US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Brasil</a:t>
            </a:r>
            <a:r>
              <a:rPr lang="en-US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Chile, Colombia, México y Perú.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Gac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Sanit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38, 102430; </a:t>
            </a:r>
            <a:r>
              <a:rPr lang="es-MX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1"/>
              </a:rPr>
              <a:t>10.1016/j.gaceta.2024.102430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(2024).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n-US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Organization for Economic Cooperation and Development (OECD).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Society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at a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glance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2019: OECD social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indicators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2"/>
              </a:rPr>
              <a:t>10.1787/soc_glance-2019-en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(2019).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Vázquez, M.L. et al.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Improving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equity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access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early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diagnosis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cancer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different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healthcare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systems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Latin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America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protocol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EquityCancer-LA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implementation-effectiveness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hybrid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study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BMJ Open. 12, e067439; </a:t>
            </a:r>
            <a:r>
              <a:rPr lang="es-ES_tradnl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3"/>
              </a:rPr>
              <a:t>10.1136/bmjopen-2022-067439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(2022).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Lima, K. Y. N. de, Cancela, M. de C. &amp; de Souza, D. L. B.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Spatial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assessment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advanced-stage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diagnosis and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lung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cancer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mortality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Brazil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PLoS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ES_tradn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17, e0265321; </a:t>
            </a:r>
            <a:r>
              <a:rPr lang="es-ES_tradnl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4"/>
              </a:rPr>
              <a:t>10.1371/journal.pone.0265321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(2022).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Riba, L. A.,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Gruner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R. A.,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Alapati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A. &amp; James, T. A.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Association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between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socioeconomic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factors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outcomes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breast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cancer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Breast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J. 25, 488–492;  </a:t>
            </a:r>
            <a:r>
              <a:rPr lang="es-MX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5"/>
              </a:rPr>
              <a:t>10.1111/tbj.13250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(2019).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Clegg, L. X. et al. </a:t>
            </a:r>
            <a:r>
              <a:rPr lang="en-US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Impact of socioeconomic status on cancer incidence and stage at diagnosis: selected findings from the surveillance, epidemiology, and end results: National Longitudinal Mortality Study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s-CL" sz="2800" kern="100" dirty="0" err="1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Cancer</a:t>
            </a:r>
            <a:r>
              <a:rPr lang="es-C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Causes Control. 20, 417–435; </a:t>
            </a:r>
            <a:r>
              <a:rPr lang="es-MX" sz="2800" u="sng" kern="100" dirty="0">
                <a:solidFill>
                  <a:srgbClr val="467886"/>
                </a:solidFill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6"/>
              </a:rPr>
              <a:t>10.1007/s10552-008-9256-0</a:t>
            </a:r>
            <a:r>
              <a:rPr lang="es-ES_tradnl" sz="2800" kern="100" dirty="0">
                <a:effectLst/>
                <a:latin typeface="Aptos Light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(2009).</a:t>
            </a:r>
            <a:endParaRPr lang="es-CL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_tradn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2376</TotalTime>
  <Words>2233</Words>
  <Application>Microsoft Macintosh PowerPoint</Application>
  <PresentationFormat>Panorámica</PresentationFormat>
  <Paragraphs>269</Paragraphs>
  <Slides>10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Aptos</vt:lpstr>
      <vt:lpstr>Aptos Light</vt:lpstr>
      <vt:lpstr>Arial</vt:lpstr>
      <vt:lpstr>Calibri</vt:lpstr>
      <vt:lpstr>Calibri Light</vt:lpstr>
      <vt:lpstr>Century Gothic</vt:lpstr>
      <vt:lpstr>Courier New</vt:lpstr>
      <vt:lpstr>Tema de Office</vt:lpstr>
      <vt:lpstr>Presentación de PowerPoint</vt:lpstr>
      <vt:lpstr>Presentación de PowerPoint</vt:lpstr>
      <vt:lpstr>Materiales  y métodos</vt:lpstr>
      <vt:lpstr>Presentación de PowerPoint</vt:lpstr>
      <vt:lpstr>Presentación de PowerPoint</vt:lpstr>
      <vt:lpstr>Presentación de PowerPoint</vt:lpstr>
      <vt:lpstr>Presentación de PowerPoint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Camilo  Guerrero Nancuante</cp:lastModifiedBy>
  <cp:revision>28</cp:revision>
  <dcterms:created xsi:type="dcterms:W3CDTF">2023-09-24T14:12:27Z</dcterms:created>
  <dcterms:modified xsi:type="dcterms:W3CDTF">2025-11-03T18:12:44Z</dcterms:modified>
</cp:coreProperties>
</file>