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8" r:id="rId3"/>
    <p:sldId id="265" r:id="rId4"/>
    <p:sldId id="266" r:id="rId5"/>
    <p:sldId id="269" r:id="rId6"/>
    <p:sldId id="260" r:id="rId7"/>
    <p:sldId id="261" r:id="rId8"/>
    <p:sldId id="262" r:id="rId9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C58"/>
    <a:srgbClr val="3783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A2EC017-4579-4980-8737-639EEE422919}" v="2" dt="2025-11-04T14:53:29.6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604" autoAdjust="0"/>
    <p:restoredTop sz="94660"/>
  </p:normalViewPr>
  <p:slideViewPr>
    <p:cSldViewPr snapToGrid="0">
      <p:cViewPr varScale="1">
        <p:scale>
          <a:sx n="56" d="100"/>
          <a:sy n="56" d="100"/>
        </p:scale>
        <p:origin x="139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oreto Nunez Franz" userId="d7716178-9c2a-4ad4-9845-5e35368c1f2e" providerId="ADAL" clId="{E9AA7509-9C21-422E-BFD8-DA38A11DCB91}"/>
    <pc:docChg chg="custSel modSld">
      <pc:chgData name="Loreto Nunez Franz" userId="d7716178-9c2a-4ad4-9845-5e35368c1f2e" providerId="ADAL" clId="{E9AA7509-9C21-422E-BFD8-DA38A11DCB91}" dt="2025-11-04T14:55:09.065" v="23" actId="1076"/>
      <pc:docMkLst>
        <pc:docMk/>
      </pc:docMkLst>
      <pc:sldChg chg="addSp modSp mod">
        <pc:chgData name="Loreto Nunez Franz" userId="d7716178-9c2a-4ad4-9845-5e35368c1f2e" providerId="ADAL" clId="{E9AA7509-9C21-422E-BFD8-DA38A11DCB91}" dt="2025-11-04T14:55:09.065" v="23" actId="1076"/>
        <pc:sldMkLst>
          <pc:docMk/>
          <pc:sldMk cId="857638577" sldId="263"/>
        </pc:sldMkLst>
        <pc:spChg chg="mod">
          <ac:chgData name="Loreto Nunez Franz" userId="d7716178-9c2a-4ad4-9845-5e35368c1f2e" providerId="ADAL" clId="{E9AA7509-9C21-422E-BFD8-DA38A11DCB91}" dt="2025-11-04T14:54:57.901" v="21" actId="1076"/>
          <ac:spMkLst>
            <pc:docMk/>
            <pc:sldMk cId="857638577" sldId="263"/>
            <ac:spMk id="2" creationId="{2D005A37-D643-88E8-A6DF-6C8B3C69963D}"/>
          </ac:spMkLst>
        </pc:spChg>
        <pc:spChg chg="mod">
          <ac:chgData name="Loreto Nunez Franz" userId="d7716178-9c2a-4ad4-9845-5e35368c1f2e" providerId="ADAL" clId="{E9AA7509-9C21-422E-BFD8-DA38A11DCB91}" dt="2025-11-04T14:54:29.570" v="17" actId="14100"/>
          <ac:spMkLst>
            <pc:docMk/>
            <pc:sldMk cId="857638577" sldId="263"/>
            <ac:spMk id="8" creationId="{9B14DF63-DB47-E0DB-8E18-7FE2A36620C9}"/>
          </ac:spMkLst>
        </pc:spChg>
        <pc:spChg chg="mod">
          <ac:chgData name="Loreto Nunez Franz" userId="d7716178-9c2a-4ad4-9845-5e35368c1f2e" providerId="ADAL" clId="{E9AA7509-9C21-422E-BFD8-DA38A11DCB91}" dt="2025-11-04T14:55:03.282" v="22" actId="1076"/>
          <ac:spMkLst>
            <pc:docMk/>
            <pc:sldMk cId="857638577" sldId="263"/>
            <ac:spMk id="9" creationId="{5C036101-A0DB-CB97-5614-336F2F054A75}"/>
          </ac:spMkLst>
        </pc:spChg>
        <pc:picChg chg="add mod">
          <ac:chgData name="Loreto Nunez Franz" userId="d7716178-9c2a-4ad4-9845-5e35368c1f2e" providerId="ADAL" clId="{E9AA7509-9C21-422E-BFD8-DA38A11DCB91}" dt="2025-11-04T14:55:09.065" v="23" actId="1076"/>
          <ac:picMkLst>
            <pc:docMk/>
            <pc:sldMk cId="857638577" sldId="263"/>
            <ac:picMk id="7" creationId="{1FFF4607-CDD1-9C17-81C2-ED4604AE7FB2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2A1CF2-0F3E-F4A3-1C88-F85EE8E43E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C83687C-DC92-99CA-77C7-924AEE2100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1B7740B-68F6-4336-89CC-0A756835A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04-11-2025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905A692-6432-766F-AF40-BCE8EF5D8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8D2A611-8DCD-34F1-AFEB-07AB4B3B5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70907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5D3BC7-1A25-B7A4-233F-D7229F7DE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1E9C280-8017-3DE6-778D-041A45555D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B769F97-3761-7C70-1708-5DC6AEDE4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04-11-2025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FFE2C15-41D9-AFAF-3867-9B092F43B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C56853B-3924-DDC6-E04B-1F68B7796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37655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89F4831-9901-0B4A-2506-90D536E01E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B3E4870-BB71-F4B3-D835-3E840891E2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35C5C10-F407-78D9-3891-98CDE3AD3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04-11-2025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73A54BA-D177-50E3-E3D3-06D3C9F82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C9FE9C7-651C-177C-4FE5-FBFC9319B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03111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B89A43-85D2-B0C5-C56D-79CC9C526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386340B-7772-7DAF-C84A-A65512DD7A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25510DA-8F69-BD0C-9D64-24BACA56B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04-11-2025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E789E4B-BC7B-DAE2-3E99-9E29CDE71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371C3D7-6270-3932-0F09-35DFE9123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3375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7384A8-B4EF-51FE-E506-751187B3A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0371150-5A7F-6005-5FD9-E7D0425158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14FBE4D-E373-7B51-1FC6-FBFB5420E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04-11-2025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4E4779-76F9-0368-C1F2-702725D80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21FECDD-0F8F-25BE-D97C-0111A147F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6791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EA0AB3-CDCA-AE7C-F5FE-FCC9D9AC8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D756B90-DCE3-39DF-3E42-60287AC2A9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D8787F0-4974-8122-9220-A90DB92501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15AC255-936B-CAE1-28CF-B5521801D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04-11-2025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8BDBE0-ED93-AFFE-25FB-1F36F3F4D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1C24A9E-7B84-8EAA-52CC-95FAA84B9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67183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77660F-32ED-18ED-AD35-B840157D6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18E3EEA-8476-9986-3375-9FCDFF722F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8F921A4-BF86-DC08-61D6-0D850063A3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DE68BC4-AB0A-C854-720E-EE628F7321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10B495F-EDE3-5875-DC61-3E0EE771AE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83DFB11-A66B-ADFA-6814-4B5599EBC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04-11-2025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A498FE1-98AC-4F7D-FB53-BAF7670E6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F78DF97-32CE-7536-02AD-A6C6D6E6C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71178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B9B140-B97B-6423-9FF3-008481B10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713EF7D-814C-96AF-7B0E-84447740E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04-11-2025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1A388E1-1B82-3A14-E443-257896B66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07663E8-4EF5-8277-A547-735DC15FB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16224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52DF380-0621-8B44-400A-B719A4E50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04-11-2025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20D4C29-3028-E959-849C-94F7C2739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7DBF3B3-1886-BE8D-9BB1-8FE91A7BE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71797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CA219D-7370-B0AF-0352-A71343D5C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0A16577-E15B-983E-DE87-E13805AAA7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6441E04-62C3-9E21-7A0C-84C14AEAB4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909F7C9-369E-6810-CDE5-F4D0299B0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04-11-2025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07B672D-D301-43D7-EB22-F463E3585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76D3BD9-380B-1B2F-2E7F-51620A3EE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73131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012999-2BC0-0054-9D35-C4F2E3C29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19AC690-96E2-7D21-921F-847F83F19D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BC84179-4C6C-BD57-CE73-9534EAC0B5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DBB1090-3DB7-7609-8697-2A47478C3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04-11-2025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67C26BF-AD8F-E4A0-6C19-8B3FC837E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935CCCF-839B-5692-C6E6-47A6A60B3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10488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B322CB5-AEDE-708E-9AC1-32D676CC9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C20D034-28F3-2C94-28A7-D6CFBD3280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B6C923F-2144-00CA-E238-D6DC309F69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A9EA1B-127F-479D-A89A-91FBE2AF6D00}" type="datetimeFigureOut">
              <a:rPr lang="es-CL" smtClean="0"/>
              <a:t>04-11-2025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263E26A-FBDD-E607-B00D-C15F2AFEBE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6D76B08-841F-C136-E4F7-F32563F86C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1CE694-1297-49F5-90E9-EB642E12B65F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3634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o 20">
            <a:extLst>
              <a:ext uri="{FF2B5EF4-FFF2-40B4-BE49-F238E27FC236}">
                <a16:creationId xmlns:a16="http://schemas.microsoft.com/office/drawing/2014/main" id="{87F28A0D-177D-A018-9725-63932550FBF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8F51C264-34FF-6DA5-2520-03DA579ECA0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E0BFED5A-0A4B-1466-B260-09E468ED6B0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945510" y="2340864"/>
              <a:ext cx="246490" cy="4517136"/>
            </a:xfrm>
            <a:prstGeom prst="rect">
              <a:avLst/>
            </a:prstGeom>
            <a:solidFill>
              <a:srgbClr val="37838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46322E52-B3B6-21B4-71E5-C8D34FB2408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38570" y="0"/>
              <a:ext cx="9034266" cy="1319793"/>
            </a:xfrm>
            <a:prstGeom prst="rect">
              <a:avLst/>
            </a:prstGeom>
            <a:solidFill>
              <a:srgbClr val="003C5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49F24F20-FECD-7DDF-8481-88367D71C152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1884169" y="338074"/>
              <a:ext cx="2506171" cy="822278"/>
              <a:chOff x="1079889" y="319741"/>
              <a:chExt cx="3498810" cy="1107103"/>
            </a:xfrm>
          </p:grpSpPr>
          <p:pic>
            <p:nvPicPr>
              <p:cNvPr id="10" name="Imagen 9">
                <a:extLst>
                  <a:ext uri="{FF2B5EF4-FFF2-40B4-BE49-F238E27FC236}">
                    <a16:creationId xmlns:a16="http://schemas.microsoft.com/office/drawing/2014/main" id="{AFC628A2-E5B0-5080-F874-6A76B9101E5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79889" y="319741"/>
                <a:ext cx="2163825" cy="1008701"/>
              </a:xfrm>
              <a:prstGeom prst="rect">
                <a:avLst/>
              </a:prstGeom>
            </p:spPr>
          </p:pic>
          <p:pic>
            <p:nvPicPr>
              <p:cNvPr id="13" name="Imagen 12">
                <a:extLst>
                  <a:ext uri="{FF2B5EF4-FFF2-40B4-BE49-F238E27FC236}">
                    <a16:creationId xmlns:a16="http://schemas.microsoft.com/office/drawing/2014/main" id="{800B1120-E8AF-932E-79A1-5B250B388DA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04831" y="442002"/>
                <a:ext cx="1073868" cy="984842"/>
              </a:xfrm>
              <a:prstGeom prst="rect">
                <a:avLst/>
              </a:prstGeom>
            </p:spPr>
          </p:pic>
        </p:grpSp>
        <p:grpSp>
          <p:nvGrpSpPr>
            <p:cNvPr id="12" name="Grupo 11">
              <a:extLst>
                <a:ext uri="{FF2B5EF4-FFF2-40B4-BE49-F238E27FC236}">
                  <a16:creationId xmlns:a16="http://schemas.microsoft.com/office/drawing/2014/main" id="{23BB32A2-F047-8DB4-2092-FAD14946E5B2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5616667" y="207469"/>
              <a:ext cx="4587947" cy="1112324"/>
              <a:chOff x="6363037" y="239638"/>
              <a:chExt cx="4934020" cy="1197748"/>
            </a:xfrm>
          </p:grpSpPr>
          <p:pic>
            <p:nvPicPr>
              <p:cNvPr id="6" name="Imagen 5">
                <a:extLst>
                  <a:ext uri="{FF2B5EF4-FFF2-40B4-BE49-F238E27FC236}">
                    <a16:creationId xmlns:a16="http://schemas.microsoft.com/office/drawing/2014/main" id="{B870137A-5404-F056-38B4-807B04723A0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rcRect r="64578"/>
              <a:stretch/>
            </p:blipFill>
            <p:spPr>
              <a:xfrm>
                <a:off x="10156193" y="239638"/>
                <a:ext cx="1140864" cy="1197748"/>
              </a:xfrm>
              <a:prstGeom prst="rect">
                <a:avLst/>
              </a:prstGeom>
            </p:spPr>
          </p:pic>
          <p:pic>
            <p:nvPicPr>
              <p:cNvPr id="11" name="Imagen 10">
                <a:extLst>
                  <a:ext uri="{FF2B5EF4-FFF2-40B4-BE49-F238E27FC236}">
                    <a16:creationId xmlns:a16="http://schemas.microsoft.com/office/drawing/2014/main" id="{6A4D803B-F4CD-DEA2-40A8-6AAA4BFA96E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363037" y="489227"/>
                <a:ext cx="3783531" cy="660069"/>
              </a:xfrm>
              <a:prstGeom prst="rect">
                <a:avLst/>
              </a:prstGeom>
            </p:spPr>
          </p:pic>
        </p:grpSp>
      </p:grpSp>
      <p:sp>
        <p:nvSpPr>
          <p:cNvPr id="8" name="Título 3">
            <a:extLst>
              <a:ext uri="{FF2B5EF4-FFF2-40B4-BE49-F238E27FC236}">
                <a16:creationId xmlns:a16="http://schemas.microsoft.com/office/drawing/2014/main" id="{9B14DF63-DB47-E0DB-8E18-7FE2A36620C9}"/>
              </a:ext>
            </a:extLst>
          </p:cNvPr>
          <p:cNvSpPr txBox="1">
            <a:spLocks/>
          </p:cNvSpPr>
          <p:nvPr/>
        </p:nvSpPr>
        <p:spPr>
          <a:xfrm>
            <a:off x="1884169" y="2225503"/>
            <a:ext cx="8817267" cy="219237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" sz="4500" b="1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Distribución geoespacial post pandémica de la vacunación contra el SARS-CoV-2 en dos ciudades de Chile</a:t>
            </a:r>
            <a:r>
              <a:rPr lang="es-ES" sz="45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45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s-ES" sz="45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N°</a:t>
            </a:r>
            <a:r>
              <a:rPr lang="es-ES" sz="45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1488)</a:t>
            </a:r>
          </a:p>
          <a:p>
            <a:pPr algn="r"/>
            <a:endParaRPr lang="es-ES" sz="45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es-ES" sz="3400" b="1" dirty="0">
              <a:solidFill>
                <a:schemeClr val="accent6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s-ES" sz="34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Agencia Nacional de Investigación y Desarrollo </a:t>
            </a:r>
          </a:p>
          <a:p>
            <a:pPr algn="l"/>
            <a:r>
              <a:rPr lang="es-ES" sz="34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Proyecto FONIS SA23I0063</a:t>
            </a:r>
            <a:endParaRPr lang="es-CL" sz="3400" b="1" dirty="0">
              <a:solidFill>
                <a:schemeClr val="accent6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ubtítulo 5">
            <a:extLst>
              <a:ext uri="{FF2B5EF4-FFF2-40B4-BE49-F238E27FC236}">
                <a16:creationId xmlns:a16="http://schemas.microsoft.com/office/drawing/2014/main" id="{5C036101-A0DB-CB97-5614-336F2F054A75}"/>
              </a:ext>
            </a:extLst>
          </p:cNvPr>
          <p:cNvSpPr txBox="1">
            <a:spLocks/>
          </p:cNvSpPr>
          <p:nvPr/>
        </p:nvSpPr>
        <p:spPr>
          <a:xfrm>
            <a:off x="1783664" y="4902600"/>
            <a:ext cx="8344078" cy="120349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CL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Autores:</a:t>
            </a:r>
          </a:p>
          <a:p>
            <a:pPr algn="r"/>
            <a:r>
              <a:rPr lang="es-E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Muriel Ramírez-Santana</a:t>
            </a:r>
            <a:r>
              <a:rPr lang="es-ES" baseline="30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s-E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Juan Correa</a:t>
            </a:r>
            <a:r>
              <a:rPr lang="es-ES" baseline="30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s-E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Paola Rubilar</a:t>
            </a:r>
            <a:r>
              <a:rPr lang="es-ES" baseline="30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s-E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Mauricio Apablaza</a:t>
            </a:r>
            <a:r>
              <a:rPr lang="es-ES" baseline="30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s-E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Luis Canales</a:t>
            </a:r>
            <a:r>
              <a:rPr lang="es-ES" baseline="30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s-E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Loreto Nuñez-Franz</a:t>
            </a:r>
            <a:r>
              <a:rPr lang="es-ES" baseline="30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s-CL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ubtítulo 5">
            <a:extLst>
              <a:ext uri="{FF2B5EF4-FFF2-40B4-BE49-F238E27FC236}">
                <a16:creationId xmlns:a16="http://schemas.microsoft.com/office/drawing/2014/main" id="{2D005A37-D643-88E8-A6DF-6C8B3C69963D}"/>
              </a:ext>
            </a:extLst>
          </p:cNvPr>
          <p:cNvSpPr txBox="1">
            <a:spLocks/>
          </p:cNvSpPr>
          <p:nvPr/>
        </p:nvSpPr>
        <p:spPr>
          <a:xfrm>
            <a:off x="1908293" y="5942675"/>
            <a:ext cx="8128924" cy="9728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CL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1.Universidad Católica del Norte, 2.Universidad Gabriela Mistral, 3.Universidad del Desarrollo, 4.Universidad de Talca</a:t>
            </a:r>
          </a:p>
        </p:txBody>
      </p:sp>
      <p:pic>
        <p:nvPicPr>
          <p:cNvPr id="7" name="Picture 6" descr="A red and blue rectangular sign with white text&#10;&#10;AI-generated content may be incorrect.">
            <a:extLst>
              <a:ext uri="{FF2B5EF4-FFF2-40B4-BE49-F238E27FC236}">
                <a16:creationId xmlns:a16="http://schemas.microsoft.com/office/drawing/2014/main" id="{1FFF4607-CDD1-9C17-81C2-ED4604AE7F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7694" y="3413356"/>
            <a:ext cx="1626016" cy="1474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6385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FC3D870-3FFE-8AFC-4E46-41BBE00658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9210" y="1572958"/>
            <a:ext cx="5722219" cy="4719926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s-ES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</a:t>
            </a:r>
            <a:r>
              <a:rPr lang="es-ES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factores socioeconómicos </a:t>
            </a:r>
            <a:r>
              <a:rPr lang="es-ES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lang="es-ES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territoriales </a:t>
            </a:r>
            <a:r>
              <a:rPr lang="es-ES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relacionan con el </a:t>
            </a:r>
            <a:r>
              <a:rPr lang="es-ES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acceso</a:t>
            </a:r>
            <a:r>
              <a:rPr lang="es-ES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s-ES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intervenciones sanitarias </a:t>
            </a:r>
            <a:r>
              <a:rPr lang="es-ES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 la </a:t>
            </a:r>
            <a:r>
              <a:rPr lang="es-ES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vacunación. </a:t>
            </a:r>
          </a:p>
          <a:p>
            <a:pPr>
              <a:lnSpc>
                <a:spcPct val="120000"/>
              </a:lnSpc>
            </a:pPr>
            <a:r>
              <a:rPr lang="es-ES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Durante la pandemia de SARS-CoV-2, Chile alcanzó una de las tasas de </a:t>
            </a:r>
            <a:r>
              <a:rPr lang="es-ES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vacunación</a:t>
            </a:r>
            <a:r>
              <a:rPr lang="es-ES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más </a:t>
            </a:r>
            <a:r>
              <a:rPr lang="es-ES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altas</a:t>
            </a:r>
            <a:r>
              <a:rPr lang="es-ES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del mundo, con una </a:t>
            </a:r>
            <a:r>
              <a:rPr lang="es-ES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distribución homogénea</a:t>
            </a:r>
            <a:r>
              <a:rPr lang="es-ES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s-ES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Este estudio </a:t>
            </a:r>
            <a:r>
              <a:rPr lang="es-ES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explora la distribución geoespacial de la vacunación </a:t>
            </a:r>
            <a:r>
              <a:rPr lang="es-ES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contra el </a:t>
            </a:r>
            <a:r>
              <a:rPr lang="es-ES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SARS-CoV-2 post pandémica </a:t>
            </a:r>
            <a:r>
              <a:rPr lang="es-ES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sus </a:t>
            </a:r>
            <a:r>
              <a:rPr lang="es-ES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determinantes sociodemográficos </a:t>
            </a:r>
            <a:r>
              <a:rPr lang="es-ES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dos ciudades chilenas. </a:t>
            </a:r>
          </a:p>
          <a:p>
            <a:endParaRPr lang="es-CL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5C1FB5A-D3D7-EFA1-F74B-3FA06AC29B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7" r="38303"/>
          <a:stretch/>
        </p:blipFill>
        <p:spPr>
          <a:xfrm>
            <a:off x="7311093" y="1572959"/>
            <a:ext cx="4880907" cy="5285038"/>
          </a:xfrm>
          <a:prstGeom prst="rect">
            <a:avLst/>
          </a:prstGeom>
        </p:spPr>
      </p:pic>
      <p:sp>
        <p:nvSpPr>
          <p:cNvPr id="6" name="Título 6">
            <a:extLst>
              <a:ext uri="{FF2B5EF4-FFF2-40B4-BE49-F238E27FC236}">
                <a16:creationId xmlns:a16="http://schemas.microsoft.com/office/drawing/2014/main" id="{0D10D580-29D0-5645-A811-1720212D9509}"/>
              </a:ext>
            </a:extLst>
          </p:cNvPr>
          <p:cNvSpPr txBox="1">
            <a:spLocks/>
          </p:cNvSpPr>
          <p:nvPr/>
        </p:nvSpPr>
        <p:spPr>
          <a:xfrm>
            <a:off x="7968344" y="765817"/>
            <a:ext cx="3657602" cy="266318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Introducción</a:t>
            </a:r>
          </a:p>
          <a:p>
            <a:pPr algn="ctr"/>
            <a:r>
              <a:rPr lang="es-CL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Objetivo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1F1B4357-9575-9CE3-3588-E5A0C06A8669}"/>
              </a:ext>
            </a:extLst>
          </p:cNvPr>
          <p:cNvSpPr/>
          <p:nvPr/>
        </p:nvSpPr>
        <p:spPr>
          <a:xfrm rot="16200000">
            <a:off x="8643753" y="446808"/>
            <a:ext cx="2306783" cy="3657602"/>
          </a:xfrm>
          <a:prstGeom prst="rect">
            <a:avLst/>
          </a:prstGeom>
          <a:gradFill>
            <a:gsLst>
              <a:gs pos="3600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DBF70A3F-3355-D4C8-3FC3-0B962CEF00E6}"/>
              </a:ext>
            </a:extLst>
          </p:cNvPr>
          <p:cNvSpPr/>
          <p:nvPr/>
        </p:nvSpPr>
        <p:spPr>
          <a:xfrm>
            <a:off x="0" y="1572958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314816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contenido 9">
            <a:extLst>
              <a:ext uri="{FF2B5EF4-FFF2-40B4-BE49-F238E27FC236}">
                <a16:creationId xmlns:a16="http://schemas.microsoft.com/office/drawing/2014/main" id="{F0EAB83D-D6E2-A3EB-01A7-88912E7A5B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6881" y="587829"/>
            <a:ext cx="7248629" cy="5830224"/>
          </a:xfrm>
        </p:spPr>
        <p:txBody>
          <a:bodyPr>
            <a:noAutofit/>
          </a:bodyPr>
          <a:lstStyle/>
          <a:p>
            <a:r>
              <a:rPr lang="es-ES" sz="20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realizó una </a:t>
            </a:r>
            <a:r>
              <a:rPr lang="es-ES" sz="2000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encuesta de base poblacional probabilística</a:t>
            </a:r>
            <a:r>
              <a:rPr lang="es-ES" sz="20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en mayo de 2024 en dos ciudades de Chile (La Serena - Coquimbo y Talca). </a:t>
            </a:r>
          </a:p>
          <a:p>
            <a:r>
              <a:rPr lang="es-ES" sz="20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invitó a participar a todos los </a:t>
            </a:r>
            <a:r>
              <a:rPr lang="es-ES" sz="2000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mayores de 7 años </a:t>
            </a:r>
            <a:r>
              <a:rPr lang="es-ES" sz="20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cada hogar seleccionado. </a:t>
            </a:r>
          </a:p>
          <a:p>
            <a:r>
              <a:rPr lang="es-ES" sz="20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</a:t>
            </a:r>
            <a:r>
              <a:rPr lang="es-ES" sz="2000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registros de vacunación </a:t>
            </a:r>
            <a:r>
              <a:rPr lang="es-ES" sz="20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otras características individuales, recogidas a través de una </a:t>
            </a:r>
            <a:r>
              <a:rPr lang="es-ES" sz="2000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entrevista</a:t>
            </a:r>
            <a:r>
              <a:rPr lang="es-ES" sz="20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estructurada, se vincularon con los </a:t>
            </a:r>
            <a:r>
              <a:rPr lang="es-ES" sz="2000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datos censales </a:t>
            </a:r>
            <a:r>
              <a:rPr lang="es-ES" sz="20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nivel de manzana. </a:t>
            </a:r>
          </a:p>
          <a:p>
            <a:r>
              <a:rPr lang="es-ES" sz="20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Mediante </a:t>
            </a:r>
            <a:r>
              <a:rPr lang="es-ES" sz="2000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análisis espacial </a:t>
            </a:r>
            <a:r>
              <a:rPr lang="es-ES" sz="20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cada </a:t>
            </a:r>
            <a:r>
              <a:rPr lang="es-ES" sz="2000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ciudad</a:t>
            </a:r>
            <a:r>
              <a:rPr lang="es-ES" sz="20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por </a:t>
            </a:r>
            <a:r>
              <a:rPr lang="es-ES" sz="2000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sexo, </a:t>
            </a:r>
            <a:r>
              <a:rPr lang="es-ES" sz="20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exploró la </a:t>
            </a:r>
            <a:r>
              <a:rPr lang="es-ES" sz="2000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concentración espacial </a:t>
            </a:r>
            <a:r>
              <a:rPr lang="es-ES" sz="20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las </a:t>
            </a:r>
            <a:r>
              <a:rPr lang="es-ES" sz="2000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correlaciones </a:t>
            </a:r>
            <a:r>
              <a:rPr lang="es-ES" sz="20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 la </a:t>
            </a:r>
            <a:r>
              <a:rPr lang="es-ES" sz="2000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vacunación</a:t>
            </a:r>
            <a:r>
              <a:rPr lang="es-ES" sz="20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variables </a:t>
            </a:r>
            <a:r>
              <a:rPr lang="es-ES" sz="2000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territoriales</a:t>
            </a:r>
            <a:r>
              <a:rPr lang="es-ES" sz="20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como </a:t>
            </a:r>
            <a:r>
              <a:rPr lang="es-ES" sz="2000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edad, educación</a:t>
            </a:r>
            <a:r>
              <a:rPr lang="es-ES" sz="20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" sz="2000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hacinamiento</a:t>
            </a:r>
            <a:r>
              <a:rPr lang="es-ES" sz="20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la </a:t>
            </a:r>
            <a:r>
              <a:rPr lang="es-ES" sz="2000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distancia a un centro </a:t>
            </a:r>
            <a:r>
              <a:rPr lang="es-ES" sz="20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salud más cercano. </a:t>
            </a:r>
          </a:p>
          <a:p>
            <a:r>
              <a:rPr lang="es-ES" sz="20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realizó un </a:t>
            </a:r>
            <a:r>
              <a:rPr lang="es-ES" sz="2000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análisis de autocorrelación y correlación espacial bivariado</a:t>
            </a:r>
            <a:r>
              <a:rPr lang="es-ES" sz="20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mediante el </a:t>
            </a:r>
            <a:r>
              <a:rPr lang="es-ES" sz="2000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Índice de Moran </a:t>
            </a:r>
            <a:r>
              <a:rPr lang="es-ES" sz="20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(valores positivos indican agregación mayor a lo esperado y negativos indican dispersión espacial).</a:t>
            </a:r>
          </a:p>
          <a:p>
            <a:r>
              <a:rPr lang="es-ES" sz="20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estudio fue aprobado por 3 Comités de Ética Científica.</a:t>
            </a:r>
            <a:endParaRPr lang="es-CL" sz="2000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1742A01-19FE-CF59-918D-B59FE0DCC5C4}"/>
              </a:ext>
            </a:extLst>
          </p:cNvPr>
          <p:cNvSpPr txBox="1">
            <a:spLocks/>
          </p:cNvSpPr>
          <p:nvPr/>
        </p:nvSpPr>
        <p:spPr>
          <a:xfrm>
            <a:off x="170064" y="2766218"/>
            <a:ext cx="288160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  <a:t>Materiales</a:t>
            </a:r>
            <a:b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  <a:t>y</a:t>
            </a:r>
            <a:b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  <a:t>Métodos</a:t>
            </a:r>
            <a:endParaRPr lang="es-CL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5A5D804-DFA4-3EF3-A203-48FEE2A3AA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42" r="15583"/>
          <a:stretch/>
        </p:blipFill>
        <p:spPr>
          <a:xfrm>
            <a:off x="0" y="1598929"/>
            <a:ext cx="4376057" cy="5285038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7864E9EC-7A9B-48FE-9963-6CC4AAC9C95D}"/>
              </a:ext>
            </a:extLst>
          </p:cNvPr>
          <p:cNvSpPr/>
          <p:nvPr/>
        </p:nvSpPr>
        <p:spPr>
          <a:xfrm>
            <a:off x="490888" y="2502567"/>
            <a:ext cx="3885169" cy="344584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Título 6">
            <a:extLst>
              <a:ext uri="{FF2B5EF4-FFF2-40B4-BE49-F238E27FC236}">
                <a16:creationId xmlns:a16="http://schemas.microsoft.com/office/drawing/2014/main" id="{195AD30B-4C78-67FC-2B94-33D52ED9A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4453" y="3233995"/>
            <a:ext cx="2881604" cy="1325563"/>
          </a:xfrm>
        </p:spPr>
        <p:txBody>
          <a:bodyPr>
            <a:normAutofit fontScale="90000"/>
          </a:bodyPr>
          <a:lstStyle/>
          <a:p>
            <a:pPr algn="r"/>
            <a:r>
              <a:rPr lang="es-CL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Materiales </a:t>
            </a:r>
            <a:br>
              <a:rPr lang="es-CL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L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métodos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A6C87462-FC36-BBB2-F219-984B532B17DF}"/>
              </a:ext>
            </a:extLst>
          </p:cNvPr>
          <p:cNvSpPr/>
          <p:nvPr/>
        </p:nvSpPr>
        <p:spPr>
          <a:xfrm>
            <a:off x="11945510" y="1572958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53853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arcador de contenido 7" descr="Gráfico, Mapa&#10;&#10;El contenido generado por IA puede ser incorrecto.">
            <a:extLst>
              <a:ext uri="{FF2B5EF4-FFF2-40B4-BE49-F238E27FC236}">
                <a16:creationId xmlns:a16="http://schemas.microsoft.com/office/drawing/2014/main" id="{8734F574-04D2-3F2C-9CC7-F77FA14899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724" y="255400"/>
            <a:ext cx="4390243" cy="6208300"/>
          </a:xfr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B75B00E9-D1C1-1190-8658-280FCA161C00}"/>
              </a:ext>
            </a:extLst>
          </p:cNvPr>
          <p:cNvSpPr txBox="1">
            <a:spLocks/>
          </p:cNvSpPr>
          <p:nvPr/>
        </p:nvSpPr>
        <p:spPr>
          <a:xfrm>
            <a:off x="119063" y="2959388"/>
            <a:ext cx="310864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dirty="0">
                <a:solidFill>
                  <a:schemeClr val="bg1"/>
                </a:solidFill>
                <a:latin typeface="Century Gothic" panose="020B0502020202020204" pitchFamily="34" charset="0"/>
              </a:rPr>
              <a:t>Resultados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69C3DA3-85ED-A16C-44D6-796E40A435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7" r="38303"/>
          <a:stretch/>
        </p:blipFill>
        <p:spPr>
          <a:xfrm>
            <a:off x="0" y="0"/>
            <a:ext cx="4880907" cy="5285038"/>
          </a:xfrm>
          <a:prstGeom prst="rect">
            <a:avLst/>
          </a:prstGeom>
        </p:spPr>
      </p:pic>
      <p:sp>
        <p:nvSpPr>
          <p:cNvPr id="5" name="Título 6">
            <a:extLst>
              <a:ext uri="{FF2B5EF4-FFF2-40B4-BE49-F238E27FC236}">
                <a16:creationId xmlns:a16="http://schemas.microsoft.com/office/drawing/2014/main" id="{BD635213-A22F-FA03-0770-12B641E2FD8E}"/>
              </a:ext>
            </a:extLst>
          </p:cNvPr>
          <p:cNvSpPr txBox="1">
            <a:spLocks/>
          </p:cNvSpPr>
          <p:nvPr/>
        </p:nvSpPr>
        <p:spPr>
          <a:xfrm>
            <a:off x="611652" y="5257493"/>
            <a:ext cx="3657602" cy="9909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58446EA4-F2D8-68D0-C628-2CABCCC0A220}"/>
              </a:ext>
            </a:extLst>
          </p:cNvPr>
          <p:cNvSpPr/>
          <p:nvPr/>
        </p:nvSpPr>
        <p:spPr>
          <a:xfrm>
            <a:off x="945660" y="1130587"/>
            <a:ext cx="3323594" cy="3657602"/>
          </a:xfrm>
          <a:prstGeom prst="rect">
            <a:avLst/>
          </a:prstGeom>
          <a:gradFill>
            <a:gsLst>
              <a:gs pos="40400">
                <a:srgbClr val="FAFBFD"/>
              </a:gs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>
                <a:solidFill>
                  <a:srgbClr val="003C58"/>
                </a:solidFill>
              </a:rPr>
              <a:t>Se obtuvo un total de </a:t>
            </a:r>
          </a:p>
          <a:p>
            <a:pPr algn="ctr"/>
            <a:r>
              <a:rPr lang="es-ES" sz="2000" b="1" dirty="0">
                <a:solidFill>
                  <a:srgbClr val="003C58"/>
                </a:solidFill>
              </a:rPr>
              <a:t>654 participantes, 65.5% </a:t>
            </a:r>
          </a:p>
          <a:p>
            <a:pPr algn="ctr"/>
            <a:r>
              <a:rPr lang="es-ES" sz="2000" b="1" dirty="0">
                <a:solidFill>
                  <a:srgbClr val="003C58"/>
                </a:solidFill>
              </a:rPr>
              <a:t>Mujeres y 30,7% </a:t>
            </a:r>
          </a:p>
          <a:p>
            <a:pPr algn="ctr"/>
            <a:r>
              <a:rPr lang="es-ES" sz="2000" b="1" dirty="0">
                <a:solidFill>
                  <a:srgbClr val="003C58"/>
                </a:solidFill>
              </a:rPr>
              <a:t>mayores de 60 años.</a:t>
            </a:r>
          </a:p>
          <a:p>
            <a:pPr algn="ctr"/>
            <a:endParaRPr lang="es-ES" sz="2000" b="1" dirty="0">
              <a:solidFill>
                <a:srgbClr val="003C58"/>
              </a:solidFill>
            </a:endParaRPr>
          </a:p>
          <a:p>
            <a:pPr algn="ctr"/>
            <a:r>
              <a:rPr lang="es-ES" sz="2000" b="1" dirty="0">
                <a:solidFill>
                  <a:srgbClr val="003C58"/>
                </a:solidFill>
              </a:rPr>
              <a:t>El </a:t>
            </a:r>
            <a:r>
              <a:rPr lang="es-ES" sz="2000" b="1" u="sng" dirty="0">
                <a:solidFill>
                  <a:srgbClr val="003C58"/>
                </a:solidFill>
              </a:rPr>
              <a:t>número de dosis </a:t>
            </a:r>
            <a:r>
              <a:rPr lang="es-ES" sz="2000" b="1" dirty="0">
                <a:solidFill>
                  <a:srgbClr val="003C58"/>
                </a:solidFill>
              </a:rPr>
              <a:t>de vacunas recibidas muestra una </a:t>
            </a:r>
            <a:r>
              <a:rPr lang="es-ES" sz="2000" b="1" u="sng" dirty="0">
                <a:solidFill>
                  <a:srgbClr val="003C58"/>
                </a:solidFill>
              </a:rPr>
              <a:t>concentración espacial </a:t>
            </a:r>
            <a:r>
              <a:rPr lang="es-ES" sz="2000" b="1" dirty="0">
                <a:solidFill>
                  <a:srgbClr val="003C58"/>
                </a:solidFill>
              </a:rPr>
              <a:t>significativa, en </a:t>
            </a:r>
            <a:r>
              <a:rPr lang="es-ES" sz="2000" b="1" u="sng" dirty="0">
                <a:solidFill>
                  <a:srgbClr val="003C58"/>
                </a:solidFill>
              </a:rPr>
              <a:t>ambas ciudades</a:t>
            </a:r>
            <a:r>
              <a:rPr lang="es-ES" sz="2000" b="1" dirty="0">
                <a:solidFill>
                  <a:srgbClr val="003C58"/>
                </a:solidFill>
              </a:rPr>
              <a:t> y en las </a:t>
            </a:r>
            <a:r>
              <a:rPr lang="es-ES" sz="2000" b="1" u="sng" dirty="0">
                <a:solidFill>
                  <a:srgbClr val="003C58"/>
                </a:solidFill>
              </a:rPr>
              <a:t>mujeres</a:t>
            </a:r>
            <a:r>
              <a:rPr lang="es-ES" sz="2000" b="1" dirty="0">
                <a:solidFill>
                  <a:srgbClr val="003C58"/>
                </a:solidFill>
              </a:rPr>
              <a:t>.</a:t>
            </a:r>
            <a:endParaRPr lang="es-CL" sz="2000" b="1" dirty="0">
              <a:solidFill>
                <a:srgbClr val="003C58"/>
              </a:solidFill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F5286E89-9BDE-948C-7CE7-DB280A69DB6D}"/>
              </a:ext>
            </a:extLst>
          </p:cNvPr>
          <p:cNvSpPr/>
          <p:nvPr/>
        </p:nvSpPr>
        <p:spPr>
          <a:xfrm>
            <a:off x="11945510" y="114300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544113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F03B04-4F5E-5B20-5213-790E624335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arcador de contenido 7" descr="Mapa&#10;&#10;El contenido generado por IA puede ser incorrecto.">
            <a:extLst>
              <a:ext uri="{FF2B5EF4-FFF2-40B4-BE49-F238E27FC236}">
                <a16:creationId xmlns:a16="http://schemas.microsoft.com/office/drawing/2014/main" id="{AE1AD492-97EE-91DB-8055-92D38FA581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265" y="263236"/>
            <a:ext cx="4389208" cy="6206836"/>
          </a:xfr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63CF4447-A89E-C85F-2FB6-95AFF043E34B}"/>
              </a:ext>
            </a:extLst>
          </p:cNvPr>
          <p:cNvSpPr txBox="1">
            <a:spLocks/>
          </p:cNvSpPr>
          <p:nvPr/>
        </p:nvSpPr>
        <p:spPr>
          <a:xfrm>
            <a:off x="119063" y="2959388"/>
            <a:ext cx="310864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dirty="0">
                <a:solidFill>
                  <a:schemeClr val="bg1"/>
                </a:solidFill>
                <a:latin typeface="Century Gothic" panose="020B0502020202020204" pitchFamily="34" charset="0"/>
              </a:rPr>
              <a:t>Resultados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8B2E75F-5541-732B-AE12-580BAB551B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7" r="38303"/>
          <a:stretch/>
        </p:blipFill>
        <p:spPr>
          <a:xfrm>
            <a:off x="0" y="0"/>
            <a:ext cx="4880907" cy="528503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0000"/>
                </a:schemeClr>
              </a:gs>
              <a:gs pos="100000">
                <a:schemeClr val="bg1"/>
              </a:gs>
            </a:gsLst>
            <a:lin ang="0" scaled="0"/>
          </a:gradFill>
        </p:spPr>
      </p:pic>
      <p:sp>
        <p:nvSpPr>
          <p:cNvPr id="5" name="Título 6">
            <a:extLst>
              <a:ext uri="{FF2B5EF4-FFF2-40B4-BE49-F238E27FC236}">
                <a16:creationId xmlns:a16="http://schemas.microsoft.com/office/drawing/2014/main" id="{0D6629E3-483A-29F0-CE5C-ECD75B01C62F}"/>
              </a:ext>
            </a:extLst>
          </p:cNvPr>
          <p:cNvSpPr txBox="1">
            <a:spLocks/>
          </p:cNvSpPr>
          <p:nvPr/>
        </p:nvSpPr>
        <p:spPr>
          <a:xfrm>
            <a:off x="611651" y="5281891"/>
            <a:ext cx="3657602" cy="9909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6ADE6575-0AB8-B10E-F976-371614EE3C07}"/>
              </a:ext>
            </a:extLst>
          </p:cNvPr>
          <p:cNvSpPr/>
          <p:nvPr/>
        </p:nvSpPr>
        <p:spPr>
          <a:xfrm>
            <a:off x="720437" y="585132"/>
            <a:ext cx="3810000" cy="428048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rgbClr val="003C58"/>
                </a:solidFill>
              </a:rPr>
              <a:t> </a:t>
            </a:r>
            <a:r>
              <a:rPr lang="es-ES" b="1" dirty="0">
                <a:solidFill>
                  <a:srgbClr val="003C58"/>
                </a:solidFill>
              </a:rPr>
              <a:t>El </a:t>
            </a:r>
            <a:r>
              <a:rPr lang="es-ES" b="1" u="sng" dirty="0">
                <a:solidFill>
                  <a:srgbClr val="003C58"/>
                </a:solidFill>
              </a:rPr>
              <a:t>número de dosis </a:t>
            </a:r>
            <a:r>
              <a:rPr lang="es-ES" b="1" dirty="0">
                <a:solidFill>
                  <a:srgbClr val="003C58"/>
                </a:solidFill>
              </a:rPr>
              <a:t>está relacionado con la </a:t>
            </a:r>
            <a:r>
              <a:rPr lang="es-ES" b="1" u="sng" dirty="0">
                <a:solidFill>
                  <a:srgbClr val="003C58"/>
                </a:solidFill>
              </a:rPr>
              <a:t>proporción de personas </a:t>
            </a:r>
            <a:r>
              <a:rPr lang="es-ES" b="1" dirty="0">
                <a:solidFill>
                  <a:srgbClr val="003C58"/>
                </a:solidFill>
              </a:rPr>
              <a:t>mayores en las ciudades.</a:t>
            </a:r>
          </a:p>
          <a:p>
            <a:pPr algn="ctr"/>
            <a:r>
              <a:rPr lang="es-ES" b="1" dirty="0">
                <a:solidFill>
                  <a:srgbClr val="003C58"/>
                </a:solidFill>
              </a:rPr>
              <a:t>El número de dosis de la vacuna se correlaciona espacialmente de forma </a:t>
            </a:r>
            <a:r>
              <a:rPr lang="es-ES" b="1" u="sng" dirty="0">
                <a:solidFill>
                  <a:srgbClr val="003C58"/>
                </a:solidFill>
              </a:rPr>
              <a:t>positiva con un mayor nivel educativo </a:t>
            </a:r>
            <a:r>
              <a:rPr lang="es-ES" b="1" dirty="0">
                <a:solidFill>
                  <a:srgbClr val="003C58"/>
                </a:solidFill>
              </a:rPr>
              <a:t>en el territorio e </a:t>
            </a:r>
            <a:r>
              <a:rPr lang="es-ES" b="1" u="sng" dirty="0">
                <a:solidFill>
                  <a:srgbClr val="003C58"/>
                </a:solidFill>
              </a:rPr>
              <a:t>inversamente con el hacinamiento</a:t>
            </a:r>
            <a:r>
              <a:rPr lang="es-ES" b="1" dirty="0">
                <a:solidFill>
                  <a:srgbClr val="003C58"/>
                </a:solidFill>
              </a:rPr>
              <a:t> en La Serena/Coquimbo. </a:t>
            </a:r>
          </a:p>
          <a:p>
            <a:pPr algn="ctr"/>
            <a:r>
              <a:rPr lang="es-ES" b="1" u="sng" dirty="0">
                <a:solidFill>
                  <a:srgbClr val="003C58"/>
                </a:solidFill>
              </a:rPr>
              <a:t>La distancia </a:t>
            </a:r>
            <a:r>
              <a:rPr lang="es-ES" b="1" dirty="0">
                <a:solidFill>
                  <a:srgbClr val="003C58"/>
                </a:solidFill>
              </a:rPr>
              <a:t>a centros de salud </a:t>
            </a:r>
            <a:r>
              <a:rPr lang="es-ES" b="1" u="sng" dirty="0">
                <a:solidFill>
                  <a:srgbClr val="003C58"/>
                </a:solidFill>
              </a:rPr>
              <a:t>no afectó </a:t>
            </a:r>
            <a:r>
              <a:rPr lang="es-ES" b="1" dirty="0">
                <a:solidFill>
                  <a:srgbClr val="003C58"/>
                </a:solidFill>
              </a:rPr>
              <a:t>significativamente la vacunación en ninguna de las ciudades.</a:t>
            </a:r>
            <a:endParaRPr lang="es-CL" b="1" dirty="0">
              <a:solidFill>
                <a:srgbClr val="003C58"/>
              </a:solidFill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6198F836-54C0-5F51-AC45-B41078DD3471}"/>
              </a:ext>
            </a:extLst>
          </p:cNvPr>
          <p:cNvSpPr/>
          <p:nvPr/>
        </p:nvSpPr>
        <p:spPr>
          <a:xfrm>
            <a:off x="11945510" y="0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44339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1AEA8C8-5334-ABB2-996B-DEAD2EEDE3A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8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A7FFA41-60A5-6E51-5767-EBDE71711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991402"/>
          </a:xfrm>
        </p:spPr>
        <p:txBody>
          <a:bodyPr>
            <a:normAutofit/>
          </a:bodyPr>
          <a:lstStyle/>
          <a:p>
            <a:pPr algn="r"/>
            <a:r>
              <a:rPr lang="es-CL" sz="4000" b="1" dirty="0">
                <a:solidFill>
                  <a:srgbClr val="003C5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Conclusión</a:t>
            </a:r>
            <a:endParaRPr lang="es-CL" sz="4000" b="1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741429CA-67ED-8F95-167B-2C2CC79392D1}"/>
              </a:ext>
            </a:extLst>
          </p:cNvPr>
          <p:cNvSpPr/>
          <p:nvPr/>
        </p:nvSpPr>
        <p:spPr>
          <a:xfrm>
            <a:off x="3029574" y="1527349"/>
            <a:ext cx="8912887" cy="476291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734FF41-EB5B-2A1D-611B-7172DB7697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2090" y="1610801"/>
            <a:ext cx="6472998" cy="4882073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20000"/>
              </a:lnSpc>
            </a:pPr>
            <a:r>
              <a:rPr lang="es-ES" sz="8000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hallazgos resaltan </a:t>
            </a:r>
            <a:r>
              <a:rPr lang="es-ES" sz="8000" b="1" u="sng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persistencia de disparidades socio espaciales </a:t>
            </a:r>
            <a:r>
              <a:rPr lang="es-ES" sz="8000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la </a:t>
            </a:r>
            <a:r>
              <a:rPr lang="es-ES" sz="8000" b="1" u="sng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vacunación post pandémica</a:t>
            </a:r>
            <a:r>
              <a:rPr lang="es-ES" sz="8000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en un país con alta cobertura vacunal durante la pandemia y que previamente fue homogénea. </a:t>
            </a:r>
          </a:p>
          <a:p>
            <a:pPr>
              <a:lnSpc>
                <a:spcPct val="120000"/>
              </a:lnSpc>
            </a:pPr>
            <a:r>
              <a:rPr lang="es-ES" sz="8000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resultados sugieren que los </a:t>
            </a:r>
            <a:r>
              <a:rPr lang="es-ES" sz="8000" b="1" u="sng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factores sociodemográficos recuperan su influencia </a:t>
            </a:r>
            <a:r>
              <a:rPr lang="es-ES" sz="8000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sobre la vacunación tras la epidemia, mostrando </a:t>
            </a:r>
            <a:r>
              <a:rPr lang="es-ES" sz="8000" b="1" u="sng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disparidades geoespaciales </a:t>
            </a:r>
            <a:r>
              <a:rPr lang="es-ES" sz="8000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el número de dosis de inmunización. </a:t>
            </a:r>
          </a:p>
          <a:p>
            <a:pPr>
              <a:lnSpc>
                <a:spcPct val="120000"/>
              </a:lnSpc>
            </a:pPr>
            <a:r>
              <a:rPr lang="es-ES" sz="8000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estudio proporciona información para </a:t>
            </a:r>
            <a:r>
              <a:rPr lang="es-ES" sz="8000" b="1" u="sng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orientar estrategias con un enfoque territorial </a:t>
            </a:r>
            <a:r>
              <a:rPr lang="es-ES" sz="8000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 </a:t>
            </a:r>
            <a:r>
              <a:rPr lang="es-ES" sz="8000" b="1" u="sng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garanticen una mayor equidad en el acceso a la vacunación a largo plazo.</a:t>
            </a:r>
          </a:p>
          <a:p>
            <a:endParaRPr lang="es-CL" sz="2000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EDF8EA7F-02D4-A20C-3762-DD60DA0990D2}"/>
              </a:ext>
            </a:extLst>
          </p:cNvPr>
          <p:cNvSpPr/>
          <p:nvPr/>
        </p:nvSpPr>
        <p:spPr>
          <a:xfrm>
            <a:off x="11943984" y="1527349"/>
            <a:ext cx="246490" cy="4762919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996919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28D2B1E-D81A-4484-FA28-1772704FA33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58AEEE6-C2AB-BF78-7975-CD51848EC6BE}"/>
              </a:ext>
            </a:extLst>
          </p:cNvPr>
          <p:cNvSpPr/>
          <p:nvPr/>
        </p:nvSpPr>
        <p:spPr>
          <a:xfrm>
            <a:off x="838198" y="2059912"/>
            <a:ext cx="10429570" cy="423035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702AF4E-8E91-F51F-EEDB-22302900B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26382"/>
            <a:ext cx="3537858" cy="1325563"/>
          </a:xfrm>
        </p:spPr>
        <p:txBody>
          <a:bodyPr/>
          <a:lstStyle/>
          <a:p>
            <a:r>
              <a:rPr lang="es-CL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Referencias</a:t>
            </a:r>
            <a:endParaRPr lang="es-CL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8D26994-CF63-52B1-84B7-690D928ADD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2945" y="2247455"/>
            <a:ext cx="10086110" cy="3262941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Pelloso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FC,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Pazin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DC, Silva LL, Carvalho MD de B,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Borghesan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DHP,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Consolaro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MEL, et al. HPV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Vaccination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Coverage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Brazil’s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Paraná: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Spatial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Distribution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Advances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Vaccines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Basel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 2024;12. doi:10.3390/vaccines12101118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de Aguiar Pontes Pamplona Y, do Nascimento AMV, de Olinda RA, Barbieri CLA, Braga ALF,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Martins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LC.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Spatial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measles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vaccination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coverage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São Paulo. BMC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2023;23. doi:10.1186/s12889-022-14797-z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Wheeler DC, Miller CA, Do EK,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Ksinan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AJ,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Trogdon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JG,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Chukmaitov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A, et al.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Identifying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area-level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disparities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human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papillomavirus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vaccination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coverage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geospatial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Cancer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Epidemiology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Biomarkers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Prevention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2021;30: 1689–1696. doi:10.1158/1055-9965.EPI-21-0331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Al-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Kassab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-Córdova A, Silva-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Perez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C, Maguiña JL.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Spatial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distribution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determinants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trends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full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vaccination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coverage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children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aged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12-59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months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Peru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subanalysis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Peruvian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Demographic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Survey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BMJ Open. 2022;12. doi:10.1136/bmjopen-2021-050211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Tesfa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GA,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Yehualashet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DE,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Getnet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A,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Bimer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KB,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Seboka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BT.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Spatial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distribution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complete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basic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childhood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vaccination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associated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factors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among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children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aged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12–23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months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Ethiopia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A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spatial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multilevel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PLoS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2023;18. doi:10.1371/journal.pone.0279399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Bilgel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F,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Karahasan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BC.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Effects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Vaccination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Spatio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-Temporal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Diffusion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Covid-19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Incidence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Turkey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Anal. 2023;55: 399–426. doi:10.1111/gean.12335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Agegnehu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CD, Alem AZ.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Exploring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spatial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variation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BCG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vaccination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among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children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0-35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months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Ethiopia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Spatial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Ethiopian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Demographic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Survey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2016. BMJ Open. BMJ Publishing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2021. doi:10.1136/bmjopen-2020-043565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Agimas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MC,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Asmamaw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M,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Hailu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MK,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Kidie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T,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Abuhay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HW,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Yismaw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GA, et al.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Geospatial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mapping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assess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distribution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determinants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zero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dose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vaccination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status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hot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spots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among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children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Ethiopia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EDHS 2019: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Spatial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geographical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weighted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regression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PLoS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2024;19. doi:10.1371/journal.pone.0312610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9.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Tesfa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GA,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Yehualashet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DE,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Getnet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A,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Bimer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KB,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Seboka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BT.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Spatial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distribution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complete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basic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childhood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vaccination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associated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factors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among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children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aged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12–23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months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Ethiopia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A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spatial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multilevel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PLoS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2023;18. doi:10.1371/journal.pone.0279399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10.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Ogero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M,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Orwa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J,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Odhiambo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R,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Agoi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F,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Lusambili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A,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Obure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J, et al.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Pentavalent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vaccination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Kenya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coverage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geographical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accessibility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facilities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data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community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demographic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surveillance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Kilifi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County. BMC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2022;22. doi:10.1186/s12889-022-12570-w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11.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Faes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C,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Molenberghs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G,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Hens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N, Van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Bortel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L,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Vandeboel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N,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Pellens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K, et al.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Geographical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variation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COVID-19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vaccination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coverage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ethnic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diversity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population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composition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Flanders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Vaccine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X. 2022;11. doi:10.1016/j.jvacx.2022.100194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12. Yang TC, Matthews SA,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Sun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F.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Multiscale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Dimensions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Spatial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COVID-19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Fully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Vaccinated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Rates in U.S.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Counties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Am J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2022;63: 954–961. doi:10.1016/j.amepre.2022.06.006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13. Tandy CB,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Odoi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A.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Geographic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disparities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predictors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vaccination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exemptions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Florida: a retrospective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PeerJ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2022;10. doi:10.7717/peerj.12973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14. Chen H, Cao Y, Feng L, Zhao Q, Torres JRV.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Understanding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spatial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heterogeneity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COVID-19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vaccination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uptake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England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BMC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2023;23. doi:10.1186/s12889-023-15801-w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15. Huang Q,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Cutter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SL.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Spatial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-temporal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differences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COVID-19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vaccinations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U.S. Urban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Informatics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2022;1. doi:10.1007/s44212-022-00019-9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16.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Wolde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HF, Clements ACA,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Gilmour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B,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Alene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KA.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Spatial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co-distribution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tuberculosis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prevalence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BCG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vaccination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coverage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Ethiopia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Rep. 2024;14. doi:10.1038/s41598-024-68549-7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17.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Atalell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KA,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Liyew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AM,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Alene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KA.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Spatial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distribution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rotavirus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immunization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coverage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Ethiopia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geospatial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Bayesian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approach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BMC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Infect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2022;22. doi:10.1186/s12879-022-07825-1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18.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Mollalo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A, Tatar M.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Spatial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modeling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covid-19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vaccine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hesitancy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united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states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Res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2021;18. doi:10.3390/ijerph18189488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19.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Waterschoot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J,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Vansteenkiste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M,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Yzerbyt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V,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Morbée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S, Klein O,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Luminet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O, et al.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perception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 a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motivational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resource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during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COVID-19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pandemic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role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vaccination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status and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emerging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variants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BMC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2024;24. doi:10.1186/s12889-024-18020-z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20. Núñez-Franz L, Ramírez-Santana M, Rubilar P, Vial C, Apablaza M, González C, et al.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Seroprevalence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Natural and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Acquired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Immunity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against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SARS-CoV-2 Virus in a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Population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Cohort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Chilean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Cities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2020–2022.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Viruses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2023;15. doi:10.3390/v15010201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21. Mena GE,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Martinez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PP,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Mahmud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AS, Marquet PA,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Buckee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CO, Santillana M.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Socioeconomic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status determines COVID-19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incidence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related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mortality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Santiago, Chile.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(1979). 2021;372: eabg5298. doi:10.1126/science.abg5298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22. Ramírez-Santana M, Correa J, Franz LN, Apablaza M, Rubilar P, Vial C, et al.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Overcoming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Inequities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Spatial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Seroprevalence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Vaccination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Against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COVID-19 in Chile.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Equity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2024;8: 558–567. doi:10.1089/heq.2023.0204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23. Ministerio de Salud de Chile S de SP. Plan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Vacunacion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COVID 2023-2024 PNI. 1558 Chile: Ministerio de Salud de Chile; Nov 17, 2023 pp. 1–61.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Available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https://www.minsal.cl/wp-content/uploads/2023/11/Resolucion-exenta-1558-lineamientos-tecnicos-vacunacion-contra-SARS-CoV-con-vacuna-actualizada-2023-2024.pdf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24.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Nuñez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-Franz L, Rubilar P, Apablaza M, Canales L, Cortés LJ, Molina X, et al.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Population-based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seroprevalence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survey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post-pandemic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COVID-19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vaccination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related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factors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and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geographic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distribution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vaccine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acceptability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Chile. BMC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2025;25. doi:10.1186/s12889-025-22314-1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25.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Anselin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L. Local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Indicators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Spatial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Association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—LISA.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Anal. 1995;27: 93–115. doi:10.1111/j.1538-4632.1995.tb00338.x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26. Moraga Paula.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Geospatial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data :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modeling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visualization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R-INLA and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Shiny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1st ed. Chapman &amp; Hall, editor. CRC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Press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2020.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27. Lee S Il.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Developing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bivariate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spatial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association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integration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Pearson’s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 and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Moran’s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I. J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2001;3: 369–385. doi:10.1007/s101090100064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28. Instituto Nacional de Estadísticas. Publicación Estadísticas Vitales. Santiago de Chile; 2019.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Available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https://www.ine.cl/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docs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/default-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/demográficas-y-vitales/vitales/anuarios/anuario-2017/estadísticas-vitales-cifras-provisionales-2017.pdf?sfvrsn=4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29. Rosas-Araya M. Observatorio de Ciudades UC: Índice Socio Material y Territorial. 2023. doi:10.32614/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CRAN.package.ismtchile</a:t>
            </a:r>
            <a:endParaRPr lang="es-CL" sz="2400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30.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Mohammadi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A,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Mollalo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A,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Bergquist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R,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Kiani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B.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Measuring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COVID-19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vaccination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coverage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enhanced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age-adjusted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-step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floating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catchment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Infect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Poverty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2021;10. doi:10.1186/s40249-021-00904-6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31.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Ghazal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I,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Rachadi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A, Ez-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Zahraouy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H.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Optimal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allocation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strategies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prioritized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geographical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vaccination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Covid-19.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Physica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A: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Statistical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Mechanics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its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Applications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2022;607. doi:10.1016/j.physa.2022.128166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32. Thompson AE,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Anisimowicz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Y,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Miedema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B,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Hogg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W,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Wodchis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WP,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Aubrey-Bassler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K.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influence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gender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patient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characteristics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care-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seeking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behaviour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 QUALICOPC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BMC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2016;17. doi:10.1186/s12875-016-0440-0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33. Rubilar P, Núñez-Franz L, Apablaza M, Ramírez-Santana M, Molina X, Canales L. Preventive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behaviors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COVID-19 in Chile: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Lessons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population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follow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-up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2021 and 2022.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Medwave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2024;24: e2939. doi:10.5867/medwave.2024.10.2939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34.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Badua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AR,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Caraquel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KJ, Cruz M,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Narvaez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RA.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Vaccine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literacy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 concept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International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Journal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Mental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Nursing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John Wiley and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Sons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2022. pp. 857–867. doi:10.1111/inm.12988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35.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Biasio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LR,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Zanobini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P,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Lorini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C,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Monaci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P, Fanfani A,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Gallinoro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V, et al. COVID-19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vaccine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literacy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scoping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review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Human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Vaccines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s-CL" sz="2400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Immunotherapeutics</a:t>
            </a: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Taylor and Francis Ltd.; 2023. doi:10.1080/21645515.2023.2176083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s-CL" sz="2400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Haz clic para agregar texto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s-CL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3357DB04-3E73-B7C0-D0F3-120EAFBEF1C5}"/>
              </a:ext>
            </a:extLst>
          </p:cNvPr>
          <p:cNvSpPr/>
          <p:nvPr/>
        </p:nvSpPr>
        <p:spPr>
          <a:xfrm>
            <a:off x="11945510" y="2059913"/>
            <a:ext cx="246490" cy="4230356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365921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B299639F-21E6-6C68-4255-3508216A48A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61"/>
          <a:stretch/>
        </p:blipFill>
        <p:spPr>
          <a:xfrm>
            <a:off x="1506326" y="-3"/>
            <a:ext cx="8744579" cy="3572933"/>
          </a:xfrm>
          <a:prstGeom prst="rect">
            <a:avLst/>
          </a:prstGeom>
        </p:spPr>
      </p:pic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5838A512-AE12-57FF-8D34-CDD3AF85BA8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792" y="3882169"/>
            <a:ext cx="9361159" cy="2975831"/>
          </a:xfrm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70D9DFCB-B7C7-0ED0-915A-9A5829B91A17}"/>
              </a:ext>
            </a:extLst>
          </p:cNvPr>
          <p:cNvSpPr/>
          <p:nvPr/>
        </p:nvSpPr>
        <p:spPr>
          <a:xfrm>
            <a:off x="10250905" y="0"/>
            <a:ext cx="1941094" cy="3572933"/>
          </a:xfrm>
          <a:prstGeom prst="rect">
            <a:avLst/>
          </a:prstGeom>
          <a:solidFill>
            <a:srgbClr val="003C5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118D5AA1-CDC1-7D36-A634-AAF831510AD4}"/>
              </a:ext>
            </a:extLst>
          </p:cNvPr>
          <p:cNvGrpSpPr/>
          <p:nvPr/>
        </p:nvGrpSpPr>
        <p:grpSpPr>
          <a:xfrm>
            <a:off x="4555997" y="2090057"/>
            <a:ext cx="7086437" cy="1463623"/>
            <a:chOff x="5505274" y="239638"/>
            <a:chExt cx="5791783" cy="1197748"/>
          </a:xfrm>
        </p:grpSpPr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C3EB62E4-3290-B8B7-47ED-1278D0C7E8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r="64578"/>
            <a:stretch/>
          </p:blipFill>
          <p:spPr>
            <a:xfrm>
              <a:off x="10156193" y="239638"/>
              <a:ext cx="1140864" cy="1197748"/>
            </a:xfrm>
            <a:prstGeom prst="rect">
              <a:avLst/>
            </a:prstGeom>
          </p:spPr>
        </p:pic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1774E513-9E46-916B-E2BD-22117A2FB2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05274" y="443736"/>
              <a:ext cx="4450386" cy="776408"/>
            </a:xfrm>
            <a:prstGeom prst="rect">
              <a:avLst/>
            </a:prstGeom>
          </p:spPr>
        </p:pic>
      </p:grpSp>
      <p:sp>
        <p:nvSpPr>
          <p:cNvPr id="2" name="Rectángulo 1">
            <a:extLst>
              <a:ext uri="{FF2B5EF4-FFF2-40B4-BE49-F238E27FC236}">
                <a16:creationId xmlns:a16="http://schemas.microsoft.com/office/drawing/2014/main" id="{941B9570-0E93-9280-B609-6C6AE24DF3A7}"/>
              </a:ext>
            </a:extLst>
          </p:cNvPr>
          <p:cNvSpPr/>
          <p:nvPr/>
        </p:nvSpPr>
        <p:spPr>
          <a:xfrm>
            <a:off x="1415420" y="0"/>
            <a:ext cx="90906" cy="3572930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6316785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374</TotalTime>
  <Words>2085</Words>
  <Application>Microsoft Office PowerPoint</Application>
  <PresentationFormat>Widescreen</PresentationFormat>
  <Paragraphs>75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Century Gothic</vt:lpstr>
      <vt:lpstr>Tema de Office</vt:lpstr>
      <vt:lpstr>PowerPoint Presentation</vt:lpstr>
      <vt:lpstr>PowerPoint Presentation</vt:lpstr>
      <vt:lpstr>Materiales  y métodos</vt:lpstr>
      <vt:lpstr>PowerPoint Presentation</vt:lpstr>
      <vt:lpstr>PowerPoint Presentation</vt:lpstr>
      <vt:lpstr>Conclusión</vt:lpstr>
      <vt:lpstr>Referencias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Matías Alejandro Salamanca Muñoz</dc:creator>
  <cp:lastModifiedBy>Loreto Nunez Franz</cp:lastModifiedBy>
  <cp:revision>13</cp:revision>
  <dcterms:created xsi:type="dcterms:W3CDTF">2023-09-24T14:12:27Z</dcterms:created>
  <dcterms:modified xsi:type="dcterms:W3CDTF">2025-11-04T14:55:56Z</dcterms:modified>
</cp:coreProperties>
</file>