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8" r:id="rId3"/>
    <p:sldId id="265" r:id="rId4"/>
    <p:sldId id="266" r:id="rId5"/>
    <p:sldId id="269" r:id="rId6"/>
    <p:sldId id="260" r:id="rId7"/>
    <p:sldId id="261" r:id="rId8"/>
    <p:sldId id="262" r:id="rId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E3"/>
    <a:srgbClr val="003C58"/>
    <a:srgbClr val="378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97" autoAdjust="0"/>
    <p:restoredTop sz="94660"/>
  </p:normalViewPr>
  <p:slideViewPr>
    <p:cSldViewPr snapToGrid="0">
      <p:cViewPr varScale="1">
        <p:scale>
          <a:sx n="122" d="100"/>
          <a:sy n="122" d="100"/>
        </p:scale>
        <p:origin x="9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A1CF2-0F3E-F4A3-1C88-F85EE8E43E8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C83687C-DC92-99CA-77C7-924AEE210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B1B7740B-68F6-4336-89CC-0A756835AE71}"/>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5" name="Marcador de pie de página 4">
            <a:extLst>
              <a:ext uri="{FF2B5EF4-FFF2-40B4-BE49-F238E27FC236}">
                <a16:creationId xmlns:a16="http://schemas.microsoft.com/office/drawing/2014/main" id="{D905A692-6432-766F-AF40-BCE8EF5D84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8D2A611-8DCD-34F1-AFEB-07AB4B3B5655}"/>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090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D3BC7-1A25-B7A4-233F-D7229F7DE90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1E9C280-8017-3DE6-778D-041A45555D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B769F97-3761-7C70-1708-5DC6AEDE4E64}"/>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5" name="Marcador de pie de página 4">
            <a:extLst>
              <a:ext uri="{FF2B5EF4-FFF2-40B4-BE49-F238E27FC236}">
                <a16:creationId xmlns:a16="http://schemas.microsoft.com/office/drawing/2014/main" id="{4FFE2C15-41D9-AFAF-3867-9B092F43BB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56853B-3924-DDC6-E04B-1F68B7796640}"/>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5376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9F4831-9901-0B4A-2506-90D536E01E9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B3E4870-BB71-F4B3-D835-3E840891E2A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35C5C10-F407-78D9-3891-98CDE3AD30A4}"/>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5" name="Marcador de pie de página 4">
            <a:extLst>
              <a:ext uri="{FF2B5EF4-FFF2-40B4-BE49-F238E27FC236}">
                <a16:creationId xmlns:a16="http://schemas.microsoft.com/office/drawing/2014/main" id="{673A54BA-D177-50E3-E3D3-06D3C9F82D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9FE9C7-651C-177C-4FE5-FBFC9319BF56}"/>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50311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89A43-85D2-B0C5-C56D-79CC9C52615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6340B-7772-7DAF-C84A-A65512DD7A1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5510DA-8F69-BD0C-9D64-24BACA56B9AF}"/>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5" name="Marcador de pie de página 4">
            <a:extLst>
              <a:ext uri="{FF2B5EF4-FFF2-40B4-BE49-F238E27FC236}">
                <a16:creationId xmlns:a16="http://schemas.microsoft.com/office/drawing/2014/main" id="{BE789E4B-BC7B-DAE2-3E99-9E29CDE712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71C3D7-6270-3932-0F09-35DFE91237D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73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384A8-B4EF-51FE-E506-751187B3AB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371150-5A7F-6005-5FD9-E7D04251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4FBE4D-E373-7B51-1FC6-FBFB5420E411}"/>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5" name="Marcador de pie de página 4">
            <a:extLst>
              <a:ext uri="{FF2B5EF4-FFF2-40B4-BE49-F238E27FC236}">
                <a16:creationId xmlns:a16="http://schemas.microsoft.com/office/drawing/2014/main" id="{FD4E4779-76F9-0368-C1F2-702725D80E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1FECDD-0F8F-25BE-D97C-0111A147F9B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679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A0AB3-CDCA-AE7C-F5FE-FCC9D9AC8E3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D756B90-DCE3-39DF-3E42-60287AC2A9B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D8787F0-4974-8122-9220-A90DB92501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15AC255-936B-CAE1-28CF-B5521801DD48}"/>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6" name="Marcador de pie de página 5">
            <a:extLst>
              <a:ext uri="{FF2B5EF4-FFF2-40B4-BE49-F238E27FC236}">
                <a16:creationId xmlns:a16="http://schemas.microsoft.com/office/drawing/2014/main" id="{878BDBE0-ED93-AFFE-25FB-1F36F3F4D11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1C24A9E-7B84-8EAA-52CC-95FAA84B9463}"/>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23671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7660F-32ED-18ED-AD35-B840157D613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18E3EEA-8476-9986-3375-9FCDFF722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F921A4-BF86-DC08-61D6-0D850063A32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E68BC4-AB0A-C854-720E-EE628F73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10B495F-EDE3-5875-DC61-3E0EE771AE4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83DFB11-A66B-ADFA-6814-4B5599EBC07A}"/>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8" name="Marcador de pie de página 7">
            <a:extLst>
              <a:ext uri="{FF2B5EF4-FFF2-40B4-BE49-F238E27FC236}">
                <a16:creationId xmlns:a16="http://schemas.microsoft.com/office/drawing/2014/main" id="{9A498FE1-98AC-4F7D-FB53-BAF7670E618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F78DF97-32CE-7536-02AD-A6C6D6E6C3A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5711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9B140-B97B-6423-9FF3-008481B105C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A713EF7D-814C-96AF-7B0E-84447740EBC4}"/>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4" name="Marcador de pie de página 3">
            <a:extLst>
              <a:ext uri="{FF2B5EF4-FFF2-40B4-BE49-F238E27FC236}">
                <a16:creationId xmlns:a16="http://schemas.microsoft.com/office/drawing/2014/main" id="{61A388E1-1B82-3A14-E443-257896B661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7663E8-4EF5-8277-A547-735DC15FBF2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1622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2DF380-0621-8B44-400A-B719A4E50BFA}"/>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3" name="Marcador de pie de página 2">
            <a:extLst>
              <a:ext uri="{FF2B5EF4-FFF2-40B4-BE49-F238E27FC236}">
                <a16:creationId xmlns:a16="http://schemas.microsoft.com/office/drawing/2014/main" id="{520D4C29-3028-E959-849C-94F7C27392F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7DBF3B3-1886-BE8D-9BB1-8FE91A7BE8D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77179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219D-7370-B0AF-0352-A71343D5CA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0A16577-E15B-983E-DE87-E13805AAA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86441E04-62C3-9E21-7A0C-84C14AEA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909F7C9-369E-6810-CDE5-F4D0299B0056}"/>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6" name="Marcador de pie de página 5">
            <a:extLst>
              <a:ext uri="{FF2B5EF4-FFF2-40B4-BE49-F238E27FC236}">
                <a16:creationId xmlns:a16="http://schemas.microsoft.com/office/drawing/2014/main" id="{707B672D-D301-43D7-EB22-F463E3585F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76D3BD9-380B-1B2F-2E7F-51620A3EE97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31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12999-2BC0-0054-9D35-C4F2E3C2901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419AC690-96E2-7D21-921F-847F83F1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BC84179-4C6C-BD57-CE73-9534EAC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B1090-3DB7-7609-8697-2A47478C32FD}"/>
              </a:ext>
            </a:extLst>
          </p:cNvPr>
          <p:cNvSpPr>
            <a:spLocks noGrp="1"/>
          </p:cNvSpPr>
          <p:nvPr>
            <p:ph type="dt" sz="half" idx="10"/>
          </p:nvPr>
        </p:nvSpPr>
        <p:spPr/>
        <p:txBody>
          <a:bodyPr/>
          <a:lstStyle/>
          <a:p>
            <a:fld id="{1AA9EA1B-127F-479D-A89A-91FBE2AF6D00}" type="datetimeFigureOut">
              <a:rPr lang="es-CL" smtClean="0"/>
              <a:t>02-11-25</a:t>
            </a:fld>
            <a:endParaRPr lang="es-CL"/>
          </a:p>
        </p:txBody>
      </p:sp>
      <p:sp>
        <p:nvSpPr>
          <p:cNvPr id="6" name="Marcador de pie de página 5">
            <a:extLst>
              <a:ext uri="{FF2B5EF4-FFF2-40B4-BE49-F238E27FC236}">
                <a16:creationId xmlns:a16="http://schemas.microsoft.com/office/drawing/2014/main" id="{067C26BF-AD8F-E4A0-6C19-8B3FC837E9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35CCCF-839B-5692-C6E6-47A6A60B31D4}"/>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8104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322CB5-AEDE-708E-9AC1-32D676CC9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20D034-28F3-2C94-28A7-D6CFBD328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6C923F-2144-00CA-E238-D6DC309F6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EA1B-127F-479D-A89A-91FBE2AF6D00}" type="datetimeFigureOut">
              <a:rPr lang="es-CL" smtClean="0"/>
              <a:t>02-11-25</a:t>
            </a:fld>
            <a:endParaRPr lang="es-CL"/>
          </a:p>
        </p:txBody>
      </p:sp>
      <p:sp>
        <p:nvSpPr>
          <p:cNvPr id="5" name="Marcador de pie de página 4">
            <a:extLst>
              <a:ext uri="{FF2B5EF4-FFF2-40B4-BE49-F238E27FC236}">
                <a16:creationId xmlns:a16="http://schemas.microsoft.com/office/drawing/2014/main" id="{6263E26A-FBDD-E607-B00D-C15F2AFEB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6D76B08-841F-C136-E4F7-F32563F86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CE694-1297-49F5-90E9-EB642E12B65F}" type="slidenum">
              <a:rPr lang="es-CL" smtClean="0"/>
              <a:t>‹Nº›</a:t>
            </a:fld>
            <a:endParaRPr lang="es-CL"/>
          </a:p>
        </p:txBody>
      </p:sp>
    </p:spTree>
    <p:extLst>
      <p:ext uri="{BB962C8B-B14F-4D97-AF65-F5344CB8AC3E}">
        <p14:creationId xmlns:p14="http://schemas.microsoft.com/office/powerpoint/2010/main" val="41363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7F28A0D-177D-A018-9725-63932550FBFC}"/>
              </a:ext>
            </a:extLst>
          </p:cNvPr>
          <p:cNvGrpSpPr>
            <a:grpSpLocks noGrp="1" noUngrp="1" noRot="1" noMove="1" noResize="1"/>
          </p:cNvGrpSpPr>
          <p:nvPr/>
        </p:nvGrpSpPr>
        <p:grpSpPr>
          <a:xfrm>
            <a:off x="0" y="0"/>
            <a:ext cx="12192000" cy="6858000"/>
            <a:chOff x="0" y="0"/>
            <a:chExt cx="12192000" cy="6858000"/>
          </a:xfrm>
        </p:grpSpPr>
        <p:pic>
          <p:nvPicPr>
            <p:cNvPr id="20" name="Imagen 19">
              <a:extLst>
                <a:ext uri="{FF2B5EF4-FFF2-40B4-BE49-F238E27FC236}">
                  <a16:creationId xmlns:a16="http://schemas.microsoft.com/office/drawing/2014/main" id="{8F51C264-34FF-6DA5-2520-03DA579ECA0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E0BFED5A-0A4B-1466-B260-09E468ED6B0A}"/>
                </a:ext>
              </a:extLst>
            </p:cNvPr>
            <p:cNvSpPr>
              <a:spLocks noGrp="1" noRot="1" noMove="1" noResize="1" noEditPoints="1" noAdjustHandles="1" noChangeArrowheads="1" noChangeShapeType="1"/>
            </p:cNvSpPr>
            <p:nvPr/>
          </p:nvSpPr>
          <p:spPr>
            <a:xfrm>
              <a:off x="11945510" y="2340864"/>
              <a:ext cx="246490" cy="451713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Rectángulo 4">
              <a:extLst>
                <a:ext uri="{FF2B5EF4-FFF2-40B4-BE49-F238E27FC236}">
                  <a16:creationId xmlns:a16="http://schemas.microsoft.com/office/drawing/2014/main" id="{46322E52-B3B6-21B4-71E5-C8D34FB24080}"/>
                </a:ext>
              </a:extLst>
            </p:cNvPr>
            <p:cNvSpPr>
              <a:spLocks noGrp="1" noRot="1" noMove="1" noResize="1" noEditPoints="1" noAdjustHandles="1" noChangeArrowheads="1" noChangeShapeType="1"/>
            </p:cNvSpPr>
            <p:nvPr/>
          </p:nvSpPr>
          <p:spPr>
            <a:xfrm>
              <a:off x="1438570" y="0"/>
              <a:ext cx="9034266" cy="131979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4" name="Grupo 13">
              <a:extLst>
                <a:ext uri="{FF2B5EF4-FFF2-40B4-BE49-F238E27FC236}">
                  <a16:creationId xmlns:a16="http://schemas.microsoft.com/office/drawing/2014/main" id="{49F24F20-FECD-7DDF-8481-88367D71C152}"/>
                </a:ext>
              </a:extLst>
            </p:cNvPr>
            <p:cNvGrpSpPr>
              <a:grpSpLocks noGrp="1" noUngrp="1" noRot="1" noMove="1" noResize="1"/>
            </p:cNvGrpSpPr>
            <p:nvPr/>
          </p:nvGrpSpPr>
          <p:grpSpPr>
            <a:xfrm>
              <a:off x="1884169" y="338074"/>
              <a:ext cx="2506171" cy="822278"/>
              <a:chOff x="1079889" y="319741"/>
              <a:chExt cx="3498810" cy="1107103"/>
            </a:xfrm>
          </p:grpSpPr>
          <p:pic>
            <p:nvPicPr>
              <p:cNvPr id="10" name="Imagen 9">
                <a:extLst>
                  <a:ext uri="{FF2B5EF4-FFF2-40B4-BE49-F238E27FC236}">
                    <a16:creationId xmlns:a16="http://schemas.microsoft.com/office/drawing/2014/main" id="{AFC628A2-E5B0-5080-F874-6A76B9101E50}"/>
                  </a:ext>
                </a:extLst>
              </p:cNvPr>
              <p:cNvPicPr>
                <a:picLocks noGrp="1" noRot="1" noChangeAspect="1" noMove="1" noResize="1" noEditPoints="1" noAdjustHandles="1" noChangeArrowheads="1" noChangeShapeType="1" noCrop="1"/>
              </p:cNvPicPr>
              <p:nvPr/>
            </p:nvPicPr>
            <p:blipFill>
              <a:blip r:embed="rId3"/>
              <a:stretch>
                <a:fillRect/>
              </a:stretch>
            </p:blipFill>
            <p:spPr>
              <a:xfrm>
                <a:off x="1079889" y="319741"/>
                <a:ext cx="2163825" cy="1008701"/>
              </a:xfrm>
              <a:prstGeom prst="rect">
                <a:avLst/>
              </a:prstGeom>
            </p:spPr>
          </p:pic>
          <p:pic>
            <p:nvPicPr>
              <p:cNvPr id="13" name="Imagen 12">
                <a:extLst>
                  <a:ext uri="{FF2B5EF4-FFF2-40B4-BE49-F238E27FC236}">
                    <a16:creationId xmlns:a16="http://schemas.microsoft.com/office/drawing/2014/main" id="{800B1120-E8AF-932E-79A1-5B250B388DA2}"/>
                  </a:ext>
                </a:extLst>
              </p:cNvPr>
              <p:cNvPicPr>
                <a:picLocks noGrp="1" noRot="1" noChangeAspect="1" noMove="1" noResize="1" noEditPoints="1" noAdjustHandles="1" noChangeArrowheads="1" noChangeShapeType="1" noCrop="1"/>
              </p:cNvPicPr>
              <p:nvPr/>
            </p:nvPicPr>
            <p:blipFill>
              <a:blip r:embed="rId4"/>
              <a:stretch>
                <a:fillRect/>
              </a:stretch>
            </p:blipFill>
            <p:spPr>
              <a:xfrm>
                <a:off x="3504831" y="442002"/>
                <a:ext cx="1073868" cy="984842"/>
              </a:xfrm>
              <a:prstGeom prst="rect">
                <a:avLst/>
              </a:prstGeom>
            </p:spPr>
          </p:pic>
        </p:grpSp>
        <p:grpSp>
          <p:nvGrpSpPr>
            <p:cNvPr id="12" name="Grupo 11">
              <a:extLst>
                <a:ext uri="{FF2B5EF4-FFF2-40B4-BE49-F238E27FC236}">
                  <a16:creationId xmlns:a16="http://schemas.microsoft.com/office/drawing/2014/main" id="{23BB32A2-F047-8DB4-2092-FAD14946E5B2}"/>
                </a:ext>
              </a:extLst>
            </p:cNvPr>
            <p:cNvGrpSpPr>
              <a:grpSpLocks noGrp="1" noUngrp="1" noRot="1" noMove="1" noResize="1"/>
            </p:cNvGrpSpPr>
            <p:nvPr/>
          </p:nvGrpSpPr>
          <p:grpSpPr>
            <a:xfrm>
              <a:off x="5616667" y="207469"/>
              <a:ext cx="4587947" cy="1112324"/>
              <a:chOff x="6363037" y="239638"/>
              <a:chExt cx="4934020" cy="1197748"/>
            </a:xfrm>
          </p:grpSpPr>
          <p:pic>
            <p:nvPicPr>
              <p:cNvPr id="6" name="Imagen 5">
                <a:extLst>
                  <a:ext uri="{FF2B5EF4-FFF2-40B4-BE49-F238E27FC236}">
                    <a16:creationId xmlns:a16="http://schemas.microsoft.com/office/drawing/2014/main" id="{B870137A-5404-F056-38B4-807B04723A05}"/>
                  </a:ext>
                </a:extLst>
              </p:cNvPr>
              <p:cNvPicPr>
                <a:picLocks noGrp="1" noRot="1" noChangeAspect="1" noMove="1" noResize="1" noEditPoints="1" noAdjustHandles="1" noChangeArrowheads="1" noChangeShapeType="1" noCrop="1"/>
              </p:cNvPicPr>
              <p:nvPr/>
            </p:nvPicPr>
            <p:blipFill>
              <a:blip r:embed="rId5"/>
              <a:srcRect r="64578"/>
              <a:stretch/>
            </p:blipFill>
            <p:spPr>
              <a:xfrm>
                <a:off x="10156193" y="239638"/>
                <a:ext cx="1140864" cy="1197748"/>
              </a:xfrm>
              <a:prstGeom prst="rect">
                <a:avLst/>
              </a:prstGeom>
            </p:spPr>
          </p:pic>
          <p:pic>
            <p:nvPicPr>
              <p:cNvPr id="11" name="Imagen 10">
                <a:extLst>
                  <a:ext uri="{FF2B5EF4-FFF2-40B4-BE49-F238E27FC236}">
                    <a16:creationId xmlns:a16="http://schemas.microsoft.com/office/drawing/2014/main" id="{6A4D803B-F4CD-DEA2-40A8-6AAA4BFA96E1}"/>
                  </a:ext>
                </a:extLst>
              </p:cNvPr>
              <p:cNvPicPr>
                <a:picLocks noGrp="1" noRot="1" noChangeAspect="1" noMove="1" noResize="1" noEditPoints="1" noAdjustHandles="1" noChangeArrowheads="1" noChangeShapeType="1" noCrop="1"/>
              </p:cNvPicPr>
              <p:nvPr/>
            </p:nvPicPr>
            <p:blipFill>
              <a:blip r:embed="rId6"/>
              <a:stretch>
                <a:fillRect/>
              </a:stretch>
            </p:blipFill>
            <p:spPr>
              <a:xfrm>
                <a:off x="6363037" y="489227"/>
                <a:ext cx="3783531" cy="660069"/>
              </a:xfrm>
              <a:prstGeom prst="rect">
                <a:avLst/>
              </a:prstGeom>
            </p:spPr>
          </p:pic>
        </p:grpSp>
      </p:grpSp>
      <p:sp>
        <p:nvSpPr>
          <p:cNvPr id="8" name="Título 3">
            <a:extLst>
              <a:ext uri="{FF2B5EF4-FFF2-40B4-BE49-F238E27FC236}">
                <a16:creationId xmlns:a16="http://schemas.microsoft.com/office/drawing/2014/main" id="{9B14DF63-DB47-E0DB-8E18-7FE2A36620C9}"/>
              </a:ext>
            </a:extLst>
          </p:cNvPr>
          <p:cNvSpPr txBox="1">
            <a:spLocks/>
          </p:cNvSpPr>
          <p:nvPr/>
        </p:nvSpPr>
        <p:spPr>
          <a:xfrm>
            <a:off x="241739" y="1319793"/>
            <a:ext cx="10511691" cy="142295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CL" sz="3200" b="1" dirty="0">
                <a:solidFill>
                  <a:srgbClr val="FFFFFF"/>
                </a:solidFill>
                <a:latin typeface="Arial" panose="020B0604020202020204" pitchFamily="34" charset="0"/>
                <a:cs typeface="Arial" panose="020B0604020202020204" pitchFamily="34" charset="0"/>
              </a:rPr>
              <a:t>Dislipidemias en niños en edad escolar y concordancia con valores de lípidos de sus</a:t>
            </a:r>
          </a:p>
          <a:p>
            <a:pPr>
              <a:lnSpc>
                <a:spcPct val="100000"/>
              </a:lnSpc>
            </a:pPr>
            <a:r>
              <a:rPr lang="es-CL" sz="3200" b="1" dirty="0">
                <a:solidFill>
                  <a:srgbClr val="FFFFFF"/>
                </a:solidFill>
                <a:latin typeface="Arial" panose="020B0604020202020204" pitchFamily="34" charset="0"/>
                <a:cs typeface="Arial" panose="020B0604020202020204" pitchFamily="34" charset="0"/>
              </a:rPr>
              <a:t>padres</a:t>
            </a:r>
          </a:p>
          <a:p>
            <a:pPr>
              <a:lnSpc>
                <a:spcPct val="100000"/>
              </a:lnSpc>
            </a:pPr>
            <a:r>
              <a:rPr lang="es-CL" sz="3200" b="1" dirty="0">
                <a:solidFill>
                  <a:srgbClr val="FFFFFF"/>
                </a:solidFill>
                <a:latin typeface="Arial" panose="020B0604020202020204" pitchFamily="34" charset="0"/>
                <a:cs typeface="Arial" panose="020B0604020202020204" pitchFamily="34" charset="0"/>
              </a:rPr>
              <a:t>(ID: 1514)</a:t>
            </a:r>
          </a:p>
        </p:txBody>
      </p:sp>
      <p:sp>
        <p:nvSpPr>
          <p:cNvPr id="9" name="Subtítulo 5">
            <a:extLst>
              <a:ext uri="{FF2B5EF4-FFF2-40B4-BE49-F238E27FC236}">
                <a16:creationId xmlns:a16="http://schemas.microsoft.com/office/drawing/2014/main" id="{5C036101-A0DB-CB97-5614-336F2F054A75}"/>
              </a:ext>
            </a:extLst>
          </p:cNvPr>
          <p:cNvSpPr txBox="1">
            <a:spLocks/>
          </p:cNvSpPr>
          <p:nvPr/>
        </p:nvSpPr>
        <p:spPr>
          <a:xfrm>
            <a:off x="2367311" y="3899738"/>
            <a:ext cx="9425296" cy="12034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CL" b="1" dirty="0">
                <a:solidFill>
                  <a:srgbClr val="FFFFFF"/>
                </a:solidFill>
                <a:latin typeface="Arial" panose="020B0604020202020204" pitchFamily="34" charset="0"/>
                <a:cs typeface="Arial" panose="020B0604020202020204" pitchFamily="34" charset="0"/>
              </a:rPr>
              <a:t>Autores: </a:t>
            </a:r>
            <a:r>
              <a:rPr lang="es-CL" u="sng" dirty="0">
                <a:solidFill>
                  <a:srgbClr val="FFFFFF"/>
                </a:solidFill>
                <a:latin typeface="Arial" panose="020B0604020202020204" pitchFamily="34" charset="0"/>
                <a:cs typeface="Arial" panose="020B0604020202020204" pitchFamily="34" charset="0"/>
              </a:rPr>
              <a:t>Isabel Pereyra-González</a:t>
            </a:r>
            <a:r>
              <a:rPr lang="es-CL" u="sng" baseline="30000" dirty="0">
                <a:solidFill>
                  <a:srgbClr val="FFFFFF"/>
                </a:solidFill>
                <a:latin typeface="Arial" panose="020B0604020202020204" pitchFamily="34" charset="0"/>
                <a:cs typeface="Arial" panose="020B0604020202020204" pitchFamily="34" charset="0"/>
              </a:rPr>
              <a:t>1</a:t>
            </a:r>
            <a:r>
              <a:rPr lang="es-CL" dirty="0">
                <a:solidFill>
                  <a:srgbClr val="FFFFFF"/>
                </a:solidFill>
                <a:latin typeface="Arial" panose="020B0604020202020204" pitchFamily="34" charset="0"/>
                <a:cs typeface="Arial" panose="020B0604020202020204" pitchFamily="34" charset="0"/>
              </a:rPr>
              <a:t>, Jorge Robledo</a:t>
            </a:r>
            <a:r>
              <a:rPr lang="es-CL" baseline="30000" dirty="0">
                <a:solidFill>
                  <a:srgbClr val="FFFFFF"/>
                </a:solidFill>
                <a:latin typeface="Arial" panose="020B0604020202020204" pitchFamily="34" charset="0"/>
                <a:cs typeface="Arial" panose="020B0604020202020204" pitchFamily="34" charset="0"/>
              </a:rPr>
              <a:t>2</a:t>
            </a:r>
            <a:r>
              <a:rPr lang="es-CL" dirty="0">
                <a:solidFill>
                  <a:srgbClr val="FFFFFF"/>
                </a:solidFill>
                <a:latin typeface="Arial" panose="020B0604020202020204" pitchFamily="34" charset="0"/>
                <a:cs typeface="Arial" panose="020B0604020202020204" pitchFamily="34" charset="0"/>
              </a:rPr>
              <a:t>, Adriana Gentile</a:t>
            </a:r>
            <a:r>
              <a:rPr lang="es-CL" baseline="30000" dirty="0">
                <a:solidFill>
                  <a:srgbClr val="FFFFFF"/>
                </a:solidFill>
                <a:latin typeface="Arial" panose="020B0604020202020204" pitchFamily="34" charset="0"/>
                <a:cs typeface="Arial" panose="020B0604020202020204" pitchFamily="34" charset="0"/>
              </a:rPr>
              <a:t>3</a:t>
            </a:r>
            <a:r>
              <a:rPr lang="es-CL" dirty="0">
                <a:solidFill>
                  <a:srgbClr val="FFFFFF"/>
                </a:solidFill>
                <a:latin typeface="Arial" panose="020B0604020202020204" pitchFamily="34" charset="0"/>
                <a:cs typeface="Arial" panose="020B0604020202020204" pitchFamily="34" charset="0"/>
              </a:rPr>
              <a:t>, Micaela Vidal-Taylor</a:t>
            </a:r>
            <a:r>
              <a:rPr lang="es-CL" baseline="30000" dirty="0">
                <a:solidFill>
                  <a:srgbClr val="FFFFFF"/>
                </a:solidFill>
                <a:latin typeface="Arial" panose="020B0604020202020204" pitchFamily="34" charset="0"/>
                <a:cs typeface="Arial" panose="020B0604020202020204" pitchFamily="34" charset="0"/>
              </a:rPr>
              <a:t>2</a:t>
            </a:r>
            <a:r>
              <a:rPr lang="es-CL" dirty="0">
                <a:solidFill>
                  <a:srgbClr val="FFFFFF"/>
                </a:solidFill>
                <a:latin typeface="Arial" panose="020B0604020202020204" pitchFamily="34" charset="0"/>
                <a:cs typeface="Arial" panose="020B0604020202020204" pitchFamily="34" charset="0"/>
              </a:rPr>
              <a:t>, </a:t>
            </a:r>
            <a:r>
              <a:rPr lang="es-CL" dirty="0" err="1">
                <a:solidFill>
                  <a:srgbClr val="FFFFFF"/>
                </a:solidFill>
                <a:latin typeface="Arial" panose="020B0604020202020204" pitchFamily="34" charset="0"/>
                <a:cs typeface="Arial" panose="020B0604020202020204" pitchFamily="34" charset="0"/>
              </a:rPr>
              <a:t>Shrikant</a:t>
            </a:r>
            <a:r>
              <a:rPr lang="es-CL" dirty="0">
                <a:solidFill>
                  <a:srgbClr val="FFFFFF"/>
                </a:solidFill>
                <a:latin typeface="Arial" panose="020B0604020202020204" pitchFamily="34" charset="0"/>
                <a:cs typeface="Arial" panose="020B0604020202020204" pitchFamily="34" charset="0"/>
              </a:rPr>
              <a:t> Bangdiwala</a:t>
            </a:r>
            <a:r>
              <a:rPr lang="es-CL" baseline="30000" dirty="0">
                <a:solidFill>
                  <a:srgbClr val="FFFFFF"/>
                </a:solidFill>
                <a:latin typeface="Arial" panose="020B0604020202020204" pitchFamily="34" charset="0"/>
                <a:cs typeface="Arial" panose="020B0604020202020204" pitchFamily="34" charset="0"/>
              </a:rPr>
              <a:t>4</a:t>
            </a:r>
            <a:r>
              <a:rPr lang="es-CL" dirty="0">
                <a:solidFill>
                  <a:srgbClr val="FFFFFF"/>
                </a:solidFill>
                <a:latin typeface="Arial" panose="020B0604020202020204" pitchFamily="34" charset="0"/>
                <a:cs typeface="Arial" panose="020B0604020202020204" pitchFamily="34" charset="0"/>
              </a:rPr>
              <a:t>   </a:t>
            </a:r>
          </a:p>
        </p:txBody>
      </p:sp>
      <p:sp>
        <p:nvSpPr>
          <p:cNvPr id="2" name="Subtítulo 5">
            <a:extLst>
              <a:ext uri="{FF2B5EF4-FFF2-40B4-BE49-F238E27FC236}">
                <a16:creationId xmlns:a16="http://schemas.microsoft.com/office/drawing/2014/main" id="{2D005A37-D643-88E8-A6DF-6C8B3C69963D}"/>
              </a:ext>
            </a:extLst>
          </p:cNvPr>
          <p:cNvSpPr txBox="1">
            <a:spLocks/>
          </p:cNvSpPr>
          <p:nvPr/>
        </p:nvSpPr>
        <p:spPr>
          <a:xfrm>
            <a:off x="2572512" y="5087007"/>
            <a:ext cx="7632102" cy="15894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AutoNum type="arabicPeriod"/>
            </a:pPr>
            <a:r>
              <a:rPr lang="es-CL" sz="1400" dirty="0">
                <a:solidFill>
                  <a:srgbClr val="FFFFFF"/>
                </a:solidFill>
                <a:latin typeface="Arial" panose="020B0604020202020204" pitchFamily="34" charset="0"/>
                <a:cs typeface="Arial" panose="020B0604020202020204" pitchFamily="34" charset="0"/>
              </a:rPr>
              <a:t>Universidad Católica del Maule</a:t>
            </a:r>
          </a:p>
          <a:p>
            <a:pPr marL="457200" indent="-457200" algn="l">
              <a:buAutoNum type="arabicPeriod"/>
            </a:pPr>
            <a:r>
              <a:rPr lang="es-CL" sz="1400" dirty="0">
                <a:solidFill>
                  <a:srgbClr val="FFFFFF"/>
                </a:solidFill>
                <a:latin typeface="Arial" panose="020B0604020202020204" pitchFamily="34" charset="0"/>
                <a:cs typeface="Arial" panose="020B0604020202020204" pitchFamily="34" charset="0"/>
              </a:rPr>
              <a:t>Programa Interinstitucional de Prevención y Educación en Salud (PIPES)</a:t>
            </a:r>
          </a:p>
          <a:p>
            <a:pPr marL="457200" indent="-457200" algn="l">
              <a:buAutoNum type="arabicPeriod"/>
            </a:pPr>
            <a:r>
              <a:rPr lang="es-CL" sz="1400" dirty="0">
                <a:solidFill>
                  <a:srgbClr val="FFFFFF"/>
                </a:solidFill>
                <a:latin typeface="Arial" panose="020B0604020202020204" pitchFamily="34" charset="0"/>
                <a:cs typeface="Arial" panose="020B0604020202020204" pitchFamily="34" charset="0"/>
              </a:rPr>
              <a:t>Instituto de Investigación Biomédica de Málaga y Plataforma en Nanomedicina</a:t>
            </a:r>
          </a:p>
          <a:p>
            <a:pPr marL="457200" indent="-457200" algn="l">
              <a:buAutoNum type="arabicPeriod"/>
            </a:pPr>
            <a:r>
              <a:rPr lang="es-CL" sz="1400" dirty="0" err="1">
                <a:solidFill>
                  <a:srgbClr val="FFFFFF"/>
                </a:solidFill>
                <a:latin typeface="Arial" panose="020B0604020202020204" pitchFamily="34" charset="0"/>
                <a:cs typeface="Arial" panose="020B0604020202020204" pitchFamily="34" charset="0"/>
              </a:rPr>
              <a:t>McMaster</a:t>
            </a:r>
            <a:r>
              <a:rPr lang="es-CL" sz="1400" dirty="0">
                <a:solidFill>
                  <a:srgbClr val="FFFFFF"/>
                </a:solidFill>
                <a:latin typeface="Arial" panose="020B0604020202020204" pitchFamily="34" charset="0"/>
                <a:cs typeface="Arial" panose="020B0604020202020204" pitchFamily="34" charset="0"/>
              </a:rPr>
              <a:t> </a:t>
            </a:r>
            <a:r>
              <a:rPr lang="es-CL" sz="1400" dirty="0" err="1">
                <a:solidFill>
                  <a:srgbClr val="FFFFFF"/>
                </a:solidFill>
                <a:latin typeface="Arial" panose="020B0604020202020204" pitchFamily="34" charset="0"/>
                <a:cs typeface="Arial" panose="020B0604020202020204" pitchFamily="34" charset="0"/>
              </a:rPr>
              <a:t>University</a:t>
            </a:r>
            <a:r>
              <a:rPr lang="es-CL" sz="1400" dirty="0">
                <a:solidFill>
                  <a:srgbClr val="FFFFFF"/>
                </a:solidFill>
                <a:latin typeface="Arial" panose="020B0604020202020204" pitchFamily="34" charset="0"/>
                <a:cs typeface="Arial" panose="020B0604020202020204" pitchFamily="34" charset="0"/>
              </a:rPr>
              <a:t>. </a:t>
            </a:r>
            <a:r>
              <a:rPr lang="es-CL" sz="1400" dirty="0" err="1">
                <a:solidFill>
                  <a:srgbClr val="FFFFFF"/>
                </a:solidFill>
                <a:latin typeface="Arial" panose="020B0604020202020204" pitchFamily="34" charset="0"/>
                <a:cs typeface="Arial" panose="020B0604020202020204" pitchFamily="34" charset="0"/>
              </a:rPr>
              <a:t>University</a:t>
            </a:r>
            <a:r>
              <a:rPr lang="es-CL" sz="1400" dirty="0">
                <a:solidFill>
                  <a:srgbClr val="FFFFFF"/>
                </a:solidFill>
                <a:latin typeface="Arial" panose="020B0604020202020204" pitchFamily="34" charset="0"/>
                <a:cs typeface="Arial" panose="020B0604020202020204" pitchFamily="34" charset="0"/>
              </a:rPr>
              <a:t> </a:t>
            </a:r>
            <a:r>
              <a:rPr lang="es-CL" sz="1400" dirty="0" err="1">
                <a:solidFill>
                  <a:srgbClr val="FFFFFF"/>
                </a:solidFill>
                <a:latin typeface="Arial" panose="020B0604020202020204" pitchFamily="34" charset="0"/>
                <a:cs typeface="Arial" panose="020B0604020202020204" pitchFamily="34" charset="0"/>
              </a:rPr>
              <a:t>of</a:t>
            </a:r>
            <a:r>
              <a:rPr lang="es-CL" sz="1400" dirty="0">
                <a:solidFill>
                  <a:srgbClr val="FFFFFF"/>
                </a:solidFill>
                <a:latin typeface="Arial" panose="020B0604020202020204" pitchFamily="34" charset="0"/>
                <a:cs typeface="Arial" panose="020B0604020202020204" pitchFamily="34" charset="0"/>
              </a:rPr>
              <a:t> South </a:t>
            </a:r>
            <a:r>
              <a:rPr lang="es-CL" sz="1400" dirty="0" err="1">
                <a:solidFill>
                  <a:srgbClr val="FFFFFF"/>
                </a:solidFill>
                <a:latin typeface="Arial" panose="020B0604020202020204" pitchFamily="34" charset="0"/>
                <a:cs typeface="Arial" panose="020B0604020202020204" pitchFamily="34" charset="0"/>
              </a:rPr>
              <a:t>Africa</a:t>
            </a:r>
            <a:endParaRPr lang="es-CL" sz="1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638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7FD4B5A-D93B-6FD9-7742-3C8CE089D4E3}"/>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5" name="Imagen 4">
            <a:extLst>
              <a:ext uri="{FF2B5EF4-FFF2-40B4-BE49-F238E27FC236}">
                <a16:creationId xmlns:a16="http://schemas.microsoft.com/office/drawing/2014/main" id="{05C1FB5A-D3D7-EFA1-F74B-3FA06AC29BB0}"/>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7311093" y="1572959"/>
            <a:ext cx="4880907" cy="5285038"/>
          </a:xfrm>
          <a:prstGeom prst="rect">
            <a:avLst/>
          </a:prstGeom>
        </p:spPr>
      </p:pic>
      <p:sp>
        <p:nvSpPr>
          <p:cNvPr id="6" name="Título 6">
            <a:extLst>
              <a:ext uri="{FF2B5EF4-FFF2-40B4-BE49-F238E27FC236}">
                <a16:creationId xmlns:a16="http://schemas.microsoft.com/office/drawing/2014/main" id="{0D10D580-29D0-5645-A811-1720212D9509}"/>
              </a:ext>
            </a:extLst>
          </p:cNvPr>
          <p:cNvSpPr txBox="1">
            <a:spLocks/>
          </p:cNvSpPr>
          <p:nvPr/>
        </p:nvSpPr>
        <p:spPr>
          <a:xfrm>
            <a:off x="7968344" y="765817"/>
            <a:ext cx="3657602" cy="99097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Introducción</a:t>
            </a:r>
          </a:p>
        </p:txBody>
      </p:sp>
      <p:sp>
        <p:nvSpPr>
          <p:cNvPr id="7" name="Rectángulo 6">
            <a:extLst>
              <a:ext uri="{FF2B5EF4-FFF2-40B4-BE49-F238E27FC236}">
                <a16:creationId xmlns:a16="http://schemas.microsoft.com/office/drawing/2014/main" id="{1F1B4357-9575-9CE3-3588-E5A0C06A8669}"/>
              </a:ext>
            </a:extLst>
          </p:cNvPr>
          <p:cNvSpPr/>
          <p:nvPr/>
        </p:nvSpPr>
        <p:spPr>
          <a:xfrm rot="16200000">
            <a:off x="7558196" y="1983106"/>
            <a:ext cx="4477897"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DBF70A3F-3355-D4C8-3FC3-0B962CEF00E6}"/>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Imagen 7" descr="Mapa&#10;&#10;Descripción generada automáticamente">
            <a:extLst>
              <a:ext uri="{FF2B5EF4-FFF2-40B4-BE49-F238E27FC236}">
                <a16:creationId xmlns:a16="http://schemas.microsoft.com/office/drawing/2014/main" id="{2746FFAF-867F-C6F6-69E7-C9F09DA12D3E}"/>
              </a:ext>
            </a:extLst>
          </p:cNvPr>
          <p:cNvPicPr>
            <a:picLocks noChangeAspect="1"/>
          </p:cNvPicPr>
          <p:nvPr/>
        </p:nvPicPr>
        <p:blipFill>
          <a:blip r:embed="rId3"/>
          <a:stretch>
            <a:fillRect/>
          </a:stretch>
        </p:blipFill>
        <p:spPr>
          <a:xfrm>
            <a:off x="5299102" y="2087523"/>
            <a:ext cx="1593795" cy="2623532"/>
          </a:xfrm>
          <a:prstGeom prst="rect">
            <a:avLst/>
          </a:prstGeom>
        </p:spPr>
      </p:pic>
      <p:pic>
        <p:nvPicPr>
          <p:cNvPr id="14" name="Marcador de contenido 13" descr="Escala de tiempo&#10;&#10;El contenido generado por IA puede ser incorrecto.">
            <a:extLst>
              <a:ext uri="{FF2B5EF4-FFF2-40B4-BE49-F238E27FC236}">
                <a16:creationId xmlns:a16="http://schemas.microsoft.com/office/drawing/2014/main" id="{0F70B4A0-642D-AD22-A8BC-BA3083849FE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16554" y="0"/>
            <a:ext cx="4532386" cy="6798579"/>
          </a:xfrm>
        </p:spPr>
      </p:pic>
    </p:spTree>
    <p:extLst>
      <p:ext uri="{BB962C8B-B14F-4D97-AF65-F5344CB8AC3E}">
        <p14:creationId xmlns:p14="http://schemas.microsoft.com/office/powerpoint/2010/main" val="243148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4947556" y="587829"/>
            <a:ext cx="6406243" cy="5830224"/>
          </a:xfrm>
        </p:spPr>
        <p:txBody>
          <a:bodyPr>
            <a:noAutofit/>
          </a:bodyPr>
          <a:lstStyle/>
          <a:p>
            <a:r>
              <a:rPr lang="es-UY" sz="2400" dirty="0"/>
              <a:t>Estudio transversal </a:t>
            </a:r>
          </a:p>
          <a:p>
            <a:r>
              <a:rPr lang="es-UY" sz="2400" dirty="0"/>
              <a:t>Realizado en las dos escuelas primarias públicas de la ciudad de Jovita, Argentina. </a:t>
            </a:r>
          </a:p>
          <a:p>
            <a:r>
              <a:rPr lang="es-UY" sz="2400" dirty="0"/>
              <a:t>273 niños y niñas de 6,0 a 11,9 años (hasta el 30 de junio de 2021) y sus respectivos padres y/o madres biológicos. </a:t>
            </a:r>
          </a:p>
          <a:p>
            <a:r>
              <a:rPr lang="es-UY" sz="2400" dirty="0"/>
              <a:t>Recolección de datos: muestras sanguíneas en ayuno.</a:t>
            </a:r>
          </a:p>
          <a:p>
            <a:r>
              <a:rPr lang="es-UY" sz="2400" dirty="0"/>
              <a:t>Análisis de concordancia: estadístico de Bangdiwala. Métricas diagnósticas: sensibilidad y especificidad.</a:t>
            </a:r>
          </a:p>
          <a:p>
            <a:pPr marL="0" indent="0">
              <a:buNone/>
            </a:pPr>
            <a:r>
              <a:rPr lang="es-UY" sz="2400" dirty="0"/>
              <a:t>Aprobado por el Comité de Ética CIEIS-Hospital Nacional de Clínicas (Córdoba, Argentina).</a:t>
            </a:r>
          </a:p>
          <a:p>
            <a:endParaRPr lang="es-CL" sz="2400" dirty="0">
              <a:solidFill>
                <a:srgbClr val="003C58"/>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31742A01-19FE-CF59-918D-B59FE0DCC5C4}"/>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7864E9EC-7A9B-48FE-9963-6CC4AAC9C95D}"/>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195AD30B-4C78-67FC-2B94-33D52ED9A480}"/>
              </a:ext>
            </a:extLst>
          </p:cNvPr>
          <p:cNvSpPr>
            <a:spLocks noGrp="1"/>
          </p:cNvSpPr>
          <p:nvPr>
            <p:ph type="title"/>
          </p:nvPr>
        </p:nvSpPr>
        <p:spPr>
          <a:xfrm>
            <a:off x="1494453"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5538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5731329" y="843274"/>
            <a:ext cx="5638800" cy="4583802"/>
          </a:xfrm>
        </p:spPr>
        <p:txBody>
          <a:bodyPr>
            <a:normAutofit/>
          </a:bodyPr>
          <a:lstStyle/>
          <a:p>
            <a:endParaRPr lang="es-CL" sz="1200" dirty="0">
              <a:solidFill>
                <a:srgbClr val="003C58"/>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B75B00E9-D1C1-1190-8658-280FCA161C00}"/>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1200"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53789" y="210403"/>
            <a:ext cx="4880907" cy="5285038"/>
          </a:xfrm>
          <a:prstGeom prst="rect">
            <a:avLst/>
          </a:prstGeom>
        </p:spPr>
      </p:pic>
      <p:sp>
        <p:nvSpPr>
          <p:cNvPr id="5" name="Título 6">
            <a:extLst>
              <a:ext uri="{FF2B5EF4-FFF2-40B4-BE49-F238E27FC236}">
                <a16:creationId xmlns:a16="http://schemas.microsoft.com/office/drawing/2014/main" id="{BD635213-A22F-FA03-0770-12B641E2FD8E}"/>
              </a:ext>
            </a:extLst>
          </p:cNvPr>
          <p:cNvSpPr txBox="1">
            <a:spLocks/>
          </p:cNvSpPr>
          <p:nvPr/>
        </p:nvSpPr>
        <p:spPr>
          <a:xfrm>
            <a:off x="-188215" y="5716452"/>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600"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58446EA4-F2D8-68D0-C628-2CABCCC0A220}"/>
              </a:ext>
            </a:extLst>
          </p:cNvPr>
          <p:cNvSpPr/>
          <p:nvPr/>
        </p:nvSpPr>
        <p:spPr>
          <a:xfrm rot="5400000">
            <a:off x="-286342" y="1625552"/>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endParaRPr lang="es-UY" sz="1600" dirty="0">
              <a:solidFill>
                <a:schemeClr val="tx1"/>
              </a:solidFill>
            </a:endParaRPr>
          </a:p>
        </p:txBody>
      </p:sp>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200"/>
          </a:p>
        </p:txBody>
      </p:sp>
      <p:sp>
        <p:nvSpPr>
          <p:cNvPr id="24" name="CuadroTexto 23">
            <a:extLst>
              <a:ext uri="{FF2B5EF4-FFF2-40B4-BE49-F238E27FC236}">
                <a16:creationId xmlns:a16="http://schemas.microsoft.com/office/drawing/2014/main" id="{9DE2F6E4-7155-F873-D686-6E0315B0DA54}"/>
              </a:ext>
            </a:extLst>
          </p:cNvPr>
          <p:cNvSpPr txBox="1"/>
          <p:nvPr/>
        </p:nvSpPr>
        <p:spPr>
          <a:xfrm>
            <a:off x="8075573" y="2626309"/>
            <a:ext cx="3294556" cy="2800767"/>
          </a:xfrm>
          <a:prstGeom prst="rect">
            <a:avLst/>
          </a:prstGeom>
          <a:gradFill flip="none" rotWithShape="1">
            <a:gsLst>
              <a:gs pos="0">
                <a:srgbClr val="BBEFE3">
                  <a:shade val="30000"/>
                  <a:satMod val="115000"/>
                </a:srgbClr>
              </a:gs>
              <a:gs pos="50000">
                <a:srgbClr val="BBEFE3">
                  <a:shade val="67500"/>
                  <a:satMod val="115000"/>
                </a:srgbClr>
              </a:gs>
              <a:gs pos="100000">
                <a:srgbClr val="BBEFE3">
                  <a:shade val="100000"/>
                  <a:satMod val="115000"/>
                </a:srgbClr>
              </a:gs>
            </a:gsLst>
            <a:lin ang="18900000" scaled="1"/>
            <a:tileRect/>
          </a:gradFill>
        </p:spPr>
        <p:txBody>
          <a:bodyPr wrap="square" rtlCol="0">
            <a:spAutoFit/>
          </a:bodyPr>
          <a:lstStyle/>
          <a:p>
            <a:r>
              <a:rPr lang="es-UY" sz="1600" dirty="0"/>
              <a:t>Los mayores valores de sensibilidad</a:t>
            </a:r>
          </a:p>
          <a:p>
            <a:r>
              <a:rPr lang="es-UY" sz="1600" dirty="0"/>
              <a:t> fueron para HDL, colesterol total y</a:t>
            </a:r>
          </a:p>
          <a:p>
            <a:r>
              <a:rPr lang="es-UY" sz="1600" dirty="0"/>
              <a:t> LDL de los padres (56%, 54% y 47%,</a:t>
            </a:r>
          </a:p>
          <a:p>
            <a:r>
              <a:rPr lang="es-UY" sz="1600" dirty="0"/>
              <a:t> respectivamente). </a:t>
            </a:r>
          </a:p>
          <a:p>
            <a:r>
              <a:rPr lang="es-UY" sz="1600" dirty="0"/>
              <a:t>Especificidad: mayor a 60% para colesterol total,  triglicéridos, No-HDL colesterol y LDL  de los padres. </a:t>
            </a:r>
          </a:p>
          <a:p>
            <a:r>
              <a:rPr lang="es-UY" sz="1600" dirty="0"/>
              <a:t>Antecedentes familiares:  </a:t>
            </a:r>
          </a:p>
          <a:p>
            <a:r>
              <a:rPr lang="es-UY" sz="1600" dirty="0"/>
              <a:t>sensibilidad 43% </a:t>
            </a:r>
          </a:p>
          <a:p>
            <a:r>
              <a:rPr lang="es-UY" sz="1600" dirty="0"/>
              <a:t>especificidad 59%.</a:t>
            </a:r>
          </a:p>
          <a:p>
            <a:endParaRPr lang="es-ES_tradnl" sz="1600" dirty="0"/>
          </a:p>
        </p:txBody>
      </p:sp>
      <p:sp>
        <p:nvSpPr>
          <p:cNvPr id="25" name="CuadroTexto 24">
            <a:extLst>
              <a:ext uri="{FF2B5EF4-FFF2-40B4-BE49-F238E27FC236}">
                <a16:creationId xmlns:a16="http://schemas.microsoft.com/office/drawing/2014/main" id="{D548CED0-818A-72A9-12B0-D692A034D647}"/>
              </a:ext>
            </a:extLst>
          </p:cNvPr>
          <p:cNvSpPr txBox="1"/>
          <p:nvPr/>
        </p:nvSpPr>
        <p:spPr>
          <a:xfrm>
            <a:off x="5816719" y="843274"/>
            <a:ext cx="3294556" cy="1323439"/>
          </a:xfrm>
          <a:prstGeom prst="rect">
            <a:avLst/>
          </a:prstGeom>
          <a:gradFill flip="none" rotWithShape="1">
            <a:gsLst>
              <a:gs pos="0">
                <a:srgbClr val="BBEFE3">
                  <a:shade val="30000"/>
                  <a:satMod val="115000"/>
                </a:srgbClr>
              </a:gs>
              <a:gs pos="50000">
                <a:srgbClr val="BBEFE3">
                  <a:shade val="67500"/>
                  <a:satMod val="115000"/>
                </a:srgbClr>
              </a:gs>
              <a:gs pos="100000">
                <a:srgbClr val="BBEFE3">
                  <a:shade val="100000"/>
                  <a:satMod val="115000"/>
                </a:srgbClr>
              </a:gs>
            </a:gsLst>
            <a:lin ang="18900000" scaled="1"/>
            <a:tileRect/>
          </a:gradFill>
        </p:spPr>
        <p:txBody>
          <a:bodyPr wrap="square" rtlCol="0">
            <a:spAutoFit/>
          </a:bodyPr>
          <a:lstStyle/>
          <a:p>
            <a:pPr marL="285750" indent="-285750">
              <a:buFont typeface="Arial" panose="020B0604020202020204" pitchFamily="34" charset="0"/>
              <a:buChar char="•"/>
            </a:pPr>
            <a:r>
              <a:rPr lang="es-UY" sz="1600" dirty="0"/>
              <a:t>Prevalencia alteraciones lipídicas: 25,7%- 1 parámetro alterado.</a:t>
            </a:r>
          </a:p>
          <a:p>
            <a:pPr marL="285750" indent="-285750">
              <a:buFont typeface="Arial" panose="020B0604020202020204" pitchFamily="34" charset="0"/>
              <a:buChar char="•"/>
            </a:pPr>
            <a:r>
              <a:rPr lang="es-UY" sz="1600" dirty="0"/>
              <a:t>Los triglicéridos elevados y el HDL bajo fueron las alteraciones más frecuentes. </a:t>
            </a:r>
            <a:endParaRPr lang="es-ES_tradnl" sz="1600" dirty="0"/>
          </a:p>
        </p:txBody>
      </p:sp>
    </p:spTree>
    <p:extLst>
      <p:ext uri="{BB962C8B-B14F-4D97-AF65-F5344CB8AC3E}">
        <p14:creationId xmlns:p14="http://schemas.microsoft.com/office/powerpoint/2010/main" val="205441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7753B-77F6-7A01-9688-708DBF378E9F}"/>
            </a:ext>
          </a:extLst>
        </p:cNvPr>
        <p:cNvGrpSpPr/>
        <p:nvPr/>
      </p:nvGrpSpPr>
      <p:grpSpPr>
        <a:xfrm>
          <a:off x="0" y="0"/>
          <a:ext cx="0" cy="0"/>
          <a:chOff x="0" y="0"/>
          <a:chExt cx="0" cy="0"/>
        </a:xfrm>
      </p:grpSpPr>
      <p:grpSp>
        <p:nvGrpSpPr>
          <p:cNvPr id="22" name="Grupo 21">
            <a:extLst>
              <a:ext uri="{FF2B5EF4-FFF2-40B4-BE49-F238E27FC236}">
                <a16:creationId xmlns:a16="http://schemas.microsoft.com/office/drawing/2014/main" id="{C361673A-DA0E-7A83-7F16-51414A5ACF88}"/>
              </a:ext>
            </a:extLst>
          </p:cNvPr>
          <p:cNvGrpSpPr/>
          <p:nvPr/>
        </p:nvGrpSpPr>
        <p:grpSpPr>
          <a:xfrm>
            <a:off x="8585028" y="3778537"/>
            <a:ext cx="3240000" cy="3029912"/>
            <a:chOff x="-183639" y="-444400"/>
            <a:chExt cx="6969964" cy="8840599"/>
          </a:xfrm>
        </p:grpSpPr>
        <p:sp>
          <p:nvSpPr>
            <p:cNvPr id="20" name="CuadroTexto 19">
              <a:extLst>
                <a:ext uri="{FF2B5EF4-FFF2-40B4-BE49-F238E27FC236}">
                  <a16:creationId xmlns:a16="http://schemas.microsoft.com/office/drawing/2014/main" id="{C02C2DD6-ADCA-A20A-8E0B-092ACDE1F0CC}"/>
                </a:ext>
              </a:extLst>
            </p:cNvPr>
            <p:cNvSpPr txBox="1"/>
            <p:nvPr/>
          </p:nvSpPr>
          <p:spPr>
            <a:xfrm>
              <a:off x="52729" y="6510351"/>
              <a:ext cx="6733596" cy="1885848"/>
            </a:xfrm>
            <a:prstGeom prst="rect">
              <a:avLst/>
            </a:prstGeom>
            <a:noFill/>
          </p:spPr>
          <p:txBody>
            <a:bodyPr wrap="none" rtlCol="0">
              <a:spAutoFit/>
            </a:bodyPr>
            <a:lstStyle/>
            <a:p>
              <a:r>
                <a:rPr lang="en-US" sz="1200" dirty="0" err="1">
                  <a:effectLst/>
                  <a:ea typeface="Times New Roman" panose="02020603050405020304" pitchFamily="18" charset="0"/>
                </a:rPr>
                <a:t>Bangdiwala's</a:t>
              </a:r>
              <a:r>
                <a:rPr lang="en-US" sz="1200" dirty="0">
                  <a:effectLst/>
                  <a:ea typeface="Times New Roman" panose="02020603050405020304" pitchFamily="18" charset="0"/>
                </a:rPr>
                <a:t> Observer Agreement</a:t>
              </a:r>
              <a:r>
                <a:rPr lang="es-UY" sz="1200" dirty="0">
                  <a:effectLst/>
                </a:rPr>
                <a:t> : 0.10</a:t>
              </a:r>
            </a:p>
            <a:p>
              <a:r>
                <a:rPr lang="en-US" sz="1200" dirty="0" err="1">
                  <a:effectLst/>
                  <a:ea typeface="Times New Roman" panose="02020603050405020304" pitchFamily="18" charset="0"/>
                </a:rPr>
                <a:t>Bangdiwala’s</a:t>
              </a:r>
              <a:r>
                <a:rPr lang="en-US" sz="1200" dirty="0">
                  <a:effectLst/>
                  <a:ea typeface="Times New Roman" panose="02020603050405020304" pitchFamily="18" charset="0"/>
                </a:rPr>
                <a:t> Weighted Observer Agreement: 0.63 </a:t>
              </a:r>
              <a:endParaRPr lang="es-ES_tradnl" sz="1200" dirty="0"/>
            </a:p>
            <a:p>
              <a:endParaRPr lang="es-ES_tradnl" sz="1200" dirty="0"/>
            </a:p>
          </p:txBody>
        </p:sp>
        <p:pic>
          <p:nvPicPr>
            <p:cNvPr id="21" name="Imagen 20">
              <a:extLst>
                <a:ext uri="{FF2B5EF4-FFF2-40B4-BE49-F238E27FC236}">
                  <a16:creationId xmlns:a16="http://schemas.microsoft.com/office/drawing/2014/main" id="{73952DE1-2CF4-7C58-8203-1CB3621F5BE1}"/>
                </a:ext>
              </a:extLst>
            </p:cNvPr>
            <p:cNvPicPr>
              <a:picLocks noChangeAspect="1"/>
            </p:cNvPicPr>
            <p:nvPr/>
          </p:nvPicPr>
          <p:blipFill>
            <a:blip r:embed="rId2"/>
            <a:stretch>
              <a:fillRect/>
            </a:stretch>
          </p:blipFill>
          <p:spPr>
            <a:xfrm>
              <a:off x="-183639" y="-444400"/>
              <a:ext cx="6733597" cy="6768550"/>
            </a:xfrm>
            <a:prstGeom prst="rect">
              <a:avLst/>
            </a:prstGeom>
          </p:spPr>
        </p:pic>
      </p:grpSp>
      <p:sp>
        <p:nvSpPr>
          <p:cNvPr id="10" name="Marcador de contenido 9">
            <a:extLst>
              <a:ext uri="{FF2B5EF4-FFF2-40B4-BE49-F238E27FC236}">
                <a16:creationId xmlns:a16="http://schemas.microsoft.com/office/drawing/2014/main" id="{861DEAF5-1051-4C9A-27D0-7AD603C5E00F}"/>
              </a:ext>
            </a:extLst>
          </p:cNvPr>
          <p:cNvSpPr>
            <a:spLocks noGrp="1"/>
          </p:cNvSpPr>
          <p:nvPr>
            <p:ph idx="1"/>
          </p:nvPr>
        </p:nvSpPr>
        <p:spPr>
          <a:xfrm>
            <a:off x="5731329" y="843274"/>
            <a:ext cx="5638800" cy="4583802"/>
          </a:xfrm>
        </p:spPr>
        <p:txBody>
          <a:bodyPr>
            <a:normAutofit/>
          </a:bodyPr>
          <a:lstStyle/>
          <a:p>
            <a:endParaRPr lang="es-CL" sz="1200" dirty="0">
              <a:solidFill>
                <a:srgbClr val="003C58"/>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331D765B-9F15-AE30-60CF-B0E5D6C7860E}"/>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1200"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E4993149-5390-A2D7-185C-E7E88697E98D}"/>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53789" y="210403"/>
            <a:ext cx="4880907" cy="5285038"/>
          </a:xfrm>
          <a:prstGeom prst="rect">
            <a:avLst/>
          </a:prstGeom>
        </p:spPr>
      </p:pic>
      <p:sp>
        <p:nvSpPr>
          <p:cNvPr id="5" name="Título 6">
            <a:extLst>
              <a:ext uri="{FF2B5EF4-FFF2-40B4-BE49-F238E27FC236}">
                <a16:creationId xmlns:a16="http://schemas.microsoft.com/office/drawing/2014/main" id="{6D9869C9-DEEF-08D4-D80E-E3FF7EDBD946}"/>
              </a:ext>
            </a:extLst>
          </p:cNvPr>
          <p:cNvSpPr txBox="1">
            <a:spLocks/>
          </p:cNvSpPr>
          <p:nvPr/>
        </p:nvSpPr>
        <p:spPr>
          <a:xfrm>
            <a:off x="-188215" y="5716452"/>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600"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5E13B74A-6E0F-3CDE-9129-CE5B4933E96A}"/>
              </a:ext>
            </a:extLst>
          </p:cNvPr>
          <p:cNvSpPr/>
          <p:nvPr/>
        </p:nvSpPr>
        <p:spPr>
          <a:xfrm rot="5400000">
            <a:off x="-286342" y="1625552"/>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endParaRPr lang="es-UY" sz="1600" dirty="0">
              <a:solidFill>
                <a:schemeClr val="tx1"/>
              </a:solidFill>
            </a:endParaRPr>
          </a:p>
        </p:txBody>
      </p:sp>
      <p:sp>
        <p:nvSpPr>
          <p:cNvPr id="4" name="Rectángulo 3">
            <a:extLst>
              <a:ext uri="{FF2B5EF4-FFF2-40B4-BE49-F238E27FC236}">
                <a16:creationId xmlns:a16="http://schemas.microsoft.com/office/drawing/2014/main" id="{B1DE6744-3E7D-F833-672F-4C0A4AF79E55}"/>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200"/>
          </a:p>
        </p:txBody>
      </p:sp>
      <p:grpSp>
        <p:nvGrpSpPr>
          <p:cNvPr id="13" name="Grupo 12">
            <a:extLst>
              <a:ext uri="{FF2B5EF4-FFF2-40B4-BE49-F238E27FC236}">
                <a16:creationId xmlns:a16="http://schemas.microsoft.com/office/drawing/2014/main" id="{9483501D-4EFF-D582-D266-EEAB2CE53F40}"/>
              </a:ext>
            </a:extLst>
          </p:cNvPr>
          <p:cNvGrpSpPr/>
          <p:nvPr/>
        </p:nvGrpSpPr>
        <p:grpSpPr>
          <a:xfrm>
            <a:off x="5660341" y="1672023"/>
            <a:ext cx="3240000" cy="2760159"/>
            <a:chOff x="635114" y="-1365121"/>
            <a:chExt cx="6883495" cy="8831083"/>
          </a:xfrm>
        </p:grpSpPr>
        <p:sp>
          <p:nvSpPr>
            <p:cNvPr id="11" name="CuadroTexto 10">
              <a:extLst>
                <a:ext uri="{FF2B5EF4-FFF2-40B4-BE49-F238E27FC236}">
                  <a16:creationId xmlns:a16="http://schemas.microsoft.com/office/drawing/2014/main" id="{54B4017A-6B4D-AFCE-EEEB-1FA861DDBB6B}"/>
                </a:ext>
              </a:extLst>
            </p:cNvPr>
            <p:cNvSpPr txBox="1"/>
            <p:nvPr/>
          </p:nvSpPr>
          <p:spPr>
            <a:xfrm>
              <a:off x="1126512" y="5620673"/>
              <a:ext cx="6360361" cy="1845289"/>
            </a:xfrm>
            <a:prstGeom prst="rect">
              <a:avLst/>
            </a:prstGeom>
            <a:noFill/>
          </p:spPr>
          <p:txBody>
            <a:bodyPr wrap="none" rtlCol="0">
              <a:spAutoFit/>
            </a:bodyPr>
            <a:lstStyle/>
            <a:p>
              <a:r>
                <a:rPr lang="en-US" sz="1200" dirty="0" err="1">
                  <a:effectLst/>
                  <a:ea typeface="Times New Roman" panose="02020603050405020304" pitchFamily="18" charset="0"/>
                </a:rPr>
                <a:t>Bangdiwala's</a:t>
              </a:r>
              <a:r>
                <a:rPr lang="en-US" sz="1200" dirty="0">
                  <a:effectLst/>
                  <a:ea typeface="Times New Roman" panose="02020603050405020304" pitchFamily="18" charset="0"/>
                </a:rPr>
                <a:t> Observer Agreement</a:t>
              </a:r>
              <a:r>
                <a:rPr lang="es-UY" sz="1200" dirty="0">
                  <a:effectLst/>
                </a:rPr>
                <a:t> : 0.25</a:t>
              </a:r>
            </a:p>
            <a:p>
              <a:r>
                <a:rPr lang="en-US" sz="1200" dirty="0" err="1">
                  <a:effectLst/>
                  <a:ea typeface="Times New Roman" panose="02020603050405020304" pitchFamily="18" charset="0"/>
                </a:rPr>
                <a:t>Bangdiwala’s</a:t>
              </a:r>
              <a:r>
                <a:rPr lang="en-US" sz="1200" dirty="0">
                  <a:effectLst/>
                  <a:ea typeface="Times New Roman" panose="02020603050405020304" pitchFamily="18" charset="0"/>
                </a:rPr>
                <a:t> Weighted Observer Agreement: 0.52 </a:t>
              </a:r>
              <a:endParaRPr lang="es-ES_tradnl" sz="1200" dirty="0"/>
            </a:p>
            <a:p>
              <a:endParaRPr lang="es-ES_tradnl" sz="1200" dirty="0"/>
            </a:p>
          </p:txBody>
        </p:sp>
        <p:pic>
          <p:nvPicPr>
            <p:cNvPr id="12" name="Imagen 11">
              <a:extLst>
                <a:ext uri="{FF2B5EF4-FFF2-40B4-BE49-F238E27FC236}">
                  <a16:creationId xmlns:a16="http://schemas.microsoft.com/office/drawing/2014/main" id="{EAC08F2E-477D-5144-6FA3-ED7CB71CE3BE}"/>
                </a:ext>
              </a:extLst>
            </p:cNvPr>
            <p:cNvPicPr>
              <a:picLocks noChangeAspect="1"/>
            </p:cNvPicPr>
            <p:nvPr/>
          </p:nvPicPr>
          <p:blipFill>
            <a:blip r:embed="rId4"/>
            <a:stretch>
              <a:fillRect/>
            </a:stretch>
          </p:blipFill>
          <p:spPr>
            <a:xfrm>
              <a:off x="635114" y="-1365121"/>
              <a:ext cx="6883495" cy="6967733"/>
            </a:xfrm>
            <a:prstGeom prst="rect">
              <a:avLst/>
            </a:prstGeom>
          </p:spPr>
        </p:pic>
      </p:grpSp>
      <p:grpSp>
        <p:nvGrpSpPr>
          <p:cNvPr id="16" name="Grupo 15">
            <a:extLst>
              <a:ext uri="{FF2B5EF4-FFF2-40B4-BE49-F238E27FC236}">
                <a16:creationId xmlns:a16="http://schemas.microsoft.com/office/drawing/2014/main" id="{5D8F71CD-E6DD-AA3B-AB37-B82F6961525C}"/>
              </a:ext>
            </a:extLst>
          </p:cNvPr>
          <p:cNvGrpSpPr/>
          <p:nvPr/>
        </p:nvGrpSpPr>
        <p:grpSpPr>
          <a:xfrm>
            <a:off x="3406840" y="3969575"/>
            <a:ext cx="3240000" cy="2805838"/>
            <a:chOff x="-1113090" y="-741107"/>
            <a:chExt cx="7673152" cy="8681079"/>
          </a:xfrm>
        </p:grpSpPr>
        <p:sp>
          <p:nvSpPr>
            <p:cNvPr id="14" name="CuadroTexto 13">
              <a:extLst>
                <a:ext uri="{FF2B5EF4-FFF2-40B4-BE49-F238E27FC236}">
                  <a16:creationId xmlns:a16="http://schemas.microsoft.com/office/drawing/2014/main" id="{25E40B8D-1DEA-8699-9B18-7FABB5236081}"/>
                </a:ext>
              </a:extLst>
            </p:cNvPr>
            <p:cNvSpPr txBox="1"/>
            <p:nvPr/>
          </p:nvSpPr>
          <p:spPr>
            <a:xfrm>
              <a:off x="0" y="5940266"/>
              <a:ext cx="6560062" cy="1999706"/>
            </a:xfrm>
            <a:prstGeom prst="rect">
              <a:avLst/>
            </a:prstGeom>
            <a:noFill/>
          </p:spPr>
          <p:txBody>
            <a:bodyPr wrap="none" rtlCol="0">
              <a:spAutoFit/>
            </a:bodyPr>
            <a:lstStyle/>
            <a:p>
              <a:r>
                <a:rPr lang="en-US" sz="1200" dirty="0" err="1">
                  <a:effectLst/>
                  <a:ea typeface="Times New Roman" panose="02020603050405020304" pitchFamily="18" charset="0"/>
                </a:rPr>
                <a:t>Bangdiwala's</a:t>
              </a:r>
              <a:r>
                <a:rPr lang="en-US" sz="1200" dirty="0">
                  <a:effectLst/>
                  <a:ea typeface="Times New Roman" panose="02020603050405020304" pitchFamily="18" charset="0"/>
                </a:rPr>
                <a:t> Observer Agreement</a:t>
              </a:r>
              <a:r>
                <a:rPr lang="es-UY" sz="1200" dirty="0">
                  <a:effectLst/>
                </a:rPr>
                <a:t> : 0.35</a:t>
              </a:r>
            </a:p>
            <a:p>
              <a:r>
                <a:rPr lang="en-US" sz="1200" dirty="0" err="1">
                  <a:effectLst/>
                  <a:ea typeface="Times New Roman" panose="02020603050405020304" pitchFamily="18" charset="0"/>
                </a:rPr>
                <a:t>Bangdiwala’s</a:t>
              </a:r>
              <a:r>
                <a:rPr lang="en-US" sz="1200" dirty="0">
                  <a:effectLst/>
                  <a:ea typeface="Times New Roman" panose="02020603050405020304" pitchFamily="18" charset="0"/>
                </a:rPr>
                <a:t> Weighted Observer Agreement: 0.67 </a:t>
              </a:r>
              <a:endParaRPr lang="es-ES_tradnl" sz="1200" dirty="0"/>
            </a:p>
            <a:p>
              <a:endParaRPr lang="es-ES_tradnl" sz="1200" dirty="0"/>
            </a:p>
          </p:txBody>
        </p:sp>
        <p:pic>
          <p:nvPicPr>
            <p:cNvPr id="15" name="Imagen 14">
              <a:extLst>
                <a:ext uri="{FF2B5EF4-FFF2-40B4-BE49-F238E27FC236}">
                  <a16:creationId xmlns:a16="http://schemas.microsoft.com/office/drawing/2014/main" id="{2BFD75A4-95F5-D6E2-857A-9B1F10E484E3}"/>
                </a:ext>
              </a:extLst>
            </p:cNvPr>
            <p:cNvPicPr>
              <a:picLocks noChangeAspect="1"/>
            </p:cNvPicPr>
            <p:nvPr/>
          </p:nvPicPr>
          <p:blipFill>
            <a:blip r:embed="rId5"/>
            <a:stretch>
              <a:fillRect/>
            </a:stretch>
          </p:blipFill>
          <p:spPr>
            <a:xfrm>
              <a:off x="-1113090" y="-741107"/>
              <a:ext cx="6708189" cy="6754452"/>
            </a:xfrm>
            <a:prstGeom prst="rect">
              <a:avLst/>
            </a:prstGeom>
          </p:spPr>
        </p:pic>
      </p:grpSp>
      <p:grpSp>
        <p:nvGrpSpPr>
          <p:cNvPr id="19" name="Grupo 18">
            <a:extLst>
              <a:ext uri="{FF2B5EF4-FFF2-40B4-BE49-F238E27FC236}">
                <a16:creationId xmlns:a16="http://schemas.microsoft.com/office/drawing/2014/main" id="{279D4A55-BE25-0DE4-FF3A-D3246E9FB4C8}"/>
              </a:ext>
            </a:extLst>
          </p:cNvPr>
          <p:cNvGrpSpPr/>
          <p:nvPr/>
        </p:nvGrpSpPr>
        <p:grpSpPr>
          <a:xfrm>
            <a:off x="8585028" y="223700"/>
            <a:ext cx="3240000" cy="2813115"/>
            <a:chOff x="-295906" y="1144879"/>
            <a:chExt cx="5157893" cy="6665304"/>
          </a:xfrm>
        </p:grpSpPr>
        <p:sp>
          <p:nvSpPr>
            <p:cNvPr id="17" name="CuadroTexto 16">
              <a:extLst>
                <a:ext uri="{FF2B5EF4-FFF2-40B4-BE49-F238E27FC236}">
                  <a16:creationId xmlns:a16="http://schemas.microsoft.com/office/drawing/2014/main" id="{B70D97DC-89A1-24E8-0B01-ABE2607713E4}"/>
                </a:ext>
              </a:extLst>
            </p:cNvPr>
            <p:cNvSpPr txBox="1"/>
            <p:nvPr/>
          </p:nvSpPr>
          <p:spPr>
            <a:xfrm>
              <a:off x="82373" y="6278787"/>
              <a:ext cx="4693200" cy="1531396"/>
            </a:xfrm>
            <a:prstGeom prst="rect">
              <a:avLst/>
            </a:prstGeom>
            <a:noFill/>
          </p:spPr>
          <p:txBody>
            <a:bodyPr wrap="none" rtlCol="0">
              <a:spAutoFit/>
            </a:bodyPr>
            <a:lstStyle/>
            <a:p>
              <a:r>
                <a:rPr lang="en-US" sz="1200" dirty="0" err="1">
                  <a:effectLst/>
                  <a:ea typeface="Times New Roman" panose="02020603050405020304" pitchFamily="18" charset="0"/>
                </a:rPr>
                <a:t>Bangdiwala's</a:t>
              </a:r>
              <a:r>
                <a:rPr lang="en-US" sz="1200" dirty="0">
                  <a:effectLst/>
                  <a:ea typeface="Times New Roman" panose="02020603050405020304" pitchFamily="18" charset="0"/>
                </a:rPr>
                <a:t> Observer Agreement</a:t>
              </a:r>
              <a:r>
                <a:rPr lang="es-UY" sz="1200" dirty="0">
                  <a:effectLst/>
                </a:rPr>
                <a:t> : 0.37</a:t>
              </a:r>
            </a:p>
            <a:p>
              <a:r>
                <a:rPr lang="en-US" sz="1200" dirty="0" err="1">
                  <a:effectLst/>
                  <a:ea typeface="Times New Roman" panose="02020603050405020304" pitchFamily="18" charset="0"/>
                </a:rPr>
                <a:t>Bangdiwala’s</a:t>
              </a:r>
              <a:r>
                <a:rPr lang="en-US" sz="1200" dirty="0">
                  <a:effectLst/>
                  <a:ea typeface="Times New Roman" panose="02020603050405020304" pitchFamily="18" charset="0"/>
                </a:rPr>
                <a:t> Weighted Observer Agreement: 0.67 </a:t>
              </a:r>
              <a:endParaRPr lang="es-ES_tradnl" sz="1200" dirty="0"/>
            </a:p>
            <a:p>
              <a:endParaRPr lang="es-ES_tradnl" sz="1200" dirty="0"/>
            </a:p>
          </p:txBody>
        </p:sp>
        <p:pic>
          <p:nvPicPr>
            <p:cNvPr id="18" name="Imagen 17">
              <a:extLst>
                <a:ext uri="{FF2B5EF4-FFF2-40B4-BE49-F238E27FC236}">
                  <a16:creationId xmlns:a16="http://schemas.microsoft.com/office/drawing/2014/main" id="{B46175A7-A993-0DF8-EE0A-19BDE3C1E76D}"/>
                </a:ext>
              </a:extLst>
            </p:cNvPr>
            <p:cNvPicPr>
              <a:picLocks noChangeAspect="1"/>
            </p:cNvPicPr>
            <p:nvPr/>
          </p:nvPicPr>
          <p:blipFill>
            <a:blip r:embed="rId6"/>
            <a:stretch>
              <a:fillRect/>
            </a:stretch>
          </p:blipFill>
          <p:spPr>
            <a:xfrm>
              <a:off x="-295906" y="1144879"/>
              <a:ext cx="5157893" cy="5104627"/>
            </a:xfrm>
            <a:prstGeom prst="rect">
              <a:avLst/>
            </a:prstGeom>
          </p:spPr>
        </p:pic>
      </p:grpSp>
      <p:grpSp>
        <p:nvGrpSpPr>
          <p:cNvPr id="9" name="Grupo 8">
            <a:extLst>
              <a:ext uri="{FF2B5EF4-FFF2-40B4-BE49-F238E27FC236}">
                <a16:creationId xmlns:a16="http://schemas.microsoft.com/office/drawing/2014/main" id="{7F2C9830-3084-C23C-5F4F-5EFF22A893CD}"/>
              </a:ext>
            </a:extLst>
          </p:cNvPr>
          <p:cNvGrpSpPr/>
          <p:nvPr/>
        </p:nvGrpSpPr>
        <p:grpSpPr>
          <a:xfrm>
            <a:off x="3316877" y="455644"/>
            <a:ext cx="3525489" cy="2520000"/>
            <a:chOff x="1139730" y="-443464"/>
            <a:chExt cx="4974957" cy="5755768"/>
          </a:xfrm>
        </p:grpSpPr>
        <p:pic>
          <p:nvPicPr>
            <p:cNvPr id="7" name="Imagen 6">
              <a:extLst>
                <a:ext uri="{FF2B5EF4-FFF2-40B4-BE49-F238E27FC236}">
                  <a16:creationId xmlns:a16="http://schemas.microsoft.com/office/drawing/2014/main" id="{6A2F2B44-7ADA-E867-DCA8-EB51693CD86B}"/>
                </a:ext>
              </a:extLst>
            </p:cNvPr>
            <p:cNvPicPr>
              <a:picLocks noChangeAspect="1"/>
            </p:cNvPicPr>
            <p:nvPr/>
          </p:nvPicPr>
          <p:blipFill>
            <a:blip r:embed="rId7"/>
            <a:stretch>
              <a:fillRect/>
            </a:stretch>
          </p:blipFill>
          <p:spPr>
            <a:xfrm>
              <a:off x="1262896" y="-443464"/>
              <a:ext cx="4851791" cy="4851789"/>
            </a:xfrm>
            <a:prstGeom prst="rect">
              <a:avLst/>
            </a:prstGeom>
          </p:spPr>
        </p:pic>
        <p:sp>
          <p:nvSpPr>
            <p:cNvPr id="8" name="CuadroTexto 7">
              <a:extLst>
                <a:ext uri="{FF2B5EF4-FFF2-40B4-BE49-F238E27FC236}">
                  <a16:creationId xmlns:a16="http://schemas.microsoft.com/office/drawing/2014/main" id="{720E84C0-9F09-9CB8-1AA5-B39054D296F2}"/>
                </a:ext>
              </a:extLst>
            </p:cNvPr>
            <p:cNvSpPr txBox="1"/>
            <p:nvPr/>
          </p:nvSpPr>
          <p:spPr>
            <a:xfrm>
              <a:off x="1139730" y="4365248"/>
              <a:ext cx="4728340" cy="947056"/>
            </a:xfrm>
            <a:prstGeom prst="rect">
              <a:avLst/>
            </a:prstGeom>
            <a:noFill/>
          </p:spPr>
          <p:txBody>
            <a:bodyPr wrap="none" rtlCol="0">
              <a:spAutoFit/>
            </a:bodyPr>
            <a:lstStyle/>
            <a:p>
              <a:r>
                <a:rPr lang="en-US" sz="1200" dirty="0" err="1">
                  <a:effectLst/>
                  <a:ea typeface="Times New Roman" panose="02020603050405020304" pitchFamily="18" charset="0"/>
                </a:rPr>
                <a:t>Bangdiwala's</a:t>
              </a:r>
              <a:r>
                <a:rPr lang="en-US" sz="1200" dirty="0">
                  <a:effectLst/>
                  <a:ea typeface="Times New Roman" panose="02020603050405020304" pitchFamily="18" charset="0"/>
                </a:rPr>
                <a:t> Observer Agreement</a:t>
              </a:r>
              <a:r>
                <a:rPr lang="es-UY" sz="1200" dirty="0">
                  <a:effectLst/>
                </a:rPr>
                <a:t> : 0.28</a:t>
              </a:r>
            </a:p>
            <a:p>
              <a:r>
                <a:rPr lang="en-US" sz="1200" dirty="0" err="1">
                  <a:effectLst/>
                  <a:ea typeface="Times New Roman" panose="02020603050405020304" pitchFamily="18" charset="0"/>
                </a:rPr>
                <a:t>Bangdiwala’s</a:t>
              </a:r>
              <a:r>
                <a:rPr lang="en-US" sz="1200" dirty="0">
                  <a:effectLst/>
                  <a:ea typeface="Times New Roman" panose="02020603050405020304" pitchFamily="18" charset="0"/>
                </a:rPr>
                <a:t> Weighted Observer Agreement: 0.72 </a:t>
              </a:r>
              <a:endParaRPr lang="es-ES_tradnl" sz="1200" dirty="0"/>
            </a:p>
          </p:txBody>
        </p:sp>
      </p:grpSp>
    </p:spTree>
    <p:extLst>
      <p:ext uri="{BB962C8B-B14F-4D97-AF65-F5344CB8AC3E}">
        <p14:creationId xmlns:p14="http://schemas.microsoft.com/office/powerpoint/2010/main" val="233251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1AEA8C8-5334-ABB2-996B-DEAD2EEDE3A3}"/>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7531610" y="365125"/>
            <a:ext cx="3822189" cy="991402"/>
          </a:xfrm>
        </p:spPr>
        <p:txBody>
          <a:bodyPr>
            <a:normAutofit/>
          </a:bodyPr>
          <a:lstStyle/>
          <a:p>
            <a:pPr algn="r"/>
            <a:r>
              <a:rPr lang="es-CL" sz="4000" b="1">
                <a:solidFill>
                  <a:srgbClr val="003C58"/>
                </a:solidFill>
                <a:effectLst/>
                <a:latin typeface="Arial" panose="020B0604020202020204" pitchFamily="34" charset="0"/>
                <a:cs typeface="Arial" panose="020B0604020202020204" pitchFamily="34" charset="0"/>
              </a:rPr>
              <a:t>Conclusiones</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741429CA-67ED-8F95-167B-2C2CC79392D1}"/>
              </a:ext>
            </a:extLst>
          </p:cNvPr>
          <p:cNvSpPr/>
          <p:nvPr/>
        </p:nvSpPr>
        <p:spPr>
          <a:xfrm>
            <a:off x="2934119" y="1527349"/>
            <a:ext cx="8912887" cy="4762919"/>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contenido 5">
            <a:extLst>
              <a:ext uri="{FF2B5EF4-FFF2-40B4-BE49-F238E27FC236}">
                <a16:creationId xmlns:a16="http://schemas.microsoft.com/office/drawing/2014/main" id="{3734FF41-EB5B-2A1D-611B-7172DB769727}"/>
              </a:ext>
            </a:extLst>
          </p:cNvPr>
          <p:cNvSpPr>
            <a:spLocks noGrp="1"/>
          </p:cNvSpPr>
          <p:nvPr>
            <p:ph idx="1"/>
          </p:nvPr>
        </p:nvSpPr>
        <p:spPr>
          <a:xfrm>
            <a:off x="3908810" y="1959429"/>
            <a:ext cx="7444990" cy="4217534"/>
          </a:xfrm>
        </p:spPr>
        <p:txBody>
          <a:bodyPr>
            <a:normAutofit/>
          </a:bodyPr>
          <a:lstStyle/>
          <a:p>
            <a:r>
              <a:rPr lang="es-UY" dirty="0"/>
              <a:t>Alta prevalencia de alteraciones lipídicas en la infancia, especialmente hipertrigliceridemia y HDL bajo.</a:t>
            </a:r>
          </a:p>
          <a:p>
            <a:r>
              <a:rPr lang="es-UY" dirty="0"/>
              <a:t>Concordancia entre padres e hijos fue limitada, aunque la sensibilidad y especificidad fue mayor que antecedentes familiares autorreportados. </a:t>
            </a:r>
          </a:p>
          <a:p>
            <a:r>
              <a:rPr lang="es-UY" dirty="0"/>
              <a:t>Estos hallazgos subrayan la relevancia de evaluar directamente el perfil lipídico de los padres como herramienta para la detección temprana de dislipidemias en niños.</a:t>
            </a:r>
          </a:p>
          <a:p>
            <a:endParaRPr lang="es-CL" sz="2000" dirty="0">
              <a:solidFill>
                <a:srgbClr val="003C58"/>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EDF8EA7F-02D4-A20C-3762-DD60DA0990D2}"/>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9969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8D2B1E-D81A-4484-FA28-1772704FA3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E58AEEE6-C2AB-BF78-7975-CD51848EC6BE}"/>
              </a:ext>
            </a:extLst>
          </p:cNvPr>
          <p:cNvSpPr/>
          <p:nvPr/>
        </p:nvSpPr>
        <p:spPr>
          <a:xfrm>
            <a:off x="838198" y="2059912"/>
            <a:ext cx="10429570" cy="4230356"/>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C702AF4E-8E91-F51F-EEDB-22302900B914}"/>
              </a:ext>
            </a:extLst>
          </p:cNvPr>
          <p:cNvSpPr>
            <a:spLocks noGrp="1"/>
          </p:cNvSpPr>
          <p:nvPr>
            <p:ph type="title"/>
          </p:nvPr>
        </p:nvSpPr>
        <p:spPr>
          <a:xfrm>
            <a:off x="838199" y="626382"/>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18D26994-CF63-52B1-84B7-690D928ADDE5}"/>
              </a:ext>
            </a:extLst>
          </p:cNvPr>
          <p:cNvSpPr>
            <a:spLocks noGrp="1"/>
          </p:cNvSpPr>
          <p:nvPr>
            <p:ph idx="1"/>
          </p:nvPr>
        </p:nvSpPr>
        <p:spPr>
          <a:xfrm>
            <a:off x="1601981" y="2578327"/>
            <a:ext cx="8902004" cy="3262941"/>
          </a:xfrm>
        </p:spPr>
        <p:txBody>
          <a:bodyPr>
            <a:normAutofit fontScale="47500" lnSpcReduction="20000"/>
          </a:bodyPr>
          <a:lstStyle/>
          <a:p>
            <a:pPr marL="342900" indent="-342900">
              <a:lnSpc>
                <a:spcPct val="150000"/>
              </a:lnSpc>
            </a:pPr>
            <a:r>
              <a:rPr lang="es-UY" sz="2400" dirty="0"/>
              <a:t>Bangdiwala, S. I. (2017). Graphical aids for visualizing and interpreting patterns in departures from agreement in ordinal categorical observer agreement data. </a:t>
            </a:r>
            <a:r>
              <a:rPr lang="es-UY" sz="2400" i="1" dirty="0"/>
              <a:t>Journal of Biopharmaceutical Statistics</a:t>
            </a:r>
            <a:r>
              <a:rPr lang="es-UY" sz="2400" dirty="0"/>
              <a:t>, </a:t>
            </a:r>
            <a:r>
              <a:rPr lang="es-UY" sz="2400" i="1" dirty="0"/>
              <a:t>27</a:t>
            </a:r>
            <a:r>
              <a:rPr lang="es-UY" sz="2400" dirty="0"/>
              <a:t>(5), 773–783. https://doi.org/10.1080/10543406.2016.1273941</a:t>
            </a:r>
          </a:p>
          <a:p>
            <a:pPr marL="342900" indent="-342900">
              <a:lnSpc>
                <a:spcPct val="150000"/>
              </a:lnSpc>
            </a:pPr>
            <a:r>
              <a:rPr lang="es-UY" sz="2400" dirty="0"/>
              <a:t>Robledo, J. A., &amp; Siccardi, L. J. (2016). Relación entre factores genéticos y medioambientales y la hipercolesterolemia en niños. </a:t>
            </a:r>
            <a:r>
              <a:rPr lang="es-UY" sz="2400" i="1" dirty="0"/>
              <a:t>Archivos Argentinos de Pediatria</a:t>
            </a:r>
            <a:r>
              <a:rPr lang="es-UY" sz="2400" dirty="0"/>
              <a:t>, </a:t>
            </a:r>
            <a:r>
              <a:rPr lang="es-UY" sz="2400" i="1" dirty="0"/>
              <a:t>114</a:t>
            </a:r>
            <a:r>
              <a:rPr lang="es-UY" sz="2400" dirty="0"/>
              <a:t>(5), 419–425. https://doi.org/10.5546/aap.2016.419</a:t>
            </a:r>
          </a:p>
          <a:p>
            <a:pPr marL="342900" indent="-342900">
              <a:lnSpc>
                <a:spcPct val="150000"/>
              </a:lnSpc>
            </a:pPr>
            <a:r>
              <a:rPr lang="es-UY" sz="2400" dirty="0"/>
              <a:t>Robledo, J. A., Siccardi, L. J., Gallindo, L. M., Bangdiwala, S. I., Colombero, J., &amp; Giorgi, D. (2019). Parental hypercholesterolemia and family medical history as predictors of hypercholesterolemia in their children. </a:t>
            </a:r>
            <a:r>
              <a:rPr lang="es-UY" sz="2400" i="1" dirty="0"/>
              <a:t>Archivos Argentinos de Pediatria</a:t>
            </a:r>
            <a:r>
              <a:rPr lang="es-UY" sz="2400" dirty="0"/>
              <a:t>, </a:t>
            </a:r>
            <a:r>
              <a:rPr lang="es-UY" sz="2400" i="1" dirty="0"/>
              <a:t>117</a:t>
            </a:r>
            <a:r>
              <a:rPr lang="es-UY" sz="2400" dirty="0"/>
              <a:t>(1), 41–47. https://doi.org/10.5546/aap.2019.eng.41</a:t>
            </a:r>
          </a:p>
          <a:p>
            <a:pPr marL="342900" indent="-342900">
              <a:lnSpc>
                <a:spcPct val="150000"/>
              </a:lnSpc>
            </a:pPr>
            <a:r>
              <a:rPr lang="es-UY" sz="2400" dirty="0"/>
              <a:t>Sociedad Argentina de Pediatria. (2015). Consenso sobre manejo de las dislipidemias en pediatría. </a:t>
            </a:r>
            <a:r>
              <a:rPr lang="es-UY" sz="2400" i="1" dirty="0"/>
              <a:t>Arch Argent Pediatr</a:t>
            </a:r>
            <a:r>
              <a:rPr lang="es-UY" sz="2400" dirty="0"/>
              <a:t>, </a:t>
            </a:r>
            <a:r>
              <a:rPr lang="es-UY" sz="2400" i="1" dirty="0"/>
              <a:t>113</a:t>
            </a:r>
            <a:r>
              <a:rPr lang="es-UY" sz="2400" dirty="0"/>
              <a:t>(2), 177–186.</a:t>
            </a:r>
          </a:p>
          <a:p>
            <a:pPr marL="342900" indent="-342900">
              <a:lnSpc>
                <a:spcPct val="150000"/>
              </a:lnSpc>
            </a:pPr>
            <a:r>
              <a:rPr lang="en-US" sz="2400" dirty="0">
                <a:ea typeface="Calibri" panose="020F0502020204030204" pitchFamily="34" charset="0"/>
              </a:rPr>
              <a:t> National Cholesterol Education Program (NCEP) Expert Panel on Detection, Evaluation, and Treatment of High Blood Cholesterol in Adults (Adult Treatment Panel III). Third Report of the National Cholesterol Education Program (NCEP) Expert Panel on Detection, Evaluation, and Treatment of High Blood Cholesterol in Adults (Adult Treatment Panel III) final report. Circulation. 2002 Dec 17;106(25):3143-421. PMID: 12485966.</a:t>
            </a:r>
            <a:r>
              <a:rPr lang="es-UY" sz="2400" dirty="0"/>
              <a:t> </a:t>
            </a:r>
          </a:p>
          <a:p>
            <a:pPr marL="0" indent="0">
              <a:buNone/>
            </a:pPr>
            <a:endParaRPr lang="es-CL" dirty="0">
              <a:solidFill>
                <a:srgbClr val="003C58"/>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3357DB04-3E73-B7C0-D0F3-120EAFBEF1C5}"/>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3659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99639F-21E6-6C68-4255-3508216A48A9}"/>
              </a:ext>
            </a:extLst>
          </p:cNvPr>
          <p:cNvPicPr/>
          <p:nvPr/>
        </p:nvPicPr>
        <p:blipFill>
          <a:blip r:embed="rId2">
            <a:extLst>
              <a:ext uri="{28A0092B-C50C-407E-A947-70E740481C1C}">
                <a14:useLocalDpi xmlns:a14="http://schemas.microsoft.com/office/drawing/2010/main" val="0"/>
              </a:ext>
            </a:extLst>
          </a:blip>
          <a:srcRect t="27361"/>
          <a:stretch/>
        </p:blipFill>
        <p:spPr>
          <a:xfrm>
            <a:off x="1506326" y="-3"/>
            <a:ext cx="8744579" cy="3572933"/>
          </a:xfrm>
          <a:prstGeom prst="rect">
            <a:avLst/>
          </a:prstGeom>
        </p:spPr>
      </p:pic>
      <p:pic>
        <p:nvPicPr>
          <p:cNvPr id="7" name="Marcador de contenido 6">
            <a:extLst>
              <a:ext uri="{FF2B5EF4-FFF2-40B4-BE49-F238E27FC236}">
                <a16:creationId xmlns:a16="http://schemas.microsoft.com/office/drawing/2014/main" id="{5838A512-AE12-57FF-8D34-CDD3AF85BA86}"/>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284792" y="3882169"/>
            <a:ext cx="9361159" cy="2975831"/>
          </a:xfrm>
        </p:spPr>
      </p:pic>
      <p:sp>
        <p:nvSpPr>
          <p:cNvPr id="17" name="Rectángulo 16">
            <a:extLst>
              <a:ext uri="{FF2B5EF4-FFF2-40B4-BE49-F238E27FC236}">
                <a16:creationId xmlns:a16="http://schemas.microsoft.com/office/drawing/2014/main" id="{70D9DFCB-B7C7-0ED0-915A-9A5829B91A17}"/>
              </a:ext>
            </a:extLst>
          </p:cNvPr>
          <p:cNvSpPr/>
          <p:nvPr/>
        </p:nvSpPr>
        <p:spPr>
          <a:xfrm>
            <a:off x="10250905" y="0"/>
            <a:ext cx="1941094" cy="357293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18D5AA1-CDC1-7D36-A634-AAF831510AD4}"/>
              </a:ext>
            </a:extLst>
          </p:cNvPr>
          <p:cNvGrpSpPr/>
          <p:nvPr/>
        </p:nvGrpSpPr>
        <p:grpSpPr>
          <a:xfrm>
            <a:off x="4555997" y="2090057"/>
            <a:ext cx="7086437" cy="1463623"/>
            <a:chOff x="5505274" y="239638"/>
            <a:chExt cx="5791783" cy="1197748"/>
          </a:xfrm>
        </p:grpSpPr>
        <p:pic>
          <p:nvPicPr>
            <p:cNvPr id="12" name="Imagen 11">
              <a:extLst>
                <a:ext uri="{FF2B5EF4-FFF2-40B4-BE49-F238E27FC236}">
                  <a16:creationId xmlns:a16="http://schemas.microsoft.com/office/drawing/2014/main" id="{C3EB62E4-3290-B8B7-47ED-1278D0C7E8B1}"/>
                </a:ext>
              </a:extLst>
            </p:cNvPr>
            <p:cNvPicPr>
              <a:picLocks noChangeAspect="1"/>
            </p:cNvPicPr>
            <p:nvPr/>
          </p:nvPicPr>
          <p:blipFill>
            <a:blip r:embed="rId4"/>
            <a:srcRect r="64578"/>
            <a:stretch/>
          </p:blipFill>
          <p:spPr>
            <a:xfrm>
              <a:off x="10156193" y="239638"/>
              <a:ext cx="1140864" cy="1197748"/>
            </a:xfrm>
            <a:prstGeom prst="rect">
              <a:avLst/>
            </a:prstGeom>
          </p:spPr>
        </p:pic>
        <p:pic>
          <p:nvPicPr>
            <p:cNvPr id="13" name="Imagen 12">
              <a:extLst>
                <a:ext uri="{FF2B5EF4-FFF2-40B4-BE49-F238E27FC236}">
                  <a16:creationId xmlns:a16="http://schemas.microsoft.com/office/drawing/2014/main" id="{1774E513-9E46-916B-E2BD-22117A2FB2B0}"/>
                </a:ext>
              </a:extLst>
            </p:cNvPr>
            <p:cNvPicPr>
              <a:picLocks noChangeAspect="1"/>
            </p:cNvPicPr>
            <p:nvPr/>
          </p:nvPicPr>
          <p:blipFill>
            <a:blip r:embed="rId5"/>
            <a:stretch>
              <a:fillRect/>
            </a:stretch>
          </p:blipFill>
          <p:spPr>
            <a:xfrm>
              <a:off x="5505274" y="443736"/>
              <a:ext cx="4450386" cy="776408"/>
            </a:xfrm>
            <a:prstGeom prst="rect">
              <a:avLst/>
            </a:prstGeom>
          </p:spPr>
        </p:pic>
      </p:grpSp>
      <p:sp>
        <p:nvSpPr>
          <p:cNvPr id="2" name="Rectángulo 1">
            <a:extLst>
              <a:ext uri="{FF2B5EF4-FFF2-40B4-BE49-F238E27FC236}">
                <a16:creationId xmlns:a16="http://schemas.microsoft.com/office/drawing/2014/main" id="{941B9570-0E93-9280-B609-6C6AE24DF3A7}"/>
              </a:ext>
            </a:extLst>
          </p:cNvPr>
          <p:cNvSpPr/>
          <p:nvPr/>
        </p:nvSpPr>
        <p:spPr>
          <a:xfrm>
            <a:off x="1415420" y="0"/>
            <a:ext cx="90906" cy="357293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6316785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635</Words>
  <Application>Microsoft Macintosh PowerPoint</Application>
  <PresentationFormat>Panorámica</PresentationFormat>
  <Paragraphs>52</Paragraphs>
  <Slides>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vt:i4>
      </vt:variant>
    </vt:vector>
  </HeadingPairs>
  <TitlesOfParts>
    <vt:vector size="14" baseType="lpstr">
      <vt:lpstr>Arial</vt:lpstr>
      <vt:lpstr>Calibri</vt:lpstr>
      <vt:lpstr>Calibri Light</vt:lpstr>
      <vt:lpstr>Century Gothic</vt:lpstr>
      <vt:lpstr>Times New Roman</vt:lpstr>
      <vt:lpstr>Tema de Office</vt:lpstr>
      <vt:lpstr>Presentación de PowerPoint</vt:lpstr>
      <vt:lpstr>Presentación de PowerPoint</vt:lpstr>
      <vt:lpstr>Materiales  y métodos</vt:lpstr>
      <vt:lpstr>Presentación de PowerPoint</vt:lpstr>
      <vt:lpstr>Presentación de PowerPoint</vt:lpstr>
      <vt:lpstr>Conclusiones</vt:lpstr>
      <vt:lpstr>Referencias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Salamanca Muñoz</dc:creator>
  <cp:lastModifiedBy>Isabel Pereyra González</cp:lastModifiedBy>
  <cp:revision>15</cp:revision>
  <dcterms:created xsi:type="dcterms:W3CDTF">2023-09-24T14:12:27Z</dcterms:created>
  <dcterms:modified xsi:type="dcterms:W3CDTF">2025-11-03T00:04:07Z</dcterms:modified>
</cp:coreProperties>
</file>