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3" r:id="rId10"/>
    <p:sldId id="264" r:id="rId11"/>
    <p:sldId id="265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hpOWVqLNVuoeBzc5WNlBqvCiNcO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gnacia Navarrete Luc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4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customschemas.google.com/relationships/presentationmetadata" Target="meta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Estas cinco dimensiones dialogan entre sí: muestran que la resiliencia de la APS no depende sólo de recursos o protocolos, sino de cómo entendemos y sostenemos los vínculos humanos. Es un enfoque psicosocial y antropológico del cuidado, donde cuidar es también construir comunidad, sentido y memoria.”</a:t>
            </a:r>
            <a:endParaRPr/>
          </a:p>
        </p:txBody>
      </p:sp>
      <p:sp>
        <p:nvSpPr>
          <p:cNvPr id="144" name="Google Shape;14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5472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9153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9" name="Google Shape;89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Google Shape;90;p1"/>
            <p:cNvSpPr/>
            <p:nvPr/>
          </p:nvSpPr>
          <p:spPr>
            <a:xfrm>
              <a:off x="11945510" y="2340864"/>
              <a:ext cx="246490" cy="4517136"/>
            </a:xfrm>
            <a:prstGeom prst="rect">
              <a:avLst/>
            </a:prstGeom>
            <a:solidFill>
              <a:srgbClr val="3783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1438570" y="33083"/>
              <a:ext cx="9034266" cy="1319793"/>
            </a:xfrm>
            <a:prstGeom prst="rect">
              <a:avLst/>
            </a:prstGeom>
            <a:solidFill>
              <a:srgbClr val="003C5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2" name="Google Shape;92;p1"/>
            <p:cNvGrpSpPr/>
            <p:nvPr/>
          </p:nvGrpSpPr>
          <p:grpSpPr>
            <a:xfrm>
              <a:off x="1884169" y="371157"/>
              <a:ext cx="2506171" cy="789195"/>
              <a:chOff x="1079889" y="364283"/>
              <a:chExt cx="3498810" cy="1062561"/>
            </a:xfrm>
          </p:grpSpPr>
          <p:pic>
            <p:nvPicPr>
              <p:cNvPr id="93" name="Google Shape;93;p1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079889" y="364283"/>
                <a:ext cx="2163824" cy="10087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4" name="Google Shape;94;p1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3504831" y="442002"/>
                <a:ext cx="1073868" cy="98484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5" name="Google Shape;95;p1"/>
            <p:cNvGrpSpPr/>
            <p:nvPr/>
          </p:nvGrpSpPr>
          <p:grpSpPr>
            <a:xfrm>
              <a:off x="5616667" y="207469"/>
              <a:ext cx="4587947" cy="1112324"/>
              <a:chOff x="6363037" y="239638"/>
              <a:chExt cx="4934020" cy="1197748"/>
            </a:xfrm>
          </p:grpSpPr>
          <p:pic>
            <p:nvPicPr>
              <p:cNvPr id="96" name="Google Shape;96;p1"/>
              <p:cNvPicPr preferRelativeResize="0"/>
              <p:nvPr/>
            </p:nvPicPr>
            <p:blipFill rotWithShape="1">
              <a:blip r:embed="rId6">
                <a:alphaModFix/>
              </a:blip>
              <a:srcRect r="64578"/>
              <a:stretch/>
            </p:blipFill>
            <p:spPr>
              <a:xfrm>
                <a:off x="10156193" y="239638"/>
                <a:ext cx="1140864" cy="11977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7" name="Google Shape;97;p1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6363037" y="489227"/>
                <a:ext cx="3783531" cy="66006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98" name="Google Shape;98;p1"/>
          <p:cNvSpPr txBox="1"/>
          <p:nvPr/>
        </p:nvSpPr>
        <p:spPr>
          <a:xfrm>
            <a:off x="2683799" y="1599608"/>
            <a:ext cx="8219670" cy="2059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s-MX" sz="2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Fortaleciendo la capacidad de respuesta de la Atención Primaria de Salud a las necesidades de personas mayores en crisis </a:t>
            </a:r>
            <a:r>
              <a:rPr lang="es-MX" sz="28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sociosanitarias</a:t>
            </a:r>
            <a:r>
              <a:rPr lang="es-MX" sz="2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 lecciones de pandemia de COVID 19 </a:t>
            </a:r>
            <a:r>
              <a:rPr lang="es-MX" sz="28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(Nº </a:t>
            </a:r>
            <a:r>
              <a:rPr lang="es-MX" sz="2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1653)</a:t>
            </a:r>
            <a:endParaRPr dirty="0"/>
          </a:p>
        </p:txBody>
      </p:sp>
      <p:sp>
        <p:nvSpPr>
          <p:cNvPr id="99" name="Google Shape;99;p1"/>
          <p:cNvSpPr txBox="1"/>
          <p:nvPr/>
        </p:nvSpPr>
        <p:spPr>
          <a:xfrm>
            <a:off x="2561593" y="3926701"/>
            <a:ext cx="8344078" cy="1203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s-MX" sz="2000" b="1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Alejandra Fuentes-García</a:t>
            </a:r>
            <a:r>
              <a:rPr lang="es-MX" sz="1400" b="1" i="0" u="sng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s-MX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; Paulina Osorio-Parraguez</a:t>
            </a:r>
            <a:r>
              <a:rPr lang="es-MX" sz="2000" b="1" i="0" u="none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s-MX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; Catalina Arteaga Aguirre</a:t>
            </a:r>
            <a:r>
              <a:rPr lang="es-MX" sz="2000" b="1" i="0" u="none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s-MX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; Juan Ilabaca Mendoza</a:t>
            </a:r>
            <a:r>
              <a:rPr lang="es-MX" sz="2000" b="1" i="0" u="none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s-MX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; Ignacia Navarrete Luco</a:t>
            </a:r>
            <a:r>
              <a:rPr lang="es-MX" sz="2000" b="1" i="0" u="none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s-MX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; María Gracia Salamanca García</a:t>
            </a:r>
            <a:r>
              <a:rPr lang="es-MX" sz="2000" b="1" i="0" u="none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s-MX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; Constanza Biscarra Mc-Naughton</a:t>
            </a:r>
            <a:r>
              <a:rPr lang="es-MX" sz="2000" b="1" i="0" u="none" strike="noStrike" cap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000" b="1" i="0" u="none" strike="noStrike" cap="none" baseline="30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2561593" y="5547038"/>
            <a:ext cx="8464083" cy="972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es-MX" sz="2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s-MX" sz="2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Escuela de Salud Pública, Facultad de Medicina, Universidad de Chile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es-MX" sz="2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2. Departamento de Antropología, Facultad de Ciencias Sociales, Universidad de Chile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es-MX" sz="2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3. Departamento de Sociología, Facultad de Ciencias Sociales, Universidad de Chile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es-MX" sz="2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Autora correspondencia: alefuentes@uchile.cl </a:t>
            </a:r>
            <a:endParaRPr/>
          </a:p>
        </p:txBody>
      </p:sp>
      <p:sp>
        <p:nvSpPr>
          <p:cNvPr id="101" name="Google Shape;101;p1"/>
          <p:cNvSpPr txBox="1"/>
          <p:nvPr/>
        </p:nvSpPr>
        <p:spPr>
          <a:xfrm>
            <a:off x="414670" y="6519926"/>
            <a:ext cx="121049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i="0" u="none" strike="noStrike" cap="none">
                <a:solidFill>
                  <a:schemeClr val="lt1"/>
                </a:solidFill>
                <a:highlight>
                  <a:srgbClr val="378389"/>
                </a:highlight>
                <a:latin typeface="Calibri"/>
                <a:ea typeface="Calibri"/>
                <a:cs typeface="Calibri"/>
                <a:sym typeface="Calibri"/>
              </a:rPr>
              <a:t>ANID + Subdirección de Investigación Aplicada / el XIX Concurso de Investigación y Desarrollo en Salud 2022, SA22I0156</a:t>
            </a: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77" name="Google Shape;177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9"/>
            <p:cNvSpPr/>
            <p:nvPr/>
          </p:nvSpPr>
          <p:spPr>
            <a:xfrm>
              <a:off x="11945510" y="2340864"/>
              <a:ext cx="246490" cy="4517136"/>
            </a:xfrm>
            <a:prstGeom prst="rect">
              <a:avLst/>
            </a:prstGeom>
            <a:solidFill>
              <a:srgbClr val="3783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1438570" y="0"/>
              <a:ext cx="9034266" cy="1319793"/>
            </a:xfrm>
            <a:prstGeom prst="rect">
              <a:avLst/>
            </a:prstGeom>
            <a:solidFill>
              <a:srgbClr val="003C5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0" name="Google Shape;180;p9"/>
            <p:cNvGrpSpPr/>
            <p:nvPr/>
          </p:nvGrpSpPr>
          <p:grpSpPr>
            <a:xfrm>
              <a:off x="1884169" y="338074"/>
              <a:ext cx="2506171" cy="822278"/>
              <a:chOff x="1079889" y="319741"/>
              <a:chExt cx="3498810" cy="1107103"/>
            </a:xfrm>
          </p:grpSpPr>
          <p:pic>
            <p:nvPicPr>
              <p:cNvPr id="181" name="Google Shape;181;p9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079889" y="319741"/>
                <a:ext cx="2163825" cy="10087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2" name="Google Shape;182;p9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3504831" y="442002"/>
                <a:ext cx="1073868" cy="98484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3" name="Google Shape;183;p9"/>
            <p:cNvGrpSpPr/>
            <p:nvPr/>
          </p:nvGrpSpPr>
          <p:grpSpPr>
            <a:xfrm>
              <a:off x="5616670" y="207469"/>
              <a:ext cx="4587949" cy="1112324"/>
              <a:chOff x="6363037" y="239638"/>
              <a:chExt cx="4934020" cy="1197748"/>
            </a:xfrm>
          </p:grpSpPr>
          <p:pic>
            <p:nvPicPr>
              <p:cNvPr id="184" name="Google Shape;184;p9"/>
              <p:cNvPicPr preferRelativeResize="0"/>
              <p:nvPr/>
            </p:nvPicPr>
            <p:blipFill rotWithShape="1">
              <a:blip r:embed="rId6">
                <a:alphaModFix/>
              </a:blip>
              <a:srcRect r="64578"/>
              <a:stretch/>
            </p:blipFill>
            <p:spPr>
              <a:xfrm>
                <a:off x="10156193" y="239638"/>
                <a:ext cx="1140864" cy="11977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5" name="Google Shape;185;p9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6363037" y="489227"/>
                <a:ext cx="3783531" cy="66006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86" name="Google Shape;186;p9"/>
          <p:cNvSpPr txBox="1"/>
          <p:nvPr/>
        </p:nvSpPr>
        <p:spPr>
          <a:xfrm>
            <a:off x="2683799" y="1599609"/>
            <a:ext cx="8219670" cy="1422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s-MX"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Fortaleciendo la capacidad de respuesta de la Atención Primaria de Salud a las necesidades de personas mayores en crisis sociosanitarias: lecciones de pandemia de COVID 19 (Titulo (Nº 1653)</a:t>
            </a:r>
            <a:endParaRPr/>
          </a:p>
        </p:txBody>
      </p:sp>
      <p:sp>
        <p:nvSpPr>
          <p:cNvPr id="187" name="Google Shape;187;p9"/>
          <p:cNvSpPr txBox="1"/>
          <p:nvPr/>
        </p:nvSpPr>
        <p:spPr>
          <a:xfrm>
            <a:off x="2561593" y="3926701"/>
            <a:ext cx="8344078" cy="1203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s-MX" sz="2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Alejandra Fuentes-García</a:t>
            </a:r>
            <a:r>
              <a:rPr lang="es-MX" sz="1400" b="1" baseline="30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s-MX" sz="2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; Paulina Osorio-Parraguez</a:t>
            </a:r>
            <a:r>
              <a:rPr lang="es-MX" sz="2000" b="1" baseline="30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s-MX" sz="2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; Catalina Arteaga Aguirre</a:t>
            </a:r>
            <a:r>
              <a:rPr lang="es-MX" sz="2000" b="1" baseline="30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s-MX" sz="2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; Juan </a:t>
            </a:r>
            <a:r>
              <a:rPr lang="es-MX" sz="20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Ilabaca</a:t>
            </a:r>
            <a:r>
              <a:rPr lang="es-MX" sz="2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Mendoza</a:t>
            </a:r>
            <a:r>
              <a:rPr lang="es-MX" sz="2000" b="1" baseline="30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s-MX" sz="2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; Ignacia Navarrete Luco</a:t>
            </a:r>
            <a:r>
              <a:rPr lang="es-MX" sz="2000" b="1" baseline="30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s-MX" sz="2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; María Gracia Salamanca García</a:t>
            </a:r>
            <a:r>
              <a:rPr lang="es-MX" sz="2000" b="1" baseline="30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s-MX" sz="2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; Constanza </a:t>
            </a:r>
            <a:r>
              <a:rPr lang="es-MX" sz="20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Biscarra</a:t>
            </a:r>
            <a:r>
              <a:rPr lang="es-MX" sz="2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Mc-Naughton</a:t>
            </a:r>
            <a:r>
              <a:rPr lang="es-MX" sz="2000" b="1" baseline="30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000" b="1" baseline="30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9"/>
          <p:cNvSpPr txBox="1"/>
          <p:nvPr/>
        </p:nvSpPr>
        <p:spPr>
          <a:xfrm>
            <a:off x="2561593" y="5547038"/>
            <a:ext cx="8464083" cy="972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es-MX"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s-MX" sz="2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Escuela de Salud Pública, Facultad de Medicina, Universidad de Chile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es-MX" sz="2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2. Departamento de Antropología, Facultad de Ciencias Sociales, Universidad de Chile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es-MX" sz="2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3. Departamento de Sociología, Facultad de Ciencias Sociales, Universidad de Chile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es-MX" sz="2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Autora correspondencia: alefuentes@uchile.cl </a:t>
            </a:r>
            <a:endParaRPr/>
          </a:p>
        </p:txBody>
      </p:sp>
      <p:sp>
        <p:nvSpPr>
          <p:cNvPr id="189" name="Google Shape;189;p9"/>
          <p:cNvSpPr txBox="1"/>
          <p:nvPr/>
        </p:nvSpPr>
        <p:spPr>
          <a:xfrm>
            <a:off x="414670" y="6519926"/>
            <a:ext cx="121049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>
                <a:solidFill>
                  <a:schemeClr val="lt1"/>
                </a:solidFill>
                <a:highlight>
                  <a:srgbClr val="378389"/>
                </a:highlight>
                <a:latin typeface="Calibri"/>
                <a:ea typeface="Calibri"/>
                <a:cs typeface="Calibri"/>
                <a:sym typeface="Calibri"/>
              </a:rPr>
              <a:t>ANID + Subdirección de Investigación Aplicada / el XIX Concurso de Investigación y Desarrollo en Salud 2022, SA22I0156</a:t>
            </a: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0"/>
          <p:cNvPicPr preferRelativeResize="0"/>
          <p:nvPr/>
        </p:nvPicPr>
        <p:blipFill rotWithShape="1">
          <a:blip r:embed="rId3">
            <a:alphaModFix/>
          </a:blip>
          <a:srcRect t="27361"/>
          <a:stretch/>
        </p:blipFill>
        <p:spPr>
          <a:xfrm>
            <a:off x="1506326" y="-3"/>
            <a:ext cx="8744579" cy="3572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284792" y="3882169"/>
            <a:ext cx="9361159" cy="297583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0"/>
          <p:cNvSpPr/>
          <p:nvPr/>
        </p:nvSpPr>
        <p:spPr>
          <a:xfrm>
            <a:off x="10250905" y="0"/>
            <a:ext cx="1941094" cy="3572933"/>
          </a:xfrm>
          <a:prstGeom prst="rect">
            <a:avLst/>
          </a:prstGeom>
          <a:solidFill>
            <a:srgbClr val="00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" name="Google Shape;197;p10"/>
          <p:cNvGrpSpPr/>
          <p:nvPr/>
        </p:nvGrpSpPr>
        <p:grpSpPr>
          <a:xfrm>
            <a:off x="4555997" y="2090057"/>
            <a:ext cx="7086437" cy="1463623"/>
            <a:chOff x="5505274" y="239638"/>
            <a:chExt cx="5791783" cy="1197748"/>
          </a:xfrm>
        </p:grpSpPr>
        <p:pic>
          <p:nvPicPr>
            <p:cNvPr id="198" name="Google Shape;198;p10"/>
            <p:cNvPicPr preferRelativeResize="0"/>
            <p:nvPr/>
          </p:nvPicPr>
          <p:blipFill rotWithShape="1">
            <a:blip r:embed="rId5">
              <a:alphaModFix/>
            </a:blip>
            <a:srcRect r="64578"/>
            <a:stretch/>
          </p:blipFill>
          <p:spPr>
            <a:xfrm>
              <a:off x="10156193" y="239638"/>
              <a:ext cx="1140864" cy="11977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1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505274" y="443736"/>
              <a:ext cx="4450386" cy="7764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0" name="Google Shape;200;p10"/>
          <p:cNvSpPr/>
          <p:nvPr/>
        </p:nvSpPr>
        <p:spPr>
          <a:xfrm>
            <a:off x="1415420" y="0"/>
            <a:ext cx="90906" cy="3572930"/>
          </a:xfrm>
          <a:prstGeom prst="rect">
            <a:avLst/>
          </a:prstGeom>
          <a:solidFill>
            <a:srgbClr val="378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>
            <a:spLocks noGrp="1"/>
          </p:cNvSpPr>
          <p:nvPr>
            <p:ph type="body" idx="1"/>
          </p:nvPr>
        </p:nvSpPr>
        <p:spPr>
          <a:xfrm>
            <a:off x="589057" y="955963"/>
            <a:ext cx="5722219" cy="4946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ts val="2000"/>
              <a:buChar char="•"/>
            </a:pPr>
            <a:r>
              <a:rPr lang="es-MX" sz="2000" b="1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Envejecimiento acelerado </a:t>
            </a:r>
            <a:r>
              <a:rPr lang="es-MX" sz="200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s-MX" sz="2000" b="1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 limitaciones estructurales</a:t>
            </a:r>
            <a:r>
              <a:rPr lang="es-MX" sz="200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 del sistema de salud tensionan la </a:t>
            </a:r>
            <a:r>
              <a:rPr lang="es-MX" sz="2000" b="1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capacidad de respuesta de la APS</a:t>
            </a:r>
            <a:r>
              <a:rPr lang="es-MX" sz="200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C58"/>
              </a:buClr>
              <a:buSzPts val="2000"/>
              <a:buChar char="•"/>
            </a:pPr>
            <a:r>
              <a:rPr lang="es-MX" sz="200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La pandemia de COVID-19 afectó de forma </a:t>
            </a:r>
            <a:r>
              <a:rPr lang="es-MX" sz="2000" b="1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desproporcionada a las personas mayores</a:t>
            </a:r>
            <a:r>
              <a:rPr lang="es-MX" sz="200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, revelando brechas en </a:t>
            </a:r>
            <a:r>
              <a:rPr lang="es-MX" sz="2000" b="1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acceso, continuidad y calidad de la atención </a:t>
            </a:r>
            <a:r>
              <a:rPr lang="es-MX" sz="200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—especialmente en territorios vulnerables.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C58"/>
              </a:buClr>
              <a:buSzPts val="2000"/>
              <a:buChar char="•"/>
            </a:pPr>
            <a:r>
              <a:rPr lang="es-MX" sz="2000" b="1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Identificar dimensiones clave </a:t>
            </a:r>
            <a:r>
              <a:rPr lang="es-MX" sz="200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para fortalecer la </a:t>
            </a:r>
            <a:r>
              <a:rPr lang="es-MX" sz="2000" b="1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capacidad de respuesta de la APS </a:t>
            </a:r>
            <a:r>
              <a:rPr lang="es-MX" sz="200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frente a </a:t>
            </a:r>
            <a:r>
              <a:rPr lang="es-MX" sz="2000" b="1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crisis sociosanitarias</a:t>
            </a:r>
            <a:r>
              <a:rPr lang="es-MX" sz="200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C58"/>
              </a:buClr>
              <a:buSzPts val="2000"/>
              <a:buChar char="•"/>
            </a:pPr>
            <a:r>
              <a:rPr lang="es-MX" sz="200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A partir del </a:t>
            </a:r>
            <a:r>
              <a:rPr lang="es-MX" sz="2000" b="1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análisis de experiencias de atención a PM de 75 años </a:t>
            </a:r>
            <a:r>
              <a:rPr lang="es-MX" sz="200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en contextos </a:t>
            </a:r>
            <a:r>
              <a:rPr lang="es-MX" sz="2000" b="1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rurales y urbanos </a:t>
            </a:r>
            <a:r>
              <a:rPr lang="es-MX" sz="200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durante la pandemia por COVID-19.</a:t>
            </a:r>
            <a:endParaRPr sz="2000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2"/>
          <p:cNvPicPr preferRelativeResize="0"/>
          <p:nvPr/>
        </p:nvPicPr>
        <p:blipFill rotWithShape="1">
          <a:blip r:embed="rId3">
            <a:alphaModFix/>
          </a:blip>
          <a:srcRect l="9747" r="38303"/>
          <a:stretch/>
        </p:blipFill>
        <p:spPr>
          <a:xfrm>
            <a:off x="7311093" y="1572959"/>
            <a:ext cx="4880907" cy="528503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 txBox="1"/>
          <p:nvPr/>
        </p:nvSpPr>
        <p:spPr>
          <a:xfrm>
            <a:off x="7968344" y="765817"/>
            <a:ext cx="3657602" cy="9909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ts val="4400"/>
              <a:buFont typeface="Arial"/>
              <a:buNone/>
            </a:pPr>
            <a:r>
              <a:rPr lang="es-MX" sz="4400" b="1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Introducción</a:t>
            </a:r>
            <a:endParaRPr/>
          </a:p>
        </p:txBody>
      </p:sp>
      <p:sp>
        <p:nvSpPr>
          <p:cNvPr id="109" name="Google Shape;109;p2"/>
          <p:cNvSpPr/>
          <p:nvPr/>
        </p:nvSpPr>
        <p:spPr>
          <a:xfrm rot="-5400000">
            <a:off x="7558196" y="1983106"/>
            <a:ext cx="4477897" cy="3657602"/>
          </a:xfrm>
          <a:prstGeom prst="rect">
            <a:avLst/>
          </a:prstGeom>
          <a:gradFill>
            <a:gsLst>
              <a:gs pos="0">
                <a:srgbClr val="F5F7FC">
                  <a:alpha val="14117"/>
                </a:srgbClr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0" y="1572958"/>
            <a:ext cx="246490" cy="5285042"/>
          </a:xfrm>
          <a:prstGeom prst="rect">
            <a:avLst/>
          </a:prstGeom>
          <a:solidFill>
            <a:srgbClr val="378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>
            <a:spLocks noGrp="1"/>
          </p:cNvSpPr>
          <p:nvPr>
            <p:ph type="body" idx="1"/>
          </p:nvPr>
        </p:nvSpPr>
        <p:spPr>
          <a:xfrm>
            <a:off x="4861955" y="118188"/>
            <a:ext cx="7159981" cy="7048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ts val="2200"/>
              <a:buChar char="•"/>
            </a:pPr>
            <a:r>
              <a:rPr lang="es-MX" sz="2200" dirty="0" smtClean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Diseño </a:t>
            </a:r>
            <a:r>
              <a:rPr lang="es-MX" sz="2200" b="1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cualitativo descriptivo-explicativo con orientación de aplicación</a:t>
            </a:r>
            <a:r>
              <a:rPr lang="es-MX" sz="2200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, desarrollado en dos fases complementarias.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3C58"/>
              </a:buClr>
              <a:buSzPts val="2200"/>
              <a:buChar char="•"/>
            </a:pPr>
            <a:r>
              <a:rPr lang="es-MX" sz="2200" dirty="0" smtClean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Enfoque</a:t>
            </a:r>
            <a:r>
              <a:rPr lang="es-MX" sz="2200" dirty="0" smtClean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2200" b="1" dirty="0" smtClean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constructivista-pragmático</a:t>
            </a:r>
            <a:r>
              <a:rPr lang="es-MX" sz="2200" dirty="0" smtClean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s-MX" sz="2200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buscando traducir evidencia en </a:t>
            </a:r>
            <a:r>
              <a:rPr lang="es-MX" sz="2200" b="1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orientaciones útiles para la acción sanitaria</a:t>
            </a:r>
            <a:r>
              <a:rPr lang="es-MX" sz="2200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3C58"/>
              </a:buClr>
              <a:buSzPts val="1900"/>
              <a:buChar char="•"/>
            </a:pPr>
            <a:r>
              <a:rPr lang="es-MX" sz="1900" b="1" u="sng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Fase 1 (</a:t>
            </a:r>
            <a:r>
              <a:rPr lang="es-MX" sz="1900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(2023–2024): </a:t>
            </a:r>
            <a:r>
              <a:rPr lang="es-MX" sz="1900" b="1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Entrevistas semiestructuradas </a:t>
            </a:r>
            <a:r>
              <a:rPr lang="es-MX" sz="1900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a personas mayores sobrevivientes de COVID-19 y cuidadores/as de personas fallecidas (13 casos: 6 en Región Metropolitana, 7 en Los Lagos).</a:t>
            </a:r>
            <a:endParaRPr dirty="0"/>
          </a:p>
          <a:p>
            <a:pPr marL="712788" lvl="1" indent="-2667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3C58"/>
              </a:buClr>
              <a:buSzPts val="1900"/>
              <a:buNone/>
            </a:pPr>
            <a:r>
              <a:rPr lang="es-MX" sz="1900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   Revisión de literatura internacional sobre resiliencia en APS en crisis </a:t>
            </a:r>
            <a:r>
              <a:rPr lang="es-MX" sz="1900" dirty="0" err="1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sociosanitarias</a:t>
            </a:r>
            <a:r>
              <a:rPr lang="es-MX" sz="1900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3C58"/>
              </a:buClr>
              <a:buSzPts val="1900"/>
              <a:buChar char="•"/>
            </a:pPr>
            <a:r>
              <a:rPr lang="es-MX" sz="1900" b="1" u="sng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Fase 2</a:t>
            </a:r>
            <a:r>
              <a:rPr lang="es-MX" sz="1900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s-MX" sz="1900" b="1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Talleres participativos </a:t>
            </a:r>
            <a:r>
              <a:rPr lang="es-MX" sz="1900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con profesionales de salud y organizaciones de personas mayores, identificando </a:t>
            </a:r>
            <a:r>
              <a:rPr lang="es-MX" sz="1900" b="1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aciertos, alertas y propuestas desde una perspectiva territorial e inductiva.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3C58"/>
              </a:buClr>
              <a:buSzPts val="2200"/>
              <a:buChar char="•"/>
            </a:pPr>
            <a:r>
              <a:rPr lang="es-MX" sz="2200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Análisis de contenido temático inductivo con software </a:t>
            </a:r>
            <a:r>
              <a:rPr lang="es-MX" sz="2200" dirty="0" err="1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Atlas.ti</a:t>
            </a:r>
            <a:r>
              <a:rPr lang="es-MX" sz="2200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 v23.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3C58"/>
              </a:buClr>
              <a:buSzPts val="2200"/>
              <a:buChar char="•"/>
            </a:pPr>
            <a:r>
              <a:rPr lang="es-MX" sz="2200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Aprobación por comité de ética acreditado.</a:t>
            </a:r>
            <a:endParaRPr sz="2200" dirty="0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170064" y="2766218"/>
            <a:ext cx="288160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25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s-MX" sz="4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Materiales</a:t>
            </a:r>
            <a:br>
              <a:rPr lang="es-MX" sz="4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s-MX" sz="4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br>
              <a:rPr lang="es-MX" sz="4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s-MX" sz="4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Métodos</a:t>
            </a:r>
            <a:endParaRPr sz="4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 l="37842" r="15583"/>
          <a:stretch/>
        </p:blipFill>
        <p:spPr>
          <a:xfrm>
            <a:off x="0" y="1598929"/>
            <a:ext cx="4376057" cy="528503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/>
          <p:nvPr/>
        </p:nvSpPr>
        <p:spPr>
          <a:xfrm>
            <a:off x="490888" y="2502567"/>
            <a:ext cx="3885169" cy="3445845"/>
          </a:xfrm>
          <a:prstGeom prst="rect">
            <a:avLst/>
          </a:prstGeom>
          <a:gradFill>
            <a:gsLst>
              <a:gs pos="0">
                <a:srgbClr val="F5F7FC">
                  <a:alpha val="14117"/>
                </a:srgbClr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 txBox="1">
            <a:spLocks noGrp="1"/>
          </p:cNvSpPr>
          <p:nvPr>
            <p:ph type="title"/>
          </p:nvPr>
        </p:nvSpPr>
        <p:spPr>
          <a:xfrm>
            <a:off x="1494453" y="3233995"/>
            <a:ext cx="288160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ct val="100000"/>
              <a:buFont typeface="Arial"/>
              <a:buNone/>
            </a:pPr>
            <a:r>
              <a:rPr lang="es-MX" b="1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Materiales </a:t>
            </a:r>
            <a:br>
              <a:rPr lang="es-MX" b="1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MX" b="1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y métodos</a:t>
            </a:r>
            <a:endParaRPr/>
          </a:p>
        </p:txBody>
      </p:sp>
      <p:sp>
        <p:nvSpPr>
          <p:cNvPr id="120" name="Google Shape;120;p3"/>
          <p:cNvSpPr/>
          <p:nvPr/>
        </p:nvSpPr>
        <p:spPr>
          <a:xfrm>
            <a:off x="11945510" y="1572958"/>
            <a:ext cx="246490" cy="5285042"/>
          </a:xfrm>
          <a:prstGeom prst="rect">
            <a:avLst/>
          </a:prstGeom>
          <a:solidFill>
            <a:srgbClr val="378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4883796" y="0"/>
            <a:ext cx="7189141" cy="6385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ts val="2600"/>
              <a:buNone/>
            </a:pPr>
            <a:r>
              <a:rPr lang="es-MX" sz="2600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lang="es-MX" sz="2600" b="1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dimensiones centrales </a:t>
            </a:r>
            <a:r>
              <a:rPr lang="es-MX" sz="2600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para fortalecer respuesta APS ante necesidades de PM:</a:t>
            </a:r>
            <a:endParaRPr dirty="0"/>
          </a:p>
          <a:p>
            <a:pPr marL="228600" lvl="0" indent="-63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 dirty="0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C58"/>
              </a:buClr>
              <a:buSzPts val="2600"/>
              <a:buChar char="•"/>
            </a:pPr>
            <a:r>
              <a:rPr lang="es-MX" sz="2600" b="1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Vínculos comunitarios e intersectoriales</a:t>
            </a:r>
            <a:r>
              <a:rPr lang="es-MX" sz="2600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C58"/>
              </a:buClr>
              <a:buSzPts val="2600"/>
              <a:buChar char="•"/>
            </a:pPr>
            <a:r>
              <a:rPr lang="es-MX" sz="2600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Redes comunitarias y coordinación interinstitucional sostuvieron cuidado e información durante la crisis.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C58"/>
              </a:buClr>
              <a:buSzPts val="2600"/>
              <a:buChar char="•"/>
            </a:pPr>
            <a:r>
              <a:rPr lang="es-MX" sz="2600" b="1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Adaptación organizacional</a:t>
            </a:r>
            <a:r>
              <a:rPr lang="es-MX" sz="2600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C58"/>
              </a:buClr>
              <a:buSzPts val="2600"/>
              <a:buChar char="•"/>
            </a:pPr>
            <a:r>
              <a:rPr lang="es-MX" sz="2600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Innovaciones </a:t>
            </a:r>
            <a:r>
              <a:rPr lang="es-MX" sz="2600" dirty="0" smtClean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en </a:t>
            </a:r>
            <a:r>
              <a:rPr lang="es-MX" sz="2600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reorganización del </a:t>
            </a:r>
            <a:r>
              <a:rPr lang="es-MX" sz="2600" dirty="0" smtClean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trabajo, de espacios, </a:t>
            </a:r>
            <a:r>
              <a:rPr lang="es-MX" sz="2600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atención domiciliaria y uso flexible de recursos y tecnologías.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C58"/>
              </a:buClr>
              <a:buSzPts val="2600"/>
              <a:buChar char="•"/>
            </a:pPr>
            <a:r>
              <a:rPr lang="es-MX" sz="2600" b="1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Trato humanizado y enfoque de derechos</a:t>
            </a:r>
            <a:r>
              <a:rPr lang="es-MX" sz="2600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C58"/>
              </a:buClr>
              <a:buSzPts val="2600"/>
              <a:buChar char="•"/>
            </a:pPr>
            <a:r>
              <a:rPr lang="es-MX" sz="2600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Persistencia de discursos </a:t>
            </a:r>
            <a:r>
              <a:rPr lang="es-MX" sz="2600" dirty="0" err="1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edadistas</a:t>
            </a:r>
            <a:r>
              <a:rPr lang="es-MX" sz="2600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 y necesidad de reconocer autonomía, dignidad y participación de las personas mayores.</a:t>
            </a:r>
            <a:endParaRPr dirty="0"/>
          </a:p>
        </p:txBody>
      </p:sp>
      <p:sp>
        <p:nvSpPr>
          <p:cNvPr id="126" name="Google Shape;126;p4"/>
          <p:cNvSpPr txBox="1"/>
          <p:nvPr/>
        </p:nvSpPr>
        <p:spPr>
          <a:xfrm>
            <a:off x="119063" y="2959388"/>
            <a:ext cx="310864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s-MX" sz="4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Resultados</a:t>
            </a:r>
            <a:endParaRPr/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 l="9747" r="38303"/>
          <a:stretch/>
        </p:blipFill>
        <p:spPr>
          <a:xfrm>
            <a:off x="0" y="0"/>
            <a:ext cx="4880907" cy="5285038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/>
        </p:nvSpPr>
        <p:spPr>
          <a:xfrm>
            <a:off x="611651" y="5281891"/>
            <a:ext cx="3657602" cy="99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ts val="4400"/>
              <a:buFont typeface="Arial"/>
              <a:buNone/>
            </a:pPr>
            <a:r>
              <a:rPr lang="es-MX" sz="4400" b="1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endParaRPr/>
          </a:p>
        </p:txBody>
      </p:sp>
      <p:sp>
        <p:nvSpPr>
          <p:cNvPr id="129" name="Google Shape;129;p4"/>
          <p:cNvSpPr/>
          <p:nvPr/>
        </p:nvSpPr>
        <p:spPr>
          <a:xfrm rot="5400000">
            <a:off x="195376" y="1208014"/>
            <a:ext cx="4490153" cy="3657602"/>
          </a:xfrm>
          <a:prstGeom prst="rect">
            <a:avLst/>
          </a:prstGeom>
          <a:gradFill>
            <a:gsLst>
              <a:gs pos="0">
                <a:srgbClr val="F5F7FC">
                  <a:alpha val="14117"/>
                </a:srgbClr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11945510" y="0"/>
            <a:ext cx="246490" cy="5285042"/>
          </a:xfrm>
          <a:prstGeom prst="rect">
            <a:avLst/>
          </a:prstGeom>
          <a:solidFill>
            <a:srgbClr val="378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4862468" y="0"/>
            <a:ext cx="7218217" cy="6385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ts val="2600"/>
              <a:buNone/>
            </a:pPr>
            <a:r>
              <a:rPr lang="es-MX" sz="2600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lang="es-MX" sz="2600" b="1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dimensiones centrales </a:t>
            </a:r>
            <a:r>
              <a:rPr lang="es-MX" sz="2600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para fortalecer respuesta APS ante necesidades de PM:</a:t>
            </a:r>
            <a:endParaRPr dirty="0"/>
          </a:p>
          <a:p>
            <a:pPr marL="228600" lvl="0" indent="-63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 dirty="0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C58"/>
              </a:buClr>
              <a:buSzPts val="2600"/>
              <a:buChar char="•"/>
            </a:pPr>
            <a:r>
              <a:rPr lang="es-MX" sz="2600" b="1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Salud mental de personas mayores y equipos APS</a:t>
            </a:r>
            <a:r>
              <a:rPr lang="es-MX" sz="2600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C58"/>
              </a:buClr>
              <a:buSzPts val="2600"/>
              <a:buChar char="•"/>
            </a:pPr>
            <a:r>
              <a:rPr lang="es-MX" sz="2600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Ausencia de estrategias sistemáticas de </a:t>
            </a:r>
            <a:r>
              <a:rPr lang="es-MX" sz="2600" dirty="0" smtClean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acompañamiento y contención </a:t>
            </a:r>
            <a:r>
              <a:rPr lang="es-MX" sz="2600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emocional; se proponen dispositivos comunitarios de bienestar.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C58"/>
              </a:buClr>
              <a:buSzPts val="2600"/>
              <a:buChar char="•"/>
            </a:pPr>
            <a:r>
              <a:rPr lang="es-MX" sz="2600" b="1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Duelo y fin de vida</a:t>
            </a:r>
            <a:r>
              <a:rPr lang="es-MX" sz="2600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C58"/>
              </a:buClr>
              <a:buSzPts val="2600"/>
              <a:buChar char="•"/>
            </a:pPr>
            <a:r>
              <a:rPr lang="es-MX" sz="2600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Las muertes masivas y los ritos interrumpidos evidenciaron la necesidad de acompañamiento y atención al duelo como parte del cuidado integral.</a:t>
            </a:r>
            <a:endParaRPr dirty="0"/>
          </a:p>
          <a:p>
            <a:pPr marL="685800" lvl="1" indent="-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 dirty="0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119063" y="2959388"/>
            <a:ext cx="310864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s-MX" sz="4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Resultados</a:t>
            </a:r>
            <a:endParaRPr/>
          </a:p>
        </p:txBody>
      </p:sp>
      <p:pic>
        <p:nvPicPr>
          <p:cNvPr id="137" name="Google Shape;137;p5"/>
          <p:cNvPicPr preferRelativeResize="0"/>
          <p:nvPr/>
        </p:nvPicPr>
        <p:blipFill rotWithShape="1">
          <a:blip r:embed="rId3">
            <a:alphaModFix/>
          </a:blip>
          <a:srcRect l="9747" r="38303"/>
          <a:stretch/>
        </p:blipFill>
        <p:spPr>
          <a:xfrm>
            <a:off x="0" y="0"/>
            <a:ext cx="4880907" cy="528503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5"/>
          <p:cNvSpPr txBox="1"/>
          <p:nvPr/>
        </p:nvSpPr>
        <p:spPr>
          <a:xfrm>
            <a:off x="611651" y="5281891"/>
            <a:ext cx="3657602" cy="99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ts val="4400"/>
              <a:buFont typeface="Arial"/>
              <a:buNone/>
            </a:pPr>
            <a:r>
              <a:rPr lang="es-MX" sz="4400" b="1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endParaRPr/>
          </a:p>
        </p:txBody>
      </p:sp>
      <p:sp>
        <p:nvSpPr>
          <p:cNvPr id="139" name="Google Shape;139;p5"/>
          <p:cNvSpPr/>
          <p:nvPr/>
        </p:nvSpPr>
        <p:spPr>
          <a:xfrm rot="5400000">
            <a:off x="195376" y="1208014"/>
            <a:ext cx="4490153" cy="3657602"/>
          </a:xfrm>
          <a:prstGeom prst="rect">
            <a:avLst/>
          </a:prstGeom>
          <a:gradFill>
            <a:gsLst>
              <a:gs pos="0">
                <a:srgbClr val="F5F7FC">
                  <a:alpha val="14117"/>
                </a:srgbClr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11945510" y="0"/>
            <a:ext cx="246490" cy="5285042"/>
          </a:xfrm>
          <a:prstGeom prst="rect">
            <a:avLst/>
          </a:prstGeom>
          <a:solidFill>
            <a:srgbClr val="378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>
            <a:spLocks noGrp="1"/>
          </p:cNvSpPr>
          <p:nvPr>
            <p:ph type="body" idx="1"/>
          </p:nvPr>
        </p:nvSpPr>
        <p:spPr>
          <a:xfrm>
            <a:off x="4880904" y="71977"/>
            <a:ext cx="7192033" cy="637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ts val="2400"/>
              <a:buChar char="•"/>
            </a:pPr>
            <a:r>
              <a:rPr lang="es-MX" sz="2400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5 dimensiones centrales para fortalecer respuesta APS ante necesidades de PM: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C58"/>
              </a:buClr>
              <a:buSzPts val="2400"/>
              <a:buChar char="•"/>
            </a:pPr>
            <a:r>
              <a:rPr lang="es-MX" b="1" u="sng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Resiliencia de la APS no como una capacidad técnica o institucional</a:t>
            </a:r>
            <a:r>
              <a:rPr lang="es-MX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, sino como una práctica social, emocional y política que se construye en los vínculos.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C58"/>
              </a:buClr>
              <a:buSzPts val="2400"/>
              <a:buChar char="•"/>
            </a:pPr>
            <a:r>
              <a:rPr lang="es-MX" b="1" u="sng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Resiliencia en vínculo</a:t>
            </a:r>
            <a:r>
              <a:rPr lang="es-MX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, no individual ni meramente organizacional.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C58"/>
              </a:buClr>
              <a:buSzPts val="2400"/>
              <a:buChar char="•"/>
            </a:pPr>
            <a:r>
              <a:rPr lang="es-MX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La capacidad de respuesta de la APS depende de </a:t>
            </a:r>
            <a:r>
              <a:rPr lang="es-MX" u="sng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cómo se activan, sostienen o erosionan las relaciones entre equipos de salud, personas mayores, comunidades y redes institucionales</a:t>
            </a:r>
            <a:r>
              <a:rPr lang="es-MX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C58"/>
              </a:buClr>
              <a:buSzPts val="2400"/>
              <a:buChar char="•"/>
            </a:pPr>
            <a:r>
              <a:rPr lang="es-MX" b="1" u="sng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Pertinencia territorial</a:t>
            </a:r>
            <a:r>
              <a:rPr lang="es-MX" b="1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aparece como condición para la eficacia.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C58"/>
              </a:buClr>
              <a:buSzPts val="2400"/>
              <a:buChar char="•"/>
            </a:pPr>
            <a:r>
              <a:rPr lang="es-MX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Los </a:t>
            </a:r>
            <a:r>
              <a:rPr lang="es-MX" b="1" u="sng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cuidados se “encarnan” en territorios, redes y comunidades concretas</a:t>
            </a:r>
            <a:r>
              <a:rPr lang="es-MX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6"/>
          <p:cNvSpPr txBox="1"/>
          <p:nvPr/>
        </p:nvSpPr>
        <p:spPr>
          <a:xfrm>
            <a:off x="119063" y="2959388"/>
            <a:ext cx="310864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s-MX" sz="4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Resultados</a:t>
            </a:r>
            <a:endParaRPr/>
          </a:p>
        </p:txBody>
      </p:sp>
      <p:pic>
        <p:nvPicPr>
          <p:cNvPr id="148" name="Google Shape;148;p6"/>
          <p:cNvPicPr preferRelativeResize="0"/>
          <p:nvPr/>
        </p:nvPicPr>
        <p:blipFill rotWithShape="1">
          <a:blip r:embed="rId3">
            <a:alphaModFix/>
          </a:blip>
          <a:srcRect l="9747" r="38303"/>
          <a:stretch/>
        </p:blipFill>
        <p:spPr>
          <a:xfrm>
            <a:off x="0" y="0"/>
            <a:ext cx="4880907" cy="5285038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6"/>
          <p:cNvSpPr txBox="1"/>
          <p:nvPr/>
        </p:nvSpPr>
        <p:spPr>
          <a:xfrm>
            <a:off x="611651" y="5281891"/>
            <a:ext cx="3657602" cy="99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ts val="4400"/>
              <a:buFont typeface="Arial"/>
              <a:buNone/>
            </a:pPr>
            <a:r>
              <a:rPr lang="es-MX" sz="4400" b="1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endParaRPr/>
          </a:p>
        </p:txBody>
      </p:sp>
      <p:sp>
        <p:nvSpPr>
          <p:cNvPr id="150" name="Google Shape;150;p6"/>
          <p:cNvSpPr/>
          <p:nvPr/>
        </p:nvSpPr>
        <p:spPr>
          <a:xfrm rot="5400000">
            <a:off x="195376" y="1208014"/>
            <a:ext cx="4490153" cy="3657602"/>
          </a:xfrm>
          <a:prstGeom prst="rect">
            <a:avLst/>
          </a:prstGeom>
          <a:gradFill>
            <a:gsLst>
              <a:gs pos="0">
                <a:srgbClr val="F5F7FC">
                  <a:alpha val="14117"/>
                </a:srgbClr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11945510" y="0"/>
            <a:ext cx="246490" cy="5285042"/>
          </a:xfrm>
          <a:prstGeom prst="rect">
            <a:avLst/>
          </a:prstGeom>
          <a:solidFill>
            <a:srgbClr val="378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"/>
          <p:cNvPicPr preferRelativeResize="0"/>
          <p:nvPr/>
        </p:nvPicPr>
        <p:blipFill rotWithShape="1">
          <a:blip r:embed="rId3">
            <a:alphaModFix/>
          </a:blip>
          <a:srcRect l="9747" r="38303"/>
          <a:stretch/>
        </p:blipFill>
        <p:spPr>
          <a:xfrm>
            <a:off x="7968343" y="1572959"/>
            <a:ext cx="4223657" cy="483767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 txBox="1"/>
          <p:nvPr/>
        </p:nvSpPr>
        <p:spPr>
          <a:xfrm>
            <a:off x="8164989" y="222205"/>
            <a:ext cx="3657602" cy="9909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ts val="4400"/>
              <a:buFont typeface="Arial"/>
              <a:buNone/>
            </a:pPr>
            <a:r>
              <a:rPr lang="es-MX" sz="4400" b="1" dirty="0" smtClean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Conclusiones</a:t>
            </a:r>
            <a:endParaRPr dirty="0"/>
          </a:p>
        </p:txBody>
      </p:sp>
      <p:sp>
        <p:nvSpPr>
          <p:cNvPr id="109" name="Google Shape;109;p2"/>
          <p:cNvSpPr/>
          <p:nvPr/>
        </p:nvSpPr>
        <p:spPr>
          <a:xfrm rot="-5400000">
            <a:off x="7558196" y="1983106"/>
            <a:ext cx="4477897" cy="3657602"/>
          </a:xfrm>
          <a:prstGeom prst="rect">
            <a:avLst/>
          </a:prstGeom>
          <a:gradFill>
            <a:gsLst>
              <a:gs pos="0">
                <a:srgbClr val="F5F7FC">
                  <a:alpha val="14117"/>
                </a:srgbClr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0" y="1572958"/>
            <a:ext cx="246490" cy="5285042"/>
          </a:xfrm>
          <a:prstGeom prst="rect">
            <a:avLst/>
          </a:prstGeom>
          <a:solidFill>
            <a:srgbClr val="378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61;p7"/>
          <p:cNvSpPr txBox="1">
            <a:spLocks noGrp="1"/>
          </p:cNvSpPr>
          <p:nvPr>
            <p:ph type="body" idx="1"/>
          </p:nvPr>
        </p:nvSpPr>
        <p:spPr>
          <a:xfrm>
            <a:off x="435078" y="242632"/>
            <a:ext cx="672853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MX" sz="1800" b="1" dirty="0">
                <a:latin typeface="Arial"/>
                <a:ea typeface="Arial"/>
                <a:cs typeface="Arial"/>
                <a:sym typeface="Arial"/>
              </a:rPr>
              <a:t>Transformar las lecciones de la pandemia en capacidades permanentes.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MX" sz="1800" dirty="0">
                <a:latin typeface="Arial"/>
                <a:ea typeface="Arial"/>
                <a:cs typeface="Arial"/>
                <a:sym typeface="Arial"/>
              </a:rPr>
              <a:t>Una APS </a:t>
            </a:r>
            <a:r>
              <a:rPr lang="es-MX" sz="1800" dirty="0" err="1">
                <a:latin typeface="Arial"/>
                <a:ea typeface="Arial"/>
                <a:cs typeface="Arial"/>
                <a:sym typeface="Arial"/>
              </a:rPr>
              <a:t>resiliente</a:t>
            </a:r>
            <a:r>
              <a:rPr lang="es-MX" sz="1800" dirty="0">
                <a:latin typeface="Arial"/>
                <a:ea typeface="Arial"/>
                <a:cs typeface="Arial"/>
                <a:sym typeface="Arial"/>
              </a:rPr>
              <a:t> debe:</a:t>
            </a:r>
            <a:endParaRPr sz="2400" dirty="0"/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MX" sz="1800" b="1" dirty="0">
                <a:latin typeface="Arial"/>
                <a:ea typeface="Arial"/>
                <a:cs typeface="Arial"/>
                <a:sym typeface="Arial"/>
              </a:rPr>
              <a:t>Fortalecer la vinculación comunitaria</a:t>
            </a:r>
            <a:r>
              <a:rPr lang="es-MX" sz="1800" dirty="0">
                <a:latin typeface="Arial"/>
                <a:ea typeface="Arial"/>
                <a:cs typeface="Arial"/>
                <a:sym typeface="Arial"/>
              </a:rPr>
              <a:t> y la participación activa de las personas mayores.</a:t>
            </a:r>
            <a:endParaRPr sz="2000" dirty="0"/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MX" sz="1800" b="1" dirty="0">
                <a:latin typeface="Arial"/>
                <a:ea typeface="Arial"/>
                <a:cs typeface="Arial"/>
                <a:sym typeface="Arial"/>
              </a:rPr>
              <a:t>Promover la flexibilidad organizacional</a:t>
            </a:r>
            <a:r>
              <a:rPr lang="es-MX" sz="1800" dirty="0">
                <a:latin typeface="Arial"/>
                <a:ea typeface="Arial"/>
                <a:cs typeface="Arial"/>
                <a:sym typeface="Arial"/>
              </a:rPr>
              <a:t> y la gestión territorial del riesgo.</a:t>
            </a:r>
            <a:endParaRPr sz="2000" dirty="0"/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MX" sz="1800" b="1" dirty="0">
                <a:latin typeface="Arial"/>
                <a:ea typeface="Arial"/>
                <a:cs typeface="Arial"/>
                <a:sym typeface="Arial"/>
              </a:rPr>
              <a:t>Institucionalizar el cuidado emocional</a:t>
            </a:r>
            <a:r>
              <a:rPr lang="es-MX" sz="1800" dirty="0">
                <a:latin typeface="Arial"/>
                <a:ea typeface="Arial"/>
                <a:cs typeface="Arial"/>
                <a:sym typeface="Arial"/>
              </a:rPr>
              <a:t> y el acompañamiento al final de la vida.</a:t>
            </a:r>
            <a:endParaRPr sz="2000" dirty="0"/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MX" sz="1800" b="1" dirty="0">
                <a:latin typeface="Arial"/>
                <a:ea typeface="Arial"/>
                <a:cs typeface="Arial"/>
                <a:sym typeface="Arial"/>
              </a:rPr>
              <a:t>Integrar un enfoque de derechos y trato digno</a:t>
            </a:r>
            <a:r>
              <a:rPr lang="es-MX" sz="1800" dirty="0">
                <a:latin typeface="Arial"/>
                <a:ea typeface="Arial"/>
                <a:cs typeface="Arial"/>
                <a:sym typeface="Arial"/>
              </a:rPr>
              <a:t> en todos los niveles de atención.</a:t>
            </a:r>
            <a:endParaRPr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MX" sz="1800" b="1" dirty="0">
                <a:latin typeface="Arial"/>
                <a:ea typeface="Arial"/>
                <a:cs typeface="Arial"/>
                <a:sym typeface="Arial"/>
              </a:rPr>
              <a:t>Implicancias para la política pública:</a:t>
            </a:r>
            <a:endParaRPr sz="2400" dirty="0"/>
          </a:p>
          <a:p>
            <a:pPr marL="685800" lvl="1" indent="-228600">
              <a:spcBef>
                <a:spcPts val="1000"/>
              </a:spcBef>
              <a:buSzPts val="2000"/>
            </a:pPr>
            <a:r>
              <a:rPr lang="es-MX" sz="1800" dirty="0" smtClean="0">
                <a:latin typeface="+mn-lt"/>
                <a:ea typeface="Arial"/>
                <a:cs typeface="Arial"/>
                <a:sym typeface="Arial"/>
              </a:rPr>
              <a:t>Aporta </a:t>
            </a:r>
            <a:r>
              <a:rPr lang="es-MX" sz="1800" dirty="0">
                <a:latin typeface="+mn-lt"/>
                <a:ea typeface="Arial"/>
                <a:cs typeface="Arial"/>
                <a:sym typeface="Arial"/>
              </a:rPr>
              <a:t>un </a:t>
            </a:r>
            <a:r>
              <a:rPr lang="es-MX" sz="1800" b="1" dirty="0">
                <a:latin typeface="+mn-lt"/>
                <a:ea typeface="Arial"/>
                <a:cs typeface="Arial"/>
                <a:sym typeface="Arial"/>
              </a:rPr>
              <a:t>modelo de respuesta para la APS en crisis</a:t>
            </a:r>
            <a:r>
              <a:rPr lang="es-MX" sz="1800" dirty="0">
                <a:latin typeface="+mn-lt"/>
                <a:ea typeface="Arial"/>
                <a:cs typeface="Arial"/>
                <a:sym typeface="Arial"/>
              </a:rPr>
              <a:t>, aplicable al diseño del </a:t>
            </a:r>
            <a:r>
              <a:rPr lang="es-MX" sz="1800" b="1" dirty="0">
                <a:latin typeface="+mn-lt"/>
                <a:ea typeface="Arial"/>
                <a:cs typeface="Arial"/>
                <a:sym typeface="Arial"/>
              </a:rPr>
              <a:t>Sistema Nacional de Cuidados</a:t>
            </a:r>
            <a:r>
              <a:rPr lang="es-MX" sz="1800" dirty="0">
                <a:latin typeface="+mn-lt"/>
                <a:ea typeface="Arial"/>
                <a:cs typeface="Arial"/>
                <a:sym typeface="Arial"/>
              </a:rPr>
              <a:t> y a la futura </a:t>
            </a:r>
            <a:r>
              <a:rPr lang="es-MX" sz="1800" b="1" dirty="0">
                <a:latin typeface="+mn-lt"/>
                <a:ea typeface="Arial"/>
                <a:cs typeface="Arial"/>
                <a:sym typeface="Arial"/>
              </a:rPr>
              <a:t>Ley de Envejecimiento Digno, Activo y Saludable</a:t>
            </a:r>
            <a:r>
              <a:rPr lang="es-MX" sz="1800" dirty="0">
                <a:latin typeface="+mn-lt"/>
                <a:ea typeface="Arial"/>
                <a:cs typeface="Arial"/>
                <a:sym typeface="Arial"/>
              </a:rPr>
              <a:t>.</a:t>
            </a:r>
            <a:endParaRPr sz="1800" dirty="0">
              <a:latin typeface="+mn-lt"/>
            </a:endParaRPr>
          </a:p>
          <a:p>
            <a:pPr marL="685800" lvl="1" indent="-228600">
              <a:spcBef>
                <a:spcPts val="1000"/>
              </a:spcBef>
              <a:buSzPts val="2000"/>
            </a:pPr>
            <a:r>
              <a:rPr lang="es-MX" sz="1800" dirty="0">
                <a:latin typeface="+mn-lt"/>
                <a:ea typeface="Arial"/>
                <a:cs typeface="Arial"/>
                <a:sym typeface="Arial"/>
              </a:rPr>
              <a:t>Representa una </a:t>
            </a:r>
            <a:r>
              <a:rPr lang="es-MX" sz="1800" b="1" dirty="0">
                <a:latin typeface="+mn-lt"/>
                <a:ea typeface="Arial"/>
                <a:cs typeface="Arial"/>
                <a:sym typeface="Arial"/>
              </a:rPr>
              <a:t>innovación metodológica y política</a:t>
            </a:r>
            <a:r>
              <a:rPr lang="es-MX" sz="1800" dirty="0">
                <a:latin typeface="+mn-lt"/>
                <a:ea typeface="Arial"/>
                <a:cs typeface="Arial"/>
                <a:sym typeface="Arial"/>
              </a:rPr>
              <a:t>: traduce evidencia cualitativa situada en herramientas prácticas para la toma de decisiones.</a:t>
            </a:r>
            <a:endParaRPr sz="1800" dirty="0">
              <a:latin typeface="+mn-lt"/>
            </a:endParaRPr>
          </a:p>
          <a:p>
            <a:pPr marL="685800" lvl="1" indent="-228600">
              <a:spcBef>
                <a:spcPts val="1000"/>
              </a:spcBef>
              <a:buSzPts val="2000"/>
            </a:pPr>
            <a:r>
              <a:rPr lang="es-MX" sz="1800" dirty="0">
                <a:latin typeface="+mn-lt"/>
                <a:ea typeface="Arial"/>
                <a:cs typeface="Arial"/>
                <a:sym typeface="Arial"/>
              </a:rPr>
              <a:t>En síntesis: </a:t>
            </a:r>
            <a:r>
              <a:rPr lang="es-MX" sz="1800" b="1" dirty="0">
                <a:latin typeface="+mn-lt"/>
                <a:ea typeface="Arial"/>
                <a:cs typeface="Arial"/>
                <a:sym typeface="Arial"/>
              </a:rPr>
              <a:t>preparar a la APS para cuidar en la crisis es cuidar el futuro del envejecimiento en Chile.</a:t>
            </a:r>
            <a:endParaRPr sz="1800" dirty="0">
              <a:latin typeface="+mn-lt"/>
              <a:ea typeface="Arial"/>
              <a:cs typeface="Arial"/>
              <a:sym typeface="Arial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800" dirty="0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6342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/>
          <p:nvPr/>
        </p:nvSpPr>
        <p:spPr>
          <a:xfrm>
            <a:off x="0" y="1572958"/>
            <a:ext cx="246490" cy="5285042"/>
          </a:xfrm>
          <a:prstGeom prst="rect">
            <a:avLst/>
          </a:prstGeom>
          <a:solidFill>
            <a:srgbClr val="378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91;p1"/>
          <p:cNvSpPr/>
          <p:nvPr/>
        </p:nvSpPr>
        <p:spPr>
          <a:xfrm>
            <a:off x="0" y="0"/>
            <a:ext cx="7231764" cy="1319793"/>
          </a:xfrm>
          <a:prstGeom prst="rect">
            <a:avLst/>
          </a:prstGeom>
          <a:solidFill>
            <a:srgbClr val="00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599" y="338074"/>
            <a:ext cx="1549931" cy="74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82567" y="395798"/>
            <a:ext cx="769203" cy="731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6;p1"/>
          <p:cNvPicPr preferRelativeResize="0"/>
          <p:nvPr/>
        </p:nvPicPr>
        <p:blipFill rotWithShape="1">
          <a:blip r:embed="rId5">
            <a:alphaModFix/>
          </a:blip>
          <a:srcRect r="64578"/>
          <a:stretch/>
        </p:blipFill>
        <p:spPr>
          <a:xfrm>
            <a:off x="9143770" y="207469"/>
            <a:ext cx="1060844" cy="1112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78098" y="406174"/>
            <a:ext cx="2875846" cy="612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872" y="2668450"/>
            <a:ext cx="3737149" cy="37371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1764" y="395798"/>
            <a:ext cx="4831332" cy="631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88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8"/>
          <p:cNvSpPr/>
          <p:nvPr/>
        </p:nvSpPr>
        <p:spPr>
          <a:xfrm>
            <a:off x="838198" y="1644276"/>
            <a:ext cx="10429570" cy="4798088"/>
          </a:xfrm>
          <a:prstGeom prst="rect">
            <a:avLst/>
          </a:prstGeom>
          <a:gradFill>
            <a:gsLst>
              <a:gs pos="0">
                <a:srgbClr val="F5F7FC">
                  <a:alpha val="14117"/>
                </a:srgbClr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8"/>
          <p:cNvSpPr txBox="1">
            <a:spLocks noGrp="1"/>
          </p:cNvSpPr>
          <p:nvPr>
            <p:ph type="title"/>
          </p:nvPr>
        </p:nvSpPr>
        <p:spPr>
          <a:xfrm>
            <a:off x="838198" y="325607"/>
            <a:ext cx="353785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s-MX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Referencias</a:t>
            </a:r>
            <a:endParaRPr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8"/>
          <p:cNvSpPr txBox="1">
            <a:spLocks noGrp="1"/>
          </p:cNvSpPr>
          <p:nvPr>
            <p:ph type="body" idx="1"/>
          </p:nvPr>
        </p:nvSpPr>
        <p:spPr>
          <a:xfrm>
            <a:off x="838198" y="1810526"/>
            <a:ext cx="10661075" cy="479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ts val="1200"/>
              <a:buChar char="•"/>
            </a:pPr>
            <a:r>
              <a:rPr lang="es-MX" sz="120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Fuentes-García, A., Osorio-Parraguez, P., Arteaga Aguirre, C., Ilabaca Mendoza, J., Navarrete Luco, I., Salamanca García, M. y Biscarra Mc-Naughton, C. (2025). Guía de recomendaciones para fortalecer la respuesta de la Atención Primaria de Salud a las necesidades de las personas mayores en crisis sociosanitarias. Universidad de Chile, Facultad de Medicina, Escuela de Salud Pública. https://doi.org/10.34720/va19-g438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C58"/>
              </a:buClr>
              <a:buSzPts val="1200"/>
              <a:buChar char="•"/>
            </a:pPr>
            <a:r>
              <a:rPr lang="es-MX" sz="120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Galilea, S. (2019) Cambio climático y desastres naturales. Acciones Claves para enfrentar las Catástrofes en Chile. Instituto de Asuntos Públicos, Universidad de Chile.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C58"/>
              </a:buClr>
              <a:buSzPts val="1200"/>
              <a:buChar char="•"/>
            </a:pPr>
            <a:r>
              <a:rPr lang="es-MX" sz="120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García, V., López Huenante, N., Silva, A., Bustamante, M., León, S., Silva, L., Baeza, M., Chandía, C., &amp; Gamonal, J. (2024). Políticas Públicas sobre Envejecimiento en Chile: Revisión Narrativa 1990-2022. Revista Estudios de Políticas Públicas, 10(1), 23-40. https://doi.org/10.5354/0719-6296.2024.72500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C58"/>
              </a:buClr>
              <a:buSzPts val="1200"/>
              <a:buChar char="•"/>
            </a:pPr>
            <a:r>
              <a:rPr lang="es-MX" sz="120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Giovanella, L., Vega, R., Tejerina-Silva, H., Acosta-Ramirez, N., Parada-Lezcano, M., Ríos, G., Iturrieta, D., Almeida, P. F. D., &amp; Feo, O. (2021). ¿Es la atención primaria de salud integral parte de la respuesta a la pandemia de Covid-19 en Latinoamérica? Trabalho, Educação e Saúde, 19, e00310142. https://doi.org/10.1590/1981-7746-sol00310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C58"/>
              </a:buClr>
              <a:buSzPts val="1200"/>
              <a:buChar char="•"/>
            </a:pPr>
            <a:r>
              <a:rPr lang="es-MX" sz="120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HelpAge (2020). Llevando la peor parte. El impacto de la pandemia del COVID-19 en las personas mayores en países de ingresos medios y bajos: Aprendizajes del 2020. https://www.helpage.org/download/60c24de7af9fd/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C58"/>
              </a:buClr>
              <a:buSzPts val="1200"/>
              <a:buChar char="•"/>
            </a:pPr>
            <a:r>
              <a:rPr lang="es-MX" sz="120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Huenchuan, S. (ed.), 2018, Envejecimiento, personas mayores y Agenda 2030 para el Desarrollo Sostenible: perspectiva regional y de derechos humanos, Libros de la CEPAL, N° 154 (LC/PUB.2018/24-P), Santiago, Comisión Económica para América Latina y el Caribe (CEPAL).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C58"/>
              </a:buClr>
              <a:buSzPts val="1200"/>
              <a:buChar char="•"/>
            </a:pPr>
            <a:r>
              <a:rPr lang="es-MX" sz="120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INE (2024). Resultados Censo de Población y Vivienda Chile, 2024 Disponible en: https://censo2024.ine.gob.cl/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C58"/>
              </a:buClr>
              <a:buSzPts val="1200"/>
              <a:buChar char="•"/>
            </a:pPr>
            <a:r>
              <a:rPr lang="es-MX" sz="120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INE (2018). Estimaciones y proyecciones de población en Chile 1992-2050. https://www.ine.gob.cl/docs/default-source/proyecciones-de-poblacion/publicaciones-y-anuarios/base-2017/ine_estimaciones-y-proyecciones-de-poblaci%C3%B3n-1992-2050_base-2017_s%C3%ADntesis.pdf?sfvrsn=c623983e_6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C58"/>
              </a:buClr>
              <a:buSzPts val="1200"/>
              <a:buChar char="•"/>
            </a:pPr>
            <a:r>
              <a:rPr lang="es-MX" sz="120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MINSAL (2013). Orientaciones para la implementación del modelo de atención integral de salud familiar y comunitaria. Dirigido a equipos de salud. https://www.araucaniasur.cl/wp-content/uploads/2019/05/Orientaciones-para-la-implementacion-del-modelo-de-atencion-integral-de-salud-Familiar-y-comunitaria..pdf</a:t>
            </a:r>
            <a:endParaRPr sz="1100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8"/>
          <p:cNvSpPr/>
          <p:nvPr/>
        </p:nvSpPr>
        <p:spPr>
          <a:xfrm>
            <a:off x="11945510" y="2059913"/>
            <a:ext cx="246490" cy="4230356"/>
          </a:xfrm>
          <a:prstGeom prst="rect">
            <a:avLst/>
          </a:prstGeom>
          <a:solidFill>
            <a:srgbClr val="378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1316</Words>
  <Application>Microsoft Office PowerPoint</Application>
  <PresentationFormat>Panorámica</PresentationFormat>
  <Paragraphs>77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Calibri</vt:lpstr>
      <vt:lpstr>Arial</vt:lpstr>
      <vt:lpstr>Century Gothic</vt:lpstr>
      <vt:lpstr>Tema de Office</vt:lpstr>
      <vt:lpstr>Presentación de PowerPoint</vt:lpstr>
      <vt:lpstr>Presentación de PowerPoint</vt:lpstr>
      <vt:lpstr>Materiales  y métodos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Referencias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Matías Alejandro Salamanca Muñoz</dc:creator>
  <cp:lastModifiedBy>DELL</cp:lastModifiedBy>
  <cp:revision>6</cp:revision>
  <dcterms:created xsi:type="dcterms:W3CDTF">2023-09-24T14:12:27Z</dcterms:created>
  <dcterms:modified xsi:type="dcterms:W3CDTF">2025-11-03T22:19:49Z</dcterms:modified>
</cp:coreProperties>
</file>