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75" r:id="rId4"/>
    <p:sldId id="274" r:id="rId5"/>
    <p:sldId id="272" r:id="rId6"/>
    <p:sldId id="273" r:id="rId7"/>
    <p:sldId id="265" r:id="rId8"/>
    <p:sldId id="266" r:id="rId9"/>
    <p:sldId id="269" r:id="rId10"/>
    <p:sldId id="270" r:id="rId11"/>
    <p:sldId id="260" r:id="rId12"/>
    <p:sldId id="261" r:id="rId13"/>
    <p:sldId id="262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8389"/>
    <a:srgbClr val="003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Severidad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90-4206-B1DF-962002E0F241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990-4206-B1DF-962002E0F241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990-4206-B1DF-962002E0F241}"/>
              </c:ext>
            </c:extLst>
          </c:dPt>
          <c:dLbls>
            <c:dLbl>
              <c:idx val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472C4"/>
                  </a:solidFill>
                  <a:round/>
                </a:ln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990-4206-B1DF-962002E0F241}"/>
                </c:ext>
              </c:extLst>
            </c:dLbl>
            <c:dLbl>
              <c:idx val="1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472C4"/>
                  </a:solidFill>
                  <a:round/>
                </a:ln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990-4206-B1DF-962002E0F241}"/>
                </c:ext>
              </c:extLst>
            </c:dLbl>
            <c:dLbl>
              <c:idx val="2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472C4"/>
                  </a:solidFill>
                  <a:round/>
                </a:ln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8990-4206-B1DF-962002E0F241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Menor</c:v>
                </c:pt>
                <c:pt idx="1">
                  <c:v>Moderada</c:v>
                </c:pt>
                <c:pt idx="2">
                  <c:v>Mayor</c:v>
                </c:pt>
              </c:strCache>
            </c:strRef>
          </c:cat>
          <c:val>
            <c:numRef>
              <c:f>Hoja1!$B$2:$B$4</c:f>
              <c:numCache>
                <c:formatCode>#,#00%</c:formatCode>
                <c:ptCount val="3"/>
                <c:pt idx="0">
                  <c:v>0.24</c:v>
                </c:pt>
                <c:pt idx="1">
                  <c:v>0.44900000000000001</c:v>
                </c:pt>
                <c:pt idx="2">
                  <c:v>0.312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90-4206-B1DF-962002E0F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192696" y="1516147"/>
            <a:ext cx="9554132" cy="192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1800" dirty="0"/>
          </a:p>
          <a:p>
            <a:pPr algn="r"/>
            <a:r>
              <a:rPr lang="es-ES" sz="4400" dirty="0"/>
              <a:t> </a:t>
            </a:r>
            <a:r>
              <a:rPr lang="es-E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 la complejidad casuística del Hospital Dr. Eduardo Pereira mediante Grupos Relacionados por Diagnóstico (ID 1219)</a:t>
            </a:r>
          </a:p>
          <a:p>
            <a:pPr algn="r"/>
            <a:endParaRPr lang="es-CL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MSP Gabriel Vega Gutiérrez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Kinesiólogo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703561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Hospital Dr. Eduardo Pereira Ramírez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85" y="5135645"/>
            <a:ext cx="1610929" cy="11358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4" y="5341645"/>
            <a:ext cx="708065" cy="72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230927" y="822068"/>
            <a:ext cx="4490153" cy="44294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297214" y="1944793"/>
            <a:ext cx="6036643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L" dirty="0">
                <a:latin typeface="Arial" panose="020B0604020202020204" pitchFamily="34" charset="0"/>
              </a:rPr>
              <a:t>Respecto de </a:t>
            </a:r>
            <a:r>
              <a:rPr lang="es-CL" b="1" dirty="0">
                <a:latin typeface="Arial" panose="020B0604020202020204" pitchFamily="34" charset="0"/>
              </a:rPr>
              <a:t>2024: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CL" b="1" dirty="0">
              <a:latin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L" sz="2000" b="1" dirty="0">
                <a:latin typeface="Arial" panose="020B0604020202020204" pitchFamily="34" charset="0"/>
              </a:rPr>
              <a:t>Moderada: </a:t>
            </a:r>
            <a:r>
              <a:rPr lang="es-CL" sz="2000" dirty="0">
                <a:latin typeface="Arial" panose="020B0604020202020204" pitchFamily="34" charset="0"/>
              </a:rPr>
              <a:t>↓ 7,4%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L" sz="2000" b="1" dirty="0">
                <a:latin typeface="Arial" panose="020B0604020202020204" pitchFamily="34" charset="0"/>
              </a:rPr>
              <a:t>Mayor: </a:t>
            </a:r>
            <a:r>
              <a:rPr lang="es-CL" sz="2000" dirty="0">
                <a:latin typeface="Arial" panose="020B0604020202020204" pitchFamily="34" charset="0"/>
              </a:rPr>
              <a:t>↑ 4,9%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L" sz="2000" b="1" dirty="0">
                <a:latin typeface="Arial" panose="020B0604020202020204" pitchFamily="34" charset="0"/>
              </a:rPr>
              <a:t>Menor</a:t>
            </a:r>
            <a:r>
              <a:rPr lang="es-CL" sz="2000" dirty="0">
                <a:latin typeface="Arial" panose="020B0604020202020204" pitchFamily="34" charset="0"/>
              </a:rPr>
              <a:t>: ↑ 2,6%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777834"/>
              </p:ext>
            </p:extLst>
          </p:nvPr>
        </p:nvGraphicFramePr>
        <p:xfrm>
          <a:off x="261256" y="791739"/>
          <a:ext cx="4429496" cy="4362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4878852" y="486749"/>
            <a:ext cx="6795433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Severidad</a:t>
            </a:r>
          </a:p>
        </p:txBody>
      </p:sp>
    </p:spTree>
    <p:extLst>
      <p:ext uri="{BB962C8B-B14F-4D97-AF65-F5344CB8AC3E}">
        <p14:creationId xmlns:p14="http://schemas.microsoft.com/office/powerpoint/2010/main" val="768556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168253" y="3908808"/>
            <a:ext cx="44606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 HEP se encuentra en la tarea de mejora</a:t>
            </a:r>
            <a:r>
              <a:rPr kumimoji="0" lang="es-CL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de resultados e indicadores en contexto de </a:t>
            </a:r>
            <a:r>
              <a:rPr kumimoji="0" lang="es-CL" sz="24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alta complejidad.</a:t>
            </a:r>
            <a:endParaRPr kumimoji="0" lang="es-CL" sz="24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99929"/>
              </p:ext>
            </p:extLst>
          </p:nvPr>
        </p:nvGraphicFramePr>
        <p:xfrm>
          <a:off x="5730236" y="1588301"/>
          <a:ext cx="5856543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89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Indicador</a:t>
                      </a:r>
                    </a:p>
                  </a:txBody>
                  <a:tcPr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Resultado</a:t>
                      </a:r>
                    </a:p>
                  </a:txBody>
                  <a:tcPr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Observación</a:t>
                      </a:r>
                    </a:p>
                  </a:txBody>
                  <a:tcPr>
                    <a:solidFill>
                      <a:srgbClr val="378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Peso Medio GRD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TOP 5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Índice Casuístico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43% sobre estándar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Severidad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Mayor y moderada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Tendencia al alza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284" y="1082730"/>
            <a:ext cx="6066270" cy="6066270"/>
          </a:xfrm>
          <a:prstGeom prst="rect">
            <a:avLst/>
          </a:prstGeom>
        </p:spPr>
      </p:pic>
      <p:sp>
        <p:nvSpPr>
          <p:cNvPr id="12" name="Llamada ovalada 11"/>
          <p:cNvSpPr/>
          <p:nvPr/>
        </p:nvSpPr>
        <p:spPr>
          <a:xfrm>
            <a:off x="1793497" y="3276553"/>
            <a:ext cx="931178" cy="352338"/>
          </a:xfrm>
          <a:prstGeom prst="wedgeEllipseCallout">
            <a:avLst>
              <a:gd name="adj1" fmla="val -86420"/>
              <a:gd name="adj2" fmla="val 402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Llamada ovalada 13"/>
          <p:cNvSpPr/>
          <p:nvPr/>
        </p:nvSpPr>
        <p:spPr>
          <a:xfrm>
            <a:off x="1880402" y="3694008"/>
            <a:ext cx="931178" cy="352338"/>
          </a:xfrm>
          <a:prstGeom prst="wedgeEllipseCallout">
            <a:avLst>
              <a:gd name="adj1" fmla="val -99964"/>
              <a:gd name="adj2" fmla="val -6415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Llamada ovalada 14"/>
          <p:cNvSpPr/>
          <p:nvPr/>
        </p:nvSpPr>
        <p:spPr>
          <a:xfrm>
            <a:off x="1784614" y="4111463"/>
            <a:ext cx="931178" cy="352338"/>
          </a:xfrm>
          <a:prstGeom prst="wedgeEllipseCallout">
            <a:avLst>
              <a:gd name="adj1" fmla="val -95449"/>
              <a:gd name="adj2" fmla="val -1804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444" y="4111463"/>
            <a:ext cx="317284" cy="317284"/>
          </a:xfrm>
          <a:prstGeom prst="rect">
            <a:avLst/>
          </a:prstGeom>
        </p:spPr>
      </p:pic>
      <p:pic>
        <p:nvPicPr>
          <p:cNvPr id="17" name="Picture 10" descr="ilustración del edificio del hospital 23256327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29" y="3541101"/>
            <a:ext cx="558724" cy="55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ospital - Iconos gratis de médi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87" y="3091457"/>
            <a:ext cx="464798" cy="46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06" y="3452722"/>
            <a:ext cx="2644597" cy="264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81" y="2578327"/>
            <a:ext cx="8902004" cy="3262941"/>
          </a:xfrm>
        </p:spPr>
        <p:txBody>
          <a:bodyPr>
            <a:normAutofit fontScale="92500"/>
          </a:bodyPr>
          <a:lstStyle/>
          <a:p>
            <a:r>
              <a:rPr lang="es-ES" sz="2400" dirty="0" err="1"/>
              <a:t>Fetter</a:t>
            </a:r>
            <a:r>
              <a:rPr lang="es-ES" sz="2400" dirty="0"/>
              <a:t> RB, </a:t>
            </a:r>
            <a:r>
              <a:rPr lang="es-ES" sz="2400" dirty="0" err="1"/>
              <a:t>Freeman</a:t>
            </a:r>
            <a:r>
              <a:rPr lang="es-ES" sz="2400" dirty="0"/>
              <a:t> JL, </a:t>
            </a:r>
            <a:r>
              <a:rPr lang="es-ES" sz="2400" dirty="0" err="1"/>
              <a:t>Mulley</a:t>
            </a:r>
            <a:r>
              <a:rPr lang="es-ES" sz="2400" dirty="0"/>
              <a:t> AG. </a:t>
            </a:r>
            <a:r>
              <a:rPr lang="es-ES" sz="2400" i="1" dirty="0"/>
              <a:t>NEJM</a:t>
            </a:r>
            <a:r>
              <a:rPr lang="es-ES" sz="2400" dirty="0"/>
              <a:t>, 1980;302(3):136–143.</a:t>
            </a:r>
          </a:p>
          <a:p>
            <a:r>
              <a:rPr lang="es-ES" sz="2400" dirty="0"/>
              <a:t>Gestión Sanitaria. Concepto y complejidad del case-mix.</a:t>
            </a:r>
          </a:p>
          <a:p>
            <a:r>
              <a:rPr lang="es-ES" sz="2400" dirty="0"/>
              <a:t>Ministerio de Salud de Chile. </a:t>
            </a:r>
            <a:r>
              <a:rPr lang="es-ES" sz="2400" i="1" dirty="0"/>
              <a:t>Implementación y gestión de los GRD</a:t>
            </a:r>
            <a:r>
              <a:rPr lang="es-ES" sz="2400" dirty="0"/>
              <a:t>, 2020 y 2025.</a:t>
            </a:r>
          </a:p>
          <a:p>
            <a:r>
              <a:rPr lang="es-ES" sz="2400" dirty="0"/>
              <a:t>OMS. </a:t>
            </a:r>
            <a:r>
              <a:rPr lang="es-ES" sz="2400" i="1" dirty="0"/>
              <a:t>Modelos de evaluación y gestión hospitalaria basados en sistemas de clasificación de pacientes</a:t>
            </a:r>
            <a:r>
              <a:rPr lang="es-ES" sz="2400" dirty="0"/>
              <a:t>, 2010.</a:t>
            </a:r>
          </a:p>
          <a:p>
            <a:r>
              <a:rPr lang="es-ES" sz="2400" dirty="0"/>
              <a:t>Pinto D, </a:t>
            </a:r>
            <a:r>
              <a:rPr lang="es-ES" sz="2400" dirty="0" err="1"/>
              <a:t>Pichon-Riviere</a:t>
            </a:r>
            <a:r>
              <a:rPr lang="es-ES" sz="2400" dirty="0"/>
              <a:t> A. </a:t>
            </a:r>
            <a:r>
              <a:rPr lang="es-ES" sz="2400" i="1" dirty="0" err="1"/>
              <a:t>Rev</a:t>
            </a:r>
            <a:r>
              <a:rPr lang="es-ES" sz="2400" i="1" dirty="0"/>
              <a:t> </a:t>
            </a:r>
            <a:r>
              <a:rPr lang="es-ES" sz="2400" i="1" dirty="0" err="1"/>
              <a:t>Panam</a:t>
            </a:r>
            <a:r>
              <a:rPr lang="es-ES" sz="2400" i="1" dirty="0"/>
              <a:t> Salud Pública</a:t>
            </a:r>
            <a:r>
              <a:rPr lang="es-ES" sz="2400" dirty="0"/>
              <a:t>, 2016;40(6):394–401.</a:t>
            </a:r>
          </a:p>
          <a:p>
            <a:r>
              <a:rPr lang="es-ES" sz="2400" dirty="0"/>
              <a:t>Unidad GRD HEP. Análisis clínico, 2025.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7FD4B5A-D93B-6FD9-7742-3C8CE089D4E3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>
            <a:off x="7558196" y="1989683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/>
          <p:cNvSpPr txBox="1"/>
          <p:nvPr/>
        </p:nvSpPr>
        <p:spPr>
          <a:xfrm>
            <a:off x="8902262" y="3428999"/>
            <a:ext cx="1553477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Complejidad Case-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Mix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678955" y="2251141"/>
            <a:ext cx="1418896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Gravedad Enfermedad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455739" y="2251141"/>
            <a:ext cx="1418896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Dificultad Tratamiento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455739" y="4715817"/>
            <a:ext cx="1418896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Necesidad Asistencial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678955" y="4715817"/>
            <a:ext cx="1223307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Peor Pronóstico</a:t>
            </a:r>
          </a:p>
        </p:txBody>
      </p:sp>
      <p:cxnSp>
        <p:nvCxnSpPr>
          <p:cNvPr id="24" name="Conector angular 23"/>
          <p:cNvCxnSpPr>
            <a:stCxn id="13" idx="3"/>
          </p:cNvCxnSpPr>
          <p:nvPr/>
        </p:nvCxnSpPr>
        <p:spPr>
          <a:xfrm flipV="1">
            <a:off x="8902262" y="4091781"/>
            <a:ext cx="658349" cy="947202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r 25"/>
          <p:cNvCxnSpPr>
            <a:stCxn id="12" idx="1"/>
          </p:cNvCxnSpPr>
          <p:nvPr/>
        </p:nvCxnSpPr>
        <p:spPr>
          <a:xfrm rot="10800000">
            <a:off x="9807719" y="4091783"/>
            <a:ext cx="648021" cy="94720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/>
          <p:cNvCxnSpPr/>
          <p:nvPr/>
        </p:nvCxnSpPr>
        <p:spPr>
          <a:xfrm rot="16200000" flipH="1">
            <a:off x="8641819" y="2517936"/>
            <a:ext cx="531527" cy="129059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angular 32"/>
          <p:cNvCxnSpPr/>
          <p:nvPr/>
        </p:nvCxnSpPr>
        <p:spPr>
          <a:xfrm rot="5400000">
            <a:off x="10282451" y="2420142"/>
            <a:ext cx="531527" cy="1486186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Conoce cómo debe ser la nutrición de un paciente hospitalizado - Unidos por  la Nutrición Clínica | Per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43261" r="2560" b="21776"/>
          <a:stretch/>
        </p:blipFill>
        <p:spPr bwMode="auto">
          <a:xfrm>
            <a:off x="433824" y="3880958"/>
            <a:ext cx="5833243" cy="129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so de pabellones quirúrgicos: hasta 540 mil cirugías mayores más podrían  realizarse cada año | IPSUSS - Instituto de Políticas Públicas en Salu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26920" r="69" b="5546"/>
          <a:stretch/>
        </p:blipFill>
        <p:spPr bwMode="auto">
          <a:xfrm>
            <a:off x="430923" y="2184550"/>
            <a:ext cx="5836143" cy="14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icatrices por cirugías IDERMA Servicio Dermatología Hospital Dexeus  Barcelo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42263" r="1029" b="29754"/>
          <a:stretch/>
        </p:blipFill>
        <p:spPr bwMode="auto">
          <a:xfrm>
            <a:off x="430923" y="5429293"/>
            <a:ext cx="5801711" cy="123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/>
          <p:cNvSpPr txBox="1"/>
          <p:nvPr/>
        </p:nvSpPr>
        <p:spPr>
          <a:xfrm>
            <a:off x="3112346" y="2984335"/>
            <a:ext cx="315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Uso de recursos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2848971" y="4547281"/>
            <a:ext cx="380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Uso de días/cama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1854552" y="6017557"/>
            <a:ext cx="466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Comorbilidad e historia</a:t>
            </a:r>
          </a:p>
        </p:txBody>
      </p:sp>
      <p:sp>
        <p:nvSpPr>
          <p:cNvPr id="49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404124" y="1092391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Complejidad</a:t>
            </a:r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359753" y="1092391"/>
            <a:ext cx="6795433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Grupos Relacionados por Diagnóstico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7FD4B5A-D93B-6FD9-7742-3C8CE089D4E3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>
            <a:off x="7558196" y="1989683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61630" y="1915237"/>
            <a:ext cx="59354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Clasificación de pacientes por consumos de recursos esperados y severidad.</a:t>
            </a:r>
          </a:p>
        </p:txBody>
      </p:sp>
      <p:pic>
        <p:nvPicPr>
          <p:cNvPr id="1026" name="Picture 2" descr="Diseño PNG Y SVG De Ilustración De Herramienta De Navaja Suiza Para  Camiset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59" y="1915237"/>
            <a:ext cx="3806493" cy="38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 rot="3004575">
            <a:off x="9787764" y="3636125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GRD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C25CC7E-9659-4033-AF7E-F4036E34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75517" y="2950859"/>
            <a:ext cx="3226676" cy="3126214"/>
            <a:chOff x="5540375" y="2870200"/>
            <a:chExt cx="1078219" cy="1077914"/>
          </a:xfrm>
          <a:solidFill>
            <a:schemeClr val="bg2"/>
          </a:solidFill>
        </p:grpSpPr>
        <p:sp>
          <p:nvSpPr>
            <p:cNvPr id="12" name="Forma libre 5">
              <a:extLst>
                <a:ext uri="{FF2B5EF4-FFF2-40B4-BE49-F238E27FC236}">
                  <a16:creationId xmlns:a16="http://schemas.microsoft.com/office/drawing/2014/main" id="{91B12C34-F8FA-4B08-9D46-F5EA12FAB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6" y="3429001"/>
              <a:ext cx="515938" cy="519113"/>
            </a:xfrm>
            <a:custGeom>
              <a:avLst/>
              <a:gdLst>
                <a:gd name="T0" fmla="*/ 172 w 172"/>
                <a:gd name="T1" fmla="*/ 90 h 173"/>
                <a:gd name="T2" fmla="*/ 172 w 172"/>
                <a:gd name="T3" fmla="*/ 173 h 173"/>
                <a:gd name="T4" fmla="*/ 0 w 172"/>
                <a:gd name="T5" fmla="*/ 0 h 173"/>
                <a:gd name="T6" fmla="*/ 82 w 172"/>
                <a:gd name="T7" fmla="*/ 0 h 173"/>
                <a:gd name="T8" fmla="*/ 172 w 172"/>
                <a:gd name="T9" fmla="*/ 9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73">
                  <a:moveTo>
                    <a:pt x="172" y="90"/>
                  </a:moveTo>
                  <a:cubicBezTo>
                    <a:pt x="172" y="173"/>
                    <a:pt x="172" y="173"/>
                    <a:pt x="172" y="173"/>
                  </a:cubicBezTo>
                  <a:cubicBezTo>
                    <a:pt x="80" y="166"/>
                    <a:pt x="6" y="93"/>
                    <a:pt x="0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8" y="47"/>
                    <a:pt x="125" y="84"/>
                    <a:pt x="172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3" name="Forma libre 6">
              <a:extLst>
                <a:ext uri="{FF2B5EF4-FFF2-40B4-BE49-F238E27FC236}">
                  <a16:creationId xmlns:a16="http://schemas.microsoft.com/office/drawing/2014/main" id="{C6E57602-3060-43F3-8678-84886548F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894" y="3429001"/>
              <a:ext cx="520700" cy="519113"/>
            </a:xfrm>
            <a:custGeom>
              <a:avLst/>
              <a:gdLst>
                <a:gd name="T0" fmla="*/ 90 w 173"/>
                <a:gd name="T1" fmla="*/ 0 h 173"/>
                <a:gd name="T2" fmla="*/ 173 w 173"/>
                <a:gd name="T3" fmla="*/ 0 h 173"/>
                <a:gd name="T4" fmla="*/ 0 w 173"/>
                <a:gd name="T5" fmla="*/ 173 h 173"/>
                <a:gd name="T6" fmla="*/ 0 w 173"/>
                <a:gd name="T7" fmla="*/ 90 h 173"/>
                <a:gd name="T8" fmla="*/ 90 w 173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73">
                  <a:moveTo>
                    <a:pt x="90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66" y="93"/>
                    <a:pt x="92" y="166"/>
                    <a:pt x="0" y="173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47" y="84"/>
                    <a:pt x="84" y="47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4" name="Forma libre 7">
              <a:extLst>
                <a:ext uri="{FF2B5EF4-FFF2-40B4-BE49-F238E27FC236}">
                  <a16:creationId xmlns:a16="http://schemas.microsoft.com/office/drawing/2014/main" id="{2252E87A-6A81-40D1-9461-95D5224F0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894" y="2870200"/>
              <a:ext cx="520700" cy="515938"/>
            </a:xfrm>
            <a:custGeom>
              <a:avLst/>
              <a:gdLst>
                <a:gd name="T0" fmla="*/ 0 w 173"/>
                <a:gd name="T1" fmla="*/ 82 h 172"/>
                <a:gd name="T2" fmla="*/ 0 w 173"/>
                <a:gd name="T3" fmla="*/ 0 h 172"/>
                <a:gd name="T4" fmla="*/ 173 w 173"/>
                <a:gd name="T5" fmla="*/ 172 h 172"/>
                <a:gd name="T6" fmla="*/ 90 w 173"/>
                <a:gd name="T7" fmla="*/ 172 h 172"/>
                <a:gd name="T8" fmla="*/ 0 w 173"/>
                <a:gd name="T9" fmla="*/ 8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72">
                  <a:moveTo>
                    <a:pt x="0" y="8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2" y="7"/>
                    <a:pt x="166" y="80"/>
                    <a:pt x="173" y="172"/>
                  </a:cubicBezTo>
                  <a:cubicBezTo>
                    <a:pt x="90" y="172"/>
                    <a:pt x="90" y="172"/>
                    <a:pt x="90" y="172"/>
                  </a:cubicBezTo>
                  <a:cubicBezTo>
                    <a:pt x="84" y="126"/>
                    <a:pt x="47" y="88"/>
                    <a:pt x="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5" name="Forma libre 8">
              <a:extLst>
                <a:ext uri="{FF2B5EF4-FFF2-40B4-BE49-F238E27FC236}">
                  <a16:creationId xmlns:a16="http://schemas.microsoft.com/office/drawing/2014/main" id="{ADBD0F45-41D0-4808-9E29-70A3C395B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5" y="2870200"/>
              <a:ext cx="515938" cy="515938"/>
            </a:xfrm>
            <a:custGeom>
              <a:avLst/>
              <a:gdLst>
                <a:gd name="T0" fmla="*/ 82 w 172"/>
                <a:gd name="T1" fmla="*/ 172 h 172"/>
                <a:gd name="T2" fmla="*/ 0 w 172"/>
                <a:gd name="T3" fmla="*/ 172 h 172"/>
                <a:gd name="T4" fmla="*/ 172 w 172"/>
                <a:gd name="T5" fmla="*/ 0 h 172"/>
                <a:gd name="T6" fmla="*/ 172 w 172"/>
                <a:gd name="T7" fmla="*/ 82 h 172"/>
                <a:gd name="T8" fmla="*/ 82 w 172"/>
                <a:gd name="T9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72">
                  <a:moveTo>
                    <a:pt x="82" y="172"/>
                  </a:moveTo>
                  <a:cubicBezTo>
                    <a:pt x="0" y="172"/>
                    <a:pt x="0" y="172"/>
                    <a:pt x="0" y="172"/>
                  </a:cubicBezTo>
                  <a:cubicBezTo>
                    <a:pt x="6" y="80"/>
                    <a:pt x="80" y="7"/>
                    <a:pt x="172" y="0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25" y="88"/>
                    <a:pt x="88" y="126"/>
                    <a:pt x="82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D570AF8D-5346-44BD-82DE-4E39FE280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1892" y="3191527"/>
            <a:ext cx="735842" cy="72920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2050594-ED75-4BD6-9F30-3FF422F2D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78032" y="3197133"/>
            <a:ext cx="735842" cy="7292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8342780-6568-4E96-8C62-B4B262CB8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4312" y="5189916"/>
            <a:ext cx="735842" cy="72920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2195816-E0EF-4C06-9319-FA2742100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78032" y="5109415"/>
            <a:ext cx="735842" cy="72920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grpSp>
        <p:nvGrpSpPr>
          <p:cNvPr id="20" name="Grupo 19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4505915" y="3366632"/>
            <a:ext cx="356695" cy="346085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21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2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23" name="Grupo 22" descr="Esta imagen es un icono de un gráfico de barras. ">
            <a:extLst>
              <a:ext uri="{FF2B5EF4-FFF2-40B4-BE49-F238E27FC236}">
                <a16:creationId xmlns:a16="http://schemas.microsoft.com/office/drawing/2014/main" id="{ABB60BDA-D4C1-4C07-BE44-8158EF962C92}"/>
              </a:ext>
            </a:extLst>
          </p:cNvPr>
          <p:cNvGrpSpPr/>
          <p:nvPr/>
        </p:nvGrpSpPr>
        <p:grpSpPr>
          <a:xfrm>
            <a:off x="4533336" y="5360276"/>
            <a:ext cx="332954" cy="385758"/>
            <a:chOff x="4892675" y="2501900"/>
            <a:chExt cx="287338" cy="277813"/>
          </a:xfrm>
          <a:solidFill>
            <a:schemeClr val="bg1"/>
          </a:solidFill>
        </p:grpSpPr>
        <p:sp>
          <p:nvSpPr>
            <p:cNvPr id="24" name="Forma libre 300">
              <a:extLst>
                <a:ext uri="{FF2B5EF4-FFF2-40B4-BE49-F238E27FC236}">
                  <a16:creationId xmlns:a16="http://schemas.microsoft.com/office/drawing/2014/main" id="{079F1AF8-61FC-4E38-A00F-4F8AC7B28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425" y="2501900"/>
              <a:ext cx="227013" cy="157163"/>
            </a:xfrm>
            <a:custGeom>
              <a:avLst/>
              <a:gdLst>
                <a:gd name="T0" fmla="*/ 19 w 712"/>
                <a:gd name="T1" fmla="*/ 494 h 495"/>
                <a:gd name="T2" fmla="*/ 679 w 712"/>
                <a:gd name="T3" fmla="*/ 60 h 495"/>
                <a:gd name="T4" fmla="*/ 668 w 712"/>
                <a:gd name="T5" fmla="*/ 167 h 495"/>
                <a:gd name="T6" fmla="*/ 669 w 712"/>
                <a:gd name="T7" fmla="*/ 173 h 495"/>
                <a:gd name="T8" fmla="*/ 672 w 712"/>
                <a:gd name="T9" fmla="*/ 177 h 495"/>
                <a:gd name="T10" fmla="*/ 677 w 712"/>
                <a:gd name="T11" fmla="*/ 180 h 495"/>
                <a:gd name="T12" fmla="*/ 682 w 712"/>
                <a:gd name="T13" fmla="*/ 180 h 495"/>
                <a:gd name="T14" fmla="*/ 688 w 712"/>
                <a:gd name="T15" fmla="*/ 179 h 495"/>
                <a:gd name="T16" fmla="*/ 696 w 712"/>
                <a:gd name="T17" fmla="*/ 173 h 495"/>
                <a:gd name="T18" fmla="*/ 712 w 712"/>
                <a:gd name="T19" fmla="*/ 31 h 495"/>
                <a:gd name="T20" fmla="*/ 712 w 712"/>
                <a:gd name="T21" fmla="*/ 30 h 495"/>
                <a:gd name="T22" fmla="*/ 712 w 712"/>
                <a:gd name="T23" fmla="*/ 27 h 495"/>
                <a:gd name="T24" fmla="*/ 711 w 712"/>
                <a:gd name="T25" fmla="*/ 24 h 495"/>
                <a:gd name="T26" fmla="*/ 710 w 712"/>
                <a:gd name="T27" fmla="*/ 22 h 495"/>
                <a:gd name="T28" fmla="*/ 710 w 712"/>
                <a:gd name="T29" fmla="*/ 22 h 495"/>
                <a:gd name="T30" fmla="*/ 707 w 712"/>
                <a:gd name="T31" fmla="*/ 20 h 495"/>
                <a:gd name="T32" fmla="*/ 705 w 712"/>
                <a:gd name="T33" fmla="*/ 17 h 495"/>
                <a:gd name="T34" fmla="*/ 702 w 712"/>
                <a:gd name="T35" fmla="*/ 16 h 495"/>
                <a:gd name="T36" fmla="*/ 700 w 712"/>
                <a:gd name="T37" fmla="*/ 15 h 495"/>
                <a:gd name="T38" fmla="*/ 699 w 712"/>
                <a:gd name="T39" fmla="*/ 15 h 495"/>
                <a:gd name="T40" fmla="*/ 561 w 712"/>
                <a:gd name="T41" fmla="*/ 0 h 495"/>
                <a:gd name="T42" fmla="*/ 555 w 712"/>
                <a:gd name="T43" fmla="*/ 1 h 495"/>
                <a:gd name="T44" fmla="*/ 551 w 712"/>
                <a:gd name="T45" fmla="*/ 6 h 495"/>
                <a:gd name="T46" fmla="*/ 548 w 712"/>
                <a:gd name="T47" fmla="*/ 11 h 495"/>
                <a:gd name="T48" fmla="*/ 547 w 712"/>
                <a:gd name="T49" fmla="*/ 16 h 495"/>
                <a:gd name="T50" fmla="*/ 549 w 712"/>
                <a:gd name="T51" fmla="*/ 22 h 495"/>
                <a:gd name="T52" fmla="*/ 552 w 712"/>
                <a:gd name="T53" fmla="*/ 27 h 495"/>
                <a:gd name="T54" fmla="*/ 557 w 712"/>
                <a:gd name="T55" fmla="*/ 29 h 495"/>
                <a:gd name="T56" fmla="*/ 654 w 712"/>
                <a:gd name="T57" fmla="*/ 41 h 495"/>
                <a:gd name="T58" fmla="*/ 4 w 712"/>
                <a:gd name="T59" fmla="*/ 469 h 495"/>
                <a:gd name="T60" fmla="*/ 1 w 712"/>
                <a:gd name="T61" fmla="*/ 473 h 495"/>
                <a:gd name="T62" fmla="*/ 0 w 712"/>
                <a:gd name="T63" fmla="*/ 480 h 495"/>
                <a:gd name="T64" fmla="*/ 1 w 712"/>
                <a:gd name="T65" fmla="*/ 485 h 495"/>
                <a:gd name="T66" fmla="*/ 5 w 712"/>
                <a:gd name="T67" fmla="*/ 490 h 495"/>
                <a:gd name="T68" fmla="*/ 11 w 712"/>
                <a:gd name="T69" fmla="*/ 494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2" h="495">
                  <a:moveTo>
                    <a:pt x="15" y="495"/>
                  </a:moveTo>
                  <a:lnTo>
                    <a:pt x="19" y="494"/>
                  </a:lnTo>
                  <a:lnTo>
                    <a:pt x="23" y="493"/>
                  </a:lnTo>
                  <a:lnTo>
                    <a:pt x="679" y="60"/>
                  </a:lnTo>
                  <a:lnTo>
                    <a:pt x="668" y="164"/>
                  </a:lnTo>
                  <a:lnTo>
                    <a:pt x="668" y="167"/>
                  </a:lnTo>
                  <a:lnTo>
                    <a:pt x="668" y="170"/>
                  </a:lnTo>
                  <a:lnTo>
                    <a:pt x="669" y="173"/>
                  </a:lnTo>
                  <a:lnTo>
                    <a:pt x="671" y="175"/>
                  </a:lnTo>
                  <a:lnTo>
                    <a:pt x="672" y="177"/>
                  </a:lnTo>
                  <a:lnTo>
                    <a:pt x="675" y="179"/>
                  </a:lnTo>
                  <a:lnTo>
                    <a:pt x="677" y="180"/>
                  </a:lnTo>
                  <a:lnTo>
                    <a:pt x="681" y="180"/>
                  </a:lnTo>
                  <a:lnTo>
                    <a:pt x="682" y="180"/>
                  </a:lnTo>
                  <a:lnTo>
                    <a:pt x="682" y="180"/>
                  </a:lnTo>
                  <a:lnTo>
                    <a:pt x="688" y="179"/>
                  </a:lnTo>
                  <a:lnTo>
                    <a:pt x="692" y="177"/>
                  </a:lnTo>
                  <a:lnTo>
                    <a:pt x="696" y="173"/>
                  </a:lnTo>
                  <a:lnTo>
                    <a:pt x="697" y="168"/>
                  </a:lnTo>
                  <a:lnTo>
                    <a:pt x="712" y="31"/>
                  </a:lnTo>
                  <a:lnTo>
                    <a:pt x="712" y="31"/>
                  </a:lnTo>
                  <a:lnTo>
                    <a:pt x="712" y="30"/>
                  </a:lnTo>
                  <a:lnTo>
                    <a:pt x="712" y="28"/>
                  </a:lnTo>
                  <a:lnTo>
                    <a:pt x="712" y="27"/>
                  </a:lnTo>
                  <a:lnTo>
                    <a:pt x="712" y="25"/>
                  </a:lnTo>
                  <a:lnTo>
                    <a:pt x="711" y="24"/>
                  </a:lnTo>
                  <a:lnTo>
                    <a:pt x="711" y="23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09" y="21"/>
                  </a:lnTo>
                  <a:lnTo>
                    <a:pt x="707" y="20"/>
                  </a:lnTo>
                  <a:lnTo>
                    <a:pt x="706" y="18"/>
                  </a:lnTo>
                  <a:lnTo>
                    <a:pt x="705" y="17"/>
                  </a:lnTo>
                  <a:lnTo>
                    <a:pt x="704" y="17"/>
                  </a:lnTo>
                  <a:lnTo>
                    <a:pt x="702" y="16"/>
                  </a:lnTo>
                  <a:lnTo>
                    <a:pt x="701" y="16"/>
                  </a:lnTo>
                  <a:lnTo>
                    <a:pt x="700" y="15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564" y="0"/>
                  </a:lnTo>
                  <a:lnTo>
                    <a:pt x="561" y="0"/>
                  </a:lnTo>
                  <a:lnTo>
                    <a:pt x="557" y="0"/>
                  </a:lnTo>
                  <a:lnTo>
                    <a:pt x="555" y="1"/>
                  </a:lnTo>
                  <a:lnTo>
                    <a:pt x="553" y="3"/>
                  </a:lnTo>
                  <a:lnTo>
                    <a:pt x="551" y="6"/>
                  </a:lnTo>
                  <a:lnTo>
                    <a:pt x="549" y="8"/>
                  </a:lnTo>
                  <a:lnTo>
                    <a:pt x="548" y="11"/>
                  </a:lnTo>
                  <a:lnTo>
                    <a:pt x="547" y="13"/>
                  </a:lnTo>
                  <a:lnTo>
                    <a:pt x="547" y="16"/>
                  </a:lnTo>
                  <a:lnTo>
                    <a:pt x="548" y="20"/>
                  </a:lnTo>
                  <a:lnTo>
                    <a:pt x="549" y="22"/>
                  </a:lnTo>
                  <a:lnTo>
                    <a:pt x="550" y="25"/>
                  </a:lnTo>
                  <a:lnTo>
                    <a:pt x="552" y="27"/>
                  </a:lnTo>
                  <a:lnTo>
                    <a:pt x="554" y="28"/>
                  </a:lnTo>
                  <a:lnTo>
                    <a:pt x="557" y="29"/>
                  </a:lnTo>
                  <a:lnTo>
                    <a:pt x="561" y="30"/>
                  </a:lnTo>
                  <a:lnTo>
                    <a:pt x="654" y="41"/>
                  </a:lnTo>
                  <a:lnTo>
                    <a:pt x="6" y="467"/>
                  </a:lnTo>
                  <a:lnTo>
                    <a:pt x="4" y="469"/>
                  </a:lnTo>
                  <a:lnTo>
                    <a:pt x="2" y="471"/>
                  </a:lnTo>
                  <a:lnTo>
                    <a:pt x="1" y="473"/>
                  </a:lnTo>
                  <a:lnTo>
                    <a:pt x="0" y="477"/>
                  </a:lnTo>
                  <a:lnTo>
                    <a:pt x="0" y="480"/>
                  </a:lnTo>
                  <a:lnTo>
                    <a:pt x="0" y="482"/>
                  </a:lnTo>
                  <a:lnTo>
                    <a:pt x="1" y="485"/>
                  </a:lnTo>
                  <a:lnTo>
                    <a:pt x="2" y="488"/>
                  </a:lnTo>
                  <a:lnTo>
                    <a:pt x="5" y="490"/>
                  </a:lnTo>
                  <a:lnTo>
                    <a:pt x="8" y="493"/>
                  </a:lnTo>
                  <a:lnTo>
                    <a:pt x="11" y="494"/>
                  </a:lnTo>
                  <a:lnTo>
                    <a:pt x="15" y="4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5" name="Forma libre 301">
              <a:extLst>
                <a:ext uri="{FF2B5EF4-FFF2-40B4-BE49-F238E27FC236}">
                  <a16:creationId xmlns:a16="http://schemas.microsoft.com/office/drawing/2014/main" id="{12F6D320-A2D7-49AA-A59C-B7DFD83EB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675" y="2587625"/>
              <a:ext cx="287338" cy="192088"/>
            </a:xfrm>
            <a:custGeom>
              <a:avLst/>
              <a:gdLst>
                <a:gd name="T0" fmla="*/ 843 w 903"/>
                <a:gd name="T1" fmla="*/ 572 h 602"/>
                <a:gd name="T2" fmla="*/ 842 w 903"/>
                <a:gd name="T3" fmla="*/ 12 h 602"/>
                <a:gd name="T4" fmla="*/ 840 w 903"/>
                <a:gd name="T5" fmla="*/ 7 h 602"/>
                <a:gd name="T6" fmla="*/ 835 w 903"/>
                <a:gd name="T7" fmla="*/ 3 h 602"/>
                <a:gd name="T8" fmla="*/ 830 w 903"/>
                <a:gd name="T9" fmla="*/ 1 h 602"/>
                <a:gd name="T10" fmla="*/ 707 w 903"/>
                <a:gd name="T11" fmla="*/ 0 h 602"/>
                <a:gd name="T12" fmla="*/ 701 w 903"/>
                <a:gd name="T13" fmla="*/ 2 h 602"/>
                <a:gd name="T14" fmla="*/ 696 w 903"/>
                <a:gd name="T15" fmla="*/ 5 h 602"/>
                <a:gd name="T16" fmla="*/ 693 w 903"/>
                <a:gd name="T17" fmla="*/ 9 h 602"/>
                <a:gd name="T18" fmla="*/ 692 w 903"/>
                <a:gd name="T19" fmla="*/ 16 h 602"/>
                <a:gd name="T20" fmla="*/ 632 w 903"/>
                <a:gd name="T21" fmla="*/ 572 h 602"/>
                <a:gd name="T22" fmla="*/ 632 w 903"/>
                <a:gd name="T23" fmla="*/ 163 h 602"/>
                <a:gd name="T24" fmla="*/ 629 w 903"/>
                <a:gd name="T25" fmla="*/ 157 h 602"/>
                <a:gd name="T26" fmla="*/ 625 w 903"/>
                <a:gd name="T27" fmla="*/ 153 h 602"/>
                <a:gd name="T28" fmla="*/ 620 w 903"/>
                <a:gd name="T29" fmla="*/ 151 h 602"/>
                <a:gd name="T30" fmla="*/ 496 w 903"/>
                <a:gd name="T31" fmla="*/ 151 h 602"/>
                <a:gd name="T32" fmla="*/ 490 w 903"/>
                <a:gd name="T33" fmla="*/ 152 h 602"/>
                <a:gd name="T34" fmla="*/ 486 w 903"/>
                <a:gd name="T35" fmla="*/ 155 h 602"/>
                <a:gd name="T36" fmla="*/ 482 w 903"/>
                <a:gd name="T37" fmla="*/ 159 h 602"/>
                <a:gd name="T38" fmla="*/ 481 w 903"/>
                <a:gd name="T39" fmla="*/ 166 h 602"/>
                <a:gd name="T40" fmla="*/ 421 w 903"/>
                <a:gd name="T41" fmla="*/ 572 h 602"/>
                <a:gd name="T42" fmla="*/ 420 w 903"/>
                <a:gd name="T43" fmla="*/ 313 h 602"/>
                <a:gd name="T44" fmla="*/ 418 w 903"/>
                <a:gd name="T45" fmla="*/ 307 h 602"/>
                <a:gd name="T46" fmla="*/ 414 w 903"/>
                <a:gd name="T47" fmla="*/ 304 h 602"/>
                <a:gd name="T48" fmla="*/ 408 w 903"/>
                <a:gd name="T49" fmla="*/ 302 h 602"/>
                <a:gd name="T50" fmla="*/ 285 w 903"/>
                <a:gd name="T51" fmla="*/ 301 h 602"/>
                <a:gd name="T52" fmla="*/ 280 w 903"/>
                <a:gd name="T53" fmla="*/ 302 h 602"/>
                <a:gd name="T54" fmla="*/ 274 w 903"/>
                <a:gd name="T55" fmla="*/ 305 h 602"/>
                <a:gd name="T56" fmla="*/ 271 w 903"/>
                <a:gd name="T57" fmla="*/ 311 h 602"/>
                <a:gd name="T58" fmla="*/ 270 w 903"/>
                <a:gd name="T59" fmla="*/ 316 h 602"/>
                <a:gd name="T60" fmla="*/ 210 w 903"/>
                <a:gd name="T61" fmla="*/ 572 h 602"/>
                <a:gd name="T62" fmla="*/ 210 w 903"/>
                <a:gd name="T63" fmla="*/ 464 h 602"/>
                <a:gd name="T64" fmla="*/ 208 w 903"/>
                <a:gd name="T65" fmla="*/ 459 h 602"/>
                <a:gd name="T66" fmla="*/ 204 w 903"/>
                <a:gd name="T67" fmla="*/ 454 h 602"/>
                <a:gd name="T68" fmla="*/ 198 w 903"/>
                <a:gd name="T69" fmla="*/ 452 h 602"/>
                <a:gd name="T70" fmla="*/ 75 w 903"/>
                <a:gd name="T71" fmla="*/ 452 h 602"/>
                <a:gd name="T72" fmla="*/ 69 w 903"/>
                <a:gd name="T73" fmla="*/ 453 h 602"/>
                <a:gd name="T74" fmla="*/ 64 w 903"/>
                <a:gd name="T75" fmla="*/ 457 h 602"/>
                <a:gd name="T76" fmla="*/ 61 w 903"/>
                <a:gd name="T77" fmla="*/ 461 h 602"/>
                <a:gd name="T78" fmla="*/ 60 w 903"/>
                <a:gd name="T79" fmla="*/ 467 h 602"/>
                <a:gd name="T80" fmla="*/ 15 w 903"/>
                <a:gd name="T81" fmla="*/ 572 h 602"/>
                <a:gd name="T82" fmla="*/ 8 w 903"/>
                <a:gd name="T83" fmla="*/ 573 h 602"/>
                <a:gd name="T84" fmla="*/ 4 w 903"/>
                <a:gd name="T85" fmla="*/ 577 h 602"/>
                <a:gd name="T86" fmla="*/ 1 w 903"/>
                <a:gd name="T87" fmla="*/ 581 h 602"/>
                <a:gd name="T88" fmla="*/ 0 w 903"/>
                <a:gd name="T89" fmla="*/ 587 h 602"/>
                <a:gd name="T90" fmla="*/ 1 w 903"/>
                <a:gd name="T91" fmla="*/ 593 h 602"/>
                <a:gd name="T92" fmla="*/ 4 w 903"/>
                <a:gd name="T93" fmla="*/ 598 h 602"/>
                <a:gd name="T94" fmla="*/ 8 w 903"/>
                <a:gd name="T95" fmla="*/ 601 h 602"/>
                <a:gd name="T96" fmla="*/ 15 w 903"/>
                <a:gd name="T97" fmla="*/ 602 h 602"/>
                <a:gd name="T98" fmla="*/ 195 w 903"/>
                <a:gd name="T99" fmla="*/ 602 h 602"/>
                <a:gd name="T100" fmla="*/ 406 w 903"/>
                <a:gd name="T101" fmla="*/ 602 h 602"/>
                <a:gd name="T102" fmla="*/ 617 w 903"/>
                <a:gd name="T103" fmla="*/ 602 h 602"/>
                <a:gd name="T104" fmla="*/ 828 w 903"/>
                <a:gd name="T105" fmla="*/ 602 h 602"/>
                <a:gd name="T106" fmla="*/ 891 w 903"/>
                <a:gd name="T107" fmla="*/ 602 h 602"/>
                <a:gd name="T108" fmla="*/ 896 w 903"/>
                <a:gd name="T109" fmla="*/ 600 h 602"/>
                <a:gd name="T110" fmla="*/ 900 w 903"/>
                <a:gd name="T111" fmla="*/ 596 h 602"/>
                <a:gd name="T112" fmla="*/ 902 w 903"/>
                <a:gd name="T113" fmla="*/ 591 h 602"/>
                <a:gd name="T114" fmla="*/ 902 w 903"/>
                <a:gd name="T115" fmla="*/ 584 h 602"/>
                <a:gd name="T116" fmla="*/ 900 w 903"/>
                <a:gd name="T117" fmla="*/ 579 h 602"/>
                <a:gd name="T118" fmla="*/ 896 w 903"/>
                <a:gd name="T119" fmla="*/ 575 h 602"/>
                <a:gd name="T120" fmla="*/ 891 w 903"/>
                <a:gd name="T121" fmla="*/ 57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602">
                  <a:moveTo>
                    <a:pt x="888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2" y="12"/>
                  </a:lnTo>
                  <a:lnTo>
                    <a:pt x="842" y="9"/>
                  </a:lnTo>
                  <a:lnTo>
                    <a:pt x="840" y="7"/>
                  </a:lnTo>
                  <a:lnTo>
                    <a:pt x="839" y="5"/>
                  </a:lnTo>
                  <a:lnTo>
                    <a:pt x="835" y="3"/>
                  </a:lnTo>
                  <a:lnTo>
                    <a:pt x="833" y="2"/>
                  </a:lnTo>
                  <a:lnTo>
                    <a:pt x="830" y="1"/>
                  </a:lnTo>
                  <a:lnTo>
                    <a:pt x="828" y="1"/>
                  </a:lnTo>
                  <a:lnTo>
                    <a:pt x="707" y="0"/>
                  </a:lnTo>
                  <a:lnTo>
                    <a:pt x="704" y="1"/>
                  </a:lnTo>
                  <a:lnTo>
                    <a:pt x="701" y="2"/>
                  </a:lnTo>
                  <a:lnTo>
                    <a:pt x="698" y="3"/>
                  </a:lnTo>
                  <a:lnTo>
                    <a:pt x="696" y="5"/>
                  </a:lnTo>
                  <a:lnTo>
                    <a:pt x="695" y="7"/>
                  </a:lnTo>
                  <a:lnTo>
                    <a:pt x="693" y="9"/>
                  </a:lnTo>
                  <a:lnTo>
                    <a:pt x="693" y="12"/>
                  </a:lnTo>
                  <a:lnTo>
                    <a:pt x="692" y="16"/>
                  </a:lnTo>
                  <a:lnTo>
                    <a:pt x="692" y="572"/>
                  </a:lnTo>
                  <a:lnTo>
                    <a:pt x="632" y="572"/>
                  </a:lnTo>
                  <a:lnTo>
                    <a:pt x="632" y="166"/>
                  </a:lnTo>
                  <a:lnTo>
                    <a:pt x="632" y="163"/>
                  </a:lnTo>
                  <a:lnTo>
                    <a:pt x="630" y="159"/>
                  </a:lnTo>
                  <a:lnTo>
                    <a:pt x="629" y="157"/>
                  </a:lnTo>
                  <a:lnTo>
                    <a:pt x="627" y="155"/>
                  </a:lnTo>
                  <a:lnTo>
                    <a:pt x="625" y="153"/>
                  </a:lnTo>
                  <a:lnTo>
                    <a:pt x="623" y="152"/>
                  </a:lnTo>
                  <a:lnTo>
                    <a:pt x="620" y="151"/>
                  </a:lnTo>
                  <a:lnTo>
                    <a:pt x="617" y="151"/>
                  </a:lnTo>
                  <a:lnTo>
                    <a:pt x="496" y="151"/>
                  </a:lnTo>
                  <a:lnTo>
                    <a:pt x="493" y="151"/>
                  </a:lnTo>
                  <a:lnTo>
                    <a:pt x="490" y="152"/>
                  </a:lnTo>
                  <a:lnTo>
                    <a:pt x="488" y="153"/>
                  </a:lnTo>
                  <a:lnTo>
                    <a:pt x="486" y="155"/>
                  </a:lnTo>
                  <a:lnTo>
                    <a:pt x="484" y="157"/>
                  </a:lnTo>
                  <a:lnTo>
                    <a:pt x="482" y="159"/>
                  </a:lnTo>
                  <a:lnTo>
                    <a:pt x="481" y="163"/>
                  </a:lnTo>
                  <a:lnTo>
                    <a:pt x="481" y="166"/>
                  </a:lnTo>
                  <a:lnTo>
                    <a:pt x="481" y="572"/>
                  </a:lnTo>
                  <a:lnTo>
                    <a:pt x="421" y="572"/>
                  </a:lnTo>
                  <a:lnTo>
                    <a:pt x="421" y="316"/>
                  </a:lnTo>
                  <a:lnTo>
                    <a:pt x="420" y="313"/>
                  </a:lnTo>
                  <a:lnTo>
                    <a:pt x="420" y="311"/>
                  </a:lnTo>
                  <a:lnTo>
                    <a:pt x="418" y="307"/>
                  </a:lnTo>
                  <a:lnTo>
                    <a:pt x="417" y="305"/>
                  </a:lnTo>
                  <a:lnTo>
                    <a:pt x="414" y="304"/>
                  </a:lnTo>
                  <a:lnTo>
                    <a:pt x="412" y="302"/>
                  </a:lnTo>
                  <a:lnTo>
                    <a:pt x="408" y="302"/>
                  </a:lnTo>
                  <a:lnTo>
                    <a:pt x="406" y="301"/>
                  </a:lnTo>
                  <a:lnTo>
                    <a:pt x="285" y="301"/>
                  </a:lnTo>
                  <a:lnTo>
                    <a:pt x="283" y="302"/>
                  </a:lnTo>
                  <a:lnTo>
                    <a:pt x="280" y="302"/>
                  </a:lnTo>
                  <a:lnTo>
                    <a:pt x="278" y="304"/>
                  </a:lnTo>
                  <a:lnTo>
                    <a:pt x="274" y="305"/>
                  </a:lnTo>
                  <a:lnTo>
                    <a:pt x="273" y="307"/>
                  </a:lnTo>
                  <a:lnTo>
                    <a:pt x="271" y="311"/>
                  </a:lnTo>
                  <a:lnTo>
                    <a:pt x="271" y="313"/>
                  </a:lnTo>
                  <a:lnTo>
                    <a:pt x="270" y="316"/>
                  </a:lnTo>
                  <a:lnTo>
                    <a:pt x="270" y="572"/>
                  </a:lnTo>
                  <a:lnTo>
                    <a:pt x="210" y="572"/>
                  </a:lnTo>
                  <a:lnTo>
                    <a:pt x="210" y="467"/>
                  </a:lnTo>
                  <a:lnTo>
                    <a:pt x="210" y="464"/>
                  </a:lnTo>
                  <a:lnTo>
                    <a:pt x="209" y="461"/>
                  </a:lnTo>
                  <a:lnTo>
                    <a:pt x="208" y="459"/>
                  </a:lnTo>
                  <a:lnTo>
                    <a:pt x="206" y="457"/>
                  </a:lnTo>
                  <a:lnTo>
                    <a:pt x="204" y="454"/>
                  </a:lnTo>
                  <a:lnTo>
                    <a:pt x="201" y="453"/>
                  </a:lnTo>
                  <a:lnTo>
                    <a:pt x="198" y="452"/>
                  </a:lnTo>
                  <a:lnTo>
                    <a:pt x="195" y="452"/>
                  </a:lnTo>
                  <a:lnTo>
                    <a:pt x="75" y="452"/>
                  </a:lnTo>
                  <a:lnTo>
                    <a:pt x="72" y="452"/>
                  </a:lnTo>
                  <a:lnTo>
                    <a:pt x="69" y="453"/>
                  </a:lnTo>
                  <a:lnTo>
                    <a:pt x="66" y="454"/>
                  </a:lnTo>
                  <a:lnTo>
                    <a:pt x="64" y="457"/>
                  </a:lnTo>
                  <a:lnTo>
                    <a:pt x="62" y="459"/>
                  </a:lnTo>
                  <a:lnTo>
                    <a:pt x="61" y="461"/>
                  </a:lnTo>
                  <a:lnTo>
                    <a:pt x="60" y="464"/>
                  </a:lnTo>
                  <a:lnTo>
                    <a:pt x="60" y="467"/>
                  </a:lnTo>
                  <a:lnTo>
                    <a:pt x="60" y="572"/>
                  </a:lnTo>
                  <a:lnTo>
                    <a:pt x="15" y="572"/>
                  </a:lnTo>
                  <a:lnTo>
                    <a:pt x="12" y="572"/>
                  </a:lnTo>
                  <a:lnTo>
                    <a:pt x="8" y="573"/>
                  </a:lnTo>
                  <a:lnTo>
                    <a:pt x="6" y="575"/>
                  </a:lnTo>
                  <a:lnTo>
                    <a:pt x="4" y="577"/>
                  </a:lnTo>
                  <a:lnTo>
                    <a:pt x="2" y="579"/>
                  </a:lnTo>
                  <a:lnTo>
                    <a:pt x="1" y="581"/>
                  </a:lnTo>
                  <a:lnTo>
                    <a:pt x="0" y="584"/>
                  </a:lnTo>
                  <a:lnTo>
                    <a:pt x="0" y="587"/>
                  </a:lnTo>
                  <a:lnTo>
                    <a:pt x="0" y="591"/>
                  </a:lnTo>
                  <a:lnTo>
                    <a:pt x="1" y="593"/>
                  </a:lnTo>
                  <a:lnTo>
                    <a:pt x="2" y="596"/>
                  </a:lnTo>
                  <a:lnTo>
                    <a:pt x="4" y="598"/>
                  </a:lnTo>
                  <a:lnTo>
                    <a:pt x="6" y="600"/>
                  </a:lnTo>
                  <a:lnTo>
                    <a:pt x="8" y="601"/>
                  </a:lnTo>
                  <a:lnTo>
                    <a:pt x="12" y="602"/>
                  </a:lnTo>
                  <a:lnTo>
                    <a:pt x="15" y="602"/>
                  </a:lnTo>
                  <a:lnTo>
                    <a:pt x="75" y="602"/>
                  </a:lnTo>
                  <a:lnTo>
                    <a:pt x="195" y="602"/>
                  </a:lnTo>
                  <a:lnTo>
                    <a:pt x="285" y="602"/>
                  </a:lnTo>
                  <a:lnTo>
                    <a:pt x="406" y="602"/>
                  </a:lnTo>
                  <a:lnTo>
                    <a:pt x="496" y="602"/>
                  </a:lnTo>
                  <a:lnTo>
                    <a:pt x="617" y="602"/>
                  </a:lnTo>
                  <a:lnTo>
                    <a:pt x="707" y="602"/>
                  </a:lnTo>
                  <a:lnTo>
                    <a:pt x="828" y="602"/>
                  </a:lnTo>
                  <a:lnTo>
                    <a:pt x="888" y="602"/>
                  </a:lnTo>
                  <a:lnTo>
                    <a:pt x="891" y="602"/>
                  </a:lnTo>
                  <a:lnTo>
                    <a:pt x="893" y="601"/>
                  </a:lnTo>
                  <a:lnTo>
                    <a:pt x="896" y="600"/>
                  </a:lnTo>
                  <a:lnTo>
                    <a:pt x="899" y="598"/>
                  </a:lnTo>
                  <a:lnTo>
                    <a:pt x="900" y="596"/>
                  </a:lnTo>
                  <a:lnTo>
                    <a:pt x="902" y="593"/>
                  </a:lnTo>
                  <a:lnTo>
                    <a:pt x="902" y="591"/>
                  </a:lnTo>
                  <a:lnTo>
                    <a:pt x="903" y="587"/>
                  </a:lnTo>
                  <a:lnTo>
                    <a:pt x="902" y="584"/>
                  </a:lnTo>
                  <a:lnTo>
                    <a:pt x="902" y="581"/>
                  </a:lnTo>
                  <a:lnTo>
                    <a:pt x="900" y="579"/>
                  </a:lnTo>
                  <a:lnTo>
                    <a:pt x="899" y="577"/>
                  </a:lnTo>
                  <a:lnTo>
                    <a:pt x="896" y="575"/>
                  </a:lnTo>
                  <a:lnTo>
                    <a:pt x="893" y="573"/>
                  </a:lnTo>
                  <a:lnTo>
                    <a:pt x="891" y="572"/>
                  </a:lnTo>
                  <a:lnTo>
                    <a:pt x="888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26" name="Grupo 25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2355860" y="5285041"/>
            <a:ext cx="324277" cy="37095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27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8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pic>
        <p:nvPicPr>
          <p:cNvPr id="29" name="Gráfico 5" descr="Dinero">
            <a:extLst>
              <a:ext uri="{FF2B5EF4-FFF2-40B4-BE49-F238E27FC236}">
                <a16:creationId xmlns:a16="http://schemas.microsoft.com/office/drawing/2014/main" id="{231049EC-B4F3-4123-B271-2B1BE53FD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73" y="3338142"/>
            <a:ext cx="452037" cy="452037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5035324" y="3347014"/>
            <a:ext cx="156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Clínica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989045" y="3376193"/>
            <a:ext cx="123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966200" y="5655998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Planificación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006532" y="5655998"/>
            <a:ext cx="1942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de Gestión</a:t>
            </a:r>
          </a:p>
        </p:txBody>
      </p:sp>
    </p:spTree>
    <p:extLst>
      <p:ext uri="{BB962C8B-B14F-4D97-AF65-F5344CB8AC3E}">
        <p14:creationId xmlns:p14="http://schemas.microsoft.com/office/powerpoint/2010/main" val="87711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667" y="2502567"/>
            <a:ext cx="2166389" cy="2924456"/>
          </a:xfrm>
        </p:spPr>
        <p:txBody>
          <a:bodyPr>
            <a:normAutofit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Peso Medio GRD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76057" y="1574260"/>
            <a:ext cx="7569453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b="1" dirty="0">
                <a:latin typeface="+mj-lt"/>
              </a:rPr>
              <a:t>Peso Relativo GRD: </a:t>
            </a:r>
            <a:r>
              <a:rPr lang="es-ES" sz="2000" dirty="0">
                <a:latin typeface="+mj-lt"/>
              </a:rPr>
              <a:t>Valor numérico asignado a cada Grupo Relacionado por Diagnóstico (GRD).</a:t>
            </a:r>
          </a:p>
          <a:p>
            <a:pPr algn="just"/>
            <a:r>
              <a:rPr lang="es-ES" sz="2000" b="1" dirty="0">
                <a:latin typeface="+mj-lt"/>
              </a:rPr>
              <a:t>Peso Medio GRD: </a:t>
            </a:r>
            <a:r>
              <a:rPr lang="es-ES" sz="2000" dirty="0">
                <a:latin typeface="+mj-lt"/>
              </a:rPr>
              <a:t>Valor promedio de los pesos relativos en periodo y hospital determinado.</a:t>
            </a:r>
          </a:p>
          <a:p>
            <a:pPr algn="just"/>
            <a:r>
              <a:rPr lang="es-ES" sz="2000" dirty="0">
                <a:latin typeface="+mj-lt"/>
              </a:rPr>
              <a:t>Refleja la </a:t>
            </a:r>
            <a:r>
              <a:rPr lang="es-ES" sz="2000" b="1" dirty="0">
                <a:latin typeface="+mj-lt"/>
              </a:rPr>
              <a:t>complejidad clínica</a:t>
            </a:r>
            <a:r>
              <a:rPr lang="es-ES" sz="2000" dirty="0">
                <a:latin typeface="+mj-lt"/>
              </a:rPr>
              <a:t>, los recursos utilizados, procedimientos, diagnóstico, comorbilidades y posibles complicaciones.</a:t>
            </a:r>
          </a:p>
          <a:p>
            <a:pPr marL="0" indent="0" algn="just">
              <a:buNone/>
            </a:pPr>
            <a:endParaRPr lang="es-ES" sz="2000" dirty="0">
              <a:latin typeface="+mj-lt"/>
            </a:endParaRPr>
          </a:p>
          <a:p>
            <a:pPr marL="0" indent="0" algn="just">
              <a:buNone/>
            </a:pPr>
            <a:endParaRPr lang="es-ES" sz="2000" dirty="0">
              <a:latin typeface="+mj-lt"/>
            </a:endParaRPr>
          </a:p>
          <a:p>
            <a:pPr marL="0" indent="0" algn="just">
              <a:buNone/>
            </a:pPr>
            <a:endParaRPr lang="es-ES" sz="2000" dirty="0">
              <a:latin typeface="+mj-lt"/>
            </a:endParaRPr>
          </a:p>
          <a:p>
            <a:pPr algn="just"/>
            <a:r>
              <a:rPr lang="es-ES" sz="2000" b="1" dirty="0">
                <a:latin typeface="+mj-lt"/>
              </a:rPr>
              <a:t>Impacto en Financiamiento hospitalario:</a:t>
            </a:r>
            <a:r>
              <a:rPr lang="es-ES" sz="2000" dirty="0">
                <a:latin typeface="+mj-lt"/>
              </a:rPr>
              <a:t> ajusta la asignación de recursos según la complejidad de pacientes.</a:t>
            </a:r>
          </a:p>
        </p:txBody>
      </p:sp>
      <p:pic>
        <p:nvPicPr>
          <p:cNvPr id="3074" name="Picture 2" descr="Kettlebell Images, Icons, Vectors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4" y="2358588"/>
            <a:ext cx="2999057" cy="326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 rot="173503">
            <a:off x="1260565" y="4237800"/>
            <a:ext cx="936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GRD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96881" y="3685484"/>
            <a:ext cx="3142593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 GRD &gt;1 = + complejidad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118835" y="3685484"/>
            <a:ext cx="3142593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 GRD &lt;1 = - complejidad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4696881" y="5696607"/>
                <a:ext cx="6564547" cy="52551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Financiamiento </a:t>
                </a:r>
                <a14:m>
                  <m:oMath xmlns:m="http://schemas.openxmlformats.org/officeDocument/2006/math">
                    <m:r>
                      <a:rPr lang="es-E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CL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𝐸𝑔𝑟𝑒𝑠𝑜𝑠</m:t>
                    </m:r>
                    <m:r>
                      <a:rPr lang="es-CL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∗ </m:t>
                    </m:r>
                    <m:r>
                      <a:rPr lang="es-CL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𝑷𝑴</m:t>
                    </m:r>
                    <m:r>
                      <a:rPr lang="es-CL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CL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𝑮𝑹𝑫</m:t>
                    </m:r>
                    <m:r>
                      <a:rPr lang="es-C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es-C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Precio</m:t>
                    </m:r>
                    <m:r>
                      <a:rPr lang="es-C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C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Base</m:t>
                    </m:r>
                    <m:r>
                      <a:rPr lang="es-C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CL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FONASA</m:t>
                    </m:r>
                  </m:oMath>
                </a14:m>
                <a:endPara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881" y="5696607"/>
                <a:ext cx="6564547" cy="525517"/>
              </a:xfrm>
              <a:prstGeom prst="rect">
                <a:avLst/>
              </a:prstGeom>
              <a:blipFill rotWithShape="0">
                <a:blip r:embed="rId4"/>
                <a:stretch>
                  <a:fillRect b="-674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9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91" y="2493444"/>
            <a:ext cx="3842166" cy="1325563"/>
          </a:xfrm>
        </p:spPr>
        <p:txBody>
          <a:bodyPr>
            <a:normAutofit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Índice Casuístico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7" y="3760634"/>
            <a:ext cx="3132816" cy="2451429"/>
          </a:xfrm>
          <a:prstGeom prst="rect">
            <a:avLst/>
          </a:prstGeom>
        </p:spPr>
      </p:pic>
      <p:pic>
        <p:nvPicPr>
          <p:cNvPr id="4106" name="Picture 10" descr="Archivo:MINSAL.png - Wikipedia, la enciclopedia lib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380" y="4091781"/>
            <a:ext cx="579376" cy="5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80" y="4100779"/>
            <a:ext cx="885387" cy="564001"/>
          </a:xfrm>
          <a:prstGeom prst="rect">
            <a:avLst/>
          </a:prstGeom>
        </p:spPr>
      </p:pic>
      <p:sp>
        <p:nvSpPr>
          <p:cNvPr id="16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4569920" y="629668"/>
            <a:ext cx="6926034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Indica la complejidad promedio de los pacientes atendidos en un hospital en razón del</a:t>
            </a:r>
            <a:r>
              <a:rPr kumimoji="0" lang="es-CL" sz="2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uso de días/cama</a:t>
            </a:r>
            <a:r>
              <a:rPr kumimoji="0" lang="es-C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s-C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s-C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EMAF: Estancia Media Ajustada al Funcionamiento esperado del hospital.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EM de la Norma: Estancia media estándar según 65 hospitales públicos (2018–2019).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s-CL" sz="2200" dirty="0"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Ejemplo: EMAF 6,5 días / EM Norma 5,0 días → IC = 1,3 (30% + complejidad).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69920" y="1747209"/>
                <a:ext cx="3310758" cy="693683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2400" b="1" dirty="0">
                    <a:solidFill>
                      <a:schemeClr val="bg1"/>
                    </a:solidFill>
                    <a:effectLst/>
                  </a:rPr>
                  <a:t>IC</a:t>
                </a:r>
                <a14:m>
                  <m:oMath xmlns:m="http://schemas.openxmlformats.org/officeDocument/2006/math">
                    <m:r>
                      <a:rPr lang="es-CL" sz="2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CL" sz="2400" b="1" dirty="0">
                    <a:solidFill>
                      <a:schemeClr val="bg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s-CL" sz="2400" b="1" i="1" smtClean="0">
                            <a:ln w="0"/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𝑬𝑴𝑨𝑭</m:t>
                        </m:r>
                      </m:num>
                      <m:den>
                        <m:r>
                          <a:rPr lang="es-CL" sz="2400" b="1" i="1" smtClean="0">
                            <a:ln w="0"/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𝑬𝑴</m:t>
                        </m:r>
                        <m:r>
                          <a:rPr lang="es-CL" sz="2400" b="1" i="1" smtClean="0">
                            <a:ln w="0"/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CL" sz="2400" b="1" i="1" smtClean="0">
                            <a:ln w="0"/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𝒏𝒐𝒓𝒎𝒂</m:t>
                        </m:r>
                      </m:den>
                    </m:f>
                  </m:oMath>
                </a14:m>
                <a:endParaRPr lang="es-CL" b="1" dirty="0">
                  <a:solidFill>
                    <a:schemeClr val="bg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920" y="1747209"/>
                <a:ext cx="3310758" cy="693683"/>
              </a:xfrm>
              <a:prstGeom prst="rect">
                <a:avLst/>
              </a:prstGeom>
              <a:blipFill rotWithShape="0">
                <a:blip r:embed="rId6"/>
                <a:stretch>
                  <a:fillRect t="-65217" b="-10956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11"/>
          <p:cNvSpPr/>
          <p:nvPr/>
        </p:nvSpPr>
        <p:spPr>
          <a:xfrm>
            <a:off x="4569920" y="4359980"/>
            <a:ext cx="3142593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 &gt;1 → + complejidad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991874" y="4359980"/>
            <a:ext cx="3142593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 &lt;1 → - complejidad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32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2502567"/>
            <a:ext cx="2881604" cy="1325563"/>
          </a:xfrm>
        </p:spPr>
        <p:txBody>
          <a:bodyPr>
            <a:normAutofit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Severidad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22" name="Picture 2" descr="MONITOR MULTIPARAMÉTRICO PC 3000 - Medsup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11" y="3846913"/>
            <a:ext cx="2246428" cy="224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4546121" y="1990602"/>
            <a:ext cx="724607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Basada en </a:t>
            </a:r>
            <a:r>
              <a:rPr kumimoji="0" lang="es-C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diagnósticos secundarios (CIE-10)</a:t>
            </a:r>
            <a:r>
              <a:rPr kumimoji="0" lang="es-C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L" sz="2200" b="1" dirty="0">
                <a:latin typeface="+mj-lt"/>
              </a:rPr>
              <a:t>Impacto del nivel de severidad:</a:t>
            </a:r>
            <a:endParaRPr lang="es-CL" sz="2200" dirty="0">
              <a:latin typeface="+mj-lt"/>
            </a:endParaRP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L" sz="1800" dirty="0">
                <a:latin typeface="+mj-lt"/>
              </a:rPr>
              <a:t>Aumenta peso relativo y estancia normativa.</a:t>
            </a: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L" sz="1800" dirty="0">
                <a:latin typeface="+mj-lt"/>
              </a:rPr>
              <a:t>Influye en financiamiento hospitalario.</a:t>
            </a: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L" sz="1800" dirty="0">
                <a:latin typeface="+mj-lt"/>
              </a:rPr>
              <a:t>Permite reflejar mejor la complejidad clínica.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s-CL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Ejemplo GRD 07112 – Colecistectomía laparoscópica:</a:t>
            </a:r>
            <a:endParaRPr kumimoji="0" lang="es-C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Severidad menor:</a:t>
            </a:r>
            <a:r>
              <a:rPr kumimoji="0" lang="es-C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litiasis vesicular no complicada → Peso 1,076 / Estancia 5,14 días.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Severidad mayor:</a:t>
            </a:r>
            <a:r>
              <a:rPr kumimoji="0" lang="es-C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con pancreatitis biliar aguda → Peso 2,5091 / Estancia 15,03 días.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759943" y="556779"/>
            <a:ext cx="1660634" cy="1063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GRD base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578232" y="556779"/>
            <a:ext cx="2343808" cy="308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Severidad menor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578232" y="955314"/>
            <a:ext cx="2343808" cy="3083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Severidad moderada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578233" y="1342264"/>
            <a:ext cx="2343807" cy="3083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Severidad mayor</a:t>
            </a:r>
          </a:p>
        </p:txBody>
      </p:sp>
    </p:spTree>
    <p:extLst>
      <p:ext uri="{BB962C8B-B14F-4D97-AF65-F5344CB8AC3E}">
        <p14:creationId xmlns:p14="http://schemas.microsoft.com/office/powerpoint/2010/main" val="38344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46121" y="1240662"/>
            <a:ext cx="716294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Diseño:</a:t>
            </a:r>
            <a:r>
              <a:rPr kumimoji="0" lang="es-C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estudio retrospectivo, cuantitativo y comparativo.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Periodo:</a:t>
            </a:r>
            <a:r>
              <a:rPr kumimoji="0" lang="es-C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enero – mayo 2025.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Población:</a:t>
            </a:r>
            <a:r>
              <a:rPr kumimoji="0" lang="es-C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1.865 egresos hospitalarios (100%).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Datos:</a:t>
            </a:r>
            <a:r>
              <a:rPr kumimoji="0" lang="es-C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sistema IR-GRD (Unidad GRD HEP).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Indicadores:</a:t>
            </a:r>
            <a:endParaRPr kumimoji="0" 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C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Peso Medio GRD (uso relativo de recursos).</a:t>
            </a: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C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Índice Casuístico (EMAF / EM Norma).</a:t>
            </a: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C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Severidad (menor, moderada, mayor).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Análisis:</a:t>
            </a:r>
            <a:endParaRPr kumimoji="0" 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C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Medidas de Tendencias mensuales.</a:t>
            </a:r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707464" y="5438899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36941" y="711209"/>
            <a:ext cx="4890004" cy="42513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45955"/>
              </p:ext>
            </p:extLst>
          </p:nvPr>
        </p:nvGraphicFramePr>
        <p:xfrm>
          <a:off x="5101846" y="1624548"/>
          <a:ext cx="6708052" cy="2787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7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7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u="none" strike="noStrike" dirty="0">
                          <a:effectLst/>
                          <a:latin typeface="+mj-lt"/>
                        </a:rPr>
                        <a:t>Ranking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1" u="none" strike="noStrike" dirty="0">
                          <a:effectLst/>
                          <a:latin typeface="+mj-lt"/>
                        </a:rPr>
                        <a:t>Hospital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u="none" strike="noStrike" dirty="0">
                          <a:effectLst/>
                          <a:latin typeface="+mj-lt"/>
                        </a:rPr>
                        <a:t>PM GRD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Instituto Nacional de Enfermedades Respiratorias y Cirugía Torácica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2.2361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Instituto de Neurocirugía Dr. Alfonso </a:t>
                      </a:r>
                      <a:r>
                        <a:rPr lang="es-CL" sz="1600" u="none" strike="noStrike" dirty="0" err="1">
                          <a:effectLst/>
                          <a:latin typeface="+mj-lt"/>
                        </a:rPr>
                        <a:t>Asenjo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1.9086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3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+mj-lt"/>
                        </a:rPr>
                        <a:t>Hospital de Niños Dr. Luis Calvo Mackenna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1.5253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4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+mj-lt"/>
                        </a:rPr>
                        <a:t>Hospital de Urgencia Asistencia Pública Dr. Alejandro del Río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1.4531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Hospital Dr. Eduardo Pereira Ramírez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1.3130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6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Hospital Clínico Regional Dr. Guillermo Grant Benavente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1.3097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7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Hospital Dr. Gustavo </a:t>
                      </a:r>
                      <a:r>
                        <a:rPr lang="es-CL" sz="1600" u="none" strike="noStrike" dirty="0" err="1">
                          <a:effectLst/>
                          <a:latin typeface="+mj-lt"/>
                        </a:rPr>
                        <a:t>Fricke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1.2963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Instituto Nacional del Cáncer Dr. Caupolicán Pardo Correa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1.2934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9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+mj-lt"/>
                        </a:rPr>
                        <a:t>Hospital San Juan de Dios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u="none" strike="noStrike" dirty="0">
                          <a:effectLst/>
                          <a:latin typeface="+mj-lt"/>
                        </a:rPr>
                        <a:t>1.2880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Promedio 87 Hospitales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1.0592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4878852" y="486749"/>
            <a:ext cx="6795433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Peso Medio GRD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7" y="391890"/>
            <a:ext cx="2606196" cy="50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-120373" y="732024"/>
            <a:ext cx="5281893" cy="38178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"/>
              <p:cNvSpPr>
                <a:spLocks noGrp="1" noChangeArrowheads="1"/>
              </p:cNvSpPr>
              <p:nvPr>
                <p:ph idx="1"/>
              </p:nvPr>
            </p:nvSpPr>
            <p:spPr bwMode="auto">
              <a:xfrm>
                <a:off x="5297214" y="1790840"/>
                <a:ext cx="6036643" cy="2185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0" lang="es-CL" sz="360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j-lt"/>
                  </a:rPr>
                  <a:t>IC</a:t>
                </a:r>
                <a14:m>
                  <m:oMath xmlns:m="http://schemas.openxmlformats.org/officeDocument/2006/math">
                    <m:r>
                      <a:rPr kumimoji="0" lang="es-CL" sz="3600" i="1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s-CL" sz="360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s-CL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𝐸𝑀𝐴𝐹</m:t>
                        </m:r>
                      </m:num>
                      <m:den>
                        <m:r>
                          <a:rPr kumimoji="0" lang="es-CL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𝐸𝑀</m:t>
                        </m:r>
                        <m:r>
                          <a:rPr kumimoji="0" lang="es-CL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s-CL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𝑁𝑜𝑟𝑚𝑎</m:t>
                        </m:r>
                      </m:den>
                    </m:f>
                  </m:oMath>
                </a14:m>
                <a:r>
                  <a:rPr kumimoji="0" lang="es-CL" sz="360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j-lt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L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sz="36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8,6</m:t>
                        </m:r>
                      </m:num>
                      <m:den>
                        <m:r>
                          <a:rPr lang="es-CL" sz="36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s-CL" sz="360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j-lt"/>
                  </a:rPr>
                  <a:t>=1,43</a:t>
                </a: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s-CL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0" lang="es-CL" sz="240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j-lt"/>
                  </a:rPr>
                  <a:t>El hospital requiere un 43% más de días/cama</a:t>
                </a:r>
                <a:r>
                  <a:rPr kumimoji="0" lang="es-CL" sz="2400" i="0" u="none" strike="noStrike" cap="none" normalizeH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j-lt"/>
                  </a:rPr>
                  <a:t> que </a:t>
                </a:r>
                <a:r>
                  <a:rPr lang="es-CL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la norma </a:t>
                </a:r>
                <a:r>
                  <a:rPr kumimoji="0" lang="es-CL" sz="2400" i="0" u="none" strike="noStrike" cap="none" normalizeH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j-lt"/>
                  </a:rPr>
                  <a:t>para resolver su casuística</a:t>
                </a:r>
                <a:endParaRPr kumimoji="0" lang="es-CL" sz="200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5297214" y="1790840"/>
                <a:ext cx="6036643" cy="2185342"/>
              </a:xfrm>
              <a:prstGeom prst="rect">
                <a:avLst/>
              </a:prstGeom>
              <a:blipFill rotWithShape="0">
                <a:blip r:embed="rId3"/>
                <a:stretch>
                  <a:fillRect l="-3131" b="-61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45" y="162346"/>
            <a:ext cx="3175965" cy="5293276"/>
          </a:xfrm>
          <a:prstGeom prst="rect">
            <a:avLst/>
          </a:prstGeom>
        </p:spPr>
      </p:pic>
      <p:sp>
        <p:nvSpPr>
          <p:cNvPr id="9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4878852" y="486749"/>
            <a:ext cx="6795433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Índice casuístico</a:t>
            </a:r>
          </a:p>
        </p:txBody>
      </p:sp>
    </p:spTree>
    <p:extLst>
      <p:ext uri="{BB962C8B-B14F-4D97-AF65-F5344CB8AC3E}">
        <p14:creationId xmlns:p14="http://schemas.microsoft.com/office/powerpoint/2010/main" val="35230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9056</TotalTime>
  <Words>717</Words>
  <Application>Microsoft Office PowerPoint</Application>
  <PresentationFormat>Panorámica</PresentationFormat>
  <Paragraphs>159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Century Gothic</vt:lpstr>
      <vt:lpstr>Lucida Console</vt:lpstr>
      <vt:lpstr>Tema de Office</vt:lpstr>
      <vt:lpstr>Presentación de PowerPoint</vt:lpstr>
      <vt:lpstr>Presentación de PowerPoint</vt:lpstr>
      <vt:lpstr>Presentación de PowerPoint</vt:lpstr>
      <vt:lpstr>Peso Medio GRD</vt:lpstr>
      <vt:lpstr>Índice Casuístico</vt:lpstr>
      <vt:lpstr>Severidad</vt:lpstr>
      <vt:lpstr>Materiales  y métodos</vt:lpstr>
      <vt:lpstr>Presentación de PowerPoint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Nelly Baeza Tapia</cp:lastModifiedBy>
  <cp:revision>67</cp:revision>
  <dcterms:created xsi:type="dcterms:W3CDTF">2023-09-24T14:12:27Z</dcterms:created>
  <dcterms:modified xsi:type="dcterms:W3CDTF">2025-11-07T13:42:50Z</dcterms:modified>
</cp:coreProperties>
</file>