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embeddedFontLst>
    <p:embeddedFont>
      <p:font typeface="Century Gothic" panose="020B0502020202020204" pitchFamily="34" charset="0"/>
      <p:regular r:id="rId12"/>
      <p:bold r:id="rId13"/>
      <p:italic r:id="rId14"/>
      <p:boldItalic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2" roundtripDataSignature="AMtx7mhbH1S1+UWpX4XveqgLD6OqaBd3g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9F01"/>
    <a:srgbClr val="56B4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348" y="-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2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3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4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3" name="Google Shape;15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4" name="Google Shape;16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5" name="Google Shape;17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4" name="Google Shape;18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3" name="Google Shape;13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" name="Google Shape;14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8" name="Google Shape;78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9" name="Google Shape;79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9" name="Google Shape;1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0" name="Google Shape;2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" name="Google Shape;24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5" name="Google Shape;25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6" name="Google Shape;26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1" name="Google Shape;31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2" name="Google Shape;32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8" name="Google Shape;38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9" name="Google Shape;39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7" name="Google Shape;47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8" name="Google Shape;48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2" name="Google Shape;52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3" name="Google Shape;53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9" name="Google Shape;59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0" name="Google Shape;60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9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6" name="Google Shape;6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7" name="Google Shape;6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" name="Google Shape;9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" name="Google Shape;10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jp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5.png"/><Relationship Id="rId18" Type="http://schemas.microsoft.com/office/2007/relationships/hdphoto" Target="../media/hdphoto7.wdp"/><Relationship Id="rId3" Type="http://schemas.openxmlformats.org/officeDocument/2006/relationships/image" Target="../media/image11.png"/><Relationship Id="rId21" Type="http://schemas.openxmlformats.org/officeDocument/2006/relationships/image" Target="../media/image29.png"/><Relationship Id="rId7" Type="http://schemas.openxmlformats.org/officeDocument/2006/relationships/image" Target="../media/image22.png"/><Relationship Id="rId12" Type="http://schemas.microsoft.com/office/2007/relationships/hdphoto" Target="../media/hdphoto4.wdp"/><Relationship Id="rId17" Type="http://schemas.openxmlformats.org/officeDocument/2006/relationships/image" Target="../media/image27.png"/><Relationship Id="rId25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6" Type="http://schemas.microsoft.com/office/2007/relationships/hdphoto" Target="../media/hdphoto6.wdp"/><Relationship Id="rId20" Type="http://schemas.microsoft.com/office/2007/relationships/hdphoto" Target="../media/hdphoto8.wdp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24.png"/><Relationship Id="rId24" Type="http://schemas.openxmlformats.org/officeDocument/2006/relationships/image" Target="../media/image17.png"/><Relationship Id="rId5" Type="http://schemas.openxmlformats.org/officeDocument/2006/relationships/image" Target="../media/image21.png"/><Relationship Id="rId15" Type="http://schemas.openxmlformats.org/officeDocument/2006/relationships/image" Target="../media/image26.png"/><Relationship Id="rId23" Type="http://schemas.openxmlformats.org/officeDocument/2006/relationships/image" Target="../media/image30.png"/><Relationship Id="rId10" Type="http://schemas.microsoft.com/office/2007/relationships/hdphoto" Target="../media/hdphoto3.wdp"/><Relationship Id="rId19" Type="http://schemas.openxmlformats.org/officeDocument/2006/relationships/image" Target="../media/image28.png"/><Relationship Id="rId4" Type="http://schemas.openxmlformats.org/officeDocument/2006/relationships/image" Target="../media/image20.jpeg"/><Relationship Id="rId9" Type="http://schemas.openxmlformats.org/officeDocument/2006/relationships/image" Target="../media/image23.png"/><Relationship Id="rId14" Type="http://schemas.microsoft.com/office/2007/relationships/hdphoto" Target="../media/hdphoto5.wdp"/><Relationship Id="rId22" Type="http://schemas.microsoft.com/office/2007/relationships/hdphoto" Target="../media/hdphoto9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1111/cdoe.12600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oogle Shape;84;p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5" name="Google Shape;85;p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6" name="Google Shape;86;p1"/>
            <p:cNvSpPr/>
            <p:nvPr/>
          </p:nvSpPr>
          <p:spPr>
            <a:xfrm>
              <a:off x="11945510" y="2340864"/>
              <a:ext cx="246490" cy="4517136"/>
            </a:xfrm>
            <a:prstGeom prst="rect">
              <a:avLst/>
            </a:prstGeom>
            <a:solidFill>
              <a:srgbClr val="3783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87;p1"/>
            <p:cNvSpPr/>
            <p:nvPr/>
          </p:nvSpPr>
          <p:spPr>
            <a:xfrm>
              <a:off x="1438570" y="0"/>
              <a:ext cx="9034266" cy="1319793"/>
            </a:xfrm>
            <a:prstGeom prst="rect">
              <a:avLst/>
            </a:prstGeom>
            <a:solidFill>
              <a:srgbClr val="003C5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8" name="Google Shape;88;p1"/>
            <p:cNvGrpSpPr/>
            <p:nvPr/>
          </p:nvGrpSpPr>
          <p:grpSpPr>
            <a:xfrm>
              <a:off x="1884169" y="338074"/>
              <a:ext cx="2506171" cy="822278"/>
              <a:chOff x="1079889" y="319741"/>
              <a:chExt cx="3498810" cy="1107103"/>
            </a:xfrm>
          </p:grpSpPr>
          <p:pic>
            <p:nvPicPr>
              <p:cNvPr id="89" name="Google Shape;89;p1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1079889" y="319741"/>
                <a:ext cx="2163825" cy="100870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0" name="Google Shape;90;p1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3504831" y="442002"/>
                <a:ext cx="1073868" cy="98484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1" name="Google Shape;91;p1"/>
            <p:cNvGrpSpPr/>
            <p:nvPr/>
          </p:nvGrpSpPr>
          <p:grpSpPr>
            <a:xfrm>
              <a:off x="5616667" y="207469"/>
              <a:ext cx="4587947" cy="1112324"/>
              <a:chOff x="6363037" y="239638"/>
              <a:chExt cx="4934020" cy="1197748"/>
            </a:xfrm>
          </p:grpSpPr>
          <p:pic>
            <p:nvPicPr>
              <p:cNvPr id="92" name="Google Shape;92;p1"/>
              <p:cNvPicPr preferRelativeResize="0"/>
              <p:nvPr/>
            </p:nvPicPr>
            <p:blipFill rotWithShape="1">
              <a:blip r:embed="rId6">
                <a:alphaModFix/>
              </a:blip>
              <a:srcRect r="64578"/>
              <a:stretch/>
            </p:blipFill>
            <p:spPr>
              <a:xfrm>
                <a:off x="10156193" y="239638"/>
                <a:ext cx="1140864" cy="119774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3" name="Google Shape;93;p1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6363037" y="489227"/>
                <a:ext cx="3783531" cy="66006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94" name="Google Shape;94;p1"/>
          <p:cNvSpPr txBox="1"/>
          <p:nvPr/>
        </p:nvSpPr>
        <p:spPr>
          <a:xfrm>
            <a:off x="1506832" y="2094042"/>
            <a:ext cx="8219670" cy="1422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None/>
            </a:pPr>
            <a:r>
              <a:rPr lang="es-CL" sz="2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MODELO DE ATENCIÓN ODONTOLÓGICA SUSTENTABLE EN COMUNIDAD: JARDÍN CERO Y GERMINANDO SONRISAS EN RECOLETA.</a:t>
            </a:r>
            <a:endParaRPr sz="25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None/>
            </a:pPr>
            <a:r>
              <a:rPr lang="es-CL" sz="25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1929</a:t>
            </a:r>
            <a:endParaRPr dirty="0"/>
          </a:p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None/>
            </a:pPr>
            <a:r>
              <a:rPr lang="es-CL" sz="25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5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"/>
          <p:cNvSpPr txBox="1"/>
          <p:nvPr/>
        </p:nvSpPr>
        <p:spPr>
          <a:xfrm>
            <a:off x="-395272" y="4065285"/>
            <a:ext cx="12982543" cy="972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es-CL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PUYOL ., MARÍA</a:t>
            </a:r>
            <a:r>
              <a:rPr lang="es-CL" sz="2000" b="0" i="0" u="none" strike="noStrike" cap="none" baseline="30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(1)</a:t>
            </a:r>
            <a:r>
              <a:rPr lang="es-CL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 SALINAS C., DANIELA VICTORIA</a:t>
            </a:r>
            <a:r>
              <a:rPr lang="es-CL" sz="2000" b="0" i="0" u="none" strike="noStrike" cap="none" baseline="30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(2)</a:t>
            </a:r>
            <a:r>
              <a:rPr lang="es-CL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,MUÑOZ M., ANDREA PAULINA</a:t>
            </a:r>
            <a:r>
              <a:rPr lang="es-CL" sz="2000" b="0" i="0" u="none" strike="noStrike" cap="none" baseline="30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(3)</a:t>
            </a:r>
            <a:endParaRPr sz="20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1"/>
          <p:cNvSpPr txBox="1"/>
          <p:nvPr/>
        </p:nvSpPr>
        <p:spPr>
          <a:xfrm>
            <a:off x="2031537" y="4974910"/>
            <a:ext cx="8128924" cy="972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es-CL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¹ Ilustre Municipalidad de Recoleta – Centro Odontológico Comunitario</a:t>
            </a:r>
            <a:br>
              <a:rPr lang="es-CL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CL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² Ilustre Municipalidad de Recoleta</a:t>
            </a:r>
            <a:br>
              <a:rPr lang="es-CL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CL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³ Universidad de Chile, Facultad de Odontología, Departamento de Salud Pública</a:t>
            </a:r>
            <a:endParaRPr sz="20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7" name="Google Shape;97;p1"/>
          <p:cNvGrpSpPr/>
          <p:nvPr/>
        </p:nvGrpSpPr>
        <p:grpSpPr>
          <a:xfrm>
            <a:off x="11177517" y="5354315"/>
            <a:ext cx="2333991" cy="1407703"/>
            <a:chOff x="227014" y="255982"/>
            <a:chExt cx="3520528" cy="2052502"/>
          </a:xfrm>
        </p:grpSpPr>
        <p:pic>
          <p:nvPicPr>
            <p:cNvPr id="98" name="Google Shape;98;p1" descr="logo-facultad-de-odontologia-universidad-de-chile - CognOTEC"/>
            <p:cNvPicPr preferRelativeResize="0"/>
            <p:nvPr/>
          </p:nvPicPr>
          <p:blipFill rotWithShape="1">
            <a:blip r:embed="rId8">
              <a:alphaModFix/>
            </a:blip>
            <a:srcRect t="37540" r="70155"/>
            <a:stretch/>
          </p:blipFill>
          <p:spPr>
            <a:xfrm>
              <a:off x="227014" y="1025249"/>
              <a:ext cx="1044158" cy="12832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9" name="Google Shape;99;p1"/>
            <p:cNvPicPr preferRelativeResize="0"/>
            <p:nvPr/>
          </p:nvPicPr>
          <p:blipFill rotWithShape="1">
            <a:blip r:embed="rId9">
              <a:alphaModFix/>
            </a:blip>
            <a:srcRect b="62557"/>
            <a:stretch/>
          </p:blipFill>
          <p:spPr>
            <a:xfrm>
              <a:off x="248930" y="255982"/>
              <a:ext cx="3498612" cy="76926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0" name="Google Shape;100;p1" title="Logo Municipalidad - variantes-04.pn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560675" y="5796975"/>
            <a:ext cx="2188652" cy="8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" title="LOGO DESAL blanco-01.png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398630" y="5911400"/>
            <a:ext cx="1938572" cy="886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" title="RECOLETA-AVANZA-2025 2.png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217663" y="5942491"/>
            <a:ext cx="798000" cy="82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2"/>
          <p:cNvPicPr preferRelativeResize="0"/>
          <p:nvPr/>
        </p:nvPicPr>
        <p:blipFill rotWithShape="1">
          <a:blip r:embed="rId3">
            <a:alphaModFix/>
          </a:blip>
          <a:srcRect l="9747" r="38303"/>
          <a:stretch/>
        </p:blipFill>
        <p:spPr>
          <a:xfrm>
            <a:off x="7311093" y="1572959"/>
            <a:ext cx="4880907" cy="5285038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"/>
          <p:cNvSpPr txBox="1"/>
          <p:nvPr/>
        </p:nvSpPr>
        <p:spPr>
          <a:xfrm>
            <a:off x="7968344" y="765817"/>
            <a:ext cx="3657602" cy="99097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C58"/>
              </a:buClr>
              <a:buSzPts val="4400"/>
              <a:buFont typeface="Arial"/>
              <a:buNone/>
            </a:pPr>
            <a:r>
              <a:rPr lang="es-CL" sz="4400" b="1" i="0" u="none" strike="noStrike" cap="none" dirty="0">
                <a:solidFill>
                  <a:srgbClr val="003C58"/>
                </a:solidFill>
                <a:latin typeface="Arial"/>
                <a:ea typeface="Arial"/>
                <a:cs typeface="Arial"/>
                <a:sym typeface="Arial"/>
              </a:rPr>
              <a:t>Introducción</a:t>
            </a:r>
            <a:endParaRPr dirty="0"/>
          </a:p>
        </p:txBody>
      </p:sp>
      <p:sp>
        <p:nvSpPr>
          <p:cNvPr id="109" name="Google Shape;109;p2"/>
          <p:cNvSpPr/>
          <p:nvPr/>
        </p:nvSpPr>
        <p:spPr>
          <a:xfrm>
            <a:off x="7558196" y="1983106"/>
            <a:ext cx="4477897" cy="3657602"/>
          </a:xfrm>
          <a:prstGeom prst="rect">
            <a:avLst/>
          </a:prstGeom>
          <a:gradFill>
            <a:gsLst>
              <a:gs pos="0">
                <a:srgbClr val="F5F7FC">
                  <a:alpha val="14117"/>
                </a:srgbClr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 b="0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Durante la pandemia de COVID-19, la atención odontológica se redujo significativamente, afectando especialmente a la infancia más vulnerable. En respuesta, el municipio de Recoleta implementó un modelo territorial, sustentable y comunitario de atención bucal temprana, centrado en la accesibilidad, la prevención y el cuidado ambiental. Este modelo se enmarca en los principios de equidad en salud de la OPS y se inspira en experiencias latinoamericanas exitosas de salud bucal comunitaria en entornos escolares.</a:t>
            </a:r>
            <a:endParaRPr sz="1800" b="0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2"/>
          <p:cNvSpPr/>
          <p:nvPr/>
        </p:nvSpPr>
        <p:spPr>
          <a:xfrm>
            <a:off x="0" y="1572958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" name="Google Shape;111;p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1494882" y="1032686"/>
            <a:ext cx="4449600" cy="5845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2"/>
          <p:cNvSpPr/>
          <p:nvPr/>
        </p:nvSpPr>
        <p:spPr>
          <a:xfrm>
            <a:off x="4938690" y="1418925"/>
            <a:ext cx="1995077" cy="1339695"/>
          </a:xfrm>
          <a:custGeom>
            <a:avLst/>
            <a:gdLst/>
            <a:ahLst/>
            <a:cxnLst/>
            <a:rect l="l" t="t" r="r" b="b"/>
            <a:pathLst>
              <a:path w="7960894" h="5970671" extrusionOk="0">
                <a:moveTo>
                  <a:pt x="0" y="0"/>
                </a:moveTo>
                <a:lnTo>
                  <a:pt x="7960894" y="0"/>
                </a:lnTo>
                <a:lnTo>
                  <a:pt x="7960894" y="5970671"/>
                </a:lnTo>
                <a:lnTo>
                  <a:pt x="0" y="59706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13" name="Google Shape;113;p2"/>
          <p:cNvSpPr/>
          <p:nvPr/>
        </p:nvSpPr>
        <p:spPr>
          <a:xfrm>
            <a:off x="5506668" y="2678545"/>
            <a:ext cx="1317539" cy="1653461"/>
          </a:xfrm>
          <a:custGeom>
            <a:avLst/>
            <a:gdLst/>
            <a:ahLst/>
            <a:cxnLst/>
            <a:rect l="l" t="t" r="r" b="b"/>
            <a:pathLst>
              <a:path w="7449429" h="9932572" extrusionOk="0">
                <a:moveTo>
                  <a:pt x="0" y="0"/>
                </a:moveTo>
                <a:lnTo>
                  <a:pt x="7449429" y="0"/>
                </a:lnTo>
                <a:lnTo>
                  <a:pt x="7449429" y="9932572"/>
                </a:lnTo>
                <a:lnTo>
                  <a:pt x="0" y="99325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114" name="Google Shape;114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307913" y="722962"/>
            <a:ext cx="1129377" cy="1345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32800" y="1261305"/>
            <a:ext cx="1706814" cy="2138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55572" y="3622839"/>
            <a:ext cx="1261270" cy="665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1131031">
            <a:off x="755463" y="4510749"/>
            <a:ext cx="1446855" cy="2050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333625" y="4731030"/>
            <a:ext cx="2207330" cy="21679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3"/>
          <p:cNvPicPr preferRelativeResize="0"/>
          <p:nvPr/>
        </p:nvPicPr>
        <p:blipFill rotWithShape="1">
          <a:blip r:embed="rId3">
            <a:alphaModFix/>
          </a:blip>
          <a:srcRect l="9747" r="38303"/>
          <a:stretch/>
        </p:blipFill>
        <p:spPr>
          <a:xfrm>
            <a:off x="7311093" y="1572959"/>
            <a:ext cx="4880907" cy="5285038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3"/>
          <p:cNvSpPr txBox="1"/>
          <p:nvPr/>
        </p:nvSpPr>
        <p:spPr>
          <a:xfrm>
            <a:off x="7968344" y="765817"/>
            <a:ext cx="3657602" cy="99097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C58"/>
              </a:buClr>
              <a:buSzPts val="4400"/>
              <a:buFont typeface="Arial"/>
              <a:buNone/>
            </a:pPr>
            <a:r>
              <a:rPr lang="es-CL" sz="4400" b="1" i="0" u="none" strike="noStrike" cap="none" dirty="0">
                <a:solidFill>
                  <a:srgbClr val="003C58"/>
                </a:solidFill>
                <a:latin typeface="Arial"/>
                <a:ea typeface="Arial"/>
                <a:cs typeface="Arial"/>
                <a:sym typeface="Arial"/>
              </a:rPr>
              <a:t>Introducción</a:t>
            </a:r>
            <a:endParaRPr dirty="0"/>
          </a:p>
        </p:txBody>
      </p:sp>
      <p:sp>
        <p:nvSpPr>
          <p:cNvPr id="126" name="Google Shape;126;p3"/>
          <p:cNvSpPr/>
          <p:nvPr/>
        </p:nvSpPr>
        <p:spPr>
          <a:xfrm>
            <a:off x="0" y="1572958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" name="Grupo 8"/>
          <p:cNvGrpSpPr/>
          <p:nvPr/>
        </p:nvGrpSpPr>
        <p:grpSpPr>
          <a:xfrm>
            <a:off x="235147" y="1572958"/>
            <a:ext cx="7692531" cy="4615290"/>
            <a:chOff x="2588893" y="1612937"/>
            <a:chExt cx="7692531" cy="4615290"/>
          </a:xfrm>
        </p:grpSpPr>
        <p:grpSp>
          <p:nvGrpSpPr>
            <p:cNvPr id="10" name="Grupo 9"/>
            <p:cNvGrpSpPr/>
            <p:nvPr/>
          </p:nvGrpSpPr>
          <p:grpSpPr>
            <a:xfrm>
              <a:off x="2588893" y="1612937"/>
              <a:ext cx="7692531" cy="4488729"/>
              <a:chOff x="2655430" y="1764734"/>
              <a:chExt cx="7692531" cy="4488729"/>
            </a:xfrm>
          </p:grpSpPr>
          <p:sp>
            <p:nvSpPr>
              <p:cNvPr id="38" name="Rectángulo 37"/>
              <p:cNvSpPr/>
              <p:nvPr/>
            </p:nvSpPr>
            <p:spPr>
              <a:xfrm>
                <a:off x="5977217" y="3244334"/>
                <a:ext cx="23756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 </a:t>
                </a:r>
              </a:p>
            </p:txBody>
          </p:sp>
          <p:sp>
            <p:nvSpPr>
              <p:cNvPr id="39" name="Rectángulo 38"/>
              <p:cNvSpPr/>
              <p:nvPr/>
            </p:nvSpPr>
            <p:spPr>
              <a:xfrm>
                <a:off x="5977217" y="3244334"/>
                <a:ext cx="23756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 </a:t>
                </a:r>
              </a:p>
            </p:txBody>
          </p:sp>
          <p:pic>
            <p:nvPicPr>
              <p:cNvPr id="40" name="Picture 2" descr="https://lh7-us.googleusercontent.com/isWIH2gfeg8eCEkC28VXTfun7BXV1ubG1_OxxcTz6u7SGhmQjfAAN9x3LKva0EA-Xs_6gyOUwtgmcBC0z8Meep4lxiA9LXiNU4PVN9V53pqOiWBhalT282Q3m-FPcEMMkUu0i1Rl3WOCmSo4r0nmiA=s2048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55430" y="1764734"/>
                <a:ext cx="7625994" cy="3366162"/>
              </a:xfrm>
              <a:prstGeom prst="rect">
                <a:avLst/>
              </a:prstGeom>
              <a:solidFill>
                <a:srgbClr val="FFFFFF"/>
              </a:solidFill>
              <a:extLst/>
            </p:spPr>
          </p:pic>
          <p:pic>
            <p:nvPicPr>
              <p:cNvPr id="41" name="Imagen 4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3224" b="99863" l="9868" r="9928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66530" y="4945230"/>
                <a:ext cx="902691" cy="1308233"/>
              </a:xfrm>
              <a:prstGeom prst="rect">
                <a:avLst/>
              </a:prstGeom>
            </p:spPr>
          </p:pic>
          <p:sp>
            <p:nvSpPr>
              <p:cNvPr id="42" name="Rectángulo 41"/>
              <p:cNvSpPr/>
              <p:nvPr/>
            </p:nvSpPr>
            <p:spPr>
              <a:xfrm>
                <a:off x="3590630" y="2551416"/>
                <a:ext cx="720000" cy="2124000"/>
              </a:xfrm>
              <a:prstGeom prst="rect">
                <a:avLst/>
              </a:prstGeom>
              <a:solidFill>
                <a:srgbClr val="ED7D31"/>
              </a:solidFill>
              <a:ln w="1270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L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Rectángulo 42"/>
              <p:cNvSpPr/>
              <p:nvPr/>
            </p:nvSpPr>
            <p:spPr>
              <a:xfrm>
                <a:off x="4316539" y="2551416"/>
                <a:ext cx="666515" cy="2124000"/>
              </a:xfrm>
              <a:prstGeom prst="rect">
                <a:avLst/>
              </a:prstGeom>
              <a:solidFill>
                <a:srgbClr val="EF1558"/>
              </a:solidFill>
              <a:ln w="12700" cap="flat" cmpd="sng" algn="ctr">
                <a:solidFill>
                  <a:srgbClr val="EF1558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L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Rectángulo 43"/>
              <p:cNvSpPr/>
              <p:nvPr/>
            </p:nvSpPr>
            <p:spPr>
              <a:xfrm>
                <a:off x="4986694" y="2551416"/>
                <a:ext cx="646250" cy="2119004"/>
              </a:xfrm>
              <a:prstGeom prst="rect">
                <a:avLst/>
              </a:prstGeom>
              <a:solidFill>
                <a:srgbClr val="00B0F0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L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45" name="Imagen 8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0000" b="100000" l="0" r="100000">
                            <a14:foregroundMark x1="22000" y1="64400" x2="22000" y2="64400"/>
                            <a14:foregroundMark x1="22000" y1="64400" x2="22000" y2="64400"/>
                            <a14:foregroundMark x1="21200" y1="55400" x2="21200" y2="55400"/>
                            <a14:foregroundMark x1="21200" y1="55400" x2="21200" y2="55400"/>
                            <a14:foregroundMark x1="24800" y1="45600" x2="24800" y2="45600"/>
                            <a14:foregroundMark x1="24800" y1="45600" x2="24800" y2="45600"/>
                            <a14:foregroundMark x1="76800" y1="59800" x2="76800" y2="59800"/>
                            <a14:foregroundMark x1="76800" y1="59800" x2="76800" y2="59800"/>
                            <a14:foregroundMark x1="21800" y1="41200" x2="21800" y2="41200"/>
                            <a14:foregroundMark x1="21800" y1="41200" x2="21800" y2="41200"/>
                            <a14:foregroundMark x1="23800" y1="36200" x2="23800" y2="36200"/>
                            <a14:foregroundMark x1="23800" y1="36200" x2="23800" y2="362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18988" y="3103373"/>
                <a:ext cx="627419" cy="6274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6" name="Imagen 45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3223" b="94238" l="9961" r="8984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8491" y="3607316"/>
                <a:ext cx="537671" cy="537671"/>
              </a:xfrm>
              <a:prstGeom prst="rect">
                <a:avLst/>
              </a:prstGeom>
            </p:spPr>
          </p:pic>
          <p:pic>
            <p:nvPicPr>
              <p:cNvPr id="47" name="Imagen 46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0" b="100000" l="0" r="100000">
                            <a14:foregroundMark x1="88093" y1="28769" x2="88093" y2="28769"/>
                            <a14:foregroundMark x1="88093" y1="28769" x2="88093" y2="28769"/>
                            <a14:foregroundMark x1="3899" y1="88243" x2="98314" y2="99793"/>
                            <a14:foregroundMark x1="91781" y1="90664" x2="4847" y2="96750"/>
                            <a14:foregroundMark x1="90411" y1="26141" x2="90411" y2="26141"/>
                            <a14:foregroundMark x1="85037" y1="32711" x2="85037" y2="32711"/>
                            <a14:foregroundMark x1="85037" y1="32711" x2="85037" y2="32711"/>
                            <a14:foregroundMark x1="88830" y1="27178" x2="88830" y2="27178"/>
                            <a14:foregroundMark x1="88830" y1="27178" x2="88830" y2="2717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30421" y="4051627"/>
                <a:ext cx="390046" cy="594317"/>
              </a:xfrm>
              <a:prstGeom prst="rect">
                <a:avLst/>
              </a:prstGeom>
            </p:spPr>
          </p:pic>
          <p:pic>
            <p:nvPicPr>
              <p:cNvPr id="48" name="Imagen 8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5502" b="96764" l="5502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4267" y="2615802"/>
                <a:ext cx="536149" cy="5361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9" name="Rectángulo 48"/>
              <p:cNvSpPr/>
              <p:nvPr/>
            </p:nvSpPr>
            <p:spPr>
              <a:xfrm>
                <a:off x="5646407" y="2551416"/>
                <a:ext cx="657046" cy="2094528"/>
              </a:xfrm>
              <a:prstGeom prst="rect">
                <a:avLst/>
              </a:prstGeom>
              <a:solidFill>
                <a:srgbClr val="8D42C6"/>
              </a:solidFill>
              <a:ln w="12700" cap="flat" cmpd="sng" algn="ctr">
                <a:solidFill>
                  <a:srgbClr val="8D42C6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L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50" name="Imagen 8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0000" b="100000" l="0" r="100000">
                            <a14:foregroundMark x1="22000" y1="64400" x2="22000" y2="64400"/>
                            <a14:foregroundMark x1="22000" y1="64400" x2="22000" y2="64400"/>
                            <a14:foregroundMark x1="21200" y1="55400" x2="21200" y2="55400"/>
                            <a14:foregroundMark x1="21200" y1="55400" x2="21200" y2="55400"/>
                            <a14:foregroundMark x1="24800" y1="45600" x2="24800" y2="45600"/>
                            <a14:foregroundMark x1="24800" y1="45600" x2="24800" y2="45600"/>
                            <a14:foregroundMark x1="76800" y1="59800" x2="76800" y2="59800"/>
                            <a14:foregroundMark x1="76800" y1="59800" x2="76800" y2="59800"/>
                            <a14:foregroundMark x1="21800" y1="41200" x2="21800" y2="41200"/>
                            <a14:foregroundMark x1="21800" y1="41200" x2="21800" y2="41200"/>
                            <a14:foregroundMark x1="23800" y1="36200" x2="23800" y2="36200"/>
                            <a14:foregroundMark x1="23800" y1="36200" x2="23800" y2="362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73206" y="3083898"/>
                <a:ext cx="627419" cy="6274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" name="Imagen 50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3223" b="94238" l="9961" r="8984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12709" y="3587841"/>
                <a:ext cx="537671" cy="537671"/>
              </a:xfrm>
              <a:prstGeom prst="rect">
                <a:avLst/>
              </a:prstGeom>
            </p:spPr>
          </p:pic>
          <p:pic>
            <p:nvPicPr>
              <p:cNvPr id="52" name="Imagen 51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0" b="100000" l="0" r="100000">
                            <a14:foregroundMark x1="88093" y1="28769" x2="88093" y2="28769"/>
                            <a14:foregroundMark x1="88093" y1="28769" x2="88093" y2="28769"/>
                            <a14:foregroundMark x1="3899" y1="88243" x2="98314" y2="99793"/>
                            <a14:foregroundMark x1="91781" y1="90664" x2="4847" y2="96750"/>
                            <a14:foregroundMark x1="90411" y1="26141" x2="90411" y2="26141"/>
                            <a14:foregroundMark x1="85037" y1="32711" x2="85037" y2="32711"/>
                            <a14:foregroundMark x1="85037" y1="32711" x2="85037" y2="32711"/>
                            <a14:foregroundMark x1="88830" y1="27178" x2="88830" y2="27178"/>
                            <a14:foregroundMark x1="88830" y1="27178" x2="88830" y2="2717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84639" y="4032152"/>
                <a:ext cx="390046" cy="594317"/>
              </a:xfrm>
              <a:prstGeom prst="rect">
                <a:avLst/>
              </a:prstGeom>
            </p:spPr>
          </p:pic>
          <p:pic>
            <p:nvPicPr>
              <p:cNvPr id="53" name="Imagen 8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5502" b="96764" l="5502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98485" y="2596327"/>
                <a:ext cx="536149" cy="5361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4" name="Rectángulo 53"/>
              <p:cNvSpPr/>
              <p:nvPr/>
            </p:nvSpPr>
            <p:spPr>
              <a:xfrm>
                <a:off x="6318832" y="2551416"/>
                <a:ext cx="624357" cy="2094528"/>
              </a:xfrm>
              <a:prstGeom prst="rect">
                <a:avLst/>
              </a:prstGeom>
              <a:solidFill>
                <a:srgbClr val="35FBBE"/>
              </a:solidFill>
              <a:ln w="12700" cap="flat" cmpd="sng" algn="ctr">
                <a:solidFill>
                  <a:srgbClr val="35FBBE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L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Rectángulo 54"/>
              <p:cNvSpPr/>
              <p:nvPr/>
            </p:nvSpPr>
            <p:spPr>
              <a:xfrm>
                <a:off x="6958751" y="2546203"/>
                <a:ext cx="630000" cy="2094528"/>
              </a:xfrm>
              <a:prstGeom prst="rect">
                <a:avLst/>
              </a:prstGeom>
              <a:solidFill>
                <a:srgbClr val="F53BD2"/>
              </a:solidFill>
              <a:ln w="12700" cap="flat" cmpd="sng" algn="ctr">
                <a:solidFill>
                  <a:srgbClr val="F53BD2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L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56" name="Imagen 8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0000" b="100000" l="0" r="100000">
                            <a14:foregroundMark x1="22000" y1="64400" x2="22000" y2="64400"/>
                            <a14:foregroundMark x1="22000" y1="64400" x2="22000" y2="64400"/>
                            <a14:foregroundMark x1="21200" y1="55400" x2="21200" y2="55400"/>
                            <a14:foregroundMark x1="21200" y1="55400" x2="21200" y2="55400"/>
                            <a14:foregroundMark x1="24800" y1="45600" x2="24800" y2="45600"/>
                            <a14:foregroundMark x1="24800" y1="45600" x2="24800" y2="45600"/>
                            <a14:foregroundMark x1="76800" y1="59800" x2="76800" y2="59800"/>
                            <a14:foregroundMark x1="76800" y1="59800" x2="76800" y2="59800"/>
                            <a14:foregroundMark x1="21800" y1="41200" x2="21800" y2="41200"/>
                            <a14:foregroundMark x1="21800" y1="41200" x2="21800" y2="41200"/>
                            <a14:foregroundMark x1="23800" y1="36200" x2="23800" y2="36200"/>
                            <a14:foregroundMark x1="23800" y1="36200" x2="23800" y2="362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63073" y="3066022"/>
                <a:ext cx="627419" cy="6274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" name="Imagen 56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3223" b="94238" l="9961" r="8984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02576" y="3569965"/>
                <a:ext cx="537671" cy="537671"/>
              </a:xfrm>
              <a:prstGeom prst="rect">
                <a:avLst/>
              </a:prstGeom>
            </p:spPr>
          </p:pic>
          <p:pic>
            <p:nvPicPr>
              <p:cNvPr id="58" name="Imagen 57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0" b="100000" l="0" r="100000">
                            <a14:foregroundMark x1="88093" y1="28769" x2="88093" y2="28769"/>
                            <a14:foregroundMark x1="88093" y1="28769" x2="88093" y2="28769"/>
                            <a14:foregroundMark x1="3899" y1="88243" x2="98314" y2="99793"/>
                            <a14:foregroundMark x1="91781" y1="90664" x2="4847" y2="96750"/>
                            <a14:foregroundMark x1="90411" y1="26141" x2="90411" y2="26141"/>
                            <a14:foregroundMark x1="85037" y1="32711" x2="85037" y2="32711"/>
                            <a14:foregroundMark x1="85037" y1="32711" x2="85037" y2="32711"/>
                            <a14:foregroundMark x1="88830" y1="27178" x2="88830" y2="27178"/>
                            <a14:foregroundMark x1="88830" y1="27178" x2="88830" y2="2717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74506" y="4014276"/>
                <a:ext cx="390046" cy="594317"/>
              </a:xfrm>
              <a:prstGeom prst="rect">
                <a:avLst/>
              </a:prstGeom>
            </p:spPr>
          </p:pic>
          <p:pic>
            <p:nvPicPr>
              <p:cNvPr id="59" name="Imagen 8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5502" b="96764" l="5502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88352" y="2578451"/>
                <a:ext cx="536149" cy="5361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0" name="Imagen 8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0000" b="100000" l="0" r="100000">
                            <a14:foregroundMark x1="22000" y1="64400" x2="22000" y2="64400"/>
                            <a14:foregroundMark x1="22000" y1="64400" x2="22000" y2="64400"/>
                            <a14:foregroundMark x1="21200" y1="55400" x2="21200" y2="55400"/>
                            <a14:foregroundMark x1="21200" y1="55400" x2="21200" y2="55400"/>
                            <a14:foregroundMark x1="24800" y1="45600" x2="24800" y2="45600"/>
                            <a14:foregroundMark x1="24800" y1="45600" x2="24800" y2="45600"/>
                            <a14:foregroundMark x1="76800" y1="59800" x2="76800" y2="59800"/>
                            <a14:foregroundMark x1="76800" y1="59800" x2="76800" y2="59800"/>
                            <a14:foregroundMark x1="21800" y1="41200" x2="21800" y2="41200"/>
                            <a14:foregroundMark x1="21800" y1="41200" x2="21800" y2="41200"/>
                            <a14:foregroundMark x1="23800" y1="36200" x2="23800" y2="36200"/>
                            <a14:foregroundMark x1="23800" y1="36200" x2="23800" y2="362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37075" y="3066022"/>
                <a:ext cx="627419" cy="6274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" name="Imagen 60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3223" b="94238" l="9961" r="8984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76578" y="3569965"/>
                <a:ext cx="537671" cy="537671"/>
              </a:xfrm>
              <a:prstGeom prst="rect">
                <a:avLst/>
              </a:prstGeom>
            </p:spPr>
          </p:pic>
          <p:pic>
            <p:nvPicPr>
              <p:cNvPr id="62" name="Imagen 61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0" b="100000" l="0" r="100000">
                            <a14:foregroundMark x1="88093" y1="28769" x2="88093" y2="28769"/>
                            <a14:foregroundMark x1="88093" y1="28769" x2="88093" y2="28769"/>
                            <a14:foregroundMark x1="3899" y1="88243" x2="98314" y2="99793"/>
                            <a14:foregroundMark x1="91781" y1="90664" x2="4847" y2="96750"/>
                            <a14:foregroundMark x1="90411" y1="26141" x2="90411" y2="26141"/>
                            <a14:foregroundMark x1="85037" y1="32711" x2="85037" y2="32711"/>
                            <a14:foregroundMark x1="85037" y1="32711" x2="85037" y2="32711"/>
                            <a14:foregroundMark x1="88830" y1="27178" x2="88830" y2="27178"/>
                            <a14:foregroundMark x1="88830" y1="27178" x2="88830" y2="2717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48508" y="4014276"/>
                <a:ext cx="390046" cy="594317"/>
              </a:xfrm>
              <a:prstGeom prst="rect">
                <a:avLst/>
              </a:prstGeom>
            </p:spPr>
          </p:pic>
          <p:pic>
            <p:nvPicPr>
              <p:cNvPr id="63" name="Imagen 8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5502" b="96764" l="5502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62354" y="2578451"/>
                <a:ext cx="536149" cy="5361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4" name="Rectángulo 63"/>
              <p:cNvSpPr/>
              <p:nvPr/>
            </p:nvSpPr>
            <p:spPr>
              <a:xfrm>
                <a:off x="7598487" y="2567209"/>
                <a:ext cx="670509" cy="2103211"/>
              </a:xfrm>
              <a:prstGeom prst="rect">
                <a:avLst/>
              </a:prstGeom>
              <a:solidFill>
                <a:srgbClr val="92D050"/>
              </a:solidFill>
              <a:ln w="12700" cap="flat" cmpd="sng" algn="ctr">
                <a:solidFill>
                  <a:srgbClr val="92D05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L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65" name="Imagen 64"/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0" b="89911" l="7574" r="9683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51421" y="5266432"/>
                <a:ext cx="926836" cy="898399"/>
              </a:xfrm>
              <a:prstGeom prst="rect">
                <a:avLst/>
              </a:prstGeom>
            </p:spPr>
          </p:pic>
          <p:pic>
            <p:nvPicPr>
              <p:cNvPr id="66" name="Imagen 8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0000" b="100000" l="0" r="100000">
                            <a14:foregroundMark x1="22000" y1="64400" x2="22000" y2="64400"/>
                            <a14:foregroundMark x1="22000" y1="64400" x2="22000" y2="64400"/>
                            <a14:foregroundMark x1="21200" y1="55400" x2="21200" y2="55400"/>
                            <a14:foregroundMark x1="21200" y1="55400" x2="21200" y2="55400"/>
                            <a14:foregroundMark x1="24800" y1="45600" x2="24800" y2="45600"/>
                            <a14:foregroundMark x1="24800" y1="45600" x2="24800" y2="45600"/>
                            <a14:foregroundMark x1="76800" y1="59800" x2="76800" y2="59800"/>
                            <a14:foregroundMark x1="76800" y1="59800" x2="76800" y2="59800"/>
                            <a14:foregroundMark x1="21800" y1="41200" x2="21800" y2="41200"/>
                            <a14:foregroundMark x1="21800" y1="41200" x2="21800" y2="41200"/>
                            <a14:foregroundMark x1="23800" y1="36200" x2="23800" y2="36200"/>
                            <a14:foregroundMark x1="23800" y1="36200" x2="23800" y2="362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18887" y="3074951"/>
                <a:ext cx="627419" cy="6274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7" name="Imagen 66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3223" b="94238" l="9961" r="8984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58390" y="3578894"/>
                <a:ext cx="537671" cy="537671"/>
              </a:xfrm>
              <a:prstGeom prst="rect">
                <a:avLst/>
              </a:prstGeom>
            </p:spPr>
          </p:pic>
          <p:pic>
            <p:nvPicPr>
              <p:cNvPr id="68" name="Imagen 67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0" b="100000" l="0" r="100000">
                            <a14:foregroundMark x1="88093" y1="28769" x2="88093" y2="28769"/>
                            <a14:foregroundMark x1="88093" y1="28769" x2="88093" y2="28769"/>
                            <a14:foregroundMark x1="3899" y1="88243" x2="98314" y2="99793"/>
                            <a14:foregroundMark x1="91781" y1="90664" x2="4847" y2="96750"/>
                            <a14:foregroundMark x1="90411" y1="26141" x2="90411" y2="26141"/>
                            <a14:foregroundMark x1="85037" y1="32711" x2="85037" y2="32711"/>
                            <a14:foregroundMark x1="85037" y1="32711" x2="85037" y2="32711"/>
                            <a14:foregroundMark x1="88830" y1="27178" x2="88830" y2="27178"/>
                            <a14:foregroundMark x1="88830" y1="27178" x2="88830" y2="2717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39846" y="4023205"/>
                <a:ext cx="390046" cy="594317"/>
              </a:xfrm>
              <a:prstGeom prst="rect">
                <a:avLst/>
              </a:prstGeom>
            </p:spPr>
          </p:pic>
          <p:sp>
            <p:nvSpPr>
              <p:cNvPr id="69" name="Rectángulo 68"/>
              <p:cNvSpPr/>
              <p:nvPr/>
            </p:nvSpPr>
            <p:spPr>
              <a:xfrm>
                <a:off x="8266168" y="2564124"/>
                <a:ext cx="632333" cy="2116918"/>
              </a:xfrm>
              <a:prstGeom prst="rect">
                <a:avLst/>
              </a:prstGeom>
              <a:solidFill>
                <a:srgbClr val="D7C559"/>
              </a:solidFill>
              <a:ln w="12700" cap="flat" cmpd="sng" algn="ctr">
                <a:solidFill>
                  <a:srgbClr val="D7C559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L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70" name="Imagen 69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0" b="100000" l="0" r="100000">
                            <a14:foregroundMark x1="88093" y1="28769" x2="88093" y2="28769"/>
                            <a14:foregroundMark x1="88093" y1="28769" x2="88093" y2="28769"/>
                            <a14:foregroundMark x1="3899" y1="88243" x2="98314" y2="99793"/>
                            <a14:foregroundMark x1="91781" y1="90664" x2="4847" y2="96750"/>
                            <a14:foregroundMark x1="90411" y1="26141" x2="90411" y2="26141"/>
                            <a14:foregroundMark x1="85037" y1="32711" x2="85037" y2="32711"/>
                            <a14:foregroundMark x1="85037" y1="32711" x2="85037" y2="32711"/>
                            <a14:foregroundMark x1="88830" y1="27178" x2="88830" y2="27178"/>
                            <a14:foregroundMark x1="88830" y1="27178" x2="88830" y2="2717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31307" y="4023205"/>
                <a:ext cx="390046" cy="594317"/>
              </a:xfrm>
              <a:prstGeom prst="rect">
                <a:avLst/>
              </a:prstGeom>
            </p:spPr>
          </p:pic>
          <p:pic>
            <p:nvPicPr>
              <p:cNvPr id="71" name="Imagen 8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0000" b="100000" l="0" r="100000">
                            <a14:foregroundMark x1="22000" y1="64400" x2="22000" y2="64400"/>
                            <a14:foregroundMark x1="22000" y1="64400" x2="22000" y2="64400"/>
                            <a14:foregroundMark x1="21200" y1="55400" x2="21200" y2="55400"/>
                            <a14:foregroundMark x1="21200" y1="55400" x2="21200" y2="55400"/>
                            <a14:foregroundMark x1="24800" y1="45600" x2="24800" y2="45600"/>
                            <a14:foregroundMark x1="24800" y1="45600" x2="24800" y2="45600"/>
                            <a14:foregroundMark x1="76800" y1="59800" x2="76800" y2="59800"/>
                            <a14:foregroundMark x1="76800" y1="59800" x2="76800" y2="59800"/>
                            <a14:foregroundMark x1="21800" y1="41200" x2="21800" y2="41200"/>
                            <a14:foregroundMark x1="21800" y1="41200" x2="21800" y2="41200"/>
                            <a14:foregroundMark x1="23800" y1="36200" x2="23800" y2="36200"/>
                            <a14:foregroundMark x1="23800" y1="36200" x2="23800" y2="362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86116" y="2542407"/>
                <a:ext cx="627419" cy="6274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" name="Imagen 71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3223" b="94238" l="9961" r="8984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14314" y="5267136"/>
                <a:ext cx="765440" cy="765440"/>
              </a:xfrm>
              <a:prstGeom prst="rect">
                <a:avLst/>
              </a:prstGeom>
            </p:spPr>
          </p:pic>
          <p:sp>
            <p:nvSpPr>
              <p:cNvPr id="73" name="Rectángulo 72"/>
              <p:cNvSpPr/>
              <p:nvPr/>
            </p:nvSpPr>
            <p:spPr>
              <a:xfrm>
                <a:off x="8915622" y="2551416"/>
                <a:ext cx="561754" cy="2119004"/>
              </a:xfrm>
              <a:prstGeom prst="rect">
                <a:avLst/>
              </a:prstGeom>
              <a:solidFill>
                <a:srgbClr val="F53BD2"/>
              </a:solidFill>
              <a:ln w="12700" cap="flat" cmpd="sng" algn="ctr">
                <a:solidFill>
                  <a:srgbClr val="F53BD2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L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74" name="Imagen 73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0" b="100000" l="0" r="100000">
                            <a14:foregroundMark x1="88093" y1="28769" x2="88093" y2="28769"/>
                            <a14:foregroundMark x1="88093" y1="28769" x2="88093" y2="28769"/>
                            <a14:foregroundMark x1="3899" y1="88243" x2="98314" y2="99793"/>
                            <a14:foregroundMark x1="91781" y1="90664" x2="4847" y2="96750"/>
                            <a14:foregroundMark x1="90411" y1="26141" x2="90411" y2="26141"/>
                            <a14:foregroundMark x1="85037" y1="32711" x2="85037" y2="32711"/>
                            <a14:foregroundMark x1="85037" y1="32711" x2="85037" y2="32711"/>
                            <a14:foregroundMark x1="88830" y1="27178" x2="88830" y2="27178"/>
                            <a14:foregroundMark x1="88830" y1="27178" x2="88830" y2="2717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27869" y="4023205"/>
                <a:ext cx="390046" cy="594317"/>
              </a:xfrm>
              <a:prstGeom prst="rect">
                <a:avLst/>
              </a:prstGeom>
            </p:spPr>
          </p:pic>
          <p:pic>
            <p:nvPicPr>
              <p:cNvPr id="75" name="Imagen 8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0000" b="100000" l="0" r="100000">
                            <a14:foregroundMark x1="22000" y1="64400" x2="22000" y2="64400"/>
                            <a14:foregroundMark x1="22000" y1="64400" x2="22000" y2="64400"/>
                            <a14:foregroundMark x1="21200" y1="55400" x2="21200" y2="55400"/>
                            <a14:foregroundMark x1="21200" y1="55400" x2="21200" y2="55400"/>
                            <a14:foregroundMark x1="24800" y1="45600" x2="24800" y2="45600"/>
                            <a14:foregroundMark x1="24800" y1="45600" x2="24800" y2="45600"/>
                            <a14:foregroundMark x1="76800" y1="59800" x2="76800" y2="59800"/>
                            <a14:foregroundMark x1="76800" y1="59800" x2="76800" y2="59800"/>
                            <a14:foregroundMark x1="21800" y1="41200" x2="21800" y2="41200"/>
                            <a14:foregroundMark x1="21800" y1="41200" x2="21800" y2="41200"/>
                            <a14:foregroundMark x1="23800" y1="36200" x2="23800" y2="36200"/>
                            <a14:foregroundMark x1="23800" y1="36200" x2="23800" y2="362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82678" y="2542407"/>
                <a:ext cx="627419" cy="6274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6" name="Imagen 75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3223" b="94238" l="9961" r="8984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46413" y="3110895"/>
                <a:ext cx="537671" cy="537671"/>
              </a:xfrm>
              <a:prstGeom prst="rect">
                <a:avLst/>
              </a:prstGeom>
            </p:spPr>
          </p:pic>
          <p:sp>
            <p:nvSpPr>
              <p:cNvPr id="77" name="Rectángulo 76"/>
              <p:cNvSpPr/>
              <p:nvPr/>
            </p:nvSpPr>
            <p:spPr>
              <a:xfrm>
                <a:off x="9471778" y="2551416"/>
                <a:ext cx="625998" cy="2444447"/>
              </a:xfrm>
              <a:prstGeom prst="rect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L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78" name="Imagen 77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0" b="100000" l="0" r="100000">
                            <a14:foregroundMark x1="88093" y1="28769" x2="88093" y2="28769"/>
                            <a14:foregroundMark x1="88093" y1="28769" x2="88093" y2="28769"/>
                            <a14:foregroundMark x1="3899" y1="88243" x2="98314" y2="99793"/>
                            <a14:foregroundMark x1="91781" y1="90664" x2="4847" y2="96750"/>
                            <a14:foregroundMark x1="90411" y1="26141" x2="90411" y2="26141"/>
                            <a14:foregroundMark x1="85037" y1="32711" x2="85037" y2="32711"/>
                            <a14:foregroundMark x1="85037" y1="32711" x2="85037" y2="32711"/>
                            <a14:foregroundMark x1="88830" y1="27178" x2="88830" y2="27178"/>
                            <a14:foregroundMark x1="88830" y1="27178" x2="88830" y2="2717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18712" y="4023205"/>
                <a:ext cx="390046" cy="594317"/>
              </a:xfrm>
              <a:prstGeom prst="rect">
                <a:avLst/>
              </a:prstGeom>
            </p:spPr>
          </p:pic>
          <p:pic>
            <p:nvPicPr>
              <p:cNvPr id="79" name="Imagen 8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0000" b="100000" l="0" r="100000">
                            <a14:foregroundMark x1="22000" y1="64400" x2="22000" y2="64400"/>
                            <a14:foregroundMark x1="22000" y1="64400" x2="22000" y2="64400"/>
                            <a14:foregroundMark x1="21200" y1="55400" x2="21200" y2="55400"/>
                            <a14:foregroundMark x1="21200" y1="55400" x2="21200" y2="55400"/>
                            <a14:foregroundMark x1="24800" y1="45600" x2="24800" y2="45600"/>
                            <a14:foregroundMark x1="24800" y1="45600" x2="24800" y2="45600"/>
                            <a14:foregroundMark x1="76800" y1="59800" x2="76800" y2="59800"/>
                            <a14:foregroundMark x1="76800" y1="59800" x2="76800" y2="59800"/>
                            <a14:foregroundMark x1="21800" y1="41200" x2="21800" y2="41200"/>
                            <a14:foregroundMark x1="21800" y1="41200" x2="21800" y2="41200"/>
                            <a14:foregroundMark x1="23800" y1="36200" x2="23800" y2="36200"/>
                            <a14:foregroundMark x1="23800" y1="36200" x2="23800" y2="362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73521" y="2542407"/>
                <a:ext cx="627419" cy="6274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0" name="Imagen 79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3223" b="94238" l="9961" r="8984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37256" y="3110895"/>
                <a:ext cx="537671" cy="537671"/>
              </a:xfrm>
              <a:prstGeom prst="rect">
                <a:avLst/>
              </a:prstGeom>
            </p:spPr>
          </p:pic>
          <p:pic>
            <p:nvPicPr>
              <p:cNvPr id="81" name="Imagen 8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0000" b="100000" l="0" r="100000">
                            <a14:foregroundMark x1="22000" y1="64400" x2="22000" y2="64400"/>
                            <a14:foregroundMark x1="22000" y1="64400" x2="22000" y2="64400"/>
                            <a14:foregroundMark x1="21200" y1="55400" x2="21200" y2="55400"/>
                            <a14:foregroundMark x1="21200" y1="55400" x2="21200" y2="55400"/>
                            <a14:foregroundMark x1="24800" y1="45600" x2="24800" y2="45600"/>
                            <a14:foregroundMark x1="24800" y1="45600" x2="24800" y2="45600"/>
                            <a14:foregroundMark x1="76800" y1="59800" x2="76800" y2="59800"/>
                            <a14:foregroundMark x1="76800" y1="59800" x2="76800" y2="59800"/>
                            <a14:foregroundMark x1="21800" y1="41200" x2="21800" y2="41200"/>
                            <a14:foregroundMark x1="21800" y1="41200" x2="21800" y2="41200"/>
                            <a14:foregroundMark x1="23800" y1="36200" x2="23800" y2="36200"/>
                            <a14:foregroundMark x1="23800" y1="36200" x2="23800" y2="362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7810" y="3103373"/>
                <a:ext cx="627419" cy="6274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2" name="Imagen 81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3223" b="94238" l="9961" r="8984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87313" y="3607316"/>
                <a:ext cx="537671" cy="537671"/>
              </a:xfrm>
              <a:prstGeom prst="rect">
                <a:avLst/>
              </a:prstGeom>
            </p:spPr>
          </p:pic>
          <p:pic>
            <p:nvPicPr>
              <p:cNvPr id="83" name="Imagen 82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0" b="100000" l="0" r="100000">
                            <a14:foregroundMark x1="88093" y1="28769" x2="88093" y2="28769"/>
                            <a14:foregroundMark x1="88093" y1="28769" x2="88093" y2="28769"/>
                            <a14:foregroundMark x1="3899" y1="88243" x2="98314" y2="99793"/>
                            <a14:foregroundMark x1="91781" y1="90664" x2="4847" y2="96750"/>
                            <a14:foregroundMark x1="90411" y1="26141" x2="90411" y2="26141"/>
                            <a14:foregroundMark x1="85037" y1="32711" x2="85037" y2="32711"/>
                            <a14:foregroundMark x1="85037" y1="32711" x2="85037" y2="32711"/>
                            <a14:foregroundMark x1="88830" y1="27178" x2="88830" y2="27178"/>
                            <a14:foregroundMark x1="88830" y1="27178" x2="88830" y2="2717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59243" y="4051627"/>
                <a:ext cx="390046" cy="594317"/>
              </a:xfrm>
              <a:prstGeom prst="rect">
                <a:avLst/>
              </a:prstGeom>
            </p:spPr>
          </p:pic>
          <p:pic>
            <p:nvPicPr>
              <p:cNvPr id="84" name="Imagen 8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0000" b="100000" l="0" r="100000">
                            <a14:foregroundMark x1="22000" y1="64400" x2="22000" y2="64400"/>
                            <a14:foregroundMark x1="22000" y1="64400" x2="22000" y2="64400"/>
                            <a14:foregroundMark x1="21200" y1="55400" x2="21200" y2="55400"/>
                            <a14:foregroundMark x1="21200" y1="55400" x2="21200" y2="55400"/>
                            <a14:foregroundMark x1="24800" y1="45600" x2="24800" y2="45600"/>
                            <a14:foregroundMark x1="24800" y1="45600" x2="24800" y2="45600"/>
                            <a14:foregroundMark x1="76800" y1="59800" x2="76800" y2="59800"/>
                            <a14:foregroundMark x1="76800" y1="59800" x2="76800" y2="59800"/>
                            <a14:foregroundMark x1="21800" y1="41200" x2="21800" y2="41200"/>
                            <a14:foregroundMark x1="21800" y1="41200" x2="21800" y2="41200"/>
                            <a14:foregroundMark x1="23800" y1="36200" x2="23800" y2="36200"/>
                            <a14:foregroundMark x1="23800" y1="36200" x2="23800" y2="362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31762" y="3118628"/>
                <a:ext cx="627419" cy="6274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5" name="Imagen 8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3223" b="94238" l="9961" r="8984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71265" y="3622571"/>
                <a:ext cx="537671" cy="537671"/>
              </a:xfrm>
              <a:prstGeom prst="rect">
                <a:avLst/>
              </a:prstGeom>
            </p:spPr>
          </p:pic>
          <p:pic>
            <p:nvPicPr>
              <p:cNvPr id="86" name="Imagen 85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0" b="100000" l="0" r="100000">
                            <a14:foregroundMark x1="88093" y1="28769" x2="88093" y2="28769"/>
                            <a14:foregroundMark x1="88093" y1="28769" x2="88093" y2="28769"/>
                            <a14:foregroundMark x1="3899" y1="88243" x2="98314" y2="99793"/>
                            <a14:foregroundMark x1="91781" y1="90664" x2="4847" y2="96750"/>
                            <a14:foregroundMark x1="90411" y1="26141" x2="90411" y2="26141"/>
                            <a14:foregroundMark x1="85037" y1="32711" x2="85037" y2="32711"/>
                            <a14:foregroundMark x1="85037" y1="32711" x2="85037" y2="32711"/>
                            <a14:foregroundMark x1="88830" y1="27178" x2="88830" y2="27178"/>
                            <a14:foregroundMark x1="88830" y1="27178" x2="88830" y2="2717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43195" y="4066882"/>
                <a:ext cx="390046" cy="594317"/>
              </a:xfrm>
              <a:prstGeom prst="rect">
                <a:avLst/>
              </a:prstGeom>
            </p:spPr>
          </p:pic>
          <p:pic>
            <p:nvPicPr>
              <p:cNvPr id="87" name="Imagen 7"/>
              <p:cNvPicPr>
                <a:picLocks noChangeAspect="1"/>
              </p:cNvPicPr>
              <p:nvPr/>
            </p:nvPicPr>
            <p:blipFill>
              <a:blip r:embed="rId19" cstate="print">
                <a:extLst>
                  <a:ext uri="{BEBA8EAE-BF5A-486C-A8C5-ECC9F3942E4B}">
                    <a14:imgProps xmlns:a14="http://schemas.microsoft.com/office/drawing/2010/main">
                      <a14:imgLayer r:embed="rId20">
                        <a14:imgEffect>
                          <a14:backgroundRemoval t="10000" b="90000" l="10000" r="90000">
                            <a14:foregroundMark x1="47800" y1="76800" x2="47800" y2="76800"/>
                            <a14:foregroundMark x1="52800" y1="78000" x2="52800" y2="780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90574" y="2539787"/>
                <a:ext cx="727383" cy="7273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8" name="Imagen 7"/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10000" b="90000" l="10000" r="90000">
                            <a14:foregroundMark x1="47800" y1="76800" x2="47800" y2="76800"/>
                            <a14:foregroundMark x1="52800" y1="78000" x2="52800" y2="780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76004" y="2528136"/>
                <a:ext cx="727383" cy="7273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89" name="Grupo 88"/>
              <p:cNvGrpSpPr/>
              <p:nvPr/>
            </p:nvGrpSpPr>
            <p:grpSpPr>
              <a:xfrm>
                <a:off x="7419992" y="3638033"/>
                <a:ext cx="2006720" cy="2398050"/>
                <a:chOff x="-5411592" y="3140765"/>
                <a:chExt cx="7671553" cy="9017217"/>
              </a:xfrm>
            </p:grpSpPr>
            <p:sp>
              <p:nvSpPr>
                <p:cNvPr id="94" name="Conector 93"/>
                <p:cNvSpPr/>
                <p:nvPr/>
              </p:nvSpPr>
              <p:spPr>
                <a:xfrm>
                  <a:off x="689887" y="3140765"/>
                  <a:ext cx="1570074" cy="1577010"/>
                </a:xfrm>
                <a:prstGeom prst="flowChartConnector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70AD47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CL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pic>
              <p:nvPicPr>
                <p:cNvPr id="95" name="Imagen 94"/>
                <p:cNvPicPr>
                  <a:picLocks noChangeAspect="1"/>
                </p:cNvPicPr>
                <p:nvPr/>
              </p:nvPicPr>
              <p:blipFill>
                <a:blip r:embed="rId2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5411592" y="9456197"/>
                  <a:ext cx="2713899" cy="2701785"/>
                </a:xfrm>
                <a:prstGeom prst="rect">
                  <a:avLst/>
                </a:prstGeom>
              </p:spPr>
            </p:pic>
          </p:grpSp>
          <p:grpSp>
            <p:nvGrpSpPr>
              <p:cNvPr id="90" name="Grupo 89"/>
              <p:cNvGrpSpPr/>
              <p:nvPr/>
            </p:nvGrpSpPr>
            <p:grpSpPr>
              <a:xfrm>
                <a:off x="9608385" y="3638033"/>
                <a:ext cx="410699" cy="419392"/>
                <a:chOff x="689887" y="3140765"/>
                <a:chExt cx="1570074" cy="1577010"/>
              </a:xfrm>
            </p:grpSpPr>
            <p:sp>
              <p:nvSpPr>
                <p:cNvPr id="92" name="Conector 91"/>
                <p:cNvSpPr/>
                <p:nvPr/>
              </p:nvSpPr>
              <p:spPr>
                <a:xfrm>
                  <a:off x="689887" y="3140765"/>
                  <a:ext cx="1570074" cy="1577010"/>
                </a:xfrm>
                <a:prstGeom prst="flowChartConnector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70AD47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CL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pic>
              <p:nvPicPr>
                <p:cNvPr id="93" name="Imagen 92"/>
                <p:cNvPicPr>
                  <a:picLocks noChangeAspect="1"/>
                </p:cNvPicPr>
                <p:nvPr/>
              </p:nvPicPr>
              <p:blipFill>
                <a:blip r:embed="rId2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13827" y="3169826"/>
                  <a:ext cx="1529330" cy="1522503"/>
                </a:xfrm>
                <a:prstGeom prst="rect">
                  <a:avLst/>
                </a:prstGeom>
              </p:spPr>
            </p:pic>
          </p:grpSp>
          <p:sp>
            <p:nvSpPr>
              <p:cNvPr id="91" name="Flecha derecha 90"/>
              <p:cNvSpPr/>
              <p:nvPr/>
            </p:nvSpPr>
            <p:spPr>
              <a:xfrm>
                <a:off x="2880361" y="4533802"/>
                <a:ext cx="7467600" cy="589168"/>
              </a:xfrm>
              <a:prstGeom prst="rightArrow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CL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URGENCIAS</a:t>
                </a:r>
              </a:p>
            </p:txBody>
          </p:sp>
        </p:grpSp>
        <p:grpSp>
          <p:nvGrpSpPr>
            <p:cNvPr id="11" name="Grupo 10"/>
            <p:cNvGrpSpPr/>
            <p:nvPr/>
          </p:nvGrpSpPr>
          <p:grpSpPr>
            <a:xfrm>
              <a:off x="2777544" y="2420045"/>
              <a:ext cx="7353101" cy="2391125"/>
              <a:chOff x="2782523" y="2513526"/>
              <a:chExt cx="7353101" cy="2391125"/>
            </a:xfrm>
          </p:grpSpPr>
          <p:sp>
            <p:nvSpPr>
              <p:cNvPr id="15" name="Rectángulo 14"/>
              <p:cNvSpPr/>
              <p:nvPr/>
            </p:nvSpPr>
            <p:spPr>
              <a:xfrm>
                <a:off x="2795478" y="2513526"/>
                <a:ext cx="7217415" cy="2134572"/>
              </a:xfrm>
              <a:prstGeom prst="rect">
                <a:avLst/>
              </a:prstGeom>
              <a:solidFill>
                <a:srgbClr val="FFC000">
                  <a:lumMod val="40000"/>
                  <a:lumOff val="60000"/>
                </a:srgbClr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L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6" name="Conector recto 15"/>
              <p:cNvCxnSpPr/>
              <p:nvPr/>
            </p:nvCxnSpPr>
            <p:spPr>
              <a:xfrm>
                <a:off x="3590574" y="2554885"/>
                <a:ext cx="0" cy="2126157"/>
              </a:xfrm>
              <a:prstGeom prst="line">
                <a:avLst/>
              </a:prstGeom>
              <a:noFill/>
              <a:ln w="635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" name="Conector recto 16"/>
              <p:cNvCxnSpPr/>
              <p:nvPr/>
            </p:nvCxnSpPr>
            <p:spPr>
              <a:xfrm>
                <a:off x="4310630" y="2546203"/>
                <a:ext cx="0" cy="2126157"/>
              </a:xfrm>
              <a:prstGeom prst="line">
                <a:avLst/>
              </a:prstGeom>
              <a:noFill/>
              <a:ln w="635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8" name="Conector recto 17"/>
              <p:cNvCxnSpPr/>
              <p:nvPr/>
            </p:nvCxnSpPr>
            <p:spPr>
              <a:xfrm>
                <a:off x="4983054" y="2559492"/>
                <a:ext cx="0" cy="2126157"/>
              </a:xfrm>
              <a:prstGeom prst="line">
                <a:avLst/>
              </a:prstGeom>
              <a:noFill/>
              <a:ln w="635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9" name="Conector recto 18"/>
              <p:cNvCxnSpPr/>
              <p:nvPr/>
            </p:nvCxnSpPr>
            <p:spPr>
              <a:xfrm>
                <a:off x="5639016" y="2546203"/>
                <a:ext cx="0" cy="2126157"/>
              </a:xfrm>
              <a:prstGeom prst="line">
                <a:avLst/>
              </a:prstGeom>
              <a:noFill/>
              <a:ln w="635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0" name="Conector recto 19"/>
              <p:cNvCxnSpPr/>
              <p:nvPr/>
            </p:nvCxnSpPr>
            <p:spPr>
              <a:xfrm>
                <a:off x="6300625" y="2582683"/>
                <a:ext cx="0" cy="2126157"/>
              </a:xfrm>
              <a:prstGeom prst="line">
                <a:avLst/>
              </a:prstGeom>
              <a:noFill/>
              <a:ln w="635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1" name="Conector recto 20"/>
              <p:cNvCxnSpPr/>
              <p:nvPr/>
            </p:nvCxnSpPr>
            <p:spPr>
              <a:xfrm>
                <a:off x="7598487" y="2559492"/>
                <a:ext cx="0" cy="2126157"/>
              </a:xfrm>
              <a:prstGeom prst="line">
                <a:avLst/>
              </a:prstGeom>
              <a:noFill/>
              <a:ln w="635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2" name="Conector recto 21"/>
              <p:cNvCxnSpPr/>
              <p:nvPr/>
            </p:nvCxnSpPr>
            <p:spPr>
              <a:xfrm>
                <a:off x="8258777" y="2559492"/>
                <a:ext cx="0" cy="2126157"/>
              </a:xfrm>
              <a:prstGeom prst="line">
                <a:avLst/>
              </a:prstGeom>
              <a:noFill/>
              <a:ln w="635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3" name="Conector recto 22"/>
              <p:cNvCxnSpPr/>
              <p:nvPr/>
            </p:nvCxnSpPr>
            <p:spPr>
              <a:xfrm>
                <a:off x="8913535" y="2550587"/>
                <a:ext cx="0" cy="2126157"/>
              </a:xfrm>
              <a:prstGeom prst="line">
                <a:avLst/>
              </a:prstGeom>
              <a:noFill/>
              <a:ln w="635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4" name="Conector recto 23"/>
              <p:cNvCxnSpPr/>
              <p:nvPr/>
            </p:nvCxnSpPr>
            <p:spPr>
              <a:xfrm>
                <a:off x="9462949" y="2522519"/>
                <a:ext cx="0" cy="2126157"/>
              </a:xfrm>
              <a:prstGeom prst="line">
                <a:avLst/>
              </a:prstGeom>
              <a:noFill/>
              <a:ln w="635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5" name="Conector recto 24"/>
              <p:cNvCxnSpPr/>
              <p:nvPr/>
            </p:nvCxnSpPr>
            <p:spPr>
              <a:xfrm>
                <a:off x="10074927" y="2559492"/>
                <a:ext cx="0" cy="2126157"/>
              </a:xfrm>
              <a:prstGeom prst="line">
                <a:avLst/>
              </a:prstGeom>
              <a:noFill/>
              <a:ln w="635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6" name="Conector recto 25"/>
              <p:cNvCxnSpPr/>
              <p:nvPr/>
            </p:nvCxnSpPr>
            <p:spPr>
              <a:xfrm>
                <a:off x="6988352" y="2567209"/>
                <a:ext cx="0" cy="2126157"/>
              </a:xfrm>
              <a:prstGeom prst="line">
                <a:avLst/>
              </a:prstGeom>
              <a:noFill/>
              <a:ln w="635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27" name="CuadroTexto 26"/>
              <p:cNvSpPr txBox="1"/>
              <p:nvPr/>
            </p:nvSpPr>
            <p:spPr>
              <a:xfrm>
                <a:off x="2782523" y="2639594"/>
                <a:ext cx="881973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CL" sz="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GES Embarazada</a:t>
                </a:r>
              </a:p>
            </p:txBody>
          </p:sp>
          <p:sp>
            <p:nvSpPr>
              <p:cNvPr id="28" name="CuadroTexto 27"/>
              <p:cNvSpPr txBox="1"/>
              <p:nvPr/>
            </p:nvSpPr>
            <p:spPr>
              <a:xfrm>
                <a:off x="3588808" y="2664411"/>
                <a:ext cx="820046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CL" sz="9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CESFAM: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CL" sz="9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-Programa CERO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L" sz="9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CL" sz="9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Dentista Popular Infantil: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CL" sz="9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-Germinando Sonrisas 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CL" sz="9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- Jardín CERO</a:t>
                </a:r>
              </a:p>
            </p:txBody>
          </p:sp>
          <p:sp>
            <p:nvSpPr>
              <p:cNvPr id="29" name="CuadroTexto 28"/>
              <p:cNvSpPr txBox="1"/>
              <p:nvPr/>
            </p:nvSpPr>
            <p:spPr>
              <a:xfrm>
                <a:off x="4312373" y="2644810"/>
                <a:ext cx="820046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CL" sz="9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CESFAM: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CL" sz="9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-Programa CERO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L" sz="9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CL" sz="9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Dentista Popular Infantil: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CL" sz="9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-Germinando Sonrisas 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CL" sz="9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- Jardín CERO</a:t>
                </a:r>
              </a:p>
            </p:txBody>
          </p:sp>
          <p:sp>
            <p:nvSpPr>
              <p:cNvPr id="30" name="CuadroTexto 29"/>
              <p:cNvSpPr txBox="1"/>
              <p:nvPr/>
            </p:nvSpPr>
            <p:spPr>
              <a:xfrm>
                <a:off x="4920475" y="2606815"/>
                <a:ext cx="760234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CL" sz="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CESFAM: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CL" sz="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-Programa CERO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L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CL" sz="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Dentista Popular Infantil: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CL" sz="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- Jardín CERO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L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CL" sz="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Centro Odontológico Comunitario: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CL" sz="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-Sembrando                                                                                            Sonrisas</a:t>
                </a:r>
              </a:p>
            </p:txBody>
          </p:sp>
          <p:sp>
            <p:nvSpPr>
              <p:cNvPr id="31" name="CuadroTexto 30"/>
              <p:cNvSpPr txBox="1"/>
              <p:nvPr/>
            </p:nvSpPr>
            <p:spPr>
              <a:xfrm>
                <a:off x="5577707" y="2601819"/>
                <a:ext cx="760234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CL" sz="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CESFAM: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CL" sz="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-Programa CERO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L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CL" sz="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Dentista Popular Infantil: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CL" sz="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- Jardín CERO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L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CL" sz="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Centro Odontológico Comunitario: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CL" sz="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-Sembrando                                                                                            Sonrisas</a:t>
                </a:r>
              </a:p>
            </p:txBody>
          </p:sp>
          <p:sp>
            <p:nvSpPr>
              <p:cNvPr id="32" name="CuadroTexto 31"/>
              <p:cNvSpPr txBox="1"/>
              <p:nvPr/>
            </p:nvSpPr>
            <p:spPr>
              <a:xfrm>
                <a:off x="6266002" y="2614040"/>
                <a:ext cx="760234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CL" sz="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CESFAM: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CL" sz="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-Programa CERO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L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CL" sz="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Dentista Popular Infantil: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CL" sz="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- Jardín CERO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L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CL" sz="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Centro Odontológico Comunitario: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CL" sz="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-Sembrando                                                                                            Sonrisas</a:t>
                </a:r>
              </a:p>
            </p:txBody>
          </p:sp>
          <p:sp>
            <p:nvSpPr>
              <p:cNvPr id="33" name="CuadroTexto 32"/>
              <p:cNvSpPr txBox="1"/>
              <p:nvPr/>
            </p:nvSpPr>
            <p:spPr>
              <a:xfrm>
                <a:off x="6902289" y="2614040"/>
                <a:ext cx="760234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CL" sz="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CESFAM: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CL" sz="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-Programa CERO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L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CL" sz="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Dentista Popular Infantil: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CL" sz="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- Jardín CERO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L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CL" sz="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Centro Odontológico Comunitario: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CL" sz="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-Sembrando                                                                                            Sonrisas</a:t>
                </a:r>
              </a:p>
            </p:txBody>
          </p:sp>
          <p:sp>
            <p:nvSpPr>
              <p:cNvPr id="34" name="CuadroTexto 33"/>
              <p:cNvSpPr txBox="1"/>
              <p:nvPr/>
            </p:nvSpPr>
            <p:spPr>
              <a:xfrm>
                <a:off x="7548011" y="2573890"/>
                <a:ext cx="760234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CL" sz="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CESFAM: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CL" sz="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-Programa CERO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CL" sz="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- GES 6 años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L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CL" sz="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Dentista Popular Infantil: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CL" sz="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- Jardín CERO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L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CL" sz="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Centro Odontológico Comunitario: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CL" sz="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-Sembrando                                                                                            Sonrisas</a:t>
                </a:r>
              </a:p>
            </p:txBody>
          </p:sp>
          <p:sp>
            <p:nvSpPr>
              <p:cNvPr id="35" name="CuadroTexto 34"/>
              <p:cNvSpPr txBox="1"/>
              <p:nvPr/>
            </p:nvSpPr>
            <p:spPr>
              <a:xfrm>
                <a:off x="8195896" y="2563268"/>
                <a:ext cx="760234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CL" sz="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CESFAM: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CL" sz="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-Programa CERO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L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CL" sz="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Dentista Popular Infantil: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CL" sz="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- Escuela  CERO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L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CuadroTexto 35"/>
              <p:cNvSpPr txBox="1"/>
              <p:nvPr/>
            </p:nvSpPr>
            <p:spPr>
              <a:xfrm>
                <a:off x="8799045" y="2596327"/>
                <a:ext cx="760234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CL" sz="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CESFAM: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CL" sz="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-Programa CERO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L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CL" sz="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Dentista Popular Infantil: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CL" sz="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- Escuela  CERO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L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CL" sz="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Centro Odontológico Comunitario: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CL" sz="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-Programa Enseñanza Media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L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L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CuadroTexto 36"/>
              <p:cNvSpPr txBox="1"/>
              <p:nvPr/>
            </p:nvSpPr>
            <p:spPr>
              <a:xfrm>
                <a:off x="9375390" y="2589462"/>
                <a:ext cx="760234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CL" sz="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CESFAM: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CL" sz="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-Programa CERO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L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CL" sz="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Dentista Popular Infantil: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CL" sz="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- Escuela  CERO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L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CL" sz="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Centro Odontológico Comunitario: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CL" sz="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-Programa Enseñanza Media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L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L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2" name="Imagen 7"/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10000" r="90000">
                          <a14:foregroundMark x1="47800" y1="76800" x2="47800" y2="76800"/>
                          <a14:foregroundMark x1="52800" y1="78000" x2="52800" y2="78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3476" y="5009533"/>
              <a:ext cx="1218694" cy="1218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Imagen 8"/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5502" b="96764" l="550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2655" y="5108720"/>
              <a:ext cx="884371" cy="884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Imagen 8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100000" l="0" r="100000">
                          <a14:foregroundMark x1="22000" y1="64400" x2="22000" y2="64400"/>
                          <a14:foregroundMark x1="22000" y1="64400" x2="22000" y2="64400"/>
                          <a14:foregroundMark x1="21200" y1="55400" x2="21200" y2="55400"/>
                          <a14:foregroundMark x1="21200" y1="55400" x2="21200" y2="55400"/>
                          <a14:foregroundMark x1="24800" y1="45600" x2="24800" y2="45600"/>
                          <a14:foregroundMark x1="24800" y1="45600" x2="24800" y2="45600"/>
                          <a14:foregroundMark x1="76800" y1="59800" x2="76800" y2="59800"/>
                          <a14:foregroundMark x1="76800" y1="59800" x2="76800" y2="59800"/>
                          <a14:foregroundMark x1="21800" y1="41200" x2="21800" y2="41200"/>
                          <a14:foregroundMark x1="21800" y1="41200" x2="21800" y2="41200"/>
                          <a14:foregroundMark x1="23800" y1="36200" x2="23800" y2="36200"/>
                          <a14:foregroundMark x1="23800" y1="36200" x2="23800" y2="362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7020" y="5026971"/>
              <a:ext cx="1077472" cy="1077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6" name="Google Shape;116;p2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5717569" y="5246551"/>
            <a:ext cx="1022124" cy="423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Imagen 4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953" y="5252990"/>
            <a:ext cx="483208" cy="483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4"/>
          <p:cNvSpPr txBox="1"/>
          <p:nvPr/>
        </p:nvSpPr>
        <p:spPr>
          <a:xfrm>
            <a:off x="170064" y="2766218"/>
            <a:ext cx="288160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82500" lnSpcReduction="2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entury Gothic"/>
              <a:buNone/>
            </a:pPr>
            <a:r>
              <a:rPr lang="es-CL" sz="44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Materiales</a:t>
            </a:r>
            <a:br>
              <a:rPr lang="es-CL" sz="44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s-CL" sz="44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</a:t>
            </a:r>
            <a:br>
              <a:rPr lang="es-CL" sz="44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s-CL" sz="44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Métodos</a:t>
            </a:r>
            <a:endParaRPr sz="44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33" name="Google Shape;133;p4"/>
          <p:cNvPicPr preferRelativeResize="0"/>
          <p:nvPr/>
        </p:nvPicPr>
        <p:blipFill rotWithShape="1">
          <a:blip r:embed="rId3">
            <a:alphaModFix/>
          </a:blip>
          <a:srcRect l="37842" r="15583"/>
          <a:stretch/>
        </p:blipFill>
        <p:spPr>
          <a:xfrm>
            <a:off x="0" y="1598929"/>
            <a:ext cx="4376057" cy="5285038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4"/>
          <p:cNvSpPr/>
          <p:nvPr/>
        </p:nvSpPr>
        <p:spPr>
          <a:xfrm>
            <a:off x="490888" y="2502567"/>
            <a:ext cx="3885169" cy="3445845"/>
          </a:xfrm>
          <a:prstGeom prst="rect">
            <a:avLst/>
          </a:prstGeom>
          <a:gradFill>
            <a:gsLst>
              <a:gs pos="0">
                <a:srgbClr val="F5F7FC">
                  <a:alpha val="14117"/>
                </a:srgbClr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4"/>
          <p:cNvSpPr txBox="1">
            <a:spLocks noGrp="1"/>
          </p:cNvSpPr>
          <p:nvPr>
            <p:ph type="title"/>
          </p:nvPr>
        </p:nvSpPr>
        <p:spPr>
          <a:xfrm>
            <a:off x="1494453" y="3233995"/>
            <a:ext cx="288160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C58"/>
              </a:buClr>
              <a:buSzPct val="100000"/>
              <a:buFont typeface="Arial"/>
              <a:buNone/>
            </a:pPr>
            <a:r>
              <a:rPr lang="es-CL" b="1" dirty="0">
                <a:solidFill>
                  <a:srgbClr val="003C58"/>
                </a:solidFill>
                <a:latin typeface="Arial"/>
                <a:ea typeface="Arial"/>
                <a:cs typeface="Arial"/>
                <a:sym typeface="Arial"/>
              </a:rPr>
              <a:t>Materiales </a:t>
            </a:r>
            <a:br>
              <a:rPr lang="es-CL" b="1" dirty="0">
                <a:solidFill>
                  <a:srgbClr val="003C58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CL" b="1" dirty="0">
                <a:solidFill>
                  <a:srgbClr val="003C58"/>
                </a:solidFill>
                <a:latin typeface="Arial"/>
                <a:ea typeface="Arial"/>
                <a:cs typeface="Arial"/>
                <a:sym typeface="Arial"/>
              </a:rPr>
              <a:t>y métodos</a:t>
            </a:r>
            <a:endParaRPr dirty="0"/>
          </a:p>
        </p:txBody>
      </p:sp>
      <p:sp>
        <p:nvSpPr>
          <p:cNvPr id="136" name="Google Shape;136;p4"/>
          <p:cNvSpPr/>
          <p:nvPr/>
        </p:nvSpPr>
        <p:spPr>
          <a:xfrm>
            <a:off x="11945510" y="1572958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945" y="650374"/>
            <a:ext cx="6852498" cy="64928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5"/>
          <p:cNvSpPr txBox="1"/>
          <p:nvPr/>
        </p:nvSpPr>
        <p:spPr>
          <a:xfrm>
            <a:off x="119063" y="2959388"/>
            <a:ext cx="3108649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entury Gothic"/>
              <a:buNone/>
            </a:pPr>
            <a:r>
              <a:rPr lang="es-CL" sz="44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Resultados</a:t>
            </a:r>
            <a:endParaRPr dirty="0"/>
          </a:p>
        </p:txBody>
      </p:sp>
      <p:pic>
        <p:nvPicPr>
          <p:cNvPr id="143" name="Google Shape;143;p5"/>
          <p:cNvPicPr preferRelativeResize="0"/>
          <p:nvPr/>
        </p:nvPicPr>
        <p:blipFill rotWithShape="1">
          <a:blip r:embed="rId3">
            <a:alphaModFix/>
          </a:blip>
          <a:srcRect l="9747" r="38303"/>
          <a:stretch/>
        </p:blipFill>
        <p:spPr>
          <a:xfrm>
            <a:off x="0" y="0"/>
            <a:ext cx="4880907" cy="5285038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5"/>
          <p:cNvSpPr txBox="1"/>
          <p:nvPr/>
        </p:nvSpPr>
        <p:spPr>
          <a:xfrm>
            <a:off x="611651" y="5281891"/>
            <a:ext cx="3657602" cy="9909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C58"/>
              </a:buClr>
              <a:buSzPts val="4400"/>
              <a:buFont typeface="Arial"/>
              <a:buNone/>
            </a:pPr>
            <a:r>
              <a:rPr lang="es-CL" sz="4400" b="1" i="0" u="none" strike="noStrike" cap="none" dirty="0">
                <a:solidFill>
                  <a:srgbClr val="003C58"/>
                </a:solidFill>
                <a:latin typeface="Arial"/>
                <a:ea typeface="Arial"/>
                <a:cs typeface="Arial"/>
                <a:sym typeface="Arial"/>
              </a:rPr>
              <a:t>Resultados</a:t>
            </a:r>
            <a:endParaRPr dirty="0"/>
          </a:p>
        </p:txBody>
      </p:sp>
      <p:sp>
        <p:nvSpPr>
          <p:cNvPr id="145" name="Google Shape;145;p5"/>
          <p:cNvSpPr/>
          <p:nvPr/>
        </p:nvSpPr>
        <p:spPr>
          <a:xfrm>
            <a:off x="195375" y="168488"/>
            <a:ext cx="4490153" cy="3073402"/>
          </a:xfrm>
          <a:prstGeom prst="rect">
            <a:avLst/>
          </a:prstGeom>
          <a:gradFill>
            <a:gsLst>
              <a:gs pos="0">
                <a:srgbClr val="F5F7FC">
                  <a:alpha val="14117"/>
                </a:srgbClr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 modelo de atención permitió resolver necesidades de atención en establecimientos sin requerir traslados, priorizando patologías activas. </a:t>
            </a:r>
            <a:endParaRPr dirty="0"/>
          </a:p>
        </p:txBody>
      </p:sp>
      <p:sp>
        <p:nvSpPr>
          <p:cNvPr id="146" name="Google Shape;146;p5"/>
          <p:cNvSpPr/>
          <p:nvPr/>
        </p:nvSpPr>
        <p:spPr>
          <a:xfrm>
            <a:off x="11945510" y="0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928" y="39493"/>
            <a:ext cx="5072312" cy="304826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676" y="3241890"/>
            <a:ext cx="6383065" cy="38286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6"/>
          <p:cNvSpPr txBox="1"/>
          <p:nvPr/>
        </p:nvSpPr>
        <p:spPr>
          <a:xfrm>
            <a:off x="119063" y="2959388"/>
            <a:ext cx="3108649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entury Gothic"/>
              <a:buNone/>
            </a:pPr>
            <a:r>
              <a:rPr lang="es-CL" sz="4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Resultados</a:t>
            </a:r>
            <a:endParaRPr dirty="0"/>
          </a:p>
        </p:txBody>
      </p:sp>
      <p:pic>
        <p:nvPicPr>
          <p:cNvPr id="156" name="Google Shape;156;p6"/>
          <p:cNvPicPr preferRelativeResize="0"/>
          <p:nvPr/>
        </p:nvPicPr>
        <p:blipFill rotWithShape="1">
          <a:blip r:embed="rId3">
            <a:alphaModFix/>
          </a:blip>
          <a:srcRect l="9747" r="38303"/>
          <a:stretch/>
        </p:blipFill>
        <p:spPr>
          <a:xfrm>
            <a:off x="0" y="0"/>
            <a:ext cx="4880907" cy="5285038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6"/>
          <p:cNvSpPr txBox="1"/>
          <p:nvPr/>
        </p:nvSpPr>
        <p:spPr>
          <a:xfrm>
            <a:off x="611651" y="5281891"/>
            <a:ext cx="3657602" cy="9909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C58"/>
              </a:buClr>
              <a:buSzPts val="4400"/>
              <a:buFont typeface="Arial"/>
              <a:buNone/>
            </a:pPr>
            <a:r>
              <a:rPr lang="es-CL" sz="4400" b="1" dirty="0">
                <a:solidFill>
                  <a:srgbClr val="003C58"/>
                </a:solidFill>
                <a:latin typeface="Arial"/>
                <a:ea typeface="Arial"/>
                <a:cs typeface="Arial"/>
                <a:sym typeface="Arial"/>
              </a:rPr>
              <a:t>Resultados</a:t>
            </a:r>
            <a:endParaRPr dirty="0"/>
          </a:p>
        </p:txBody>
      </p:sp>
      <p:sp>
        <p:nvSpPr>
          <p:cNvPr id="158" name="Google Shape;158;p6"/>
          <p:cNvSpPr/>
          <p:nvPr/>
        </p:nvSpPr>
        <p:spPr>
          <a:xfrm>
            <a:off x="218690" y="870490"/>
            <a:ext cx="4490153" cy="3657602"/>
          </a:xfrm>
          <a:prstGeom prst="rect">
            <a:avLst/>
          </a:prstGeom>
          <a:gradFill>
            <a:gsLst>
              <a:gs pos="0">
                <a:srgbClr val="F5F7FC">
                  <a:alpha val="14117"/>
                </a:srgbClr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 modelo de atención permitió resolver necesidades de atención en establecimientos sin requerir traslados, priorizando patologías activas.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 Alcance importante en la Salud Bucal Local Comunal dentro del curso de vida infantil, así como también su impacto Ambiental  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6"/>
          <p:cNvSpPr/>
          <p:nvPr/>
        </p:nvSpPr>
        <p:spPr>
          <a:xfrm>
            <a:off x="11945510" y="0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0" name="Google Shape;160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39473" y="525400"/>
            <a:ext cx="4420917" cy="2787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59257" y="2967920"/>
            <a:ext cx="4214189" cy="28094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7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7" name="Google Shape;167;p7"/>
          <p:cNvPicPr preferRelativeResize="0"/>
          <p:nvPr/>
        </p:nvPicPr>
        <p:blipFill rotWithShape="1">
          <a:blip r:embed="rId3">
            <a:alphaModFix/>
          </a:blip>
          <a:srcRect l="20688"/>
          <a:stretch/>
        </p:blipFill>
        <p:spPr>
          <a:xfrm>
            <a:off x="1" y="10"/>
            <a:ext cx="9669642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7"/>
          <p:cNvSpPr/>
          <p:nvPr/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9000">
                <a:srgbClr val="FFFFFF">
                  <a:alpha val="37647"/>
                </a:srgbClr>
              </a:gs>
              <a:gs pos="35000">
                <a:srgbClr val="FFFFFF">
                  <a:alpha val="76862"/>
                </a:srgbClr>
              </a:gs>
              <a:gs pos="48000">
                <a:schemeClr val="lt1"/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7"/>
          <p:cNvSpPr txBox="1">
            <a:spLocks noGrp="1"/>
          </p:cNvSpPr>
          <p:nvPr>
            <p:ph type="title"/>
          </p:nvPr>
        </p:nvSpPr>
        <p:spPr>
          <a:xfrm>
            <a:off x="7531610" y="365125"/>
            <a:ext cx="3822189" cy="991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C58"/>
              </a:buClr>
              <a:buSzPts val="4000"/>
              <a:buFont typeface="Arial"/>
              <a:buNone/>
            </a:pPr>
            <a:r>
              <a:rPr lang="es-CL" sz="4000" b="1" dirty="0">
                <a:solidFill>
                  <a:srgbClr val="003C58"/>
                </a:solidFill>
                <a:latin typeface="Arial"/>
                <a:ea typeface="Arial"/>
                <a:cs typeface="Arial"/>
                <a:sym typeface="Arial"/>
              </a:rPr>
              <a:t>Conclusión</a:t>
            </a:r>
            <a:endParaRPr sz="4000" b="1" dirty="0">
              <a:solidFill>
                <a:srgbClr val="003C5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7"/>
          <p:cNvSpPr/>
          <p:nvPr/>
        </p:nvSpPr>
        <p:spPr>
          <a:xfrm>
            <a:off x="2934119" y="1527349"/>
            <a:ext cx="8912887" cy="4762919"/>
          </a:xfrm>
          <a:prstGeom prst="rect">
            <a:avLst/>
          </a:prstGeom>
          <a:gradFill>
            <a:gsLst>
              <a:gs pos="0">
                <a:srgbClr val="F5F7FC">
                  <a:alpha val="14117"/>
                </a:srgbClr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7"/>
          <p:cNvSpPr/>
          <p:nvPr/>
        </p:nvSpPr>
        <p:spPr>
          <a:xfrm>
            <a:off x="11943984" y="1527349"/>
            <a:ext cx="246490" cy="4762919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2" name="Google Shape;172;p7"/>
          <p:cNvPicPr preferRelativeResize="0"/>
          <p:nvPr/>
        </p:nvPicPr>
        <p:blipFill rotWithShape="1">
          <a:blip r:embed="rId4">
            <a:alphaModFix/>
          </a:blip>
          <a:srcRect t="13140" b="22705"/>
          <a:stretch/>
        </p:blipFill>
        <p:spPr>
          <a:xfrm>
            <a:off x="6781799" y="1708947"/>
            <a:ext cx="4572001" cy="43997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8"/>
          <p:cNvSpPr/>
          <p:nvPr/>
        </p:nvSpPr>
        <p:spPr>
          <a:xfrm>
            <a:off x="838199" y="1477108"/>
            <a:ext cx="10711376" cy="5069465"/>
          </a:xfrm>
          <a:prstGeom prst="rect">
            <a:avLst/>
          </a:prstGeom>
          <a:gradFill>
            <a:gsLst>
              <a:gs pos="0">
                <a:srgbClr val="F5F7FC">
                  <a:alpha val="14117"/>
                </a:srgbClr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8"/>
          <p:cNvSpPr txBox="1">
            <a:spLocks noGrp="1"/>
          </p:cNvSpPr>
          <p:nvPr>
            <p:ph type="title"/>
          </p:nvPr>
        </p:nvSpPr>
        <p:spPr>
          <a:xfrm>
            <a:off x="838199" y="626382"/>
            <a:ext cx="353785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s-CL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Referencias</a:t>
            </a:r>
            <a:endParaRPr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8"/>
          <p:cNvSpPr txBox="1">
            <a:spLocks noGrp="1"/>
          </p:cNvSpPr>
          <p:nvPr>
            <p:ph type="body" idx="1"/>
          </p:nvPr>
        </p:nvSpPr>
        <p:spPr>
          <a:xfrm>
            <a:off x="991829" y="1340370"/>
            <a:ext cx="10755713" cy="5061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>
              <a:buSzPts val="1200"/>
              <a:buAutoNum type="arabicPeriod"/>
            </a:pPr>
            <a:r>
              <a:rPr lang="en-US" sz="90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Biobío </a:t>
            </a:r>
            <a:r>
              <a:rPr lang="en-US" sz="9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Chile. (2018, 27 de julio). Municipalidad de Recoleta presentó programa “Dentista Popular”. https://www.biobiochile.cl	</a:t>
            </a:r>
            <a:endParaRPr lang="en-US" sz="900" dirty="0" smtClean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lvl="0" indent="-228600">
              <a:buSzPts val="1200"/>
              <a:buAutoNum type="arabicPeriod"/>
            </a:pPr>
            <a:r>
              <a:rPr lang="en-US" sz="90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Briones </a:t>
            </a:r>
            <a:r>
              <a:rPr lang="en-US" sz="9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Marín, D., Puyol Wilson, M., &amp; Salinas Céspedes, D. (2024). Programa Germinando Sonrisas, Plan Piloto Recoleta: Acercando la salud bucodental en la primera infancia (Categoría: Buena Práctica). I Jornadas de Innovación Odontológica, Servicio de Salud Metropolitano Occidente, Santiago, Chile.	</a:t>
            </a:r>
          </a:p>
          <a:p>
            <a:pPr marL="228600" lvl="0" indent="-228600">
              <a:buSzPts val="1200"/>
              <a:buAutoNum type="arabicPeriod"/>
            </a:pPr>
            <a:r>
              <a:rPr lang="en-US" sz="90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Espinoza-Espinoza</a:t>
            </a:r>
            <a:r>
              <a:rPr lang="en-US" sz="9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, G., Faleiros, S., &amp; Bastos, J. L. (2019). Cost–utility of school-based first permanent molar sealants. BMC Oral Health, 19, 200. https://doi.org/10.1186/s12903-019-0880-5	</a:t>
            </a:r>
          </a:p>
          <a:p>
            <a:pPr marL="228600" lvl="0" indent="-228600">
              <a:buSzPts val="1200"/>
              <a:buAutoNum type="arabicPeriod"/>
            </a:pPr>
            <a:r>
              <a:rPr lang="en-US" sz="90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Frencken</a:t>
            </a:r>
            <a:r>
              <a:rPr lang="en-US" sz="9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, J. E., &amp; Holmgren, C. J. (2009). The Atraumatic Restorative Treatment (ART) approach in oral health care. World Health Organization.	</a:t>
            </a:r>
          </a:p>
          <a:p>
            <a:pPr marL="228600" lvl="0" indent="-228600">
              <a:buSzPts val="1200"/>
              <a:buAutoNum type="arabicPeriod"/>
            </a:pPr>
            <a:r>
              <a:rPr lang="en-US" sz="90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Gooch</a:t>
            </a:r>
            <a:r>
              <a:rPr lang="en-US" sz="9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, B. F., Griffin, S. O., Gray, S. K., Kohn, W. G., &amp; Rozier, R. G. (2009). Preventing dental caries through school-based sealant programs: Updated recommendations and review of evidence. Journal of the American Dental Association, 140(11), 1356–1365. https://doi.org/10.14219/jada.archive.2009.0070	</a:t>
            </a:r>
          </a:p>
          <a:p>
            <a:pPr marL="228600" lvl="0" indent="-228600">
              <a:buSzPts val="1200"/>
              <a:buAutoNum type="arabicPeriod"/>
            </a:pPr>
            <a:r>
              <a:rPr lang="en-US" sz="90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Kadioglu</a:t>
            </a:r>
            <a:r>
              <a:rPr lang="en-US" sz="9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, F. G., &amp; Naidoo, S. (2025). Sustainable oral healthcare from ethical and environmental perspectives. International Journal of Environmental Research and Public Health, 22(1), 145. https://doi.org/10.3390/ijerph22010145	</a:t>
            </a:r>
          </a:p>
          <a:p>
            <a:pPr marL="228600" lvl="0" indent="-228600">
              <a:buSzPts val="1200"/>
              <a:buAutoNum type="arabicPeriod"/>
            </a:pPr>
            <a:r>
              <a:rPr lang="en-US" sz="90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Municipalidad </a:t>
            </a:r>
            <a:r>
              <a:rPr lang="en-US" sz="9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de Recoleta. (2023). Plan de Salud Comunal 2023–2024: Modelo de atención odontológica territorial y comunitaria. Recoleta Transparente. https://www.recoletatransparente.cl	</a:t>
            </a:r>
          </a:p>
          <a:p>
            <a:pPr marL="228600" lvl="0" indent="-228600">
              <a:buSzPts val="1200"/>
              <a:buAutoNum type="arabicPeriod"/>
            </a:pPr>
            <a:r>
              <a:rPr lang="en-US" sz="90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Ricomini </a:t>
            </a:r>
            <a:r>
              <a:rPr lang="en-US" sz="9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Filho, A. P., Souza, M. T., &amp; Raggio, D. P. (2021). Community interventions and strategies for caries control in Latin America and the Caribbean. Community Dentistry and Oral Epidemiology, 49(3), 223–231. </a:t>
            </a:r>
            <a:r>
              <a:rPr lang="en-US" sz="9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</a:t>
            </a:r>
            <a:r>
              <a:rPr lang="en-US" sz="90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doi.org/10.1111/cdoe.12600</a:t>
            </a:r>
            <a:endParaRPr lang="en-US" sz="900" dirty="0" smtClean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lvl="0" indent="-228600">
              <a:buSzPts val="1200"/>
              <a:buAutoNum type="arabicPeriod"/>
            </a:pPr>
            <a:r>
              <a:rPr lang="en-US" sz="90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Sociedad </a:t>
            </a:r>
            <a:r>
              <a:rPr lang="en-US" sz="9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Latinoamericana de Odontopediatría. (2022). Odontología comunitaria en el marco Salud en tu Escuela: Modalidad de atención territorial en pandemia. Revista Latinoamericana de Odontopediatría y Odontología del Niño, suplemento de congreso. https://congreso.revistaodontopediatria.org	</a:t>
            </a:r>
          </a:p>
          <a:p>
            <a:pPr marL="228600" lvl="0" indent="-228600">
              <a:buSzPts val="1200"/>
              <a:buAutoNum type="arabicPeriod"/>
            </a:pPr>
            <a:r>
              <a:rPr lang="en-US" sz="90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Duane</a:t>
            </a:r>
            <a:r>
              <a:rPr lang="en-US" sz="9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, B., Berners-Lee, M., White, S., Stancliffe, R., &amp; Steinbach, I. (2017). An estimated carbon footprint of NHS primary dental care within England: How can dentistry be more environmentally sustainable? British Dental Journal, 223, 589–593. https://pubmed.ncbi.nlm.nih.gov/29074898/	</a:t>
            </a:r>
          </a:p>
          <a:p>
            <a:pPr marL="228600" lvl="0" indent="-228600">
              <a:buSzPts val="1200"/>
              <a:buAutoNum type="arabicPeriod"/>
            </a:pPr>
            <a:r>
              <a:rPr lang="en-US" sz="90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Duane</a:t>
            </a:r>
            <a:r>
              <a:rPr lang="en-US" sz="9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, B., &amp; Steinbach, I. (2024). What is the environmental footprint of a dental practice? A life cycle analysis (Part 1). British Dental Journal. https://doi.org/10.1038/s41415-023-6710-z	</a:t>
            </a:r>
          </a:p>
          <a:p>
            <a:pPr marL="228600" lvl="0" indent="-228600">
              <a:buSzPts val="1200"/>
              <a:buAutoNum type="arabicPeriod"/>
            </a:pPr>
            <a:r>
              <a:rPr lang="en-US" sz="90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Ashley</a:t>
            </a:r>
            <a:r>
              <a:rPr lang="en-US" sz="9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, P., Lyne, A., Duane, B., et al. (2022). The environmental impact of community caries prevention — Part 1: Fluoride varnish application. British Dental Journal, 233. https://doi.org/10.1038/s41415-022-4249-9	</a:t>
            </a:r>
          </a:p>
          <a:p>
            <a:pPr marL="228600" lvl="0" indent="-228600">
              <a:buSzPts val="1200"/>
              <a:buAutoNum type="arabicPeriod"/>
            </a:pPr>
            <a:r>
              <a:rPr lang="en-US" sz="90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Ashley</a:t>
            </a:r>
            <a:r>
              <a:rPr lang="en-US" sz="9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, P., Lyne, A., Duane, B., et al. (2022). The environmental impact of community caries prevention — Part 2: Toothbrushing programmes. British Dental Journal, 233. https://doi.org/10.1038/s41415-022-4250-6	</a:t>
            </a:r>
          </a:p>
          <a:p>
            <a:pPr marL="228600" lvl="0" indent="-228600">
              <a:buSzPts val="1200"/>
              <a:buAutoNum type="arabicPeriod"/>
            </a:pPr>
            <a:r>
              <a:rPr lang="en-US" sz="90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Duane</a:t>
            </a:r>
            <a:r>
              <a:rPr lang="en-US" sz="9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, B., Lyne, A., Parle, R., &amp; Ashley, P. (2022). The environmental impact of community caries prevention — Part 3: Water fluoridation. British Dental Journal, 233, 303–307. https://doi.org/10.1038/s41415-022-4251-5	</a:t>
            </a:r>
          </a:p>
          <a:p>
            <a:pPr marL="228600" lvl="0" indent="-228600">
              <a:buSzPts val="1200"/>
              <a:buAutoNum type="arabicPeriod"/>
            </a:pPr>
            <a:r>
              <a:rPr lang="en-US" sz="90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Centre </a:t>
            </a:r>
            <a:r>
              <a:rPr lang="en-US" sz="9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for Sustainable Healthcare. (2018). Sustainable Dentistry: How-to guide for dental practices (Harford, S.; Ramasubbu, D.; Duane, B.; Mortimer, F.). Centre for Sustainable Healthcare.	</a:t>
            </a:r>
          </a:p>
          <a:p>
            <a:pPr marL="228600" lvl="0" indent="-228600">
              <a:buSzPts val="1200"/>
              <a:buAutoNum type="arabicPeriod"/>
            </a:pPr>
            <a:r>
              <a:rPr lang="en-US" sz="90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Duane</a:t>
            </a:r>
            <a:r>
              <a:rPr lang="en-US" sz="9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, B., Ashley, P., Crotty, J., Lyne, A., et al. (2022). Environmental impact of interdental cleaning aids and toothbrushes. Journal of Clinical Periodontology / British Dental Journal (según edición).</a:t>
            </a:r>
            <a:endParaRPr sz="9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8"/>
          <p:cNvSpPr/>
          <p:nvPr/>
        </p:nvSpPr>
        <p:spPr>
          <a:xfrm>
            <a:off x="11945510" y="2059913"/>
            <a:ext cx="246490" cy="4230356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9"/>
          <p:cNvPicPr preferRelativeResize="0"/>
          <p:nvPr/>
        </p:nvPicPr>
        <p:blipFill rotWithShape="1">
          <a:blip r:embed="rId3">
            <a:alphaModFix/>
          </a:blip>
          <a:srcRect t="27361"/>
          <a:stretch/>
        </p:blipFill>
        <p:spPr>
          <a:xfrm>
            <a:off x="1506326" y="-3"/>
            <a:ext cx="8744579" cy="3572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1284792" y="3882169"/>
            <a:ext cx="9361159" cy="2975831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9"/>
          <p:cNvSpPr/>
          <p:nvPr/>
        </p:nvSpPr>
        <p:spPr>
          <a:xfrm>
            <a:off x="10250905" y="0"/>
            <a:ext cx="1941094" cy="3572933"/>
          </a:xfrm>
          <a:prstGeom prst="rect">
            <a:avLst/>
          </a:prstGeom>
          <a:solidFill>
            <a:srgbClr val="003C5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9" name="Google Shape;189;p9"/>
          <p:cNvGrpSpPr/>
          <p:nvPr/>
        </p:nvGrpSpPr>
        <p:grpSpPr>
          <a:xfrm>
            <a:off x="4555997" y="2090057"/>
            <a:ext cx="7086437" cy="1463623"/>
            <a:chOff x="5505274" y="239638"/>
            <a:chExt cx="5791783" cy="1197748"/>
          </a:xfrm>
        </p:grpSpPr>
        <p:pic>
          <p:nvPicPr>
            <p:cNvPr id="190" name="Google Shape;190;p9"/>
            <p:cNvPicPr preferRelativeResize="0"/>
            <p:nvPr/>
          </p:nvPicPr>
          <p:blipFill rotWithShape="1">
            <a:blip r:embed="rId5">
              <a:alphaModFix/>
            </a:blip>
            <a:srcRect r="64578"/>
            <a:stretch/>
          </p:blipFill>
          <p:spPr>
            <a:xfrm>
              <a:off x="10156193" y="239638"/>
              <a:ext cx="1140864" cy="11977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1" name="Google Shape;191;p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505274" y="443736"/>
              <a:ext cx="4450386" cy="77640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2" name="Google Shape;192;p9"/>
          <p:cNvSpPr/>
          <p:nvPr/>
        </p:nvSpPr>
        <p:spPr>
          <a:xfrm>
            <a:off x="1415420" y="0"/>
            <a:ext cx="90906" cy="3572930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607</TotalTime>
  <Words>409</Words>
  <Application>Microsoft Office PowerPoint</Application>
  <PresentationFormat>Panorámica</PresentationFormat>
  <Paragraphs>113</Paragraphs>
  <Slides>9</Slides>
  <Notes>9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3" baseType="lpstr">
      <vt:lpstr>Arial</vt:lpstr>
      <vt:lpstr>Century Gothic</vt:lpstr>
      <vt:lpstr>Calibri</vt:lpstr>
      <vt:lpstr>Tema de Office</vt:lpstr>
      <vt:lpstr>Presentación de PowerPoint</vt:lpstr>
      <vt:lpstr>Presentación de PowerPoint</vt:lpstr>
      <vt:lpstr>Presentación de PowerPoint</vt:lpstr>
      <vt:lpstr>Materiales  y métodos</vt:lpstr>
      <vt:lpstr>Presentación de PowerPoint</vt:lpstr>
      <vt:lpstr>Presentación de PowerPoint</vt:lpstr>
      <vt:lpstr>Conclusión</vt:lpstr>
      <vt:lpstr>Referencias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Matías Alejandro Salamanca Muñoz</dc:creator>
  <cp:lastModifiedBy>Modulo Dental</cp:lastModifiedBy>
  <cp:revision>5</cp:revision>
  <dcterms:created xsi:type="dcterms:W3CDTF">2023-09-24T14:12:27Z</dcterms:created>
  <dcterms:modified xsi:type="dcterms:W3CDTF">2025-10-23T00:12:00Z</dcterms:modified>
</cp:coreProperties>
</file>