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9" r:id="rId6"/>
    <p:sldId id="260" r:id="rId7"/>
    <p:sldId id="270" r:id="rId8"/>
    <p:sldId id="261" r:id="rId9"/>
    <p:sldId id="262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04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2357359" y="2305393"/>
            <a:ext cx="8344077" cy="2213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MX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FORMACIÓN DE PROFESIONALES EN SALUD PÚBLICA, UN PASO ANTES DE </a:t>
            </a:r>
          </a:p>
          <a:p>
            <a:pPr algn="r">
              <a:lnSpc>
                <a:spcPct val="120000"/>
              </a:lnSpc>
            </a:pPr>
            <a:r>
              <a:rPr lang="es-MX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HACIA DÓNDE IR</a:t>
            </a:r>
            <a:r>
              <a:rPr lang="es-CL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2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1795)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357358" y="4343543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Puga R., Jorge</a:t>
            </a:r>
            <a:r>
              <a:rPr lang="es-CL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923082" y="5703561"/>
            <a:ext cx="777835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Programa de Bachillerato - Programa de Salud Pública, Universidad de Santiago</a:t>
            </a:r>
            <a:endParaRPr lang="es-C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454046"/>
            <a:ext cx="5722219" cy="4838838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global ha evidenciado la importancia de la salud pública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Subsistema público: equipos transdisciplinarios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 (2020): énfasis en la formación en pregrado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D98E70-F790-9C5C-F3A1-3E73ABB88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319" y="1653364"/>
            <a:ext cx="3063471" cy="43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556" y="587829"/>
            <a:ext cx="6406243" cy="3808718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¿En qué situación nos encontramos en la formación en salud pública en las universidades? </a:t>
            </a:r>
          </a:p>
          <a:p>
            <a:pPr marL="0" indent="0">
              <a:buNone/>
            </a:pPr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¿Es posible la integración?</a:t>
            </a:r>
          </a:p>
          <a:p>
            <a:endParaRPr lang="es-MX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narrativa de literatura académica</a:t>
            </a: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Imagen 22" descr="Un dibujo de un mapa&#10;&#10;Descripción generada automáticamente con confianza media">
            <a:extLst>
              <a:ext uri="{FF2B5EF4-FFF2-40B4-BE49-F238E27FC236}">
                <a16:creationId xmlns:a16="http://schemas.microsoft.com/office/drawing/2014/main" id="{DD2FA765-F9A5-D7F4-5150-63211385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30" y="2255497"/>
            <a:ext cx="6302308" cy="3590851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5EAC76D7-6AA8-F78F-8362-922EC55ED506}"/>
              </a:ext>
            </a:extLst>
          </p:cNvPr>
          <p:cNvSpPr/>
          <p:nvPr/>
        </p:nvSpPr>
        <p:spPr>
          <a:xfrm>
            <a:off x="9420032" y="481879"/>
            <a:ext cx="2252718" cy="670062"/>
          </a:xfrm>
          <a:prstGeom prst="roundRect">
            <a:avLst/>
          </a:prstGeom>
          <a:solidFill>
            <a:srgbClr val="37838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TEMPUS</a:t>
            </a:r>
          </a:p>
          <a:p>
            <a:pPr algn="ctr"/>
            <a:r>
              <a:rPr lang="es-CL" dirty="0"/>
              <a:t>(1990)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CEBA7B9-F369-2B0C-982D-77F3B5948B8A}"/>
              </a:ext>
            </a:extLst>
          </p:cNvPr>
          <p:cNvSpPr/>
          <p:nvPr/>
        </p:nvSpPr>
        <p:spPr>
          <a:xfrm>
            <a:off x="9189695" y="5711977"/>
            <a:ext cx="2547684" cy="888836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Regulación formación de Veterinarios</a:t>
            </a:r>
          </a:p>
          <a:p>
            <a:pPr algn="ctr"/>
            <a:r>
              <a:rPr lang="es-CL" dirty="0"/>
              <a:t>(2006)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2C4E882-5005-7997-FD8F-4E0F8A2F470C}"/>
              </a:ext>
            </a:extLst>
          </p:cNvPr>
          <p:cNvSpPr/>
          <p:nvPr/>
        </p:nvSpPr>
        <p:spPr>
          <a:xfrm>
            <a:off x="6631992" y="136948"/>
            <a:ext cx="2662647" cy="646570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Restructuración Española</a:t>
            </a:r>
            <a:br>
              <a:rPr lang="es-CL" dirty="0"/>
            </a:br>
            <a:r>
              <a:rPr lang="es-CL" dirty="0"/>
              <a:t>(2003)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9E528BAB-5764-5287-2BDF-BA797B72C173}"/>
              </a:ext>
            </a:extLst>
          </p:cNvPr>
          <p:cNvSpPr/>
          <p:nvPr/>
        </p:nvSpPr>
        <p:spPr>
          <a:xfrm>
            <a:off x="9331299" y="1572618"/>
            <a:ext cx="2405118" cy="888836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Competencias interprofesionales</a:t>
            </a:r>
          </a:p>
          <a:p>
            <a:pPr algn="ctr"/>
            <a:r>
              <a:rPr lang="es-CL" dirty="0"/>
              <a:t>(2019)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D2F29392-CD5C-AA96-27C8-BCE5C7836F4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0358797" y="2461454"/>
            <a:ext cx="175061" cy="780271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760555D7-80FF-908E-BEEF-33A9025923B0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392534" y="816910"/>
            <a:ext cx="1027498" cy="2056108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D59936E9-6B8D-FE51-A0E0-9DF9B5F8888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7867434" y="783518"/>
            <a:ext cx="95882" cy="2429618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66048B23-568A-6316-C1DB-7F7D7A245F15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463537" y="4790009"/>
            <a:ext cx="0" cy="921968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7A8A4B0-ACFB-101C-4957-1D75FF6974E3}"/>
              </a:ext>
            </a:extLst>
          </p:cNvPr>
          <p:cNvSpPr/>
          <p:nvPr/>
        </p:nvSpPr>
        <p:spPr>
          <a:xfrm>
            <a:off x="4696881" y="828656"/>
            <a:ext cx="2252718" cy="646570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Instituto de Medicina</a:t>
            </a:r>
          </a:p>
          <a:p>
            <a:pPr algn="ctr"/>
            <a:r>
              <a:rPr lang="es-CL" dirty="0"/>
              <a:t>(2003)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5E1E6838-E841-AB11-7E42-4D11D28CB828}"/>
              </a:ext>
            </a:extLst>
          </p:cNvPr>
          <p:cNvCxnSpPr>
            <a:cxnSpLocks/>
          </p:cNvCxnSpPr>
          <p:nvPr/>
        </p:nvCxnSpPr>
        <p:spPr>
          <a:xfrm>
            <a:off x="5740234" y="1475226"/>
            <a:ext cx="287971" cy="1737910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E38EE773-20F2-DF2E-D8FB-0F274F93566D}"/>
              </a:ext>
            </a:extLst>
          </p:cNvPr>
          <p:cNvSpPr/>
          <p:nvPr/>
        </p:nvSpPr>
        <p:spPr>
          <a:xfrm>
            <a:off x="6546248" y="6026019"/>
            <a:ext cx="2608010" cy="757333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Evaluación de necesidades</a:t>
            </a:r>
          </a:p>
          <a:p>
            <a:pPr algn="ctr"/>
            <a:r>
              <a:rPr lang="es-CL" dirty="0"/>
              <a:t>(2020)</a:t>
            </a: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4E46D013-D179-BF99-D89E-0E525EEACC87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7850253" y="3495921"/>
            <a:ext cx="941113" cy="2530098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9F77D455-1956-54DB-F84F-39C1A3AB5201}"/>
              </a:ext>
            </a:extLst>
          </p:cNvPr>
          <p:cNvSpPr/>
          <p:nvPr/>
        </p:nvSpPr>
        <p:spPr>
          <a:xfrm>
            <a:off x="4767755" y="5941599"/>
            <a:ext cx="1657713" cy="646570"/>
          </a:xfrm>
          <a:prstGeom prst="round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EUNACOM</a:t>
            </a:r>
          </a:p>
          <a:p>
            <a:pPr algn="ctr"/>
            <a:r>
              <a:rPr lang="es-CL" dirty="0"/>
              <a:t>(2009)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5CFAF406-09C2-6DB7-2235-9BDE5F6F3966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5596612" y="4790009"/>
            <a:ext cx="949636" cy="1151590"/>
          </a:xfrm>
          <a:prstGeom prst="straightConnector1">
            <a:avLst/>
          </a:prstGeom>
          <a:ln w="38100">
            <a:solidFill>
              <a:srgbClr val="003C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4" grpId="0" animBg="1"/>
      <p:bldP spid="25" grpId="0" animBg="1"/>
      <p:bldP spid="26" grpId="0" animBg="1"/>
      <p:bldP spid="27" grpId="0" animBg="1"/>
      <p:bldP spid="32" grpId="0" animBg="1"/>
      <p:bldP spid="34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329" y="843274"/>
            <a:ext cx="5638800" cy="4583802"/>
          </a:xfrm>
        </p:spPr>
        <p:txBody>
          <a:bodyPr>
            <a:normAutofit lnSpcReduction="10000"/>
          </a:bodyPr>
          <a:lstStyle/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enseñanza de la salud pública es universal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Reciente socialización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Aprovechar el sistema de créditos transferibles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Competencias o resultados de Aprendizaje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AB2FDE-4ED7-DB14-C4D3-392F1877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" y="538416"/>
            <a:ext cx="3245867" cy="48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AC1A-81CF-5843-CE0E-06BA8DDE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C1148A5-8933-A2AA-79B2-B8E318E7043A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994DEA-6BAC-E413-76B1-F5D2B5FB7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55A8F263-FDDB-84EC-8DF3-97F4D06DBC61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FEC788C-69FF-20F2-4075-A3E4F7DEF8A3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446F0B3-5F23-CAF0-52FF-BD23185ED802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834D74-A025-2C31-E8B6-55E284F11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" y="538416"/>
            <a:ext cx="3245867" cy="484194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4F64F61-1B79-C9DE-C8DF-AA5B4F25CD04}"/>
              </a:ext>
            </a:extLst>
          </p:cNvPr>
          <p:cNvSpPr/>
          <p:nvPr/>
        </p:nvSpPr>
        <p:spPr>
          <a:xfrm>
            <a:off x="5151644" y="538416"/>
            <a:ext cx="2971800" cy="2570848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4CE76F-7585-0B88-5185-4FB04AF5E65E}"/>
              </a:ext>
            </a:extLst>
          </p:cNvPr>
          <p:cNvSpPr txBox="1"/>
          <p:nvPr/>
        </p:nvSpPr>
        <p:spPr>
          <a:xfrm>
            <a:off x="5114379" y="3262837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3C58"/>
                </a:solidFill>
              </a:rPr>
              <a:t>Rediseño </a:t>
            </a:r>
            <a:r>
              <a:rPr lang="es-ES" b="1" dirty="0" err="1">
                <a:solidFill>
                  <a:srgbClr val="003C58"/>
                </a:solidFill>
              </a:rPr>
              <a:t>Microcurricular</a:t>
            </a:r>
            <a:endParaRPr lang="es-ES" dirty="0">
              <a:solidFill>
                <a:srgbClr val="003C58"/>
              </a:solidFill>
            </a:endParaRPr>
          </a:p>
          <a:p>
            <a:endParaRPr lang="es-ES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dirty="0"/>
              <a:t>Contenidos en común en la planificación permiten el rediseño hacia resultados de aprendizaje comunes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F3C105C-2228-59A1-F713-E2422D383022}"/>
              </a:ext>
            </a:extLst>
          </p:cNvPr>
          <p:cNvSpPr/>
          <p:nvPr/>
        </p:nvSpPr>
        <p:spPr>
          <a:xfrm>
            <a:off x="8806415" y="538416"/>
            <a:ext cx="2971800" cy="2570848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DAE60FE-1465-12F9-F502-66857A01D13C}"/>
              </a:ext>
            </a:extLst>
          </p:cNvPr>
          <p:cNvSpPr txBox="1"/>
          <p:nvPr/>
        </p:nvSpPr>
        <p:spPr>
          <a:xfrm>
            <a:off x="8806805" y="3262836"/>
            <a:ext cx="3057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3C58"/>
                </a:solidFill>
              </a:rPr>
              <a:t>Innovación </a:t>
            </a:r>
            <a:r>
              <a:rPr lang="es-ES" b="1" dirty="0" err="1">
                <a:solidFill>
                  <a:srgbClr val="003C58"/>
                </a:solidFill>
              </a:rPr>
              <a:t>Macrocurricular</a:t>
            </a:r>
            <a:endParaRPr lang="es-ES" b="1" dirty="0">
              <a:solidFill>
                <a:srgbClr val="003C58"/>
              </a:solidFill>
            </a:endParaRPr>
          </a:p>
          <a:p>
            <a:endParaRPr lang="es-ES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dirty="0"/>
              <a:t>A partir de resultados de aprendizaje comunes, generar un diseño transversal del área, del cual se concreta un perfil de egreso transversal en la Facultad.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408825BC-B525-A6F3-FDA1-5DB834D20A90}"/>
              </a:ext>
            </a:extLst>
          </p:cNvPr>
          <p:cNvGrpSpPr/>
          <p:nvPr/>
        </p:nvGrpSpPr>
        <p:grpSpPr>
          <a:xfrm>
            <a:off x="8725008" y="827073"/>
            <a:ext cx="3139439" cy="1904999"/>
            <a:chOff x="8165689" y="1717997"/>
            <a:chExt cx="2611707" cy="1239054"/>
          </a:xfrm>
          <a:solidFill>
            <a:srgbClr val="003C58"/>
          </a:solidFill>
        </p:grpSpPr>
        <p:pic>
          <p:nvPicPr>
            <p:cNvPr id="16" name="Gráfico 15" descr="Onda de sonido con relleno sólido">
              <a:extLst>
                <a:ext uri="{FF2B5EF4-FFF2-40B4-BE49-F238E27FC236}">
                  <a16:creationId xmlns:a16="http://schemas.microsoft.com/office/drawing/2014/main" id="{AE09B183-9B6F-3A44-C3F5-F74AF2E7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8165689" y="1723102"/>
              <a:ext cx="1233949" cy="1233949"/>
            </a:xfrm>
            <a:prstGeom prst="rect">
              <a:avLst/>
            </a:prstGeom>
          </p:spPr>
        </p:pic>
        <p:pic>
          <p:nvPicPr>
            <p:cNvPr id="17" name="Gráfico 16" descr="Onda de sonido con relleno sólido">
              <a:extLst>
                <a:ext uri="{FF2B5EF4-FFF2-40B4-BE49-F238E27FC236}">
                  <a16:creationId xmlns:a16="http://schemas.microsoft.com/office/drawing/2014/main" id="{4D0B0409-A792-9001-7271-33FB78397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8632722" y="1717997"/>
              <a:ext cx="1233949" cy="1233949"/>
            </a:xfrm>
            <a:prstGeom prst="rect">
              <a:avLst/>
            </a:prstGeom>
          </p:spPr>
        </p:pic>
        <p:pic>
          <p:nvPicPr>
            <p:cNvPr id="18" name="Gráfico 17" descr="Onda de sonido con relleno sólido">
              <a:extLst>
                <a:ext uri="{FF2B5EF4-FFF2-40B4-BE49-F238E27FC236}">
                  <a16:creationId xmlns:a16="http://schemas.microsoft.com/office/drawing/2014/main" id="{6D7160AB-695A-1119-F171-AB5FF3F8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8860476" y="1719741"/>
              <a:ext cx="1233949" cy="1233949"/>
            </a:xfrm>
            <a:prstGeom prst="rect">
              <a:avLst/>
            </a:prstGeom>
          </p:spPr>
        </p:pic>
        <p:pic>
          <p:nvPicPr>
            <p:cNvPr id="19" name="Gráfico 18" descr="Onda de sonido con relleno sólido">
              <a:extLst>
                <a:ext uri="{FF2B5EF4-FFF2-40B4-BE49-F238E27FC236}">
                  <a16:creationId xmlns:a16="http://schemas.microsoft.com/office/drawing/2014/main" id="{8EA3906E-C065-CE28-9694-45B139F63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543447" y="1719741"/>
              <a:ext cx="1233949" cy="1233949"/>
            </a:xfrm>
            <a:prstGeom prst="rect">
              <a:avLst/>
            </a:prstGeom>
          </p:spPr>
        </p:pic>
      </p:grpSp>
      <p:pic>
        <p:nvPicPr>
          <p:cNvPr id="20" name="Gráfico 19" descr="Libro cerrado con relleno sólido">
            <a:extLst>
              <a:ext uri="{FF2B5EF4-FFF2-40B4-BE49-F238E27FC236}">
                <a16:creationId xmlns:a16="http://schemas.microsoft.com/office/drawing/2014/main" id="{32313D86-8463-2375-0903-8223F58BC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9642" y="949291"/>
            <a:ext cx="2009775" cy="2009775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BD50F4A-5486-6F43-9E6F-5E1916CCA938}"/>
              </a:ext>
            </a:extLst>
          </p:cNvPr>
          <p:cNvSpPr txBox="1"/>
          <p:nvPr/>
        </p:nvSpPr>
        <p:spPr>
          <a:xfrm>
            <a:off x="5423106" y="597597"/>
            <a:ext cx="242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3C58"/>
                </a:solidFill>
              </a:rPr>
              <a:t>Programa de Asignatura </a:t>
            </a:r>
            <a:endParaRPr lang="es-CL" dirty="0">
              <a:solidFill>
                <a:srgbClr val="003C58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64628B4-775E-673B-4709-D118E3795851}"/>
              </a:ext>
            </a:extLst>
          </p:cNvPr>
          <p:cNvSpPr txBox="1"/>
          <p:nvPr/>
        </p:nvSpPr>
        <p:spPr>
          <a:xfrm>
            <a:off x="9075263" y="590036"/>
            <a:ext cx="2428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3C58"/>
                </a:solidFill>
              </a:rPr>
              <a:t>Plan de Estudios</a:t>
            </a:r>
            <a:endParaRPr lang="es-CL" dirty="0">
              <a:solidFill>
                <a:srgbClr val="00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006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018" y="1959429"/>
            <a:ext cx="6228781" cy="4217534"/>
          </a:xfrm>
        </p:spPr>
        <p:txBody>
          <a:bodyPr>
            <a:normAutofit/>
          </a:bodyPr>
          <a:lstStyle/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Encrucijada: apostar por la formación en salud pública</a:t>
            </a:r>
          </a:p>
          <a:p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cursos transversales</a:t>
            </a:r>
          </a:p>
          <a:p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Integrar en otras carreras la formación en salud pública</a:t>
            </a:r>
          </a:p>
          <a:p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autonomía universitaria no es una barrera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721F8-53DF-AA6A-2B8D-226667DD0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5A8BCC-2F7E-B696-1E88-7E0BA4F4E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D6F898-619F-23C0-CE28-1500AEC4DF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08343C-0CD9-04F0-0D6D-2A1060E6C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228D23-6FEF-185D-7FBB-57F2E2A1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C09ECB8-A95E-DE10-853F-368AB46E7059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32A500-2309-3FEB-6AF0-E9AA4C85172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CD167BF7-99F0-BD17-7F54-18EC770A0C76}"/>
              </a:ext>
            </a:extLst>
          </p:cNvPr>
          <p:cNvSpPr txBox="1">
            <a:spLocks/>
          </p:cNvSpPr>
          <p:nvPr/>
        </p:nvSpPr>
        <p:spPr>
          <a:xfrm>
            <a:off x="7725746" y="2621902"/>
            <a:ext cx="4012163" cy="405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talentos de la salud pública están igualmente distribuidos entre todas las carreras de la salud.</a:t>
            </a:r>
          </a:p>
          <a:p>
            <a:pPr marL="0" indent="0" algn="just">
              <a:buNone/>
            </a:pPr>
            <a:endParaRPr lang="es-MX" sz="24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1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59912"/>
            <a:ext cx="10269513" cy="417170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Kri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F., Marchant, E., del Valle, R., Sánchez, T., Altieri, E., Ibarra, P., Vásquez, M., Faúndez, F., Bravo, C., Sánchez, V., Salinas, C., Segovia, N. (2013).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Manual para la implementación del Sistema de Créditos Académicos Transferibles SCT-Chile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Consejo de Rectores de las Universidades Chilenas.</a:t>
            </a:r>
          </a:p>
          <a:p>
            <a:pPr>
              <a:lnSpc>
                <a:spcPct val="120000"/>
              </a:lnSpc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Organización Panamericana de la Salud. (2013).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Desafíos para la educación en Salud Pública. La reforma sectorial y las funciones esenciales de la salud pública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Washington, Dc: OPS.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Obtenido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de: https://iris. paho.org/bitstream/handle/10665.2/34373/9275323232_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spa.pdf?sequence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=1&amp;isAllowed=y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Organización Panamericana de la Salud. (2013).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Competencias esenciales en salud pública: un marco regional para las Américas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Washington, DC: OPS</a:t>
            </a:r>
          </a:p>
          <a:p>
            <a:pPr>
              <a:lnSpc>
                <a:spcPct val="120000"/>
              </a:lnSpc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Organización Panamericana de la Salud. (2020).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Las funciones esenciales de la salud pública en las Américas. Una renovación para el siglo XXI. Marco conceptual y descripción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Washington, D.C.: Organización Panamericana de la Salud.</a:t>
            </a:r>
          </a:p>
          <a:p>
            <a:pPr>
              <a:lnSpc>
                <a:spcPct val="120000"/>
              </a:lnSpc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Ramírez Lazcano, C. (2016).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MIIM: aprendizaje colaborativo y experiencia multiprofesional: desarrollo del aprendizaje entre estudiantes que participaron del curso MIIM I de la Universidad de Chile el </a:t>
            </a:r>
            <a:r>
              <a:rPr lang="es-CL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año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 Obtenido de: https://repositorio.uchile.cl/handle/2250/173321</a:t>
            </a:r>
          </a:p>
          <a:p>
            <a:pPr>
              <a:lnSpc>
                <a:spcPct val="120000"/>
              </a:lnSpc>
            </a:pP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Red Chilena de Instituciones Formadoras en Salud Pública. (2017). </a:t>
            </a:r>
            <a:r>
              <a:rPr lang="es-CL" sz="1200" i="1" dirty="0">
                <a:latin typeface="Arial" panose="020B0604020202020204" pitchFamily="34" charset="0"/>
                <a:cs typeface="Arial" panose="020B0604020202020204" pitchFamily="34" charset="0"/>
              </a:rPr>
              <a:t>Competencias en Salud Pública Egresados de Carreras Profesionales del Área de la Salud: Síntesis de Dominio y Ámbitos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Whitmee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S.,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Haines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Beyrer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C.,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Boltz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F., </a:t>
            </a:r>
            <a:r>
              <a:rPr lang="es-CL" sz="1200" dirty="0" err="1">
                <a:latin typeface="Arial" panose="020B0604020202020204" pitchFamily="34" charset="0"/>
                <a:cs typeface="Arial" panose="020B0604020202020204" pitchFamily="34" charset="0"/>
              </a:rPr>
              <a:t>Capon</a:t>
            </a:r>
            <a:r>
              <a:rPr lang="es-CL" sz="1200" dirty="0">
                <a:latin typeface="Arial" panose="020B0604020202020204" pitchFamily="34" charset="0"/>
                <a:cs typeface="Arial" panose="020B0604020202020204" pitchFamily="34" charset="0"/>
              </a:rPr>
              <a:t>, A., Ferreira B (2015).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Safeguarding human health in the Anthropocene epoch: report of The Rockefeller Foundation–Lancet Commission on planetary health. 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The Lancet.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(386), 1973 – 2028.</a:t>
            </a:r>
            <a:endParaRPr lang="es-CL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606</Words>
  <Application>Microsoft Office PowerPoint</Application>
  <PresentationFormat>Panorámica</PresentationFormat>
  <Paragraphs>68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Problema</vt:lpstr>
      <vt:lpstr>Presentación de PowerPoint</vt:lpstr>
      <vt:lpstr>Presentación de PowerPoint</vt:lpstr>
      <vt:lpstr>Conclusión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Jorge Puga Reyes</cp:lastModifiedBy>
  <cp:revision>12</cp:revision>
  <dcterms:created xsi:type="dcterms:W3CDTF">2023-09-24T14:12:27Z</dcterms:created>
  <dcterms:modified xsi:type="dcterms:W3CDTF">2025-11-04T02:34:30Z</dcterms:modified>
</cp:coreProperties>
</file>