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3" r:id="rId2"/>
    <p:sldId id="268" r:id="rId3"/>
    <p:sldId id="269" r:id="rId4"/>
    <p:sldId id="270" r:id="rId5"/>
    <p:sldId id="271" r:id="rId6"/>
    <p:sldId id="265" r:id="rId7"/>
    <p:sldId id="272" r:id="rId8"/>
    <p:sldId id="273" r:id="rId9"/>
    <p:sldId id="266" r:id="rId10"/>
    <p:sldId id="274" r:id="rId11"/>
    <p:sldId id="275" r:id="rId12"/>
    <p:sldId id="260" r:id="rId13"/>
    <p:sldId id="261" r:id="rId14"/>
    <p:sldId id="262" r:id="rId1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C58"/>
    <a:srgbClr val="37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604" autoAdjust="0"/>
    <p:restoredTop sz="94660"/>
  </p:normalViewPr>
  <p:slideViewPr>
    <p:cSldViewPr snapToGrid="0">
      <p:cViewPr varScale="1">
        <p:scale>
          <a:sx n="82" d="100"/>
          <a:sy n="82" d="100"/>
        </p:scale>
        <p:origin x="110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svg"/><Relationship Id="rId1" Type="http://schemas.openxmlformats.org/officeDocument/2006/relationships/image" Target="../media/image22.png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494341-D5E5-4EC7-A8DF-89B2F3106652}" type="doc">
      <dgm:prSet loTypeId="urn:microsoft.com/office/officeart/2005/8/layout/process1" loCatId="process" qsTypeId="urn:microsoft.com/office/officeart/2005/8/quickstyle/simple1" qsCatId="simple" csTypeId="urn:microsoft.com/office/officeart/2005/8/colors/accent6_3" csCatId="accent6" phldr="1"/>
      <dgm:spPr/>
    </dgm:pt>
    <dgm:pt modelId="{271F2639-835F-4109-A7A9-A7E59652E919}">
      <dgm:prSet phldrT="[Texto]"/>
      <dgm:spPr/>
      <dgm:t>
        <a:bodyPr/>
        <a:lstStyle/>
        <a:p>
          <a:r>
            <a:rPr lang="es-CL" b="1" dirty="0"/>
            <a:t>Problema del Cáncer</a:t>
          </a:r>
        </a:p>
      </dgm:t>
    </dgm:pt>
    <dgm:pt modelId="{9CA53D13-A173-4481-BF7F-ED416A625E76}" type="parTrans" cxnId="{E95B6253-ED37-485F-BB0C-81BA0F0334F3}">
      <dgm:prSet/>
      <dgm:spPr/>
      <dgm:t>
        <a:bodyPr/>
        <a:lstStyle/>
        <a:p>
          <a:endParaRPr lang="es-CL" b="1"/>
        </a:p>
      </dgm:t>
    </dgm:pt>
    <dgm:pt modelId="{21F75C4A-D7FB-44AF-B0CF-1EA10FC2DE24}" type="sibTrans" cxnId="{E95B6253-ED37-485F-BB0C-81BA0F0334F3}">
      <dgm:prSet/>
      <dgm:spPr/>
      <dgm:t>
        <a:bodyPr/>
        <a:lstStyle/>
        <a:p>
          <a:endParaRPr lang="es-CL" b="1"/>
        </a:p>
      </dgm:t>
    </dgm:pt>
    <dgm:pt modelId="{EC4D2990-D04D-4375-BA37-BCCC9A784317}">
      <dgm:prSet phldrT="[Texto]"/>
      <dgm:spPr/>
      <dgm:t>
        <a:bodyPr/>
        <a:lstStyle/>
        <a:p>
          <a:r>
            <a:rPr lang="es-CL" b="1" dirty="0"/>
            <a:t>Factores asociados Dieta</a:t>
          </a:r>
        </a:p>
      </dgm:t>
    </dgm:pt>
    <dgm:pt modelId="{D7D97F15-C99A-40A3-9D43-AC904F373747}" type="parTrans" cxnId="{8FC55D91-C24A-4646-97AE-4338C5EF3014}">
      <dgm:prSet/>
      <dgm:spPr/>
      <dgm:t>
        <a:bodyPr/>
        <a:lstStyle/>
        <a:p>
          <a:endParaRPr lang="es-CL" b="1"/>
        </a:p>
      </dgm:t>
    </dgm:pt>
    <dgm:pt modelId="{6D3C54F8-8662-4AB3-B659-B4E9B27DD1AB}" type="sibTrans" cxnId="{8FC55D91-C24A-4646-97AE-4338C5EF3014}">
      <dgm:prSet/>
      <dgm:spPr/>
      <dgm:t>
        <a:bodyPr/>
        <a:lstStyle/>
        <a:p>
          <a:endParaRPr lang="es-CL" b="1"/>
        </a:p>
      </dgm:t>
    </dgm:pt>
    <dgm:pt modelId="{356AD719-2F6F-4BB2-8443-99FA118AB819}">
      <dgm:prSet phldrT="[Texto]"/>
      <dgm:spPr/>
      <dgm:t>
        <a:bodyPr/>
        <a:lstStyle/>
        <a:p>
          <a:r>
            <a:rPr lang="es-CL" b="1" dirty="0"/>
            <a:t>Conducta alimentaria</a:t>
          </a:r>
        </a:p>
      </dgm:t>
    </dgm:pt>
    <dgm:pt modelId="{036062DF-E57A-4E3D-855E-911DFD4DB079}" type="parTrans" cxnId="{18A0451F-0D0D-4008-B01D-BCEE4521D6A5}">
      <dgm:prSet/>
      <dgm:spPr/>
      <dgm:t>
        <a:bodyPr/>
        <a:lstStyle/>
        <a:p>
          <a:endParaRPr lang="es-CL" b="1"/>
        </a:p>
      </dgm:t>
    </dgm:pt>
    <dgm:pt modelId="{73DBF293-8ECD-4D73-B9A8-30BD8A414B65}" type="sibTrans" cxnId="{18A0451F-0D0D-4008-B01D-BCEE4521D6A5}">
      <dgm:prSet/>
      <dgm:spPr/>
      <dgm:t>
        <a:bodyPr/>
        <a:lstStyle/>
        <a:p>
          <a:endParaRPr lang="es-CL" b="1"/>
        </a:p>
      </dgm:t>
    </dgm:pt>
    <dgm:pt modelId="{B96D7CFD-D2CC-4550-8A8F-2E60B18A0EF7}">
      <dgm:prSet phldrT="[Texto]"/>
      <dgm:spPr/>
      <dgm:t>
        <a:bodyPr/>
        <a:lstStyle/>
        <a:p>
          <a:r>
            <a:rPr lang="es-CL" b="1" dirty="0"/>
            <a:t>Marco para la Política Pública</a:t>
          </a:r>
        </a:p>
      </dgm:t>
    </dgm:pt>
    <dgm:pt modelId="{03607E78-1D0F-4F9A-BFE8-479BF6FFAE51}" type="parTrans" cxnId="{911E78B2-DC5B-4E7D-B251-B7A8A7259BE4}">
      <dgm:prSet/>
      <dgm:spPr/>
      <dgm:t>
        <a:bodyPr/>
        <a:lstStyle/>
        <a:p>
          <a:endParaRPr lang="es-CL" b="1"/>
        </a:p>
      </dgm:t>
    </dgm:pt>
    <dgm:pt modelId="{111575C7-2754-4A1A-BA75-5775B2E134CF}" type="sibTrans" cxnId="{911E78B2-DC5B-4E7D-B251-B7A8A7259BE4}">
      <dgm:prSet/>
      <dgm:spPr/>
      <dgm:t>
        <a:bodyPr/>
        <a:lstStyle/>
        <a:p>
          <a:endParaRPr lang="es-CL" b="1"/>
        </a:p>
      </dgm:t>
    </dgm:pt>
    <dgm:pt modelId="{919EF2F8-9A4D-4E99-9457-A689E35E6412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CL" b="1" dirty="0"/>
            <a:t>Opciones de Política Pública</a:t>
          </a:r>
        </a:p>
      </dgm:t>
    </dgm:pt>
    <dgm:pt modelId="{EF8F88FE-5223-420E-B3FE-A113AF417819}" type="parTrans" cxnId="{0E3939CD-39DA-4B64-926B-E222AF09DE22}">
      <dgm:prSet/>
      <dgm:spPr/>
      <dgm:t>
        <a:bodyPr/>
        <a:lstStyle/>
        <a:p>
          <a:endParaRPr lang="es-CL" b="1"/>
        </a:p>
      </dgm:t>
    </dgm:pt>
    <dgm:pt modelId="{B5AA970C-CF54-4074-BC96-C0652166FC0A}" type="sibTrans" cxnId="{0E3939CD-39DA-4B64-926B-E222AF09DE22}">
      <dgm:prSet/>
      <dgm:spPr/>
      <dgm:t>
        <a:bodyPr/>
        <a:lstStyle/>
        <a:p>
          <a:endParaRPr lang="es-CL" b="1"/>
        </a:p>
      </dgm:t>
    </dgm:pt>
    <dgm:pt modelId="{E03DFD8B-D037-4B2E-9404-CC2122B6C44C}" type="pres">
      <dgm:prSet presAssocID="{1E494341-D5E5-4EC7-A8DF-89B2F3106652}" presName="Name0" presStyleCnt="0">
        <dgm:presLayoutVars>
          <dgm:dir/>
          <dgm:resizeHandles val="exact"/>
        </dgm:presLayoutVars>
      </dgm:prSet>
      <dgm:spPr/>
    </dgm:pt>
    <dgm:pt modelId="{7CF4F7AC-5C3E-4A74-B033-300FF72703F6}" type="pres">
      <dgm:prSet presAssocID="{271F2639-835F-4109-A7A9-A7E59652E919}" presName="node" presStyleLbl="node1" presStyleIdx="0" presStyleCnt="5">
        <dgm:presLayoutVars>
          <dgm:bulletEnabled val="1"/>
        </dgm:presLayoutVars>
      </dgm:prSet>
      <dgm:spPr/>
    </dgm:pt>
    <dgm:pt modelId="{3A5B8712-63E5-418F-A5A8-30A90AAAE0AA}" type="pres">
      <dgm:prSet presAssocID="{21F75C4A-D7FB-44AF-B0CF-1EA10FC2DE24}" presName="sibTrans" presStyleLbl="sibTrans2D1" presStyleIdx="0" presStyleCnt="4"/>
      <dgm:spPr/>
    </dgm:pt>
    <dgm:pt modelId="{6DB4E280-4133-4FEC-8D0B-199DDD7AF4CF}" type="pres">
      <dgm:prSet presAssocID="{21F75C4A-D7FB-44AF-B0CF-1EA10FC2DE24}" presName="connectorText" presStyleLbl="sibTrans2D1" presStyleIdx="0" presStyleCnt="4"/>
      <dgm:spPr/>
    </dgm:pt>
    <dgm:pt modelId="{D0565BC0-A3E7-4A0E-ACBA-925201358225}" type="pres">
      <dgm:prSet presAssocID="{EC4D2990-D04D-4375-BA37-BCCC9A784317}" presName="node" presStyleLbl="node1" presStyleIdx="1" presStyleCnt="5">
        <dgm:presLayoutVars>
          <dgm:bulletEnabled val="1"/>
        </dgm:presLayoutVars>
      </dgm:prSet>
      <dgm:spPr/>
    </dgm:pt>
    <dgm:pt modelId="{7608C2FF-4337-4E67-B399-EC94A20C578A}" type="pres">
      <dgm:prSet presAssocID="{6D3C54F8-8662-4AB3-B659-B4E9B27DD1AB}" presName="sibTrans" presStyleLbl="sibTrans2D1" presStyleIdx="1" presStyleCnt="4"/>
      <dgm:spPr/>
    </dgm:pt>
    <dgm:pt modelId="{29EBCAFD-445C-4FFF-8A08-A0A749B059A5}" type="pres">
      <dgm:prSet presAssocID="{6D3C54F8-8662-4AB3-B659-B4E9B27DD1AB}" presName="connectorText" presStyleLbl="sibTrans2D1" presStyleIdx="1" presStyleCnt="4"/>
      <dgm:spPr/>
    </dgm:pt>
    <dgm:pt modelId="{85EA79A4-17F6-4680-BDDD-474DA773D4C2}" type="pres">
      <dgm:prSet presAssocID="{356AD719-2F6F-4BB2-8443-99FA118AB819}" presName="node" presStyleLbl="node1" presStyleIdx="2" presStyleCnt="5">
        <dgm:presLayoutVars>
          <dgm:bulletEnabled val="1"/>
        </dgm:presLayoutVars>
      </dgm:prSet>
      <dgm:spPr/>
    </dgm:pt>
    <dgm:pt modelId="{CE480647-7DD7-43AE-896D-255C7292EF3D}" type="pres">
      <dgm:prSet presAssocID="{73DBF293-8ECD-4D73-B9A8-30BD8A414B65}" presName="sibTrans" presStyleLbl="sibTrans2D1" presStyleIdx="2" presStyleCnt="4"/>
      <dgm:spPr/>
    </dgm:pt>
    <dgm:pt modelId="{F339A71D-C220-49FF-83E8-511A2A4178F4}" type="pres">
      <dgm:prSet presAssocID="{73DBF293-8ECD-4D73-B9A8-30BD8A414B65}" presName="connectorText" presStyleLbl="sibTrans2D1" presStyleIdx="2" presStyleCnt="4"/>
      <dgm:spPr/>
    </dgm:pt>
    <dgm:pt modelId="{DA9CD2E9-4ACF-4E1B-AE40-FE8CF7E14C15}" type="pres">
      <dgm:prSet presAssocID="{B96D7CFD-D2CC-4550-8A8F-2E60B18A0EF7}" presName="node" presStyleLbl="node1" presStyleIdx="3" presStyleCnt="5">
        <dgm:presLayoutVars>
          <dgm:bulletEnabled val="1"/>
        </dgm:presLayoutVars>
      </dgm:prSet>
      <dgm:spPr/>
    </dgm:pt>
    <dgm:pt modelId="{3FAE1350-82C8-4ACF-ADE1-AD7739DE6D65}" type="pres">
      <dgm:prSet presAssocID="{111575C7-2754-4A1A-BA75-5775B2E134CF}" presName="sibTrans" presStyleLbl="sibTrans2D1" presStyleIdx="3" presStyleCnt="4"/>
      <dgm:spPr/>
    </dgm:pt>
    <dgm:pt modelId="{421FF009-8BD8-46F6-A1C3-54F50D2973A1}" type="pres">
      <dgm:prSet presAssocID="{111575C7-2754-4A1A-BA75-5775B2E134CF}" presName="connectorText" presStyleLbl="sibTrans2D1" presStyleIdx="3" presStyleCnt="4"/>
      <dgm:spPr/>
    </dgm:pt>
    <dgm:pt modelId="{7F001D62-4B6B-47A1-B27B-7100FF4FB4D9}" type="pres">
      <dgm:prSet presAssocID="{919EF2F8-9A4D-4E99-9457-A689E35E6412}" presName="node" presStyleLbl="node1" presStyleIdx="4" presStyleCnt="5">
        <dgm:presLayoutVars>
          <dgm:bulletEnabled val="1"/>
        </dgm:presLayoutVars>
      </dgm:prSet>
      <dgm:spPr/>
    </dgm:pt>
  </dgm:ptLst>
  <dgm:cxnLst>
    <dgm:cxn modelId="{9B514C0F-A88A-49BA-9FE7-13DA759F84BA}" type="presOf" srcId="{21F75C4A-D7FB-44AF-B0CF-1EA10FC2DE24}" destId="{6DB4E280-4133-4FEC-8D0B-199DDD7AF4CF}" srcOrd="1" destOrd="0" presId="urn:microsoft.com/office/officeart/2005/8/layout/process1"/>
    <dgm:cxn modelId="{C3C45016-F852-43CC-B5C2-79AB9530EF2A}" type="presOf" srcId="{111575C7-2754-4A1A-BA75-5775B2E134CF}" destId="{3FAE1350-82C8-4ACF-ADE1-AD7739DE6D65}" srcOrd="0" destOrd="0" presId="urn:microsoft.com/office/officeart/2005/8/layout/process1"/>
    <dgm:cxn modelId="{18A0451F-0D0D-4008-B01D-BCEE4521D6A5}" srcId="{1E494341-D5E5-4EC7-A8DF-89B2F3106652}" destId="{356AD719-2F6F-4BB2-8443-99FA118AB819}" srcOrd="2" destOrd="0" parTransId="{036062DF-E57A-4E3D-855E-911DFD4DB079}" sibTransId="{73DBF293-8ECD-4D73-B9A8-30BD8A414B65}"/>
    <dgm:cxn modelId="{38DD8243-0215-4C80-AD55-CD67340D02B0}" type="presOf" srcId="{73DBF293-8ECD-4D73-B9A8-30BD8A414B65}" destId="{F339A71D-C220-49FF-83E8-511A2A4178F4}" srcOrd="1" destOrd="0" presId="urn:microsoft.com/office/officeart/2005/8/layout/process1"/>
    <dgm:cxn modelId="{B4372649-0FE2-462B-8550-A8BC19AB164B}" type="presOf" srcId="{1E494341-D5E5-4EC7-A8DF-89B2F3106652}" destId="{E03DFD8B-D037-4B2E-9404-CC2122B6C44C}" srcOrd="0" destOrd="0" presId="urn:microsoft.com/office/officeart/2005/8/layout/process1"/>
    <dgm:cxn modelId="{0C11A871-3EA5-4C46-B6E9-F65094EDD929}" type="presOf" srcId="{B96D7CFD-D2CC-4550-8A8F-2E60B18A0EF7}" destId="{DA9CD2E9-4ACF-4E1B-AE40-FE8CF7E14C15}" srcOrd="0" destOrd="0" presId="urn:microsoft.com/office/officeart/2005/8/layout/process1"/>
    <dgm:cxn modelId="{E95B6253-ED37-485F-BB0C-81BA0F0334F3}" srcId="{1E494341-D5E5-4EC7-A8DF-89B2F3106652}" destId="{271F2639-835F-4109-A7A9-A7E59652E919}" srcOrd="0" destOrd="0" parTransId="{9CA53D13-A173-4481-BF7F-ED416A625E76}" sibTransId="{21F75C4A-D7FB-44AF-B0CF-1EA10FC2DE24}"/>
    <dgm:cxn modelId="{08B44C73-D2F7-4422-AAD8-7D0660E036B8}" type="presOf" srcId="{EC4D2990-D04D-4375-BA37-BCCC9A784317}" destId="{D0565BC0-A3E7-4A0E-ACBA-925201358225}" srcOrd="0" destOrd="0" presId="urn:microsoft.com/office/officeart/2005/8/layout/process1"/>
    <dgm:cxn modelId="{63EAB554-0D60-4973-AD0D-EC486F8D7510}" type="presOf" srcId="{6D3C54F8-8662-4AB3-B659-B4E9B27DD1AB}" destId="{29EBCAFD-445C-4FFF-8A08-A0A749B059A5}" srcOrd="1" destOrd="0" presId="urn:microsoft.com/office/officeart/2005/8/layout/process1"/>
    <dgm:cxn modelId="{8FC55D91-C24A-4646-97AE-4338C5EF3014}" srcId="{1E494341-D5E5-4EC7-A8DF-89B2F3106652}" destId="{EC4D2990-D04D-4375-BA37-BCCC9A784317}" srcOrd="1" destOrd="0" parTransId="{D7D97F15-C99A-40A3-9D43-AC904F373747}" sibTransId="{6D3C54F8-8662-4AB3-B659-B4E9B27DD1AB}"/>
    <dgm:cxn modelId="{D4013098-8103-4464-9211-DF944E5F9FE2}" type="presOf" srcId="{271F2639-835F-4109-A7A9-A7E59652E919}" destId="{7CF4F7AC-5C3E-4A74-B033-300FF72703F6}" srcOrd="0" destOrd="0" presId="urn:microsoft.com/office/officeart/2005/8/layout/process1"/>
    <dgm:cxn modelId="{AB17D8A7-AF62-4F2C-AF95-F04278394A7D}" type="presOf" srcId="{356AD719-2F6F-4BB2-8443-99FA118AB819}" destId="{85EA79A4-17F6-4680-BDDD-474DA773D4C2}" srcOrd="0" destOrd="0" presId="urn:microsoft.com/office/officeart/2005/8/layout/process1"/>
    <dgm:cxn modelId="{911E78B2-DC5B-4E7D-B251-B7A8A7259BE4}" srcId="{1E494341-D5E5-4EC7-A8DF-89B2F3106652}" destId="{B96D7CFD-D2CC-4550-8A8F-2E60B18A0EF7}" srcOrd="3" destOrd="0" parTransId="{03607E78-1D0F-4F9A-BFE8-479BF6FFAE51}" sibTransId="{111575C7-2754-4A1A-BA75-5775B2E134CF}"/>
    <dgm:cxn modelId="{339D07B4-8420-4E9E-9E4B-41AA45F8367D}" type="presOf" srcId="{21F75C4A-D7FB-44AF-B0CF-1EA10FC2DE24}" destId="{3A5B8712-63E5-418F-A5A8-30A90AAAE0AA}" srcOrd="0" destOrd="0" presId="urn:microsoft.com/office/officeart/2005/8/layout/process1"/>
    <dgm:cxn modelId="{40A72BCD-F675-4660-8727-21B0945F8C4E}" type="presOf" srcId="{6D3C54F8-8662-4AB3-B659-B4E9B27DD1AB}" destId="{7608C2FF-4337-4E67-B399-EC94A20C578A}" srcOrd="0" destOrd="0" presId="urn:microsoft.com/office/officeart/2005/8/layout/process1"/>
    <dgm:cxn modelId="{0E3939CD-39DA-4B64-926B-E222AF09DE22}" srcId="{1E494341-D5E5-4EC7-A8DF-89B2F3106652}" destId="{919EF2F8-9A4D-4E99-9457-A689E35E6412}" srcOrd="4" destOrd="0" parTransId="{EF8F88FE-5223-420E-B3FE-A113AF417819}" sibTransId="{B5AA970C-CF54-4074-BC96-C0652166FC0A}"/>
    <dgm:cxn modelId="{72DDE4D7-EA95-418E-B292-1E2C31D3A897}" type="presOf" srcId="{73DBF293-8ECD-4D73-B9A8-30BD8A414B65}" destId="{CE480647-7DD7-43AE-896D-255C7292EF3D}" srcOrd="0" destOrd="0" presId="urn:microsoft.com/office/officeart/2005/8/layout/process1"/>
    <dgm:cxn modelId="{89A9B8E3-0680-426E-952D-7E00CE2C8881}" type="presOf" srcId="{111575C7-2754-4A1A-BA75-5775B2E134CF}" destId="{421FF009-8BD8-46F6-A1C3-54F50D2973A1}" srcOrd="1" destOrd="0" presId="urn:microsoft.com/office/officeart/2005/8/layout/process1"/>
    <dgm:cxn modelId="{C7FE83F0-136B-45C2-BA6A-DFF3AFF5074A}" type="presOf" srcId="{919EF2F8-9A4D-4E99-9457-A689E35E6412}" destId="{7F001D62-4B6B-47A1-B27B-7100FF4FB4D9}" srcOrd="0" destOrd="0" presId="urn:microsoft.com/office/officeart/2005/8/layout/process1"/>
    <dgm:cxn modelId="{FEE07CA1-6AF6-4876-9BAE-7EFF37BAD3F4}" type="presParOf" srcId="{E03DFD8B-D037-4B2E-9404-CC2122B6C44C}" destId="{7CF4F7AC-5C3E-4A74-B033-300FF72703F6}" srcOrd="0" destOrd="0" presId="urn:microsoft.com/office/officeart/2005/8/layout/process1"/>
    <dgm:cxn modelId="{DED411CB-9232-460C-870F-A4AAB60BB434}" type="presParOf" srcId="{E03DFD8B-D037-4B2E-9404-CC2122B6C44C}" destId="{3A5B8712-63E5-418F-A5A8-30A90AAAE0AA}" srcOrd="1" destOrd="0" presId="urn:microsoft.com/office/officeart/2005/8/layout/process1"/>
    <dgm:cxn modelId="{8EE2B965-1874-4F36-80AC-3FC90B872EDA}" type="presParOf" srcId="{3A5B8712-63E5-418F-A5A8-30A90AAAE0AA}" destId="{6DB4E280-4133-4FEC-8D0B-199DDD7AF4CF}" srcOrd="0" destOrd="0" presId="urn:microsoft.com/office/officeart/2005/8/layout/process1"/>
    <dgm:cxn modelId="{7E2AFB00-A898-49AC-8F0E-E8AB0FA09BB1}" type="presParOf" srcId="{E03DFD8B-D037-4B2E-9404-CC2122B6C44C}" destId="{D0565BC0-A3E7-4A0E-ACBA-925201358225}" srcOrd="2" destOrd="0" presId="urn:microsoft.com/office/officeart/2005/8/layout/process1"/>
    <dgm:cxn modelId="{B13BA458-0662-4A21-8EA9-14A491E18210}" type="presParOf" srcId="{E03DFD8B-D037-4B2E-9404-CC2122B6C44C}" destId="{7608C2FF-4337-4E67-B399-EC94A20C578A}" srcOrd="3" destOrd="0" presId="urn:microsoft.com/office/officeart/2005/8/layout/process1"/>
    <dgm:cxn modelId="{CE6E6D5D-1303-4916-8FA0-D51B336923E6}" type="presParOf" srcId="{7608C2FF-4337-4E67-B399-EC94A20C578A}" destId="{29EBCAFD-445C-4FFF-8A08-A0A749B059A5}" srcOrd="0" destOrd="0" presId="urn:microsoft.com/office/officeart/2005/8/layout/process1"/>
    <dgm:cxn modelId="{B88BB7CE-E728-4DFF-B7B5-F96140E4040F}" type="presParOf" srcId="{E03DFD8B-D037-4B2E-9404-CC2122B6C44C}" destId="{85EA79A4-17F6-4680-BDDD-474DA773D4C2}" srcOrd="4" destOrd="0" presId="urn:microsoft.com/office/officeart/2005/8/layout/process1"/>
    <dgm:cxn modelId="{A5904E37-D7DA-469C-8B14-F9DE017C6FDE}" type="presParOf" srcId="{E03DFD8B-D037-4B2E-9404-CC2122B6C44C}" destId="{CE480647-7DD7-43AE-896D-255C7292EF3D}" srcOrd="5" destOrd="0" presId="urn:microsoft.com/office/officeart/2005/8/layout/process1"/>
    <dgm:cxn modelId="{91C856F3-D229-4DBE-87B7-5B60348EE7F8}" type="presParOf" srcId="{CE480647-7DD7-43AE-896D-255C7292EF3D}" destId="{F339A71D-C220-49FF-83E8-511A2A4178F4}" srcOrd="0" destOrd="0" presId="urn:microsoft.com/office/officeart/2005/8/layout/process1"/>
    <dgm:cxn modelId="{7184DC09-97A2-4377-9035-235681369127}" type="presParOf" srcId="{E03DFD8B-D037-4B2E-9404-CC2122B6C44C}" destId="{DA9CD2E9-4ACF-4E1B-AE40-FE8CF7E14C15}" srcOrd="6" destOrd="0" presId="urn:microsoft.com/office/officeart/2005/8/layout/process1"/>
    <dgm:cxn modelId="{849D1277-84CB-4D42-A1C0-1A7B8F6E98DB}" type="presParOf" srcId="{E03DFD8B-D037-4B2E-9404-CC2122B6C44C}" destId="{3FAE1350-82C8-4ACF-ADE1-AD7739DE6D65}" srcOrd="7" destOrd="0" presId="urn:microsoft.com/office/officeart/2005/8/layout/process1"/>
    <dgm:cxn modelId="{F8EA9012-4FDE-4E13-B785-408E7D61F352}" type="presParOf" srcId="{3FAE1350-82C8-4ACF-ADE1-AD7739DE6D65}" destId="{421FF009-8BD8-46F6-A1C3-54F50D2973A1}" srcOrd="0" destOrd="0" presId="urn:microsoft.com/office/officeart/2005/8/layout/process1"/>
    <dgm:cxn modelId="{3F45A9A7-FE0B-402E-B9D7-45FADB80C9D2}" type="presParOf" srcId="{E03DFD8B-D037-4B2E-9404-CC2122B6C44C}" destId="{7F001D62-4B6B-47A1-B27B-7100FF4FB4D9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075F27-9B96-4691-8D3A-BB6A372FFE84}" type="doc">
      <dgm:prSet loTypeId="urn:microsoft.com/office/officeart/2005/8/layout/default" loCatId="list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s-CL"/>
        </a:p>
      </dgm:t>
    </dgm:pt>
    <dgm:pt modelId="{A6C0BCD8-CC73-4FF5-ABC2-C985443181D4}">
      <dgm:prSet phldrT="[Texto]"/>
      <dgm:spPr/>
      <dgm:t>
        <a:bodyPr/>
        <a:lstStyle/>
        <a:p>
          <a:r>
            <a:rPr lang="es-CL" dirty="0"/>
            <a:t>Tabaquismo</a:t>
          </a:r>
        </a:p>
      </dgm:t>
    </dgm:pt>
    <dgm:pt modelId="{88C2FB28-EA22-4B26-A388-307CCEAC9D6B}" type="parTrans" cxnId="{BDB3CB2D-D6C2-44B3-8783-FEAC3C721873}">
      <dgm:prSet/>
      <dgm:spPr/>
      <dgm:t>
        <a:bodyPr/>
        <a:lstStyle/>
        <a:p>
          <a:endParaRPr lang="es-CL"/>
        </a:p>
      </dgm:t>
    </dgm:pt>
    <dgm:pt modelId="{FD211EF6-A54C-4E0F-A578-17A9A695FF44}" type="sibTrans" cxnId="{BDB3CB2D-D6C2-44B3-8783-FEAC3C721873}">
      <dgm:prSet/>
      <dgm:spPr/>
      <dgm:t>
        <a:bodyPr/>
        <a:lstStyle/>
        <a:p>
          <a:endParaRPr lang="es-CL"/>
        </a:p>
      </dgm:t>
    </dgm:pt>
    <dgm:pt modelId="{EA8E572B-AE44-46A7-9A3D-399DC0054201}">
      <dgm:prSet phldrT="[Texto]"/>
      <dgm:spPr/>
      <dgm:t>
        <a:bodyPr/>
        <a:lstStyle/>
        <a:p>
          <a:r>
            <a:rPr lang="es-CL" dirty="0"/>
            <a:t>Exceso de peso corporal</a:t>
          </a:r>
        </a:p>
      </dgm:t>
    </dgm:pt>
    <dgm:pt modelId="{97C2F35E-1206-4369-BDA6-54D168ADECDC}" type="parTrans" cxnId="{F363E915-DEB1-4B8B-AA89-A89BFA3A2C26}">
      <dgm:prSet/>
      <dgm:spPr/>
      <dgm:t>
        <a:bodyPr/>
        <a:lstStyle/>
        <a:p>
          <a:endParaRPr lang="es-CL"/>
        </a:p>
      </dgm:t>
    </dgm:pt>
    <dgm:pt modelId="{04B0A26A-2306-42DF-963B-15E2C17E05D7}" type="sibTrans" cxnId="{F363E915-DEB1-4B8B-AA89-A89BFA3A2C26}">
      <dgm:prSet/>
      <dgm:spPr/>
      <dgm:t>
        <a:bodyPr/>
        <a:lstStyle/>
        <a:p>
          <a:endParaRPr lang="es-CL"/>
        </a:p>
      </dgm:t>
    </dgm:pt>
    <dgm:pt modelId="{FBBAE06E-E097-4856-A148-54151127A730}">
      <dgm:prSet phldrT="[Texto]"/>
      <dgm:spPr/>
      <dgm:t>
        <a:bodyPr/>
        <a:lstStyle/>
        <a:p>
          <a:r>
            <a:rPr lang="es-CL" dirty="0"/>
            <a:t>Alcohol</a:t>
          </a:r>
        </a:p>
      </dgm:t>
    </dgm:pt>
    <dgm:pt modelId="{3F09C455-4DC0-4C3D-B0A3-C43B1AF9FDA2}" type="parTrans" cxnId="{F46D2C55-A771-447F-9D0A-D204C0418872}">
      <dgm:prSet/>
      <dgm:spPr/>
      <dgm:t>
        <a:bodyPr/>
        <a:lstStyle/>
        <a:p>
          <a:endParaRPr lang="es-CL"/>
        </a:p>
      </dgm:t>
    </dgm:pt>
    <dgm:pt modelId="{63C28C59-AAE2-4A58-A45A-623B90FB772C}" type="sibTrans" cxnId="{F46D2C55-A771-447F-9D0A-D204C0418872}">
      <dgm:prSet/>
      <dgm:spPr/>
      <dgm:t>
        <a:bodyPr/>
        <a:lstStyle/>
        <a:p>
          <a:endParaRPr lang="es-CL"/>
        </a:p>
      </dgm:t>
    </dgm:pt>
    <dgm:pt modelId="{7E08E885-6AF7-4CC1-9C73-D9B0B210B0EF}">
      <dgm:prSet phldrT="[Texto]"/>
      <dgm:spPr/>
      <dgm:t>
        <a:bodyPr/>
        <a:lstStyle/>
        <a:p>
          <a:r>
            <a:rPr lang="es-CL" dirty="0"/>
            <a:t>Infecciones</a:t>
          </a:r>
        </a:p>
      </dgm:t>
    </dgm:pt>
    <dgm:pt modelId="{B9D79A5F-DFB4-440F-B781-F0BE6FE99F88}" type="parTrans" cxnId="{1EFCFA4B-E500-44D6-9186-53D04BD50260}">
      <dgm:prSet/>
      <dgm:spPr/>
      <dgm:t>
        <a:bodyPr/>
        <a:lstStyle/>
        <a:p>
          <a:endParaRPr lang="es-CL"/>
        </a:p>
      </dgm:t>
    </dgm:pt>
    <dgm:pt modelId="{723D59A8-2ACE-475E-A98D-2829A9F412CE}" type="sibTrans" cxnId="{1EFCFA4B-E500-44D6-9186-53D04BD50260}">
      <dgm:prSet/>
      <dgm:spPr/>
      <dgm:t>
        <a:bodyPr/>
        <a:lstStyle/>
        <a:p>
          <a:endParaRPr lang="es-CL"/>
        </a:p>
      </dgm:t>
    </dgm:pt>
    <dgm:pt modelId="{5E390FD3-C351-4508-AC57-F0D723925D61}">
      <dgm:prSet phldrT="[Texto]"/>
      <dgm:spPr/>
      <dgm:t>
        <a:bodyPr/>
        <a:lstStyle/>
        <a:p>
          <a:r>
            <a:rPr lang="es-CL" dirty="0"/>
            <a:t>Inactividad física</a:t>
          </a:r>
        </a:p>
      </dgm:t>
    </dgm:pt>
    <dgm:pt modelId="{94088B0B-B096-4BB3-A3F0-198D1FFB0B57}" type="parTrans" cxnId="{400F7EF1-BB6D-48CE-8BAD-F61BF6AF3376}">
      <dgm:prSet/>
      <dgm:spPr/>
      <dgm:t>
        <a:bodyPr/>
        <a:lstStyle/>
        <a:p>
          <a:endParaRPr lang="es-CL"/>
        </a:p>
      </dgm:t>
    </dgm:pt>
    <dgm:pt modelId="{9DF0E87C-4829-494F-91FB-2B4537A9826E}" type="sibTrans" cxnId="{400F7EF1-BB6D-48CE-8BAD-F61BF6AF3376}">
      <dgm:prSet/>
      <dgm:spPr/>
      <dgm:t>
        <a:bodyPr/>
        <a:lstStyle/>
        <a:p>
          <a:endParaRPr lang="es-CL"/>
        </a:p>
      </dgm:t>
    </dgm:pt>
    <dgm:pt modelId="{A2A36D5A-C603-4526-9F8E-6B71434826D1}">
      <dgm:prSet phldrT="[Texto]"/>
      <dgm:spPr/>
      <dgm:t>
        <a:bodyPr/>
        <a:lstStyle/>
        <a:p>
          <a:r>
            <a:rPr lang="es-CL" dirty="0"/>
            <a:t>Radiación UV</a:t>
          </a:r>
        </a:p>
      </dgm:t>
    </dgm:pt>
    <dgm:pt modelId="{859DC50E-B960-46AD-B705-F499FECDDCC3}" type="parTrans" cxnId="{168A574F-063E-4434-88E6-6B9663D852FF}">
      <dgm:prSet/>
      <dgm:spPr/>
      <dgm:t>
        <a:bodyPr/>
        <a:lstStyle/>
        <a:p>
          <a:endParaRPr lang="es-CL"/>
        </a:p>
      </dgm:t>
    </dgm:pt>
    <dgm:pt modelId="{48044B63-4B24-4E87-A629-F03EB8482708}" type="sibTrans" cxnId="{168A574F-063E-4434-88E6-6B9663D852FF}">
      <dgm:prSet/>
      <dgm:spPr/>
      <dgm:t>
        <a:bodyPr/>
        <a:lstStyle/>
        <a:p>
          <a:endParaRPr lang="es-CL"/>
        </a:p>
      </dgm:t>
    </dgm:pt>
    <dgm:pt modelId="{B126AF5D-79AB-46D8-8C62-FAC01EDF63F9}">
      <dgm:prSet phldrT="[Texto]"/>
      <dgm:spPr>
        <a:ln w="28575">
          <a:solidFill>
            <a:srgbClr val="FF0000"/>
          </a:solidFill>
        </a:ln>
      </dgm:spPr>
      <dgm:t>
        <a:bodyPr/>
        <a:lstStyle/>
        <a:p>
          <a:r>
            <a:rPr lang="es-CL" b="1" dirty="0"/>
            <a:t>Factores Dietarios</a:t>
          </a:r>
        </a:p>
      </dgm:t>
    </dgm:pt>
    <dgm:pt modelId="{9F4BE73B-FA16-45C9-AE8B-0982D70C8BA1}" type="parTrans" cxnId="{58A020D3-0870-4758-B836-3C716F8CA7A1}">
      <dgm:prSet/>
      <dgm:spPr/>
      <dgm:t>
        <a:bodyPr/>
        <a:lstStyle/>
        <a:p>
          <a:endParaRPr lang="es-CL"/>
        </a:p>
      </dgm:t>
    </dgm:pt>
    <dgm:pt modelId="{93768ACA-B706-4C3E-AD32-CEAD145FC708}" type="sibTrans" cxnId="{58A020D3-0870-4758-B836-3C716F8CA7A1}">
      <dgm:prSet/>
      <dgm:spPr/>
      <dgm:t>
        <a:bodyPr/>
        <a:lstStyle/>
        <a:p>
          <a:endParaRPr lang="es-CL"/>
        </a:p>
      </dgm:t>
    </dgm:pt>
    <dgm:pt modelId="{3D689742-D677-41DF-B546-E0CD101015E7}" type="pres">
      <dgm:prSet presAssocID="{4C075F27-9B96-4691-8D3A-BB6A372FFE84}" presName="diagram" presStyleCnt="0">
        <dgm:presLayoutVars>
          <dgm:dir/>
          <dgm:resizeHandles val="exact"/>
        </dgm:presLayoutVars>
      </dgm:prSet>
      <dgm:spPr/>
    </dgm:pt>
    <dgm:pt modelId="{23B16543-1172-4A88-A2C4-8967803A2867}" type="pres">
      <dgm:prSet presAssocID="{A6C0BCD8-CC73-4FF5-ABC2-C985443181D4}" presName="node" presStyleLbl="node1" presStyleIdx="0" presStyleCnt="7">
        <dgm:presLayoutVars>
          <dgm:bulletEnabled val="1"/>
        </dgm:presLayoutVars>
      </dgm:prSet>
      <dgm:spPr/>
    </dgm:pt>
    <dgm:pt modelId="{2A642B07-4306-440B-8ACF-DF0592231899}" type="pres">
      <dgm:prSet presAssocID="{FD211EF6-A54C-4E0F-A578-17A9A695FF44}" presName="sibTrans" presStyleCnt="0"/>
      <dgm:spPr/>
    </dgm:pt>
    <dgm:pt modelId="{F4AE16A9-B545-45C7-99DA-5798B72B99E9}" type="pres">
      <dgm:prSet presAssocID="{EA8E572B-AE44-46A7-9A3D-399DC0054201}" presName="node" presStyleLbl="node1" presStyleIdx="1" presStyleCnt="7">
        <dgm:presLayoutVars>
          <dgm:bulletEnabled val="1"/>
        </dgm:presLayoutVars>
      </dgm:prSet>
      <dgm:spPr/>
    </dgm:pt>
    <dgm:pt modelId="{A7D2CAAE-CC7B-4139-BB82-14EDE4D68839}" type="pres">
      <dgm:prSet presAssocID="{04B0A26A-2306-42DF-963B-15E2C17E05D7}" presName="sibTrans" presStyleCnt="0"/>
      <dgm:spPr/>
    </dgm:pt>
    <dgm:pt modelId="{E538201E-6EFF-4F2E-B132-85D034D0D384}" type="pres">
      <dgm:prSet presAssocID="{FBBAE06E-E097-4856-A148-54151127A730}" presName="node" presStyleLbl="node1" presStyleIdx="2" presStyleCnt="7">
        <dgm:presLayoutVars>
          <dgm:bulletEnabled val="1"/>
        </dgm:presLayoutVars>
      </dgm:prSet>
      <dgm:spPr/>
    </dgm:pt>
    <dgm:pt modelId="{AA457ED4-8D4D-4B30-9C44-38C2CC6113AA}" type="pres">
      <dgm:prSet presAssocID="{63C28C59-AAE2-4A58-A45A-623B90FB772C}" presName="sibTrans" presStyleCnt="0"/>
      <dgm:spPr/>
    </dgm:pt>
    <dgm:pt modelId="{3D79B3B1-C46F-40A4-9483-1CA325DB2775}" type="pres">
      <dgm:prSet presAssocID="{7E08E885-6AF7-4CC1-9C73-D9B0B210B0EF}" presName="node" presStyleLbl="node1" presStyleIdx="3" presStyleCnt="7">
        <dgm:presLayoutVars>
          <dgm:bulletEnabled val="1"/>
        </dgm:presLayoutVars>
      </dgm:prSet>
      <dgm:spPr/>
    </dgm:pt>
    <dgm:pt modelId="{375F45ED-C92A-4B56-A17B-5B922A23DC29}" type="pres">
      <dgm:prSet presAssocID="{723D59A8-2ACE-475E-A98D-2829A9F412CE}" presName="sibTrans" presStyleCnt="0"/>
      <dgm:spPr/>
    </dgm:pt>
    <dgm:pt modelId="{F0AC1C37-0273-4C93-ACDD-30EAFD13BEA1}" type="pres">
      <dgm:prSet presAssocID="{5E390FD3-C351-4508-AC57-F0D723925D61}" presName="node" presStyleLbl="node1" presStyleIdx="4" presStyleCnt="7">
        <dgm:presLayoutVars>
          <dgm:bulletEnabled val="1"/>
        </dgm:presLayoutVars>
      </dgm:prSet>
      <dgm:spPr/>
    </dgm:pt>
    <dgm:pt modelId="{854EC79C-54B0-4082-9044-9A9E16E181D4}" type="pres">
      <dgm:prSet presAssocID="{9DF0E87C-4829-494F-91FB-2B4537A9826E}" presName="sibTrans" presStyleCnt="0"/>
      <dgm:spPr/>
    </dgm:pt>
    <dgm:pt modelId="{D3BB03D0-B8B6-46E2-BDA1-33771103006D}" type="pres">
      <dgm:prSet presAssocID="{A2A36D5A-C603-4526-9F8E-6B71434826D1}" presName="node" presStyleLbl="node1" presStyleIdx="5" presStyleCnt="7">
        <dgm:presLayoutVars>
          <dgm:bulletEnabled val="1"/>
        </dgm:presLayoutVars>
      </dgm:prSet>
      <dgm:spPr/>
    </dgm:pt>
    <dgm:pt modelId="{ED475706-0B3B-4527-8CC8-908053CE09D4}" type="pres">
      <dgm:prSet presAssocID="{48044B63-4B24-4E87-A629-F03EB8482708}" presName="sibTrans" presStyleCnt="0"/>
      <dgm:spPr/>
    </dgm:pt>
    <dgm:pt modelId="{3E47B505-5514-4CEF-9A51-A62E2B64F551}" type="pres">
      <dgm:prSet presAssocID="{B126AF5D-79AB-46D8-8C62-FAC01EDF63F9}" presName="node" presStyleLbl="node1" presStyleIdx="6" presStyleCnt="7">
        <dgm:presLayoutVars>
          <dgm:bulletEnabled val="1"/>
        </dgm:presLayoutVars>
      </dgm:prSet>
      <dgm:spPr/>
    </dgm:pt>
  </dgm:ptLst>
  <dgm:cxnLst>
    <dgm:cxn modelId="{727D5407-B8E9-482A-947D-BD2E1F3120B2}" type="presOf" srcId="{B126AF5D-79AB-46D8-8C62-FAC01EDF63F9}" destId="{3E47B505-5514-4CEF-9A51-A62E2B64F551}" srcOrd="0" destOrd="0" presId="urn:microsoft.com/office/officeart/2005/8/layout/default"/>
    <dgm:cxn modelId="{F363E915-DEB1-4B8B-AA89-A89BFA3A2C26}" srcId="{4C075F27-9B96-4691-8D3A-BB6A372FFE84}" destId="{EA8E572B-AE44-46A7-9A3D-399DC0054201}" srcOrd="1" destOrd="0" parTransId="{97C2F35E-1206-4369-BDA6-54D168ADECDC}" sibTransId="{04B0A26A-2306-42DF-963B-15E2C17E05D7}"/>
    <dgm:cxn modelId="{19C7F61F-BAD8-4D01-BA2F-90E4704998D4}" type="presOf" srcId="{A6C0BCD8-CC73-4FF5-ABC2-C985443181D4}" destId="{23B16543-1172-4A88-A2C4-8967803A2867}" srcOrd="0" destOrd="0" presId="urn:microsoft.com/office/officeart/2005/8/layout/default"/>
    <dgm:cxn modelId="{2F739727-71C1-4B9E-A227-D32EFBC7651C}" type="presOf" srcId="{5E390FD3-C351-4508-AC57-F0D723925D61}" destId="{F0AC1C37-0273-4C93-ACDD-30EAFD13BEA1}" srcOrd="0" destOrd="0" presId="urn:microsoft.com/office/officeart/2005/8/layout/default"/>
    <dgm:cxn modelId="{BDB3CB2D-D6C2-44B3-8783-FEAC3C721873}" srcId="{4C075F27-9B96-4691-8D3A-BB6A372FFE84}" destId="{A6C0BCD8-CC73-4FF5-ABC2-C985443181D4}" srcOrd="0" destOrd="0" parTransId="{88C2FB28-EA22-4B26-A388-307CCEAC9D6B}" sibTransId="{FD211EF6-A54C-4E0F-A578-17A9A695FF44}"/>
    <dgm:cxn modelId="{75958D37-7BA8-4BB3-ADD2-2F6B19610AF6}" type="presOf" srcId="{7E08E885-6AF7-4CC1-9C73-D9B0B210B0EF}" destId="{3D79B3B1-C46F-40A4-9483-1CA325DB2775}" srcOrd="0" destOrd="0" presId="urn:microsoft.com/office/officeart/2005/8/layout/default"/>
    <dgm:cxn modelId="{1EFCFA4B-E500-44D6-9186-53D04BD50260}" srcId="{4C075F27-9B96-4691-8D3A-BB6A372FFE84}" destId="{7E08E885-6AF7-4CC1-9C73-D9B0B210B0EF}" srcOrd="3" destOrd="0" parTransId="{B9D79A5F-DFB4-440F-B781-F0BE6FE99F88}" sibTransId="{723D59A8-2ACE-475E-A98D-2829A9F412CE}"/>
    <dgm:cxn modelId="{168A574F-063E-4434-88E6-6B9663D852FF}" srcId="{4C075F27-9B96-4691-8D3A-BB6A372FFE84}" destId="{A2A36D5A-C603-4526-9F8E-6B71434826D1}" srcOrd="5" destOrd="0" parTransId="{859DC50E-B960-46AD-B705-F499FECDDCC3}" sibTransId="{48044B63-4B24-4E87-A629-F03EB8482708}"/>
    <dgm:cxn modelId="{9A3E0275-C635-4F2D-AB26-2FC16A336D95}" type="presOf" srcId="{4C075F27-9B96-4691-8D3A-BB6A372FFE84}" destId="{3D689742-D677-41DF-B546-E0CD101015E7}" srcOrd="0" destOrd="0" presId="urn:microsoft.com/office/officeart/2005/8/layout/default"/>
    <dgm:cxn modelId="{F46D2C55-A771-447F-9D0A-D204C0418872}" srcId="{4C075F27-9B96-4691-8D3A-BB6A372FFE84}" destId="{FBBAE06E-E097-4856-A148-54151127A730}" srcOrd="2" destOrd="0" parTransId="{3F09C455-4DC0-4C3D-B0A3-C43B1AF9FDA2}" sibTransId="{63C28C59-AAE2-4A58-A45A-623B90FB772C}"/>
    <dgm:cxn modelId="{55CF6CBB-6714-4752-87C2-5160C848935C}" type="presOf" srcId="{A2A36D5A-C603-4526-9F8E-6B71434826D1}" destId="{D3BB03D0-B8B6-46E2-BDA1-33771103006D}" srcOrd="0" destOrd="0" presId="urn:microsoft.com/office/officeart/2005/8/layout/default"/>
    <dgm:cxn modelId="{58A020D3-0870-4758-B836-3C716F8CA7A1}" srcId="{4C075F27-9B96-4691-8D3A-BB6A372FFE84}" destId="{B126AF5D-79AB-46D8-8C62-FAC01EDF63F9}" srcOrd="6" destOrd="0" parTransId="{9F4BE73B-FA16-45C9-AE8B-0982D70C8BA1}" sibTransId="{93768ACA-B706-4C3E-AD32-CEAD145FC708}"/>
    <dgm:cxn modelId="{1E8E9ED7-135F-4F0E-8614-FC1B3AD31258}" type="presOf" srcId="{FBBAE06E-E097-4856-A148-54151127A730}" destId="{E538201E-6EFF-4F2E-B132-85D034D0D384}" srcOrd="0" destOrd="0" presId="urn:microsoft.com/office/officeart/2005/8/layout/default"/>
    <dgm:cxn modelId="{DFF3E5DC-FB87-44F5-B417-FDE1CBFA430B}" type="presOf" srcId="{EA8E572B-AE44-46A7-9A3D-399DC0054201}" destId="{F4AE16A9-B545-45C7-99DA-5798B72B99E9}" srcOrd="0" destOrd="0" presId="urn:microsoft.com/office/officeart/2005/8/layout/default"/>
    <dgm:cxn modelId="{400F7EF1-BB6D-48CE-8BAD-F61BF6AF3376}" srcId="{4C075F27-9B96-4691-8D3A-BB6A372FFE84}" destId="{5E390FD3-C351-4508-AC57-F0D723925D61}" srcOrd="4" destOrd="0" parTransId="{94088B0B-B096-4BB3-A3F0-198D1FFB0B57}" sibTransId="{9DF0E87C-4829-494F-91FB-2B4537A9826E}"/>
    <dgm:cxn modelId="{F9B07554-8AE4-4411-AA6B-908DF9894E52}" type="presParOf" srcId="{3D689742-D677-41DF-B546-E0CD101015E7}" destId="{23B16543-1172-4A88-A2C4-8967803A2867}" srcOrd="0" destOrd="0" presId="urn:microsoft.com/office/officeart/2005/8/layout/default"/>
    <dgm:cxn modelId="{77F33DFE-BAF3-489B-BD67-2B1B795F1885}" type="presParOf" srcId="{3D689742-D677-41DF-B546-E0CD101015E7}" destId="{2A642B07-4306-440B-8ACF-DF0592231899}" srcOrd="1" destOrd="0" presId="urn:microsoft.com/office/officeart/2005/8/layout/default"/>
    <dgm:cxn modelId="{6B0295A2-1B93-47AC-BB0C-ECCBA3D501BA}" type="presParOf" srcId="{3D689742-D677-41DF-B546-E0CD101015E7}" destId="{F4AE16A9-B545-45C7-99DA-5798B72B99E9}" srcOrd="2" destOrd="0" presId="urn:microsoft.com/office/officeart/2005/8/layout/default"/>
    <dgm:cxn modelId="{8BC4E2A1-7315-4794-8809-F082B7D0D027}" type="presParOf" srcId="{3D689742-D677-41DF-B546-E0CD101015E7}" destId="{A7D2CAAE-CC7B-4139-BB82-14EDE4D68839}" srcOrd="3" destOrd="0" presId="urn:microsoft.com/office/officeart/2005/8/layout/default"/>
    <dgm:cxn modelId="{CB452402-0602-45CB-9478-0993CED1A156}" type="presParOf" srcId="{3D689742-D677-41DF-B546-E0CD101015E7}" destId="{E538201E-6EFF-4F2E-B132-85D034D0D384}" srcOrd="4" destOrd="0" presId="urn:microsoft.com/office/officeart/2005/8/layout/default"/>
    <dgm:cxn modelId="{ACE055AC-1B94-4B4D-AF82-5DF48D7F5075}" type="presParOf" srcId="{3D689742-D677-41DF-B546-E0CD101015E7}" destId="{AA457ED4-8D4D-4B30-9C44-38C2CC6113AA}" srcOrd="5" destOrd="0" presId="urn:microsoft.com/office/officeart/2005/8/layout/default"/>
    <dgm:cxn modelId="{F9F5354E-6F97-4A0D-9D2F-CD8A2BC40F41}" type="presParOf" srcId="{3D689742-D677-41DF-B546-E0CD101015E7}" destId="{3D79B3B1-C46F-40A4-9483-1CA325DB2775}" srcOrd="6" destOrd="0" presId="urn:microsoft.com/office/officeart/2005/8/layout/default"/>
    <dgm:cxn modelId="{07D2B4F8-35B8-4921-9EAD-0C927F96DFD6}" type="presParOf" srcId="{3D689742-D677-41DF-B546-E0CD101015E7}" destId="{375F45ED-C92A-4B56-A17B-5B922A23DC29}" srcOrd="7" destOrd="0" presId="urn:microsoft.com/office/officeart/2005/8/layout/default"/>
    <dgm:cxn modelId="{C5E507F0-8BD6-4847-B99C-8CB41930CCD1}" type="presParOf" srcId="{3D689742-D677-41DF-B546-E0CD101015E7}" destId="{F0AC1C37-0273-4C93-ACDD-30EAFD13BEA1}" srcOrd="8" destOrd="0" presId="urn:microsoft.com/office/officeart/2005/8/layout/default"/>
    <dgm:cxn modelId="{08647A32-5771-42D6-8C0F-D7EC6E9274B5}" type="presParOf" srcId="{3D689742-D677-41DF-B546-E0CD101015E7}" destId="{854EC79C-54B0-4082-9044-9A9E16E181D4}" srcOrd="9" destOrd="0" presId="urn:microsoft.com/office/officeart/2005/8/layout/default"/>
    <dgm:cxn modelId="{22DB7B7C-6A20-44B3-8943-4023ECC7BCCA}" type="presParOf" srcId="{3D689742-D677-41DF-B546-E0CD101015E7}" destId="{D3BB03D0-B8B6-46E2-BDA1-33771103006D}" srcOrd="10" destOrd="0" presId="urn:microsoft.com/office/officeart/2005/8/layout/default"/>
    <dgm:cxn modelId="{0FAD1CF5-C2E2-4ADD-A136-146BA1D9DE32}" type="presParOf" srcId="{3D689742-D677-41DF-B546-E0CD101015E7}" destId="{ED475706-0B3B-4527-8CC8-908053CE09D4}" srcOrd="11" destOrd="0" presId="urn:microsoft.com/office/officeart/2005/8/layout/default"/>
    <dgm:cxn modelId="{D74D64A8-95B5-410B-88DA-6AE61191FE1E}" type="presParOf" srcId="{3D689742-D677-41DF-B546-E0CD101015E7}" destId="{3E47B505-5514-4CEF-9A51-A62E2B64F551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26D2113-8195-43FD-AE8C-BE7136DC4644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CC22EBA3-EF21-49AF-8F3D-C74B3BF15487}">
      <dgm:prSet phldrT="[Texto]"/>
      <dgm:spPr/>
      <dgm:t>
        <a:bodyPr/>
        <a:lstStyle/>
        <a:p>
          <a:r>
            <a:rPr lang="es-CL" dirty="0"/>
            <a:t>¿Qué hay actualmente?</a:t>
          </a:r>
        </a:p>
      </dgm:t>
    </dgm:pt>
    <dgm:pt modelId="{8010793D-0733-41E2-BBC1-8984579881CF}" type="parTrans" cxnId="{45AA66CC-0A39-4517-A890-0D76E33CABB9}">
      <dgm:prSet/>
      <dgm:spPr/>
      <dgm:t>
        <a:bodyPr/>
        <a:lstStyle/>
        <a:p>
          <a:endParaRPr lang="es-CL"/>
        </a:p>
      </dgm:t>
    </dgm:pt>
    <dgm:pt modelId="{DE3685CD-BA38-4785-B364-6418AD29459F}" type="sibTrans" cxnId="{45AA66CC-0A39-4517-A890-0D76E33CABB9}">
      <dgm:prSet/>
      <dgm:spPr/>
      <dgm:t>
        <a:bodyPr/>
        <a:lstStyle/>
        <a:p>
          <a:endParaRPr lang="es-CL"/>
        </a:p>
      </dgm:t>
    </dgm:pt>
    <dgm:pt modelId="{ADE7BA68-DA90-4006-A343-48907458F571}">
      <dgm:prSet phldrT="[Texto]" custT="1"/>
      <dgm:spPr/>
      <dgm:t>
        <a:bodyPr/>
        <a:lstStyle/>
        <a:p>
          <a:r>
            <a:rPr lang="es-CL" sz="1600" dirty="0"/>
            <a:t>Marco regulatorio</a:t>
          </a:r>
        </a:p>
      </dgm:t>
    </dgm:pt>
    <dgm:pt modelId="{F0F1632A-3DD4-4CAE-8174-651C68F8DFB0}" type="parTrans" cxnId="{2A3F1790-8BCD-45AB-8FD8-9B63F0E6B2EF}">
      <dgm:prSet/>
      <dgm:spPr/>
      <dgm:t>
        <a:bodyPr/>
        <a:lstStyle/>
        <a:p>
          <a:endParaRPr lang="es-CL"/>
        </a:p>
      </dgm:t>
    </dgm:pt>
    <dgm:pt modelId="{B87F6102-BB82-4A68-A6A5-F62F7DED573D}" type="sibTrans" cxnId="{2A3F1790-8BCD-45AB-8FD8-9B63F0E6B2EF}">
      <dgm:prSet/>
      <dgm:spPr/>
      <dgm:t>
        <a:bodyPr/>
        <a:lstStyle/>
        <a:p>
          <a:endParaRPr lang="es-CL"/>
        </a:p>
      </dgm:t>
    </dgm:pt>
    <dgm:pt modelId="{ADBDD5ED-EF18-4975-8EC9-99D4E575C25C}">
      <dgm:prSet phldrT="[Texto]" custT="1"/>
      <dgm:spPr/>
      <dgm:t>
        <a:bodyPr/>
        <a:lstStyle/>
        <a:p>
          <a:r>
            <a:rPr lang="es-CL" sz="1600" dirty="0"/>
            <a:t>Planes y normativas nacionales</a:t>
          </a:r>
        </a:p>
      </dgm:t>
    </dgm:pt>
    <dgm:pt modelId="{8C857366-E86E-4FA5-8ED0-8BCCE3A17108}" type="parTrans" cxnId="{7E8CB891-054E-4891-946F-63EC58D4D242}">
      <dgm:prSet/>
      <dgm:spPr/>
      <dgm:t>
        <a:bodyPr/>
        <a:lstStyle/>
        <a:p>
          <a:endParaRPr lang="es-CL"/>
        </a:p>
      </dgm:t>
    </dgm:pt>
    <dgm:pt modelId="{C926C37E-BD09-4EDF-905D-EB81B6307615}" type="sibTrans" cxnId="{7E8CB891-054E-4891-946F-63EC58D4D242}">
      <dgm:prSet/>
      <dgm:spPr/>
      <dgm:t>
        <a:bodyPr/>
        <a:lstStyle/>
        <a:p>
          <a:endParaRPr lang="es-CL"/>
        </a:p>
      </dgm:t>
    </dgm:pt>
    <dgm:pt modelId="{BED26735-DCC5-4371-B2ED-885583C37951}">
      <dgm:prSet phldrT="[Texto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s-CL" dirty="0"/>
            <a:t>Factores Subyacentes</a:t>
          </a:r>
        </a:p>
      </dgm:t>
    </dgm:pt>
    <dgm:pt modelId="{DB23928A-B7E3-48D1-BC8C-97ABA66D1EE4}" type="parTrans" cxnId="{AC46F378-E21B-4B36-8619-9EF4C5CE05B6}">
      <dgm:prSet/>
      <dgm:spPr/>
      <dgm:t>
        <a:bodyPr/>
        <a:lstStyle/>
        <a:p>
          <a:endParaRPr lang="es-CL"/>
        </a:p>
      </dgm:t>
    </dgm:pt>
    <dgm:pt modelId="{DF61FB8B-B344-46BC-BF1B-38F240208C7A}" type="sibTrans" cxnId="{AC46F378-E21B-4B36-8619-9EF4C5CE05B6}">
      <dgm:prSet/>
      <dgm:spPr/>
      <dgm:t>
        <a:bodyPr/>
        <a:lstStyle/>
        <a:p>
          <a:endParaRPr lang="es-CL"/>
        </a:p>
      </dgm:t>
    </dgm:pt>
    <dgm:pt modelId="{8F238FEE-4B40-4427-B3FB-4729B0E8A30D}">
      <dgm:prSet phldrT="[Texto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L" sz="1600" dirty="0"/>
            <a:t>Programa de Gobierno</a:t>
          </a:r>
        </a:p>
      </dgm:t>
    </dgm:pt>
    <dgm:pt modelId="{5AA00C95-D1D3-4702-9554-214CE2A51008}" type="parTrans" cxnId="{25961BF9-2B67-4E72-A9DB-E2BFBF2A140D}">
      <dgm:prSet/>
      <dgm:spPr/>
      <dgm:t>
        <a:bodyPr/>
        <a:lstStyle/>
        <a:p>
          <a:endParaRPr lang="es-CL"/>
        </a:p>
      </dgm:t>
    </dgm:pt>
    <dgm:pt modelId="{18A1E491-3445-47C8-AAFD-3F09476F6CD3}" type="sibTrans" cxnId="{25961BF9-2B67-4E72-A9DB-E2BFBF2A140D}">
      <dgm:prSet/>
      <dgm:spPr/>
      <dgm:t>
        <a:bodyPr/>
        <a:lstStyle/>
        <a:p>
          <a:endParaRPr lang="es-CL"/>
        </a:p>
      </dgm:t>
    </dgm:pt>
    <dgm:pt modelId="{245B81D0-34FC-418C-B7AC-9454D1D79FCB}">
      <dgm:prSet phldrT="[Texto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L" sz="1600" dirty="0"/>
            <a:t>Ambiente alimentario</a:t>
          </a:r>
        </a:p>
      </dgm:t>
    </dgm:pt>
    <dgm:pt modelId="{37D5DB4D-4705-4740-A0C4-811077D7F1A3}" type="parTrans" cxnId="{7CBB4C73-68A5-4C68-B2A2-39CD388E3E12}">
      <dgm:prSet/>
      <dgm:spPr/>
      <dgm:t>
        <a:bodyPr/>
        <a:lstStyle/>
        <a:p>
          <a:endParaRPr lang="es-CL"/>
        </a:p>
      </dgm:t>
    </dgm:pt>
    <dgm:pt modelId="{718E8EC0-5534-447A-9AFF-EC76452E48C3}" type="sibTrans" cxnId="{7CBB4C73-68A5-4C68-B2A2-39CD388E3E12}">
      <dgm:prSet/>
      <dgm:spPr/>
      <dgm:t>
        <a:bodyPr/>
        <a:lstStyle/>
        <a:p>
          <a:endParaRPr lang="es-CL"/>
        </a:p>
      </dgm:t>
    </dgm:pt>
    <dgm:pt modelId="{8EC778E7-6B70-4C9C-94AA-7C2A039C7C2E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CL" dirty="0" err="1"/>
            <a:t>Scoping</a:t>
          </a:r>
          <a:r>
            <a:rPr lang="es-CL" dirty="0"/>
            <a:t> </a:t>
          </a:r>
          <a:r>
            <a:rPr lang="es-CL" dirty="0" err="1"/>
            <a:t>Review</a:t>
          </a:r>
          <a:r>
            <a:rPr lang="es-CL" dirty="0"/>
            <a:t> de PP</a:t>
          </a:r>
        </a:p>
      </dgm:t>
    </dgm:pt>
    <dgm:pt modelId="{EB7FD8A5-107A-42DB-8E14-EDA745AB0AA9}" type="parTrans" cxnId="{2628D158-E3B5-4DA9-A38E-0D1FB5A43447}">
      <dgm:prSet/>
      <dgm:spPr/>
      <dgm:t>
        <a:bodyPr/>
        <a:lstStyle/>
        <a:p>
          <a:endParaRPr lang="es-CL"/>
        </a:p>
      </dgm:t>
    </dgm:pt>
    <dgm:pt modelId="{B19A166E-50EC-4A05-9AF4-059CEB118F55}" type="sibTrans" cxnId="{2628D158-E3B5-4DA9-A38E-0D1FB5A43447}">
      <dgm:prSet/>
      <dgm:spPr/>
      <dgm:t>
        <a:bodyPr/>
        <a:lstStyle/>
        <a:p>
          <a:endParaRPr lang="es-CL"/>
        </a:p>
      </dgm:t>
    </dgm:pt>
    <dgm:pt modelId="{D42D28C3-42E1-4B67-9C61-8B807CC65670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CL" sz="1600" dirty="0"/>
            <a:t>Opciones de PP relacionadas</a:t>
          </a:r>
        </a:p>
      </dgm:t>
    </dgm:pt>
    <dgm:pt modelId="{AD187566-DC46-4E0C-96EE-A2EB4825EF50}" type="parTrans" cxnId="{660F4398-8715-4993-9CE5-25821400AA1C}">
      <dgm:prSet/>
      <dgm:spPr/>
      <dgm:t>
        <a:bodyPr/>
        <a:lstStyle/>
        <a:p>
          <a:endParaRPr lang="es-CL"/>
        </a:p>
      </dgm:t>
    </dgm:pt>
    <dgm:pt modelId="{BACEEF36-9DC9-41CF-8915-BB28BC76CB7A}" type="sibTrans" cxnId="{660F4398-8715-4993-9CE5-25821400AA1C}">
      <dgm:prSet/>
      <dgm:spPr/>
      <dgm:t>
        <a:bodyPr/>
        <a:lstStyle/>
        <a:p>
          <a:endParaRPr lang="es-CL"/>
        </a:p>
      </dgm:t>
    </dgm:pt>
    <dgm:pt modelId="{B442902B-D0EC-47BD-B81C-69A4FCF0BC95}">
      <dgm:prSet phldrT="[Texto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CL" sz="1600" dirty="0"/>
            <a:t>Efectividad y aplicabilidad</a:t>
          </a:r>
        </a:p>
      </dgm:t>
    </dgm:pt>
    <dgm:pt modelId="{55D52C38-3DEE-407A-96FB-C5682A227005}" type="parTrans" cxnId="{8B457FAF-7234-48A6-A196-FEFF43488D79}">
      <dgm:prSet/>
      <dgm:spPr/>
      <dgm:t>
        <a:bodyPr/>
        <a:lstStyle/>
        <a:p>
          <a:endParaRPr lang="es-CL"/>
        </a:p>
      </dgm:t>
    </dgm:pt>
    <dgm:pt modelId="{1E87CE17-34F8-4CA6-85FE-299D1238E92F}" type="sibTrans" cxnId="{8B457FAF-7234-48A6-A196-FEFF43488D79}">
      <dgm:prSet/>
      <dgm:spPr/>
      <dgm:t>
        <a:bodyPr/>
        <a:lstStyle/>
        <a:p>
          <a:endParaRPr lang="es-CL"/>
        </a:p>
      </dgm:t>
    </dgm:pt>
    <dgm:pt modelId="{52748DEA-F041-4587-9710-AA8E0A5EDB5A}">
      <dgm:prSet phldrT="[Texto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L" sz="1600" dirty="0"/>
            <a:t>Aceptación pública</a:t>
          </a:r>
        </a:p>
      </dgm:t>
    </dgm:pt>
    <dgm:pt modelId="{AE364251-4A9A-490D-B7DA-1D2531E1715D}" type="parTrans" cxnId="{3ED4899A-51D7-4EE3-BC53-581429E9268E}">
      <dgm:prSet/>
      <dgm:spPr/>
      <dgm:t>
        <a:bodyPr/>
        <a:lstStyle/>
        <a:p>
          <a:endParaRPr lang="es-CL"/>
        </a:p>
      </dgm:t>
    </dgm:pt>
    <dgm:pt modelId="{1591B2FF-5D63-4A1F-B34C-3301F1B8B03B}" type="sibTrans" cxnId="{3ED4899A-51D7-4EE3-BC53-581429E9268E}">
      <dgm:prSet/>
      <dgm:spPr/>
      <dgm:t>
        <a:bodyPr/>
        <a:lstStyle/>
        <a:p>
          <a:endParaRPr lang="es-CL"/>
        </a:p>
      </dgm:t>
    </dgm:pt>
    <dgm:pt modelId="{FC457786-A2C7-49DA-9380-C2192C0B3131}">
      <dgm:prSet phldrT="[Texto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L" sz="1600" dirty="0"/>
            <a:t>Sensibilización</a:t>
          </a:r>
        </a:p>
      </dgm:t>
    </dgm:pt>
    <dgm:pt modelId="{1CB776FF-F785-476A-8CE1-50420EF7EBEE}" type="parTrans" cxnId="{2DC9C9F9-9790-4EB5-AA7C-7AE6CC6784C2}">
      <dgm:prSet/>
      <dgm:spPr/>
      <dgm:t>
        <a:bodyPr/>
        <a:lstStyle/>
        <a:p>
          <a:endParaRPr lang="es-CL"/>
        </a:p>
      </dgm:t>
    </dgm:pt>
    <dgm:pt modelId="{DE5B3F7D-D329-448C-9BAD-911DE263AA6E}" type="sibTrans" cxnId="{2DC9C9F9-9790-4EB5-AA7C-7AE6CC6784C2}">
      <dgm:prSet/>
      <dgm:spPr/>
      <dgm:t>
        <a:bodyPr/>
        <a:lstStyle/>
        <a:p>
          <a:endParaRPr lang="es-CL"/>
        </a:p>
      </dgm:t>
    </dgm:pt>
    <dgm:pt modelId="{1A56B14B-A4B3-41D3-896E-6BC0956BE11D}">
      <dgm:prSet phldrT="[Texto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s-CL" sz="1600" dirty="0"/>
            <a:t>Comportamiento población</a:t>
          </a:r>
        </a:p>
      </dgm:t>
    </dgm:pt>
    <dgm:pt modelId="{4D9F5C19-167C-4CA0-8609-E056D6DC90D1}" type="parTrans" cxnId="{6E25501D-A7C5-4C93-9626-D84DE98509C5}">
      <dgm:prSet/>
      <dgm:spPr/>
      <dgm:t>
        <a:bodyPr/>
        <a:lstStyle/>
        <a:p>
          <a:endParaRPr lang="es-CL"/>
        </a:p>
      </dgm:t>
    </dgm:pt>
    <dgm:pt modelId="{BC2FA11B-AE70-469E-9DC0-99E711F5AAD1}" type="sibTrans" cxnId="{6E25501D-A7C5-4C93-9626-D84DE98509C5}">
      <dgm:prSet/>
      <dgm:spPr/>
      <dgm:t>
        <a:bodyPr/>
        <a:lstStyle/>
        <a:p>
          <a:endParaRPr lang="es-CL"/>
        </a:p>
      </dgm:t>
    </dgm:pt>
    <dgm:pt modelId="{B46DD52A-C41B-43B9-9C26-521239F5EDCD}">
      <dgm:prSet phldrT="[Texto]" custT="1"/>
      <dgm:spPr/>
      <dgm:t>
        <a:bodyPr/>
        <a:lstStyle/>
        <a:p>
          <a:r>
            <a:rPr lang="es-CL" sz="1600" dirty="0"/>
            <a:t>Factibilidad política</a:t>
          </a:r>
        </a:p>
      </dgm:t>
    </dgm:pt>
    <dgm:pt modelId="{8530D640-9D27-4F64-ADC4-4984273DE33F}" type="parTrans" cxnId="{2D5BFC79-5535-4B1D-83AC-2B2B80A1BAB9}">
      <dgm:prSet/>
      <dgm:spPr/>
      <dgm:t>
        <a:bodyPr/>
        <a:lstStyle/>
        <a:p>
          <a:endParaRPr lang="es-CL"/>
        </a:p>
      </dgm:t>
    </dgm:pt>
    <dgm:pt modelId="{70170450-387D-440D-A630-F489E52AA46B}" type="sibTrans" cxnId="{2D5BFC79-5535-4B1D-83AC-2B2B80A1BAB9}">
      <dgm:prSet/>
      <dgm:spPr/>
      <dgm:t>
        <a:bodyPr/>
        <a:lstStyle/>
        <a:p>
          <a:endParaRPr lang="es-CL"/>
        </a:p>
      </dgm:t>
    </dgm:pt>
    <dgm:pt modelId="{F2B2068D-F6B7-4320-9CFA-C54B5393E332}" type="pres">
      <dgm:prSet presAssocID="{826D2113-8195-43FD-AE8C-BE7136DC4644}" presName="Name0" presStyleCnt="0">
        <dgm:presLayoutVars>
          <dgm:dir/>
          <dgm:animLvl val="lvl"/>
          <dgm:resizeHandles val="exact"/>
        </dgm:presLayoutVars>
      </dgm:prSet>
      <dgm:spPr/>
    </dgm:pt>
    <dgm:pt modelId="{9E2B6BDC-8567-4DFB-8D94-CAE11A53198B}" type="pres">
      <dgm:prSet presAssocID="{CC22EBA3-EF21-49AF-8F3D-C74B3BF15487}" presName="composite" presStyleCnt="0"/>
      <dgm:spPr/>
    </dgm:pt>
    <dgm:pt modelId="{CD4A3388-0998-40E1-A2C8-08604FEBB86B}" type="pres">
      <dgm:prSet presAssocID="{CC22EBA3-EF21-49AF-8F3D-C74B3BF15487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AA79201-2B52-4D1C-978A-1970B87089D6}" type="pres">
      <dgm:prSet presAssocID="{CC22EBA3-EF21-49AF-8F3D-C74B3BF15487}" presName="desTx" presStyleLbl="alignAccFollowNode1" presStyleIdx="0" presStyleCnt="3">
        <dgm:presLayoutVars>
          <dgm:bulletEnabled val="1"/>
        </dgm:presLayoutVars>
      </dgm:prSet>
      <dgm:spPr/>
    </dgm:pt>
    <dgm:pt modelId="{38B81508-0A15-49A6-A149-6D633C129472}" type="pres">
      <dgm:prSet presAssocID="{DE3685CD-BA38-4785-B364-6418AD29459F}" presName="space" presStyleCnt="0"/>
      <dgm:spPr/>
    </dgm:pt>
    <dgm:pt modelId="{A4E37C92-7B31-462E-97B1-BC153782F2BA}" type="pres">
      <dgm:prSet presAssocID="{BED26735-DCC5-4371-B2ED-885583C37951}" presName="composite" presStyleCnt="0"/>
      <dgm:spPr/>
    </dgm:pt>
    <dgm:pt modelId="{40D4A78A-1BD3-4823-90E3-64FD3AF32E42}" type="pres">
      <dgm:prSet presAssocID="{BED26735-DCC5-4371-B2ED-885583C37951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E2F08DFD-8209-4436-B5E0-0751DDF330DD}" type="pres">
      <dgm:prSet presAssocID="{BED26735-DCC5-4371-B2ED-885583C37951}" presName="desTx" presStyleLbl="alignAccFollowNode1" presStyleIdx="1" presStyleCnt="3">
        <dgm:presLayoutVars>
          <dgm:bulletEnabled val="1"/>
        </dgm:presLayoutVars>
      </dgm:prSet>
      <dgm:spPr/>
    </dgm:pt>
    <dgm:pt modelId="{4E99A5A5-F632-4D90-AE8A-7F4A9753CBAE}" type="pres">
      <dgm:prSet presAssocID="{DF61FB8B-B344-46BC-BF1B-38F240208C7A}" presName="space" presStyleCnt="0"/>
      <dgm:spPr/>
    </dgm:pt>
    <dgm:pt modelId="{62F253EA-E592-4B01-A2CD-7BED5BD5487D}" type="pres">
      <dgm:prSet presAssocID="{8EC778E7-6B70-4C9C-94AA-7C2A039C7C2E}" presName="composite" presStyleCnt="0"/>
      <dgm:spPr/>
    </dgm:pt>
    <dgm:pt modelId="{BF319323-C4AD-4590-976B-FB7C6A4A889F}" type="pres">
      <dgm:prSet presAssocID="{8EC778E7-6B70-4C9C-94AA-7C2A039C7C2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4155F3C7-BB67-4BC3-9E94-9477A0AE4CC7}" type="pres">
      <dgm:prSet presAssocID="{8EC778E7-6B70-4C9C-94AA-7C2A039C7C2E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E039A70C-7266-4C7B-8278-47678ED41106}" type="presOf" srcId="{FC457786-A2C7-49DA-9380-C2192C0B3131}" destId="{E2F08DFD-8209-4436-B5E0-0751DDF330DD}" srcOrd="0" destOrd="3" presId="urn:microsoft.com/office/officeart/2005/8/layout/hList1"/>
    <dgm:cxn modelId="{0D2B0212-03F9-4146-BA93-F3D4BEBDC99C}" type="presOf" srcId="{BED26735-DCC5-4371-B2ED-885583C37951}" destId="{40D4A78A-1BD3-4823-90E3-64FD3AF32E42}" srcOrd="0" destOrd="0" presId="urn:microsoft.com/office/officeart/2005/8/layout/hList1"/>
    <dgm:cxn modelId="{6E25501D-A7C5-4C93-9626-D84DE98509C5}" srcId="{BED26735-DCC5-4371-B2ED-885583C37951}" destId="{1A56B14B-A4B3-41D3-896E-6BC0956BE11D}" srcOrd="4" destOrd="0" parTransId="{4D9F5C19-167C-4CA0-8609-E056D6DC90D1}" sibTransId="{BC2FA11B-AE70-469E-9DC0-99E711F5AAD1}"/>
    <dgm:cxn modelId="{41A6FE34-759C-4561-A4EF-56B6209659A5}" type="presOf" srcId="{1A56B14B-A4B3-41D3-896E-6BC0956BE11D}" destId="{E2F08DFD-8209-4436-B5E0-0751DDF330DD}" srcOrd="0" destOrd="4" presId="urn:microsoft.com/office/officeart/2005/8/layout/hList1"/>
    <dgm:cxn modelId="{1673616B-112A-467E-ADD6-F5C844E20B79}" type="presOf" srcId="{52748DEA-F041-4587-9710-AA8E0A5EDB5A}" destId="{E2F08DFD-8209-4436-B5E0-0751DDF330DD}" srcOrd="0" destOrd="2" presId="urn:microsoft.com/office/officeart/2005/8/layout/hList1"/>
    <dgm:cxn modelId="{91A67A72-130B-413E-B0FB-D994D83F22EE}" type="presOf" srcId="{ADBDD5ED-EF18-4975-8EC9-99D4E575C25C}" destId="{BAA79201-2B52-4D1C-978A-1970B87089D6}" srcOrd="0" destOrd="1" presId="urn:microsoft.com/office/officeart/2005/8/layout/hList1"/>
    <dgm:cxn modelId="{7CBB4C73-68A5-4C68-B2A2-39CD388E3E12}" srcId="{BED26735-DCC5-4371-B2ED-885583C37951}" destId="{245B81D0-34FC-418C-B7AC-9454D1D79FCB}" srcOrd="1" destOrd="0" parTransId="{37D5DB4D-4705-4740-A0C4-811077D7F1A3}" sibTransId="{718E8EC0-5534-447A-9AFF-EC76452E48C3}"/>
    <dgm:cxn modelId="{2628D158-E3B5-4DA9-A38E-0D1FB5A43447}" srcId="{826D2113-8195-43FD-AE8C-BE7136DC4644}" destId="{8EC778E7-6B70-4C9C-94AA-7C2A039C7C2E}" srcOrd="2" destOrd="0" parTransId="{EB7FD8A5-107A-42DB-8E14-EDA745AB0AA9}" sibTransId="{B19A166E-50EC-4A05-9AF4-059CEB118F55}"/>
    <dgm:cxn modelId="{AC46F378-E21B-4B36-8619-9EF4C5CE05B6}" srcId="{826D2113-8195-43FD-AE8C-BE7136DC4644}" destId="{BED26735-DCC5-4371-B2ED-885583C37951}" srcOrd="1" destOrd="0" parTransId="{DB23928A-B7E3-48D1-BC8C-97ABA66D1EE4}" sibTransId="{DF61FB8B-B344-46BC-BF1B-38F240208C7A}"/>
    <dgm:cxn modelId="{2D5BFC79-5535-4B1D-83AC-2B2B80A1BAB9}" srcId="{CC22EBA3-EF21-49AF-8F3D-C74B3BF15487}" destId="{B46DD52A-C41B-43B9-9C26-521239F5EDCD}" srcOrd="2" destOrd="0" parTransId="{8530D640-9D27-4F64-ADC4-4984273DE33F}" sibTransId="{70170450-387D-440D-A630-F489E52AA46B}"/>
    <dgm:cxn modelId="{D1E77B7E-797F-4F02-9E38-18219946B178}" type="presOf" srcId="{CC22EBA3-EF21-49AF-8F3D-C74B3BF15487}" destId="{CD4A3388-0998-40E1-A2C8-08604FEBB86B}" srcOrd="0" destOrd="0" presId="urn:microsoft.com/office/officeart/2005/8/layout/hList1"/>
    <dgm:cxn modelId="{28ABF986-1B27-4442-8738-0E0B8BCB4B8B}" type="presOf" srcId="{B46DD52A-C41B-43B9-9C26-521239F5EDCD}" destId="{BAA79201-2B52-4D1C-978A-1970B87089D6}" srcOrd="0" destOrd="2" presId="urn:microsoft.com/office/officeart/2005/8/layout/hList1"/>
    <dgm:cxn modelId="{F4C36D87-AA32-4662-8A1B-1D3C58A5F54D}" type="presOf" srcId="{8EC778E7-6B70-4C9C-94AA-7C2A039C7C2E}" destId="{BF319323-C4AD-4590-976B-FB7C6A4A889F}" srcOrd="0" destOrd="0" presId="urn:microsoft.com/office/officeart/2005/8/layout/hList1"/>
    <dgm:cxn modelId="{1B49D788-3FC6-4ED9-B60B-3F4845CF05B5}" type="presOf" srcId="{B442902B-D0EC-47BD-B81C-69A4FCF0BC95}" destId="{4155F3C7-BB67-4BC3-9E94-9477A0AE4CC7}" srcOrd="0" destOrd="1" presId="urn:microsoft.com/office/officeart/2005/8/layout/hList1"/>
    <dgm:cxn modelId="{2A3F1790-8BCD-45AB-8FD8-9B63F0E6B2EF}" srcId="{CC22EBA3-EF21-49AF-8F3D-C74B3BF15487}" destId="{ADE7BA68-DA90-4006-A343-48907458F571}" srcOrd="0" destOrd="0" parTransId="{F0F1632A-3DD4-4CAE-8174-651C68F8DFB0}" sibTransId="{B87F6102-BB82-4A68-A6A5-F62F7DED573D}"/>
    <dgm:cxn modelId="{7E8CB891-054E-4891-946F-63EC58D4D242}" srcId="{CC22EBA3-EF21-49AF-8F3D-C74B3BF15487}" destId="{ADBDD5ED-EF18-4975-8EC9-99D4E575C25C}" srcOrd="1" destOrd="0" parTransId="{8C857366-E86E-4FA5-8ED0-8BCCE3A17108}" sibTransId="{C926C37E-BD09-4EDF-905D-EB81B6307615}"/>
    <dgm:cxn modelId="{660F4398-8715-4993-9CE5-25821400AA1C}" srcId="{8EC778E7-6B70-4C9C-94AA-7C2A039C7C2E}" destId="{D42D28C3-42E1-4B67-9C61-8B807CC65670}" srcOrd="0" destOrd="0" parTransId="{AD187566-DC46-4E0C-96EE-A2EB4825EF50}" sibTransId="{BACEEF36-9DC9-41CF-8915-BB28BC76CB7A}"/>
    <dgm:cxn modelId="{3ED4899A-51D7-4EE3-BC53-581429E9268E}" srcId="{BED26735-DCC5-4371-B2ED-885583C37951}" destId="{52748DEA-F041-4587-9710-AA8E0A5EDB5A}" srcOrd="2" destOrd="0" parTransId="{AE364251-4A9A-490D-B7DA-1D2531E1715D}" sibTransId="{1591B2FF-5D63-4A1F-B34C-3301F1B8B03B}"/>
    <dgm:cxn modelId="{9F00129F-6884-4AC7-B94D-248299B1E81C}" type="presOf" srcId="{ADE7BA68-DA90-4006-A343-48907458F571}" destId="{BAA79201-2B52-4D1C-978A-1970B87089D6}" srcOrd="0" destOrd="0" presId="urn:microsoft.com/office/officeart/2005/8/layout/hList1"/>
    <dgm:cxn modelId="{8B457FAF-7234-48A6-A196-FEFF43488D79}" srcId="{8EC778E7-6B70-4C9C-94AA-7C2A039C7C2E}" destId="{B442902B-D0EC-47BD-B81C-69A4FCF0BC95}" srcOrd="1" destOrd="0" parTransId="{55D52C38-3DEE-407A-96FB-C5682A227005}" sibTransId="{1E87CE17-34F8-4CA6-85FE-299D1238E92F}"/>
    <dgm:cxn modelId="{4FE12DC5-123A-4CE5-9641-073357E29469}" type="presOf" srcId="{245B81D0-34FC-418C-B7AC-9454D1D79FCB}" destId="{E2F08DFD-8209-4436-B5E0-0751DDF330DD}" srcOrd="0" destOrd="1" presId="urn:microsoft.com/office/officeart/2005/8/layout/hList1"/>
    <dgm:cxn modelId="{45AA66CC-0A39-4517-A890-0D76E33CABB9}" srcId="{826D2113-8195-43FD-AE8C-BE7136DC4644}" destId="{CC22EBA3-EF21-49AF-8F3D-C74B3BF15487}" srcOrd="0" destOrd="0" parTransId="{8010793D-0733-41E2-BBC1-8984579881CF}" sibTransId="{DE3685CD-BA38-4785-B364-6418AD29459F}"/>
    <dgm:cxn modelId="{BDC903D8-3E86-4764-9AF0-2A91C0EDA394}" type="presOf" srcId="{826D2113-8195-43FD-AE8C-BE7136DC4644}" destId="{F2B2068D-F6B7-4320-9CFA-C54B5393E332}" srcOrd="0" destOrd="0" presId="urn:microsoft.com/office/officeart/2005/8/layout/hList1"/>
    <dgm:cxn modelId="{602D25E8-CB7A-4977-B844-F0214E7DB735}" type="presOf" srcId="{8F238FEE-4B40-4427-B3FB-4729B0E8A30D}" destId="{E2F08DFD-8209-4436-B5E0-0751DDF330DD}" srcOrd="0" destOrd="0" presId="urn:microsoft.com/office/officeart/2005/8/layout/hList1"/>
    <dgm:cxn modelId="{FE20D0EB-4682-4C96-BEB7-274B16446FF1}" type="presOf" srcId="{D42D28C3-42E1-4B67-9C61-8B807CC65670}" destId="{4155F3C7-BB67-4BC3-9E94-9477A0AE4CC7}" srcOrd="0" destOrd="0" presId="urn:microsoft.com/office/officeart/2005/8/layout/hList1"/>
    <dgm:cxn modelId="{25961BF9-2B67-4E72-A9DB-E2BFBF2A140D}" srcId="{BED26735-DCC5-4371-B2ED-885583C37951}" destId="{8F238FEE-4B40-4427-B3FB-4729B0E8A30D}" srcOrd="0" destOrd="0" parTransId="{5AA00C95-D1D3-4702-9554-214CE2A51008}" sibTransId="{18A1E491-3445-47C8-AAFD-3F09476F6CD3}"/>
    <dgm:cxn modelId="{2DC9C9F9-9790-4EB5-AA7C-7AE6CC6784C2}" srcId="{BED26735-DCC5-4371-B2ED-885583C37951}" destId="{FC457786-A2C7-49DA-9380-C2192C0B3131}" srcOrd="3" destOrd="0" parTransId="{1CB776FF-F785-476A-8CE1-50420EF7EBEE}" sibTransId="{DE5B3F7D-D329-448C-9BAD-911DE263AA6E}"/>
    <dgm:cxn modelId="{4383C977-F07D-47ED-890B-2D59F57D338E}" type="presParOf" srcId="{F2B2068D-F6B7-4320-9CFA-C54B5393E332}" destId="{9E2B6BDC-8567-4DFB-8D94-CAE11A53198B}" srcOrd="0" destOrd="0" presId="urn:microsoft.com/office/officeart/2005/8/layout/hList1"/>
    <dgm:cxn modelId="{EE4CB88F-F787-4442-AD8D-9EF3BE8F7140}" type="presParOf" srcId="{9E2B6BDC-8567-4DFB-8D94-CAE11A53198B}" destId="{CD4A3388-0998-40E1-A2C8-08604FEBB86B}" srcOrd="0" destOrd="0" presId="urn:microsoft.com/office/officeart/2005/8/layout/hList1"/>
    <dgm:cxn modelId="{03DB54B0-3CB5-4987-BE68-D8524EDC266B}" type="presParOf" srcId="{9E2B6BDC-8567-4DFB-8D94-CAE11A53198B}" destId="{BAA79201-2B52-4D1C-978A-1970B87089D6}" srcOrd="1" destOrd="0" presId="urn:microsoft.com/office/officeart/2005/8/layout/hList1"/>
    <dgm:cxn modelId="{9FC1FAFF-BF7E-4302-B339-7597791D9546}" type="presParOf" srcId="{F2B2068D-F6B7-4320-9CFA-C54B5393E332}" destId="{38B81508-0A15-49A6-A149-6D633C129472}" srcOrd="1" destOrd="0" presId="urn:microsoft.com/office/officeart/2005/8/layout/hList1"/>
    <dgm:cxn modelId="{1731DE7B-8347-4A43-B61D-F5562B2B99E0}" type="presParOf" srcId="{F2B2068D-F6B7-4320-9CFA-C54B5393E332}" destId="{A4E37C92-7B31-462E-97B1-BC153782F2BA}" srcOrd="2" destOrd="0" presId="urn:microsoft.com/office/officeart/2005/8/layout/hList1"/>
    <dgm:cxn modelId="{F7EF6579-4158-4C9A-B5D2-B450C6EE6B67}" type="presParOf" srcId="{A4E37C92-7B31-462E-97B1-BC153782F2BA}" destId="{40D4A78A-1BD3-4823-90E3-64FD3AF32E42}" srcOrd="0" destOrd="0" presId="urn:microsoft.com/office/officeart/2005/8/layout/hList1"/>
    <dgm:cxn modelId="{239179A5-711F-4D88-875F-0C30CCCB517E}" type="presParOf" srcId="{A4E37C92-7B31-462E-97B1-BC153782F2BA}" destId="{E2F08DFD-8209-4436-B5E0-0751DDF330DD}" srcOrd="1" destOrd="0" presId="urn:microsoft.com/office/officeart/2005/8/layout/hList1"/>
    <dgm:cxn modelId="{3041BA36-09EE-47DF-B4AE-3AF2EEFA79D5}" type="presParOf" srcId="{F2B2068D-F6B7-4320-9CFA-C54B5393E332}" destId="{4E99A5A5-F632-4D90-AE8A-7F4A9753CBAE}" srcOrd="3" destOrd="0" presId="urn:microsoft.com/office/officeart/2005/8/layout/hList1"/>
    <dgm:cxn modelId="{37D0A8FF-9FED-4ED2-BC7E-541250D0F94F}" type="presParOf" srcId="{F2B2068D-F6B7-4320-9CFA-C54B5393E332}" destId="{62F253EA-E592-4B01-A2CD-7BED5BD5487D}" srcOrd="4" destOrd="0" presId="urn:microsoft.com/office/officeart/2005/8/layout/hList1"/>
    <dgm:cxn modelId="{16DBFE53-943E-4317-9540-726A0E784795}" type="presParOf" srcId="{62F253EA-E592-4B01-A2CD-7BED5BD5487D}" destId="{BF319323-C4AD-4590-976B-FB7C6A4A889F}" srcOrd="0" destOrd="0" presId="urn:microsoft.com/office/officeart/2005/8/layout/hList1"/>
    <dgm:cxn modelId="{0AD4938D-5093-4C01-9733-307F36031AE4}" type="presParOf" srcId="{62F253EA-E592-4B01-A2CD-7BED5BD5487D}" destId="{4155F3C7-BB67-4BC3-9E94-9477A0AE4CC7}" srcOrd="1" destOrd="0" presId="urn:microsoft.com/office/officeart/2005/8/layout/hList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EB8D413-6621-4D89-8914-22937DB0A927}" type="doc">
      <dgm:prSet loTypeId="urn:microsoft.com/office/officeart/2005/8/layout/matrix3" loCatId="matrix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FF7F397-77D4-4360-97C1-A4A610C9A920}">
      <dgm:prSet/>
      <dgm:spPr/>
      <dgm:t>
        <a:bodyPr/>
        <a:lstStyle/>
        <a:p>
          <a:r>
            <a:rPr lang="es-ES" b="1" dirty="0"/>
            <a:t>Objetivo</a:t>
          </a:r>
          <a:r>
            <a:rPr lang="es-ES" b="0" dirty="0"/>
            <a:t>: </a:t>
          </a:r>
        </a:p>
        <a:p>
          <a:r>
            <a:rPr lang="es-ES" b="0" dirty="0"/>
            <a:t>Aumentar el acceso y consumo de frutas, verduras y legumbres.</a:t>
          </a:r>
          <a:endParaRPr lang="en-US" dirty="0"/>
        </a:p>
      </dgm:t>
    </dgm:pt>
    <dgm:pt modelId="{142E86CB-45CA-4DB1-9F9C-777F5E521192}" type="parTrans" cxnId="{8D9681FF-B010-4FB2-BEA5-FD1AF2B3DF59}">
      <dgm:prSet/>
      <dgm:spPr/>
      <dgm:t>
        <a:bodyPr/>
        <a:lstStyle/>
        <a:p>
          <a:endParaRPr lang="en-US"/>
        </a:p>
      </dgm:t>
    </dgm:pt>
    <dgm:pt modelId="{46F76523-AE01-44FE-8823-EE98BAAC6EB6}" type="sibTrans" cxnId="{8D9681FF-B010-4FB2-BEA5-FD1AF2B3DF59}">
      <dgm:prSet/>
      <dgm:spPr/>
      <dgm:t>
        <a:bodyPr/>
        <a:lstStyle/>
        <a:p>
          <a:endParaRPr lang="en-US"/>
        </a:p>
      </dgm:t>
    </dgm:pt>
    <dgm:pt modelId="{7135AF0B-D398-4620-A923-148A09D421A6}">
      <dgm:prSet/>
      <dgm:spPr/>
      <dgm:t>
        <a:bodyPr/>
        <a:lstStyle/>
        <a:p>
          <a:r>
            <a:rPr lang="es-ES" b="1" dirty="0"/>
            <a:t>Propuesta</a:t>
          </a:r>
          <a:r>
            <a:rPr lang="es-ES" b="0" dirty="0"/>
            <a:t>: Implementar subsidios para frutas, verduras y legumbres, focalizando en grupos de bajos ingresos y zonas con acceso limitado a estos alimentos. </a:t>
          </a:r>
          <a:endParaRPr lang="en-US" dirty="0"/>
        </a:p>
      </dgm:t>
    </dgm:pt>
    <dgm:pt modelId="{3E63B6E2-4294-4655-A552-9F5F3FB5DE8F}" type="parTrans" cxnId="{959CE4A9-FFB1-4C07-9E45-B9EE94574640}">
      <dgm:prSet/>
      <dgm:spPr/>
      <dgm:t>
        <a:bodyPr/>
        <a:lstStyle/>
        <a:p>
          <a:endParaRPr lang="en-US"/>
        </a:p>
      </dgm:t>
    </dgm:pt>
    <dgm:pt modelId="{64D78D86-803A-47CB-87DB-BFDAD559E47E}" type="sibTrans" cxnId="{959CE4A9-FFB1-4C07-9E45-B9EE94574640}">
      <dgm:prSet/>
      <dgm:spPr/>
      <dgm:t>
        <a:bodyPr/>
        <a:lstStyle/>
        <a:p>
          <a:endParaRPr lang="en-US"/>
        </a:p>
      </dgm:t>
    </dgm:pt>
    <dgm:pt modelId="{BA1E2399-A6FD-43F4-80BC-6F26AD89683A}">
      <dgm:prSet/>
      <dgm:spPr/>
      <dgm:t>
        <a:bodyPr/>
        <a:lstStyle/>
        <a:p>
          <a:r>
            <a:rPr lang="es-ES" b="1" dirty="0"/>
            <a:t>Evaluación</a:t>
          </a:r>
          <a:r>
            <a:rPr lang="es-ES" b="0" dirty="0"/>
            <a:t>: Monitorear las ventas y el consumo de frutas, verduras y legumbres a nivel poblacional.</a:t>
          </a:r>
          <a:endParaRPr lang="en-US" dirty="0"/>
        </a:p>
      </dgm:t>
    </dgm:pt>
    <dgm:pt modelId="{A3DCD4FF-D94F-4007-8E09-7C664B8B8671}" type="parTrans" cxnId="{18DE3BB9-4B76-463F-891F-FB1CCC259104}">
      <dgm:prSet/>
      <dgm:spPr/>
      <dgm:t>
        <a:bodyPr/>
        <a:lstStyle/>
        <a:p>
          <a:endParaRPr lang="en-US"/>
        </a:p>
      </dgm:t>
    </dgm:pt>
    <dgm:pt modelId="{DFD1849E-6A85-49EC-9821-C635CBC2C9D2}" type="sibTrans" cxnId="{18DE3BB9-4B76-463F-891F-FB1CCC259104}">
      <dgm:prSet/>
      <dgm:spPr/>
      <dgm:t>
        <a:bodyPr/>
        <a:lstStyle/>
        <a:p>
          <a:endParaRPr lang="en-US"/>
        </a:p>
      </dgm:t>
    </dgm:pt>
    <dgm:pt modelId="{78E66BFF-CF19-40A4-A059-5664A05ED36B}">
      <dgm:prSet/>
      <dgm:spPr/>
      <dgm:t>
        <a:bodyPr/>
        <a:lstStyle/>
        <a:p>
          <a:r>
            <a:rPr lang="es-ES" b="1" dirty="0"/>
            <a:t>Resultado esperado:</a:t>
          </a:r>
        </a:p>
        <a:p>
          <a:r>
            <a:rPr lang="es-ES" b="0" dirty="0"/>
            <a:t>- Aumento en el consumo de frutas, verduras y legumbres.</a:t>
          </a:r>
        </a:p>
        <a:p>
          <a:r>
            <a:rPr lang="es-ES" b="0" dirty="0"/>
            <a:t>Mejora en la calidad de la dieta.</a:t>
          </a:r>
        </a:p>
        <a:p>
          <a:r>
            <a:rPr lang="es-ES" b="0" dirty="0"/>
            <a:t>Reducción en ENT.</a:t>
          </a:r>
          <a:endParaRPr lang="en-US" dirty="0"/>
        </a:p>
      </dgm:t>
    </dgm:pt>
    <dgm:pt modelId="{07BC355B-8A43-4B44-9DC4-468B4AA4DF98}" type="parTrans" cxnId="{93B2CB34-CA9E-4E4B-9A95-A29BFBA4F969}">
      <dgm:prSet/>
      <dgm:spPr/>
      <dgm:t>
        <a:bodyPr/>
        <a:lstStyle/>
        <a:p>
          <a:endParaRPr lang="en-US"/>
        </a:p>
      </dgm:t>
    </dgm:pt>
    <dgm:pt modelId="{4B1829A0-B0A3-4FCD-9339-D7D381C7C31B}" type="sibTrans" cxnId="{93B2CB34-CA9E-4E4B-9A95-A29BFBA4F969}">
      <dgm:prSet/>
      <dgm:spPr/>
      <dgm:t>
        <a:bodyPr/>
        <a:lstStyle/>
        <a:p>
          <a:endParaRPr lang="en-US"/>
        </a:p>
      </dgm:t>
    </dgm:pt>
    <dgm:pt modelId="{61E4B55F-2A95-470A-B679-ED8F76EF6F9E}" type="pres">
      <dgm:prSet presAssocID="{9EB8D413-6621-4D89-8914-22937DB0A927}" presName="matrix" presStyleCnt="0">
        <dgm:presLayoutVars>
          <dgm:chMax val="1"/>
          <dgm:dir/>
          <dgm:resizeHandles val="exact"/>
        </dgm:presLayoutVars>
      </dgm:prSet>
      <dgm:spPr/>
    </dgm:pt>
    <dgm:pt modelId="{2BB6040C-F4C7-4AC9-BD31-55445D3629C3}" type="pres">
      <dgm:prSet presAssocID="{9EB8D413-6621-4D89-8914-22937DB0A927}" presName="diamond" presStyleLbl="bgShp" presStyleIdx="0" presStyleCnt="1"/>
      <dgm:spPr/>
    </dgm:pt>
    <dgm:pt modelId="{7E91E9B7-12D3-4AA1-9448-B3F639A1F908}" type="pres">
      <dgm:prSet presAssocID="{9EB8D413-6621-4D89-8914-22937DB0A927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2C53A6B0-46A2-46B9-A3F4-C30EC331CF3B}" type="pres">
      <dgm:prSet presAssocID="{9EB8D413-6621-4D89-8914-22937DB0A927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FDA07F8-6E3D-426E-98C0-405D1D8ED1F1}" type="pres">
      <dgm:prSet presAssocID="{9EB8D413-6621-4D89-8914-22937DB0A927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AF9F8B1-3065-4BB7-88E4-8930FFE78BE1}" type="pres">
      <dgm:prSet presAssocID="{9EB8D413-6621-4D89-8914-22937DB0A927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C7E9471C-2EC4-41D2-A48E-89999E3A4F8C}" type="presOf" srcId="{9EB8D413-6621-4D89-8914-22937DB0A927}" destId="{61E4B55F-2A95-470A-B679-ED8F76EF6F9E}" srcOrd="0" destOrd="0" presId="urn:microsoft.com/office/officeart/2005/8/layout/matrix3"/>
    <dgm:cxn modelId="{93B2CB34-CA9E-4E4B-9A95-A29BFBA4F969}" srcId="{9EB8D413-6621-4D89-8914-22937DB0A927}" destId="{78E66BFF-CF19-40A4-A059-5664A05ED36B}" srcOrd="3" destOrd="0" parTransId="{07BC355B-8A43-4B44-9DC4-468B4AA4DF98}" sibTransId="{4B1829A0-B0A3-4FCD-9339-D7D381C7C31B}"/>
    <dgm:cxn modelId="{AE4F9763-30BA-4881-A98D-BD8D0CC7F32D}" type="presOf" srcId="{0FF7F397-77D4-4360-97C1-A4A610C9A920}" destId="{7E91E9B7-12D3-4AA1-9448-B3F639A1F908}" srcOrd="0" destOrd="0" presId="urn:microsoft.com/office/officeart/2005/8/layout/matrix3"/>
    <dgm:cxn modelId="{FF048F8B-3310-4E81-B6A2-D9AB860CBAA7}" type="presOf" srcId="{78E66BFF-CF19-40A4-A059-5664A05ED36B}" destId="{CAF9F8B1-3065-4BB7-88E4-8930FFE78BE1}" srcOrd="0" destOrd="0" presId="urn:microsoft.com/office/officeart/2005/8/layout/matrix3"/>
    <dgm:cxn modelId="{3177F89E-D96A-4226-8AF7-7993CC9975BE}" type="presOf" srcId="{BA1E2399-A6FD-43F4-80BC-6F26AD89683A}" destId="{EFDA07F8-6E3D-426E-98C0-405D1D8ED1F1}" srcOrd="0" destOrd="0" presId="urn:microsoft.com/office/officeart/2005/8/layout/matrix3"/>
    <dgm:cxn modelId="{AAA3FEA8-713E-4BC5-B8F1-286B35A7AE6E}" type="presOf" srcId="{7135AF0B-D398-4620-A923-148A09D421A6}" destId="{2C53A6B0-46A2-46B9-A3F4-C30EC331CF3B}" srcOrd="0" destOrd="0" presId="urn:microsoft.com/office/officeart/2005/8/layout/matrix3"/>
    <dgm:cxn modelId="{959CE4A9-FFB1-4C07-9E45-B9EE94574640}" srcId="{9EB8D413-6621-4D89-8914-22937DB0A927}" destId="{7135AF0B-D398-4620-A923-148A09D421A6}" srcOrd="1" destOrd="0" parTransId="{3E63B6E2-4294-4655-A552-9F5F3FB5DE8F}" sibTransId="{64D78D86-803A-47CB-87DB-BFDAD559E47E}"/>
    <dgm:cxn modelId="{18DE3BB9-4B76-463F-891F-FB1CCC259104}" srcId="{9EB8D413-6621-4D89-8914-22937DB0A927}" destId="{BA1E2399-A6FD-43F4-80BC-6F26AD89683A}" srcOrd="2" destOrd="0" parTransId="{A3DCD4FF-D94F-4007-8E09-7C664B8B8671}" sibTransId="{DFD1849E-6A85-49EC-9821-C635CBC2C9D2}"/>
    <dgm:cxn modelId="{8D9681FF-B010-4FB2-BEA5-FD1AF2B3DF59}" srcId="{9EB8D413-6621-4D89-8914-22937DB0A927}" destId="{0FF7F397-77D4-4360-97C1-A4A610C9A920}" srcOrd="0" destOrd="0" parTransId="{142E86CB-45CA-4DB1-9F9C-777F5E521192}" sibTransId="{46F76523-AE01-44FE-8823-EE98BAAC6EB6}"/>
    <dgm:cxn modelId="{A186B36B-E4E8-41DA-877E-6C7F380374DD}" type="presParOf" srcId="{61E4B55F-2A95-470A-B679-ED8F76EF6F9E}" destId="{2BB6040C-F4C7-4AC9-BD31-55445D3629C3}" srcOrd="0" destOrd="0" presId="urn:microsoft.com/office/officeart/2005/8/layout/matrix3"/>
    <dgm:cxn modelId="{E57EF96C-5425-4672-91A4-7D7202FE2D57}" type="presParOf" srcId="{61E4B55F-2A95-470A-B679-ED8F76EF6F9E}" destId="{7E91E9B7-12D3-4AA1-9448-B3F639A1F908}" srcOrd="1" destOrd="0" presId="urn:microsoft.com/office/officeart/2005/8/layout/matrix3"/>
    <dgm:cxn modelId="{C5975409-95AA-4877-A8CA-72C1720D4D8C}" type="presParOf" srcId="{61E4B55F-2A95-470A-B679-ED8F76EF6F9E}" destId="{2C53A6B0-46A2-46B9-A3F4-C30EC331CF3B}" srcOrd="2" destOrd="0" presId="urn:microsoft.com/office/officeart/2005/8/layout/matrix3"/>
    <dgm:cxn modelId="{CA453FC1-D72D-4C48-8D09-737FD118760F}" type="presParOf" srcId="{61E4B55F-2A95-470A-B679-ED8F76EF6F9E}" destId="{EFDA07F8-6E3D-426E-98C0-405D1D8ED1F1}" srcOrd="3" destOrd="0" presId="urn:microsoft.com/office/officeart/2005/8/layout/matrix3"/>
    <dgm:cxn modelId="{7C0465AE-EC7D-49F0-9EAA-C8FB9B10BE5F}" type="presParOf" srcId="{61E4B55F-2A95-470A-B679-ED8F76EF6F9E}" destId="{CAF9F8B1-3065-4BB7-88E4-8930FFE78BE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58E5E8C-8700-4CE9-989D-BE0DB4631F60}" type="doc">
      <dgm:prSet loTypeId="urn:microsoft.com/office/officeart/2005/8/layout/matrix3" loCatId="matrix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5FCE5FB-1FA4-4CFD-9974-CBC576A8F9D7}">
      <dgm:prSet custT="1"/>
      <dgm:spPr/>
      <dgm:t>
        <a:bodyPr/>
        <a:lstStyle/>
        <a:p>
          <a:r>
            <a:rPr lang="es-ES" sz="1200" b="1" dirty="0"/>
            <a:t>Objetivo</a:t>
          </a:r>
          <a:r>
            <a:rPr lang="es-ES" sz="1200" b="0" dirty="0"/>
            <a:t>:</a:t>
          </a:r>
        </a:p>
        <a:p>
          <a:r>
            <a:rPr lang="es-ES" sz="1200" b="0" dirty="0"/>
            <a:t> Reducir la influencia del marketing de alimentos no saludables en las decisiones alimentarias.</a:t>
          </a:r>
          <a:endParaRPr lang="en-US" sz="1200" dirty="0"/>
        </a:p>
      </dgm:t>
    </dgm:pt>
    <dgm:pt modelId="{7C230660-84D9-4D96-8A2D-011F291BC832}" type="parTrans" cxnId="{22222FC4-9176-42DA-AC3D-D11DF4425DFC}">
      <dgm:prSet/>
      <dgm:spPr/>
      <dgm:t>
        <a:bodyPr/>
        <a:lstStyle/>
        <a:p>
          <a:endParaRPr lang="en-US" sz="2800"/>
        </a:p>
      </dgm:t>
    </dgm:pt>
    <dgm:pt modelId="{29183BF1-1D24-4A06-9E96-526E5D369B94}" type="sibTrans" cxnId="{22222FC4-9176-42DA-AC3D-D11DF4425DFC}">
      <dgm:prSet/>
      <dgm:spPr/>
      <dgm:t>
        <a:bodyPr/>
        <a:lstStyle/>
        <a:p>
          <a:endParaRPr lang="en-US" sz="2800"/>
        </a:p>
      </dgm:t>
    </dgm:pt>
    <dgm:pt modelId="{5004A1ED-4587-4A27-96E0-E17C05DB7CEC}">
      <dgm:prSet custT="1"/>
      <dgm:spPr/>
      <dgm:t>
        <a:bodyPr/>
        <a:lstStyle/>
        <a:p>
          <a:r>
            <a:rPr lang="es-ES" sz="1050" b="1" dirty="0"/>
            <a:t>Propuesta</a:t>
          </a:r>
          <a:r>
            <a:rPr lang="es-ES" sz="1050" b="0" dirty="0"/>
            <a:t>:</a:t>
          </a:r>
        </a:p>
        <a:p>
          <a:r>
            <a:rPr lang="es-ES" sz="1050" b="0" dirty="0"/>
            <a:t>Ampliar restricción de la publicidad de alimentos no saludables en medios masivos, especialmente la dirigida a adolescentes.</a:t>
          </a:r>
        </a:p>
        <a:p>
          <a:r>
            <a:rPr lang="es-ES" sz="1050" b="0" dirty="0"/>
            <a:t>Regular la promoción en puntos de venta.</a:t>
          </a:r>
          <a:endParaRPr lang="en-US" sz="1050" dirty="0"/>
        </a:p>
      </dgm:t>
    </dgm:pt>
    <dgm:pt modelId="{562C9411-5DF8-468B-8C2B-6F6889B827F3}" type="parTrans" cxnId="{DB4F1BCF-7DA7-446D-8CE5-692CFDADFC68}">
      <dgm:prSet/>
      <dgm:spPr/>
      <dgm:t>
        <a:bodyPr/>
        <a:lstStyle/>
        <a:p>
          <a:endParaRPr lang="en-US" sz="2800"/>
        </a:p>
      </dgm:t>
    </dgm:pt>
    <dgm:pt modelId="{0C74123B-250A-49EC-BBBB-23F7FB62AA07}" type="sibTrans" cxnId="{DB4F1BCF-7DA7-446D-8CE5-692CFDADFC68}">
      <dgm:prSet/>
      <dgm:spPr/>
      <dgm:t>
        <a:bodyPr/>
        <a:lstStyle/>
        <a:p>
          <a:endParaRPr lang="en-US" sz="2800"/>
        </a:p>
      </dgm:t>
    </dgm:pt>
    <dgm:pt modelId="{491A6FA5-5893-47CB-BDC5-50DFC8003A01}">
      <dgm:prSet custT="1"/>
      <dgm:spPr/>
      <dgm:t>
        <a:bodyPr/>
        <a:lstStyle/>
        <a:p>
          <a:r>
            <a:rPr lang="es-ES" sz="1200" b="1" dirty="0"/>
            <a:t>Evaluación</a:t>
          </a:r>
          <a:r>
            <a:rPr lang="es-ES" sz="1200" b="0" dirty="0"/>
            <a:t>:</a:t>
          </a:r>
        </a:p>
        <a:p>
          <a:r>
            <a:rPr lang="es-ES" sz="1200" b="0" dirty="0"/>
            <a:t>Monitorear la exposición a la publicidad de alimentos no saludables.</a:t>
          </a:r>
        </a:p>
        <a:p>
          <a:r>
            <a:rPr lang="es-ES" sz="1200" b="0" dirty="0"/>
            <a:t>Analizar los patrones de consumo de alimentos.</a:t>
          </a:r>
          <a:endParaRPr lang="en-US" sz="1200" dirty="0"/>
        </a:p>
      </dgm:t>
    </dgm:pt>
    <dgm:pt modelId="{2D93BB75-B8CF-49AB-BFBC-07C96F3978C3}" type="parTrans" cxnId="{9B1F55BE-35A4-42EF-8FA6-44FBC9100FBB}">
      <dgm:prSet/>
      <dgm:spPr/>
      <dgm:t>
        <a:bodyPr/>
        <a:lstStyle/>
        <a:p>
          <a:endParaRPr lang="en-US" sz="2800"/>
        </a:p>
      </dgm:t>
    </dgm:pt>
    <dgm:pt modelId="{5DE1DAD7-4119-44DD-9E18-A3AA2F2326AA}" type="sibTrans" cxnId="{9B1F55BE-35A4-42EF-8FA6-44FBC9100FBB}">
      <dgm:prSet/>
      <dgm:spPr/>
      <dgm:t>
        <a:bodyPr/>
        <a:lstStyle/>
        <a:p>
          <a:endParaRPr lang="en-US" sz="2800"/>
        </a:p>
      </dgm:t>
    </dgm:pt>
    <dgm:pt modelId="{A077E09E-F4BB-44C4-9D36-1FA52F694838}">
      <dgm:prSet custT="1"/>
      <dgm:spPr/>
      <dgm:t>
        <a:bodyPr/>
        <a:lstStyle/>
        <a:p>
          <a:r>
            <a:rPr lang="es-ES" sz="1200" b="1" dirty="0"/>
            <a:t>Resultado esperado</a:t>
          </a:r>
        </a:p>
        <a:p>
          <a:r>
            <a:rPr lang="es-ES" sz="1200" b="0" dirty="0"/>
            <a:t>Reducción del consumo de alimentos no saludables.</a:t>
          </a:r>
        </a:p>
        <a:p>
          <a:r>
            <a:rPr lang="es-ES" sz="1200" b="0" dirty="0"/>
            <a:t>Mejora en la calidad de la dieta. Reducción en ENT.</a:t>
          </a:r>
        </a:p>
        <a:p>
          <a:r>
            <a:rPr lang="es-ES" sz="1200" b="0" dirty="0"/>
            <a:t>Transformación de AA.</a:t>
          </a:r>
          <a:endParaRPr lang="en-US" sz="1200" dirty="0"/>
        </a:p>
      </dgm:t>
    </dgm:pt>
    <dgm:pt modelId="{9846961A-23D6-4DE3-A857-8586F52D3EA9}" type="parTrans" cxnId="{96C55FF5-E343-4790-874F-9ACD3390CB8A}">
      <dgm:prSet/>
      <dgm:spPr/>
      <dgm:t>
        <a:bodyPr/>
        <a:lstStyle/>
        <a:p>
          <a:endParaRPr lang="en-US" sz="2800"/>
        </a:p>
      </dgm:t>
    </dgm:pt>
    <dgm:pt modelId="{24F610F1-0FE4-4953-B850-66B0AAC265CC}" type="sibTrans" cxnId="{96C55FF5-E343-4790-874F-9ACD3390CB8A}">
      <dgm:prSet/>
      <dgm:spPr/>
      <dgm:t>
        <a:bodyPr/>
        <a:lstStyle/>
        <a:p>
          <a:endParaRPr lang="en-US" sz="2800"/>
        </a:p>
      </dgm:t>
    </dgm:pt>
    <dgm:pt modelId="{AC575BB7-0FD8-42B6-90F0-1B5E2FB43961}" type="pres">
      <dgm:prSet presAssocID="{D58E5E8C-8700-4CE9-989D-BE0DB4631F60}" presName="matrix" presStyleCnt="0">
        <dgm:presLayoutVars>
          <dgm:chMax val="1"/>
          <dgm:dir/>
          <dgm:resizeHandles val="exact"/>
        </dgm:presLayoutVars>
      </dgm:prSet>
      <dgm:spPr/>
    </dgm:pt>
    <dgm:pt modelId="{EE63E693-A52E-4E75-82CA-E207B8872497}" type="pres">
      <dgm:prSet presAssocID="{D58E5E8C-8700-4CE9-989D-BE0DB4631F60}" presName="diamond" presStyleLbl="bgShp" presStyleIdx="0" presStyleCnt="1"/>
      <dgm:spPr/>
    </dgm:pt>
    <dgm:pt modelId="{EB905F4A-8F01-4F5C-9AAF-309D024A6C13}" type="pres">
      <dgm:prSet presAssocID="{D58E5E8C-8700-4CE9-989D-BE0DB4631F60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4C64C529-B1A2-4ABB-92A5-2D4D51FCF3FA}" type="pres">
      <dgm:prSet presAssocID="{D58E5E8C-8700-4CE9-989D-BE0DB4631F60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E62308E-4B22-49A4-BB68-8F5158795165}" type="pres">
      <dgm:prSet presAssocID="{D58E5E8C-8700-4CE9-989D-BE0DB4631F60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069FD837-1F64-418D-B0A9-B80BF566D883}" type="pres">
      <dgm:prSet presAssocID="{D58E5E8C-8700-4CE9-989D-BE0DB4631F60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50C09505-5335-41A0-BF08-641342EA0E68}" type="presOf" srcId="{491A6FA5-5893-47CB-BDC5-50DFC8003A01}" destId="{4E62308E-4B22-49A4-BB68-8F5158795165}" srcOrd="0" destOrd="0" presId="urn:microsoft.com/office/officeart/2005/8/layout/matrix3"/>
    <dgm:cxn modelId="{9334EB22-5BC7-47CE-B43D-716DAE049D2C}" type="presOf" srcId="{C5FCE5FB-1FA4-4CFD-9974-CBC576A8F9D7}" destId="{EB905F4A-8F01-4F5C-9AAF-309D024A6C13}" srcOrd="0" destOrd="0" presId="urn:microsoft.com/office/officeart/2005/8/layout/matrix3"/>
    <dgm:cxn modelId="{9B1F55BE-35A4-42EF-8FA6-44FBC9100FBB}" srcId="{D58E5E8C-8700-4CE9-989D-BE0DB4631F60}" destId="{491A6FA5-5893-47CB-BDC5-50DFC8003A01}" srcOrd="2" destOrd="0" parTransId="{2D93BB75-B8CF-49AB-BFBC-07C96F3978C3}" sibTransId="{5DE1DAD7-4119-44DD-9E18-A3AA2F2326AA}"/>
    <dgm:cxn modelId="{757575C1-C8ED-4C9F-859B-E6D27490EE2F}" type="presOf" srcId="{5004A1ED-4587-4A27-96E0-E17C05DB7CEC}" destId="{4C64C529-B1A2-4ABB-92A5-2D4D51FCF3FA}" srcOrd="0" destOrd="0" presId="urn:microsoft.com/office/officeart/2005/8/layout/matrix3"/>
    <dgm:cxn modelId="{22222FC4-9176-42DA-AC3D-D11DF4425DFC}" srcId="{D58E5E8C-8700-4CE9-989D-BE0DB4631F60}" destId="{C5FCE5FB-1FA4-4CFD-9974-CBC576A8F9D7}" srcOrd="0" destOrd="0" parTransId="{7C230660-84D9-4D96-8A2D-011F291BC832}" sibTransId="{29183BF1-1D24-4A06-9E96-526E5D369B94}"/>
    <dgm:cxn modelId="{DB4F1BCF-7DA7-446D-8CE5-692CFDADFC68}" srcId="{D58E5E8C-8700-4CE9-989D-BE0DB4631F60}" destId="{5004A1ED-4587-4A27-96E0-E17C05DB7CEC}" srcOrd="1" destOrd="0" parTransId="{562C9411-5DF8-468B-8C2B-6F6889B827F3}" sibTransId="{0C74123B-250A-49EC-BBBB-23F7FB62AA07}"/>
    <dgm:cxn modelId="{DF6F9BF1-EDC7-4B06-B022-5781E9909D8C}" type="presOf" srcId="{D58E5E8C-8700-4CE9-989D-BE0DB4631F60}" destId="{AC575BB7-0FD8-42B6-90F0-1B5E2FB43961}" srcOrd="0" destOrd="0" presId="urn:microsoft.com/office/officeart/2005/8/layout/matrix3"/>
    <dgm:cxn modelId="{96C55FF5-E343-4790-874F-9ACD3390CB8A}" srcId="{D58E5E8C-8700-4CE9-989D-BE0DB4631F60}" destId="{A077E09E-F4BB-44C4-9D36-1FA52F694838}" srcOrd="3" destOrd="0" parTransId="{9846961A-23D6-4DE3-A857-8586F52D3EA9}" sibTransId="{24F610F1-0FE4-4953-B850-66B0AAC265CC}"/>
    <dgm:cxn modelId="{9E42A0FE-6722-40F4-AF9E-8CE8CEAD7BCA}" type="presOf" srcId="{A077E09E-F4BB-44C4-9D36-1FA52F694838}" destId="{069FD837-1F64-418D-B0A9-B80BF566D883}" srcOrd="0" destOrd="0" presId="urn:microsoft.com/office/officeart/2005/8/layout/matrix3"/>
    <dgm:cxn modelId="{6A4CEB72-E0B9-4838-B0FD-ABEA45FA042B}" type="presParOf" srcId="{AC575BB7-0FD8-42B6-90F0-1B5E2FB43961}" destId="{EE63E693-A52E-4E75-82CA-E207B8872497}" srcOrd="0" destOrd="0" presId="urn:microsoft.com/office/officeart/2005/8/layout/matrix3"/>
    <dgm:cxn modelId="{204E5A81-EA44-49EA-82A4-28DEFD892A3C}" type="presParOf" srcId="{AC575BB7-0FD8-42B6-90F0-1B5E2FB43961}" destId="{EB905F4A-8F01-4F5C-9AAF-309D024A6C13}" srcOrd="1" destOrd="0" presId="urn:microsoft.com/office/officeart/2005/8/layout/matrix3"/>
    <dgm:cxn modelId="{89DBAC81-279D-4129-AA90-E5FDC821D607}" type="presParOf" srcId="{AC575BB7-0FD8-42B6-90F0-1B5E2FB43961}" destId="{4C64C529-B1A2-4ABB-92A5-2D4D51FCF3FA}" srcOrd="2" destOrd="0" presId="urn:microsoft.com/office/officeart/2005/8/layout/matrix3"/>
    <dgm:cxn modelId="{343D838B-944D-49E3-B9FF-63A9F78ABC46}" type="presParOf" srcId="{AC575BB7-0FD8-42B6-90F0-1B5E2FB43961}" destId="{4E62308E-4B22-49A4-BB68-8F5158795165}" srcOrd="3" destOrd="0" presId="urn:microsoft.com/office/officeart/2005/8/layout/matrix3"/>
    <dgm:cxn modelId="{CCA5211F-94A3-4C95-8AA7-8330E4660F32}" type="presParOf" srcId="{AC575BB7-0FD8-42B6-90F0-1B5E2FB43961}" destId="{069FD837-1F64-418D-B0A9-B80BF566D88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8B54535-64EE-4F33-82D2-125A5A85B2F6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E1ECF43-698F-495B-BE00-37C5AD3F88F5}">
      <dgm:prSet/>
      <dgm:spPr/>
      <dgm:t>
        <a:bodyPr/>
        <a:lstStyle/>
        <a:p>
          <a:pPr>
            <a:lnSpc>
              <a:spcPct val="100000"/>
            </a:lnSpc>
          </a:pPr>
          <a:r>
            <a:rPr lang="es-ES"/>
            <a:t>En conclusión, la elección de políticas públicas basadas en subsidios y restricciones al marketing de alimentos no saludables responde tanto a la evidencia de su efectividad como a un contexto político y social favorable para su implementación. </a:t>
          </a:r>
          <a:endParaRPr lang="en-US"/>
        </a:p>
      </dgm:t>
    </dgm:pt>
    <dgm:pt modelId="{B8F03A7E-5119-4FF0-8F64-B35A9C6988DF}" type="parTrans" cxnId="{4F90A152-D334-4317-895D-24BB592D8AEC}">
      <dgm:prSet/>
      <dgm:spPr/>
      <dgm:t>
        <a:bodyPr/>
        <a:lstStyle/>
        <a:p>
          <a:endParaRPr lang="en-US"/>
        </a:p>
      </dgm:t>
    </dgm:pt>
    <dgm:pt modelId="{C0B333E6-C5DE-4307-81A9-696F4F8C037C}" type="sibTrans" cxnId="{4F90A152-D334-4317-895D-24BB592D8AEC}">
      <dgm:prSet/>
      <dgm:spPr/>
      <dgm:t>
        <a:bodyPr/>
        <a:lstStyle/>
        <a:p>
          <a:endParaRPr lang="en-US"/>
        </a:p>
      </dgm:t>
    </dgm:pt>
    <dgm:pt modelId="{9D76B0E0-3DA8-4D56-8448-C9F9317EC1EA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dirty="0"/>
            <a:t>La creciente preocupación por las enfermedades no transmisibles  como el cáncer y la mala alimentación ha generado un mayor respaldo social para estas políticas, especialmente en sectores vulnerables que enfrentan dificultades económicas para acceder a una dieta saludable</a:t>
          </a:r>
          <a:endParaRPr lang="en-US" dirty="0"/>
        </a:p>
      </dgm:t>
    </dgm:pt>
    <dgm:pt modelId="{22692ED4-035F-4430-A56B-B46A27F93C91}" type="parTrans" cxnId="{A161FBB2-22B0-4190-A08B-D88CBB01E05F}">
      <dgm:prSet/>
      <dgm:spPr/>
      <dgm:t>
        <a:bodyPr/>
        <a:lstStyle/>
        <a:p>
          <a:endParaRPr lang="en-US"/>
        </a:p>
      </dgm:t>
    </dgm:pt>
    <dgm:pt modelId="{E87C4E6C-B02B-4A84-974A-07F8FD2AF320}" type="sibTrans" cxnId="{A161FBB2-22B0-4190-A08B-D88CBB01E05F}">
      <dgm:prSet/>
      <dgm:spPr/>
      <dgm:t>
        <a:bodyPr/>
        <a:lstStyle/>
        <a:p>
          <a:endParaRPr lang="en-US"/>
        </a:p>
      </dgm:t>
    </dgm:pt>
    <dgm:pt modelId="{872F170C-3A77-4465-8437-27A125FB396D}">
      <dgm:prSet/>
      <dgm:spPr/>
      <dgm:t>
        <a:bodyPr/>
        <a:lstStyle/>
        <a:p>
          <a:pPr>
            <a:lnSpc>
              <a:spcPct val="100000"/>
            </a:lnSpc>
          </a:pPr>
          <a:r>
            <a:rPr lang="es-ES" b="1" dirty="0"/>
            <a:t>En un entorno político que prioriza la salud pública, la equidad y la justicia social, estas medidas se presentan como viables y sostenibles</a:t>
          </a:r>
          <a:r>
            <a:rPr lang="es-ES" dirty="0"/>
            <a:t>, creando un marco propicio para su adopción y respaldadas por la ciudadanía, lo que contribuirá a </a:t>
          </a:r>
          <a:r>
            <a:rPr lang="es-ES" b="1" dirty="0"/>
            <a:t>una transformación positiva en los hábitos alimentarios de la población.</a:t>
          </a:r>
          <a:endParaRPr lang="en-US" b="1" dirty="0"/>
        </a:p>
      </dgm:t>
    </dgm:pt>
    <dgm:pt modelId="{0F9D2305-9BEB-44D3-9A50-2A76C243242F}" type="parTrans" cxnId="{22315D03-20C1-4F0F-8073-3D9694B64990}">
      <dgm:prSet/>
      <dgm:spPr/>
      <dgm:t>
        <a:bodyPr/>
        <a:lstStyle/>
        <a:p>
          <a:endParaRPr lang="en-US"/>
        </a:p>
      </dgm:t>
    </dgm:pt>
    <dgm:pt modelId="{B48F254B-8D4F-40C5-8C3E-C3477C5B487F}" type="sibTrans" cxnId="{22315D03-20C1-4F0F-8073-3D9694B64990}">
      <dgm:prSet/>
      <dgm:spPr/>
      <dgm:t>
        <a:bodyPr/>
        <a:lstStyle/>
        <a:p>
          <a:endParaRPr lang="en-US"/>
        </a:p>
      </dgm:t>
    </dgm:pt>
    <dgm:pt modelId="{70278C40-B71B-4A44-9BDC-934105AC7856}" type="pres">
      <dgm:prSet presAssocID="{A8B54535-64EE-4F33-82D2-125A5A85B2F6}" presName="root" presStyleCnt="0">
        <dgm:presLayoutVars>
          <dgm:dir/>
          <dgm:resizeHandles val="exact"/>
        </dgm:presLayoutVars>
      </dgm:prSet>
      <dgm:spPr/>
    </dgm:pt>
    <dgm:pt modelId="{B1069501-E223-440E-94DE-BE62EBE7022C}" type="pres">
      <dgm:prSet presAssocID="{BE1ECF43-698F-495B-BE00-37C5AD3F88F5}" presName="compNode" presStyleCnt="0"/>
      <dgm:spPr/>
    </dgm:pt>
    <dgm:pt modelId="{6DA3EAE8-F8AA-4E4D-95D1-7BE986443235}" type="pres">
      <dgm:prSet presAssocID="{BE1ECF43-698F-495B-BE00-37C5AD3F88F5}" presName="bgRect" presStyleLbl="bgShp" presStyleIdx="0" presStyleCnt="3"/>
      <dgm:spPr/>
    </dgm:pt>
    <dgm:pt modelId="{924F8EA7-3F7A-4579-8627-45BAB6FD6865}" type="pres">
      <dgm:prSet presAssocID="{BE1ECF43-698F-495B-BE00-37C5AD3F88F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echa derecha con relleno sólido"/>
        </a:ext>
      </dgm:extLst>
    </dgm:pt>
    <dgm:pt modelId="{0C9B70B2-9BD0-4177-B7FD-736FCD754BE1}" type="pres">
      <dgm:prSet presAssocID="{BE1ECF43-698F-495B-BE00-37C5AD3F88F5}" presName="spaceRect" presStyleCnt="0"/>
      <dgm:spPr/>
    </dgm:pt>
    <dgm:pt modelId="{91F27AB5-4079-4070-84E2-6D80C6DD73A5}" type="pres">
      <dgm:prSet presAssocID="{BE1ECF43-698F-495B-BE00-37C5AD3F88F5}" presName="parTx" presStyleLbl="revTx" presStyleIdx="0" presStyleCnt="3">
        <dgm:presLayoutVars>
          <dgm:chMax val="0"/>
          <dgm:chPref val="0"/>
        </dgm:presLayoutVars>
      </dgm:prSet>
      <dgm:spPr/>
    </dgm:pt>
    <dgm:pt modelId="{1065690E-66A8-4FAD-94FA-8AA3D8D26449}" type="pres">
      <dgm:prSet presAssocID="{C0B333E6-C5DE-4307-81A9-696F4F8C037C}" presName="sibTrans" presStyleCnt="0"/>
      <dgm:spPr/>
    </dgm:pt>
    <dgm:pt modelId="{401BEC61-2737-47B4-B6A9-AC57E8862105}" type="pres">
      <dgm:prSet presAssocID="{9D76B0E0-3DA8-4D56-8448-C9F9317EC1EA}" presName="compNode" presStyleCnt="0"/>
      <dgm:spPr/>
    </dgm:pt>
    <dgm:pt modelId="{02D82445-6100-458F-ADCF-2941C6570EC4}" type="pres">
      <dgm:prSet presAssocID="{9D76B0E0-3DA8-4D56-8448-C9F9317EC1EA}" presName="bgRect" presStyleLbl="bgShp" presStyleIdx="1" presStyleCnt="3"/>
      <dgm:spPr/>
    </dgm:pt>
    <dgm:pt modelId="{8A4D3B00-9F6A-447D-B539-426B48303B5F}" type="pres">
      <dgm:prSet presAssocID="{9D76B0E0-3DA8-4D56-8448-C9F9317EC1E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echa derecha con relleno sólido"/>
        </a:ext>
      </dgm:extLst>
    </dgm:pt>
    <dgm:pt modelId="{15FB3EA2-F7A7-4983-90DC-41320A3F88DC}" type="pres">
      <dgm:prSet presAssocID="{9D76B0E0-3DA8-4D56-8448-C9F9317EC1EA}" presName="spaceRect" presStyleCnt="0"/>
      <dgm:spPr/>
    </dgm:pt>
    <dgm:pt modelId="{796ABA73-2F80-4E95-8ABC-3ADDB1238108}" type="pres">
      <dgm:prSet presAssocID="{9D76B0E0-3DA8-4D56-8448-C9F9317EC1EA}" presName="parTx" presStyleLbl="revTx" presStyleIdx="1" presStyleCnt="3">
        <dgm:presLayoutVars>
          <dgm:chMax val="0"/>
          <dgm:chPref val="0"/>
        </dgm:presLayoutVars>
      </dgm:prSet>
      <dgm:spPr/>
    </dgm:pt>
    <dgm:pt modelId="{237D17EC-96E1-449C-AD0A-7360E0E26A99}" type="pres">
      <dgm:prSet presAssocID="{E87C4E6C-B02B-4A84-974A-07F8FD2AF320}" presName="sibTrans" presStyleCnt="0"/>
      <dgm:spPr/>
    </dgm:pt>
    <dgm:pt modelId="{E7033E3D-9675-4214-A44B-D52386F5B8EC}" type="pres">
      <dgm:prSet presAssocID="{872F170C-3A77-4465-8437-27A125FB396D}" presName="compNode" presStyleCnt="0"/>
      <dgm:spPr/>
    </dgm:pt>
    <dgm:pt modelId="{95F78734-5925-434F-B4B9-F560B829E5B7}" type="pres">
      <dgm:prSet presAssocID="{872F170C-3A77-4465-8437-27A125FB396D}" presName="bgRect" presStyleLbl="bgShp" presStyleIdx="2" presStyleCnt="3"/>
      <dgm:spPr/>
    </dgm:pt>
    <dgm:pt modelId="{14017E20-0294-45FD-97C9-E315CF8AE582}" type="pres">
      <dgm:prSet presAssocID="{872F170C-3A77-4465-8437-27A125FB396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lecha derecha con relleno sólido"/>
        </a:ext>
      </dgm:extLst>
    </dgm:pt>
    <dgm:pt modelId="{4668DFA7-1C46-489A-A676-D7CBEFB6AA96}" type="pres">
      <dgm:prSet presAssocID="{872F170C-3A77-4465-8437-27A125FB396D}" presName="spaceRect" presStyleCnt="0"/>
      <dgm:spPr/>
    </dgm:pt>
    <dgm:pt modelId="{9FC0EDA9-1F2D-4A67-8752-15F970ED283F}" type="pres">
      <dgm:prSet presAssocID="{872F170C-3A77-4465-8437-27A125FB396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22315D03-20C1-4F0F-8073-3D9694B64990}" srcId="{A8B54535-64EE-4F33-82D2-125A5A85B2F6}" destId="{872F170C-3A77-4465-8437-27A125FB396D}" srcOrd="2" destOrd="0" parTransId="{0F9D2305-9BEB-44D3-9A50-2A76C243242F}" sibTransId="{B48F254B-8D4F-40C5-8C3E-C3477C5B487F}"/>
    <dgm:cxn modelId="{782A513D-4CDC-4CED-AF3F-9E28C8C4CB7A}" type="presOf" srcId="{9D76B0E0-3DA8-4D56-8448-C9F9317EC1EA}" destId="{796ABA73-2F80-4E95-8ABC-3ADDB1238108}" srcOrd="0" destOrd="0" presId="urn:microsoft.com/office/officeart/2018/2/layout/IconVerticalSolidList"/>
    <dgm:cxn modelId="{C1A81F4C-290A-4289-8202-7D8EBD7EFB29}" type="presOf" srcId="{872F170C-3A77-4465-8437-27A125FB396D}" destId="{9FC0EDA9-1F2D-4A67-8752-15F970ED283F}" srcOrd="0" destOrd="0" presId="urn:microsoft.com/office/officeart/2018/2/layout/IconVerticalSolidList"/>
    <dgm:cxn modelId="{4F90A152-D334-4317-895D-24BB592D8AEC}" srcId="{A8B54535-64EE-4F33-82D2-125A5A85B2F6}" destId="{BE1ECF43-698F-495B-BE00-37C5AD3F88F5}" srcOrd="0" destOrd="0" parTransId="{B8F03A7E-5119-4FF0-8F64-B35A9C6988DF}" sibTransId="{C0B333E6-C5DE-4307-81A9-696F4F8C037C}"/>
    <dgm:cxn modelId="{C611A2AE-5499-429E-AF63-6088F3487F07}" type="presOf" srcId="{A8B54535-64EE-4F33-82D2-125A5A85B2F6}" destId="{70278C40-B71B-4A44-9BDC-934105AC7856}" srcOrd="0" destOrd="0" presId="urn:microsoft.com/office/officeart/2018/2/layout/IconVerticalSolidList"/>
    <dgm:cxn modelId="{A161FBB2-22B0-4190-A08B-D88CBB01E05F}" srcId="{A8B54535-64EE-4F33-82D2-125A5A85B2F6}" destId="{9D76B0E0-3DA8-4D56-8448-C9F9317EC1EA}" srcOrd="1" destOrd="0" parTransId="{22692ED4-035F-4430-A56B-B46A27F93C91}" sibTransId="{E87C4E6C-B02B-4A84-974A-07F8FD2AF320}"/>
    <dgm:cxn modelId="{E875C3C8-E49F-469E-B312-F270DE47256F}" type="presOf" srcId="{BE1ECF43-698F-495B-BE00-37C5AD3F88F5}" destId="{91F27AB5-4079-4070-84E2-6D80C6DD73A5}" srcOrd="0" destOrd="0" presId="urn:microsoft.com/office/officeart/2018/2/layout/IconVerticalSolidList"/>
    <dgm:cxn modelId="{71621EBC-A944-424F-ABDA-1328FBF3D702}" type="presParOf" srcId="{70278C40-B71B-4A44-9BDC-934105AC7856}" destId="{B1069501-E223-440E-94DE-BE62EBE7022C}" srcOrd="0" destOrd="0" presId="urn:microsoft.com/office/officeart/2018/2/layout/IconVerticalSolidList"/>
    <dgm:cxn modelId="{CC4E441C-3EEC-4655-A826-B248AF405F7A}" type="presParOf" srcId="{B1069501-E223-440E-94DE-BE62EBE7022C}" destId="{6DA3EAE8-F8AA-4E4D-95D1-7BE986443235}" srcOrd="0" destOrd="0" presId="urn:microsoft.com/office/officeart/2018/2/layout/IconVerticalSolidList"/>
    <dgm:cxn modelId="{9941BCD8-5003-4218-8828-7DCCF373823F}" type="presParOf" srcId="{B1069501-E223-440E-94DE-BE62EBE7022C}" destId="{924F8EA7-3F7A-4579-8627-45BAB6FD6865}" srcOrd="1" destOrd="0" presId="urn:microsoft.com/office/officeart/2018/2/layout/IconVerticalSolidList"/>
    <dgm:cxn modelId="{07F264AE-2982-4CC1-ABCF-3A4FB297AB0C}" type="presParOf" srcId="{B1069501-E223-440E-94DE-BE62EBE7022C}" destId="{0C9B70B2-9BD0-4177-B7FD-736FCD754BE1}" srcOrd="2" destOrd="0" presId="urn:microsoft.com/office/officeart/2018/2/layout/IconVerticalSolidList"/>
    <dgm:cxn modelId="{645B8D67-A106-4324-8587-F9ED65A357CD}" type="presParOf" srcId="{B1069501-E223-440E-94DE-BE62EBE7022C}" destId="{91F27AB5-4079-4070-84E2-6D80C6DD73A5}" srcOrd="3" destOrd="0" presId="urn:microsoft.com/office/officeart/2018/2/layout/IconVerticalSolidList"/>
    <dgm:cxn modelId="{9AE466A4-C58F-439D-A19F-3A3DE7F08327}" type="presParOf" srcId="{70278C40-B71B-4A44-9BDC-934105AC7856}" destId="{1065690E-66A8-4FAD-94FA-8AA3D8D26449}" srcOrd="1" destOrd="0" presId="urn:microsoft.com/office/officeart/2018/2/layout/IconVerticalSolidList"/>
    <dgm:cxn modelId="{AB9F3EF7-C2E7-4B6A-9F83-273D725B337E}" type="presParOf" srcId="{70278C40-B71B-4A44-9BDC-934105AC7856}" destId="{401BEC61-2737-47B4-B6A9-AC57E8862105}" srcOrd="2" destOrd="0" presId="urn:microsoft.com/office/officeart/2018/2/layout/IconVerticalSolidList"/>
    <dgm:cxn modelId="{FC4AC4DD-F724-4C39-81F6-5FEF097053F8}" type="presParOf" srcId="{401BEC61-2737-47B4-B6A9-AC57E8862105}" destId="{02D82445-6100-458F-ADCF-2941C6570EC4}" srcOrd="0" destOrd="0" presId="urn:microsoft.com/office/officeart/2018/2/layout/IconVerticalSolidList"/>
    <dgm:cxn modelId="{ABBB4DA1-D1E5-40BF-94E0-D153D37D4D52}" type="presParOf" srcId="{401BEC61-2737-47B4-B6A9-AC57E8862105}" destId="{8A4D3B00-9F6A-447D-B539-426B48303B5F}" srcOrd="1" destOrd="0" presId="urn:microsoft.com/office/officeart/2018/2/layout/IconVerticalSolidList"/>
    <dgm:cxn modelId="{E2012872-6820-4389-8C44-DE77D0CCA26B}" type="presParOf" srcId="{401BEC61-2737-47B4-B6A9-AC57E8862105}" destId="{15FB3EA2-F7A7-4983-90DC-41320A3F88DC}" srcOrd="2" destOrd="0" presId="urn:microsoft.com/office/officeart/2018/2/layout/IconVerticalSolidList"/>
    <dgm:cxn modelId="{4441C62A-D65A-4F4E-B377-CCE512DBAEB6}" type="presParOf" srcId="{401BEC61-2737-47B4-B6A9-AC57E8862105}" destId="{796ABA73-2F80-4E95-8ABC-3ADDB1238108}" srcOrd="3" destOrd="0" presId="urn:microsoft.com/office/officeart/2018/2/layout/IconVerticalSolidList"/>
    <dgm:cxn modelId="{A808E480-F142-4319-A236-3FF0FD18F648}" type="presParOf" srcId="{70278C40-B71B-4A44-9BDC-934105AC7856}" destId="{237D17EC-96E1-449C-AD0A-7360E0E26A99}" srcOrd="3" destOrd="0" presId="urn:microsoft.com/office/officeart/2018/2/layout/IconVerticalSolidList"/>
    <dgm:cxn modelId="{9A8C5D32-89D9-4035-A39E-F6D181E14AFC}" type="presParOf" srcId="{70278C40-B71B-4A44-9BDC-934105AC7856}" destId="{E7033E3D-9675-4214-A44B-D52386F5B8EC}" srcOrd="4" destOrd="0" presId="urn:microsoft.com/office/officeart/2018/2/layout/IconVerticalSolidList"/>
    <dgm:cxn modelId="{3B3C12C5-F269-4E15-8CD1-4EE97DE54E4F}" type="presParOf" srcId="{E7033E3D-9675-4214-A44B-D52386F5B8EC}" destId="{95F78734-5925-434F-B4B9-F560B829E5B7}" srcOrd="0" destOrd="0" presId="urn:microsoft.com/office/officeart/2018/2/layout/IconVerticalSolidList"/>
    <dgm:cxn modelId="{8AABE98C-9373-4AB4-B3F9-A0EEC40547F9}" type="presParOf" srcId="{E7033E3D-9675-4214-A44B-D52386F5B8EC}" destId="{14017E20-0294-45FD-97C9-E315CF8AE582}" srcOrd="1" destOrd="0" presId="urn:microsoft.com/office/officeart/2018/2/layout/IconVerticalSolidList"/>
    <dgm:cxn modelId="{8D537E9A-63F0-4BB0-A4B3-B531EBCB1D82}" type="presParOf" srcId="{E7033E3D-9675-4214-A44B-D52386F5B8EC}" destId="{4668DFA7-1C46-489A-A676-D7CBEFB6AA96}" srcOrd="2" destOrd="0" presId="urn:microsoft.com/office/officeart/2018/2/layout/IconVerticalSolidList"/>
    <dgm:cxn modelId="{6BAB19BA-3175-431F-A869-B6D3F0DF4DBE}" type="presParOf" srcId="{E7033E3D-9675-4214-A44B-D52386F5B8EC}" destId="{9FC0EDA9-1F2D-4A67-8752-15F970ED283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F4F7AC-5C3E-4A74-B033-300FF72703F6}">
      <dsp:nvSpPr>
        <dsp:cNvPr id="0" name=""/>
        <dsp:cNvSpPr/>
      </dsp:nvSpPr>
      <dsp:spPr>
        <a:xfrm>
          <a:off x="2755" y="581911"/>
          <a:ext cx="854288" cy="584653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/>
            <a:t>Problema del Cáncer</a:t>
          </a:r>
        </a:p>
      </dsp:txBody>
      <dsp:txXfrm>
        <a:off x="19879" y="599035"/>
        <a:ext cx="820040" cy="550405"/>
      </dsp:txXfrm>
    </dsp:sp>
    <dsp:sp modelId="{3A5B8712-63E5-418F-A5A8-30A90AAAE0AA}">
      <dsp:nvSpPr>
        <dsp:cNvPr id="0" name=""/>
        <dsp:cNvSpPr/>
      </dsp:nvSpPr>
      <dsp:spPr>
        <a:xfrm>
          <a:off x="942473" y="768306"/>
          <a:ext cx="181109" cy="211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900" b="1" kern="1200"/>
        </a:p>
      </dsp:txBody>
      <dsp:txXfrm>
        <a:off x="942473" y="810679"/>
        <a:ext cx="126776" cy="127117"/>
      </dsp:txXfrm>
    </dsp:sp>
    <dsp:sp modelId="{D0565BC0-A3E7-4A0E-ACBA-925201358225}">
      <dsp:nvSpPr>
        <dsp:cNvPr id="0" name=""/>
        <dsp:cNvSpPr/>
      </dsp:nvSpPr>
      <dsp:spPr>
        <a:xfrm>
          <a:off x="1198759" y="581911"/>
          <a:ext cx="854288" cy="584653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80320"/>
            <a:satOff val="-3227"/>
            <a:lumOff val="69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/>
            <a:t>Factores asociados Dieta</a:t>
          </a:r>
        </a:p>
      </dsp:txBody>
      <dsp:txXfrm>
        <a:off x="1215883" y="599035"/>
        <a:ext cx="820040" cy="550405"/>
      </dsp:txXfrm>
    </dsp:sp>
    <dsp:sp modelId="{7608C2FF-4337-4E67-B399-EC94A20C578A}">
      <dsp:nvSpPr>
        <dsp:cNvPr id="0" name=""/>
        <dsp:cNvSpPr/>
      </dsp:nvSpPr>
      <dsp:spPr>
        <a:xfrm>
          <a:off x="2138476" y="768306"/>
          <a:ext cx="181109" cy="211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107129"/>
            <a:satOff val="-4218"/>
            <a:lumOff val="83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900" b="1" kern="1200"/>
        </a:p>
      </dsp:txBody>
      <dsp:txXfrm>
        <a:off x="2138476" y="810679"/>
        <a:ext cx="126776" cy="127117"/>
      </dsp:txXfrm>
    </dsp:sp>
    <dsp:sp modelId="{85EA79A4-17F6-4680-BDDD-474DA773D4C2}">
      <dsp:nvSpPr>
        <dsp:cNvPr id="0" name=""/>
        <dsp:cNvSpPr/>
      </dsp:nvSpPr>
      <dsp:spPr>
        <a:xfrm>
          <a:off x="2394763" y="581911"/>
          <a:ext cx="854288" cy="584653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160640"/>
            <a:satOff val="-6455"/>
            <a:lumOff val="138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/>
            <a:t>Conducta alimentaria</a:t>
          </a:r>
        </a:p>
      </dsp:txBody>
      <dsp:txXfrm>
        <a:off x="2411887" y="599035"/>
        <a:ext cx="820040" cy="550405"/>
      </dsp:txXfrm>
    </dsp:sp>
    <dsp:sp modelId="{CE480647-7DD7-43AE-896D-255C7292EF3D}">
      <dsp:nvSpPr>
        <dsp:cNvPr id="0" name=""/>
        <dsp:cNvSpPr/>
      </dsp:nvSpPr>
      <dsp:spPr>
        <a:xfrm>
          <a:off x="3334480" y="768306"/>
          <a:ext cx="181109" cy="211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214258"/>
            <a:satOff val="-8435"/>
            <a:lumOff val="1678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900" b="1" kern="1200"/>
        </a:p>
      </dsp:txBody>
      <dsp:txXfrm>
        <a:off x="3334480" y="810679"/>
        <a:ext cx="126776" cy="127117"/>
      </dsp:txXfrm>
    </dsp:sp>
    <dsp:sp modelId="{DA9CD2E9-4ACF-4E1B-AE40-FE8CF7E14C15}">
      <dsp:nvSpPr>
        <dsp:cNvPr id="0" name=""/>
        <dsp:cNvSpPr/>
      </dsp:nvSpPr>
      <dsp:spPr>
        <a:xfrm>
          <a:off x="3590767" y="581911"/>
          <a:ext cx="854288" cy="584653"/>
        </a:xfrm>
        <a:prstGeom prst="roundRect">
          <a:avLst>
            <a:gd name="adj" fmla="val 10000"/>
          </a:avLst>
        </a:prstGeom>
        <a:solidFill>
          <a:schemeClr val="accent6">
            <a:shade val="80000"/>
            <a:hueOff val="240960"/>
            <a:satOff val="-9682"/>
            <a:lumOff val="207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/>
            <a:t>Marco para la Política Pública</a:t>
          </a:r>
        </a:p>
      </dsp:txBody>
      <dsp:txXfrm>
        <a:off x="3607891" y="599035"/>
        <a:ext cx="820040" cy="550405"/>
      </dsp:txXfrm>
    </dsp:sp>
    <dsp:sp modelId="{3FAE1350-82C8-4ACF-ADE1-AD7739DE6D65}">
      <dsp:nvSpPr>
        <dsp:cNvPr id="0" name=""/>
        <dsp:cNvSpPr/>
      </dsp:nvSpPr>
      <dsp:spPr>
        <a:xfrm>
          <a:off x="4530484" y="768306"/>
          <a:ext cx="181109" cy="21186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shade val="90000"/>
            <a:hueOff val="321387"/>
            <a:satOff val="-12653"/>
            <a:lumOff val="2518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L" sz="900" b="1" kern="1200"/>
        </a:p>
      </dsp:txBody>
      <dsp:txXfrm>
        <a:off x="4530484" y="810679"/>
        <a:ext cx="126776" cy="127117"/>
      </dsp:txXfrm>
    </dsp:sp>
    <dsp:sp modelId="{7F001D62-4B6B-47A1-B27B-7100FF4FB4D9}">
      <dsp:nvSpPr>
        <dsp:cNvPr id="0" name=""/>
        <dsp:cNvSpPr/>
      </dsp:nvSpPr>
      <dsp:spPr>
        <a:xfrm>
          <a:off x="4786770" y="581911"/>
          <a:ext cx="854288" cy="584653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100" b="1" kern="1200" dirty="0"/>
            <a:t>Opciones de Política Pública</a:t>
          </a:r>
        </a:p>
      </dsp:txBody>
      <dsp:txXfrm>
        <a:off x="4803894" y="599035"/>
        <a:ext cx="820040" cy="55040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B16543-1172-4A88-A2C4-8967803A2867}">
      <dsp:nvSpPr>
        <dsp:cNvPr id="0" name=""/>
        <dsp:cNvSpPr/>
      </dsp:nvSpPr>
      <dsp:spPr>
        <a:xfrm>
          <a:off x="0" y="158897"/>
          <a:ext cx="1579742" cy="947845"/>
        </a:xfrm>
        <a:prstGeom prst="rect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Tabaquismo</a:t>
          </a:r>
        </a:p>
      </dsp:txBody>
      <dsp:txXfrm>
        <a:off x="0" y="158897"/>
        <a:ext cx="1579742" cy="947845"/>
      </dsp:txXfrm>
    </dsp:sp>
    <dsp:sp modelId="{F4AE16A9-B545-45C7-99DA-5798B72B99E9}">
      <dsp:nvSpPr>
        <dsp:cNvPr id="0" name=""/>
        <dsp:cNvSpPr/>
      </dsp:nvSpPr>
      <dsp:spPr>
        <a:xfrm>
          <a:off x="1737717" y="158897"/>
          <a:ext cx="1579742" cy="947845"/>
        </a:xfrm>
        <a:prstGeom prst="rect">
          <a:avLst/>
        </a:prstGeom>
        <a:solidFill>
          <a:schemeClr val="accent6">
            <a:shade val="50000"/>
            <a:hueOff val="105264"/>
            <a:satOff val="-4601"/>
            <a:lumOff val="125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Exceso de peso corporal</a:t>
          </a:r>
        </a:p>
      </dsp:txBody>
      <dsp:txXfrm>
        <a:off x="1737717" y="158897"/>
        <a:ext cx="1579742" cy="947845"/>
      </dsp:txXfrm>
    </dsp:sp>
    <dsp:sp modelId="{E538201E-6EFF-4F2E-B132-85D034D0D384}">
      <dsp:nvSpPr>
        <dsp:cNvPr id="0" name=""/>
        <dsp:cNvSpPr/>
      </dsp:nvSpPr>
      <dsp:spPr>
        <a:xfrm>
          <a:off x="3475434" y="158897"/>
          <a:ext cx="1579742" cy="947845"/>
        </a:xfrm>
        <a:prstGeom prst="rect">
          <a:avLst/>
        </a:prstGeom>
        <a:solidFill>
          <a:schemeClr val="accent6">
            <a:shade val="50000"/>
            <a:hueOff val="210528"/>
            <a:satOff val="-9203"/>
            <a:lumOff val="251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Alcohol</a:t>
          </a:r>
        </a:p>
      </dsp:txBody>
      <dsp:txXfrm>
        <a:off x="3475434" y="158897"/>
        <a:ext cx="1579742" cy="947845"/>
      </dsp:txXfrm>
    </dsp:sp>
    <dsp:sp modelId="{3D79B3B1-C46F-40A4-9483-1CA325DB2775}">
      <dsp:nvSpPr>
        <dsp:cNvPr id="0" name=""/>
        <dsp:cNvSpPr/>
      </dsp:nvSpPr>
      <dsp:spPr>
        <a:xfrm>
          <a:off x="0" y="1264717"/>
          <a:ext cx="1579742" cy="947845"/>
        </a:xfrm>
        <a:prstGeom prst="rect">
          <a:avLst/>
        </a:prstGeom>
        <a:solidFill>
          <a:schemeClr val="accent6">
            <a:shade val="50000"/>
            <a:hueOff val="315792"/>
            <a:satOff val="-13804"/>
            <a:lumOff val="37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Infecciones</a:t>
          </a:r>
        </a:p>
      </dsp:txBody>
      <dsp:txXfrm>
        <a:off x="0" y="1264717"/>
        <a:ext cx="1579742" cy="947845"/>
      </dsp:txXfrm>
    </dsp:sp>
    <dsp:sp modelId="{F0AC1C37-0273-4C93-ACDD-30EAFD13BEA1}">
      <dsp:nvSpPr>
        <dsp:cNvPr id="0" name=""/>
        <dsp:cNvSpPr/>
      </dsp:nvSpPr>
      <dsp:spPr>
        <a:xfrm>
          <a:off x="1737717" y="1264717"/>
          <a:ext cx="1579742" cy="947845"/>
        </a:xfrm>
        <a:prstGeom prst="rect">
          <a:avLst/>
        </a:prstGeom>
        <a:solidFill>
          <a:schemeClr val="accent6">
            <a:shade val="50000"/>
            <a:hueOff val="315792"/>
            <a:satOff val="-13804"/>
            <a:lumOff val="3768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Inactividad física</a:t>
          </a:r>
        </a:p>
      </dsp:txBody>
      <dsp:txXfrm>
        <a:off x="1737717" y="1264717"/>
        <a:ext cx="1579742" cy="947845"/>
      </dsp:txXfrm>
    </dsp:sp>
    <dsp:sp modelId="{D3BB03D0-B8B6-46E2-BDA1-33771103006D}">
      <dsp:nvSpPr>
        <dsp:cNvPr id="0" name=""/>
        <dsp:cNvSpPr/>
      </dsp:nvSpPr>
      <dsp:spPr>
        <a:xfrm>
          <a:off x="3475434" y="1264717"/>
          <a:ext cx="1579742" cy="947845"/>
        </a:xfrm>
        <a:prstGeom prst="rect">
          <a:avLst/>
        </a:prstGeom>
        <a:solidFill>
          <a:schemeClr val="accent6">
            <a:shade val="50000"/>
            <a:hueOff val="210528"/>
            <a:satOff val="-9203"/>
            <a:lumOff val="251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kern="1200" dirty="0"/>
            <a:t>Radiación UV</a:t>
          </a:r>
        </a:p>
      </dsp:txBody>
      <dsp:txXfrm>
        <a:off x="3475434" y="1264717"/>
        <a:ext cx="1579742" cy="947845"/>
      </dsp:txXfrm>
    </dsp:sp>
    <dsp:sp modelId="{3E47B505-5514-4CEF-9A51-A62E2B64F551}">
      <dsp:nvSpPr>
        <dsp:cNvPr id="0" name=""/>
        <dsp:cNvSpPr/>
      </dsp:nvSpPr>
      <dsp:spPr>
        <a:xfrm>
          <a:off x="1737717" y="2370537"/>
          <a:ext cx="1579742" cy="947845"/>
        </a:xfrm>
        <a:prstGeom prst="rect">
          <a:avLst/>
        </a:prstGeom>
        <a:solidFill>
          <a:schemeClr val="accent6">
            <a:shade val="50000"/>
            <a:hueOff val="105264"/>
            <a:satOff val="-4601"/>
            <a:lumOff val="12560"/>
            <a:alphaOff val="0"/>
          </a:schemeClr>
        </a:solidFill>
        <a:ln w="28575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000" b="1" kern="1200" dirty="0"/>
            <a:t>Factores Dietarios</a:t>
          </a:r>
        </a:p>
      </dsp:txBody>
      <dsp:txXfrm>
        <a:off x="1737717" y="2370537"/>
        <a:ext cx="1579742" cy="9478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A3388-0998-40E1-A2C8-08604FEBB86B}">
      <dsp:nvSpPr>
        <dsp:cNvPr id="0" name=""/>
        <dsp:cNvSpPr/>
      </dsp:nvSpPr>
      <dsp:spPr>
        <a:xfrm>
          <a:off x="2540" y="1368367"/>
          <a:ext cx="2476500" cy="97728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 dirty="0"/>
            <a:t>¿Qué hay actualmente?</a:t>
          </a:r>
        </a:p>
      </dsp:txBody>
      <dsp:txXfrm>
        <a:off x="2540" y="1368367"/>
        <a:ext cx="2476500" cy="977287"/>
      </dsp:txXfrm>
    </dsp:sp>
    <dsp:sp modelId="{BAA79201-2B52-4D1C-978A-1970B87089D6}">
      <dsp:nvSpPr>
        <dsp:cNvPr id="0" name=""/>
        <dsp:cNvSpPr/>
      </dsp:nvSpPr>
      <dsp:spPr>
        <a:xfrm>
          <a:off x="2540" y="2345654"/>
          <a:ext cx="2476500" cy="170464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 dirty="0"/>
            <a:t>Marco regulatorio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 dirty="0"/>
            <a:t>Planes y normativas nacionales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 dirty="0"/>
            <a:t>Factibilidad política</a:t>
          </a:r>
        </a:p>
      </dsp:txBody>
      <dsp:txXfrm>
        <a:off x="2540" y="2345654"/>
        <a:ext cx="2476500" cy="1704644"/>
      </dsp:txXfrm>
    </dsp:sp>
    <dsp:sp modelId="{40D4A78A-1BD3-4823-90E3-64FD3AF32E42}">
      <dsp:nvSpPr>
        <dsp:cNvPr id="0" name=""/>
        <dsp:cNvSpPr/>
      </dsp:nvSpPr>
      <dsp:spPr>
        <a:xfrm>
          <a:off x="2825750" y="1368367"/>
          <a:ext cx="2476500" cy="977287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 dirty="0"/>
            <a:t>Factores Subyacentes</a:t>
          </a:r>
        </a:p>
      </dsp:txBody>
      <dsp:txXfrm>
        <a:off x="2825750" y="1368367"/>
        <a:ext cx="2476500" cy="977287"/>
      </dsp:txXfrm>
    </dsp:sp>
    <dsp:sp modelId="{E2F08DFD-8209-4436-B5E0-0751DDF330DD}">
      <dsp:nvSpPr>
        <dsp:cNvPr id="0" name=""/>
        <dsp:cNvSpPr/>
      </dsp:nvSpPr>
      <dsp:spPr>
        <a:xfrm>
          <a:off x="2825750" y="2345654"/>
          <a:ext cx="2476500" cy="1704644"/>
        </a:xfrm>
        <a:prstGeom prst="rect">
          <a:avLst/>
        </a:prstGeom>
        <a:solidFill>
          <a:schemeClr val="accent3">
            <a:lumMod val="40000"/>
            <a:lumOff val="6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 dirty="0"/>
            <a:t>Programa de Gobierno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 dirty="0"/>
            <a:t>Ambiente alimentario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 dirty="0"/>
            <a:t>Aceptación pública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 dirty="0"/>
            <a:t>Sensibilización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 dirty="0"/>
            <a:t>Comportamiento población</a:t>
          </a:r>
        </a:p>
      </dsp:txBody>
      <dsp:txXfrm>
        <a:off x="2825750" y="2345654"/>
        <a:ext cx="2476500" cy="1704644"/>
      </dsp:txXfrm>
    </dsp:sp>
    <dsp:sp modelId="{BF319323-C4AD-4590-976B-FB7C6A4A889F}">
      <dsp:nvSpPr>
        <dsp:cNvPr id="0" name=""/>
        <dsp:cNvSpPr/>
      </dsp:nvSpPr>
      <dsp:spPr>
        <a:xfrm>
          <a:off x="5648960" y="1368367"/>
          <a:ext cx="2476500" cy="977287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09728" rIns="192024" bIns="109728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2700" kern="1200" dirty="0" err="1"/>
            <a:t>Scoping</a:t>
          </a:r>
          <a:r>
            <a:rPr lang="es-CL" sz="2700" kern="1200" dirty="0"/>
            <a:t> </a:t>
          </a:r>
          <a:r>
            <a:rPr lang="es-CL" sz="2700" kern="1200" dirty="0" err="1"/>
            <a:t>Review</a:t>
          </a:r>
          <a:r>
            <a:rPr lang="es-CL" sz="2700" kern="1200" dirty="0"/>
            <a:t> de PP</a:t>
          </a:r>
        </a:p>
      </dsp:txBody>
      <dsp:txXfrm>
        <a:off x="5648960" y="1368367"/>
        <a:ext cx="2476500" cy="977287"/>
      </dsp:txXfrm>
    </dsp:sp>
    <dsp:sp modelId="{4155F3C7-BB67-4BC3-9E94-9477A0AE4CC7}">
      <dsp:nvSpPr>
        <dsp:cNvPr id="0" name=""/>
        <dsp:cNvSpPr/>
      </dsp:nvSpPr>
      <dsp:spPr>
        <a:xfrm>
          <a:off x="5648960" y="2345654"/>
          <a:ext cx="2476500" cy="1704644"/>
        </a:xfrm>
        <a:prstGeom prst="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 dirty="0"/>
            <a:t>Opciones de PP relacionadas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CL" sz="1600" kern="1200" dirty="0"/>
            <a:t>Efectividad y aplicabilidad</a:t>
          </a:r>
        </a:p>
      </dsp:txBody>
      <dsp:txXfrm>
        <a:off x="5648960" y="2345654"/>
        <a:ext cx="2476500" cy="17046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B6040C-F4C7-4AC9-BD31-55445D3629C3}">
      <dsp:nvSpPr>
        <dsp:cNvPr id="0" name=""/>
        <dsp:cNvSpPr/>
      </dsp:nvSpPr>
      <dsp:spPr>
        <a:xfrm>
          <a:off x="462744" y="0"/>
          <a:ext cx="4586808" cy="4586808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91E9B7-12D3-4AA1-9448-B3F639A1F908}">
      <dsp:nvSpPr>
        <dsp:cNvPr id="0" name=""/>
        <dsp:cNvSpPr/>
      </dsp:nvSpPr>
      <dsp:spPr>
        <a:xfrm>
          <a:off x="898491" y="435746"/>
          <a:ext cx="1788855" cy="178885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Objetivo</a:t>
          </a:r>
          <a:r>
            <a:rPr lang="es-ES" sz="1200" b="0" kern="1200" dirty="0"/>
            <a:t>: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/>
            <a:t>Aumentar el acceso y consumo de frutas, verduras y legumbres.</a:t>
          </a:r>
          <a:endParaRPr lang="en-US" sz="1200" kern="1200" dirty="0"/>
        </a:p>
      </dsp:txBody>
      <dsp:txXfrm>
        <a:off x="985816" y="523071"/>
        <a:ext cx="1614205" cy="1614205"/>
      </dsp:txXfrm>
    </dsp:sp>
    <dsp:sp modelId="{2C53A6B0-46A2-46B9-A3F4-C30EC331CF3B}">
      <dsp:nvSpPr>
        <dsp:cNvPr id="0" name=""/>
        <dsp:cNvSpPr/>
      </dsp:nvSpPr>
      <dsp:spPr>
        <a:xfrm>
          <a:off x="2824950" y="435746"/>
          <a:ext cx="1788855" cy="1788855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Propuesta</a:t>
          </a:r>
          <a:r>
            <a:rPr lang="es-ES" sz="1200" b="0" kern="1200" dirty="0"/>
            <a:t>: Implementar subsidios para frutas, verduras y legumbres, focalizando en grupos de bajos ingresos y zonas con acceso limitado a estos alimentos. </a:t>
          </a:r>
          <a:endParaRPr lang="en-US" sz="1200" kern="1200" dirty="0"/>
        </a:p>
      </dsp:txBody>
      <dsp:txXfrm>
        <a:off x="2912275" y="523071"/>
        <a:ext cx="1614205" cy="1614205"/>
      </dsp:txXfrm>
    </dsp:sp>
    <dsp:sp modelId="{EFDA07F8-6E3D-426E-98C0-405D1D8ED1F1}">
      <dsp:nvSpPr>
        <dsp:cNvPr id="0" name=""/>
        <dsp:cNvSpPr/>
      </dsp:nvSpPr>
      <dsp:spPr>
        <a:xfrm>
          <a:off x="898491" y="2362206"/>
          <a:ext cx="1788855" cy="1788855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Evaluación</a:t>
          </a:r>
          <a:r>
            <a:rPr lang="es-ES" sz="1200" b="0" kern="1200" dirty="0"/>
            <a:t>: Monitorear las ventas y el consumo de frutas, verduras y legumbres a nivel poblacional.</a:t>
          </a:r>
          <a:endParaRPr lang="en-US" sz="1200" kern="1200" dirty="0"/>
        </a:p>
      </dsp:txBody>
      <dsp:txXfrm>
        <a:off x="985816" y="2449531"/>
        <a:ext cx="1614205" cy="1614205"/>
      </dsp:txXfrm>
    </dsp:sp>
    <dsp:sp modelId="{CAF9F8B1-3065-4BB7-88E4-8930FFE78BE1}">
      <dsp:nvSpPr>
        <dsp:cNvPr id="0" name=""/>
        <dsp:cNvSpPr/>
      </dsp:nvSpPr>
      <dsp:spPr>
        <a:xfrm>
          <a:off x="2824950" y="2362206"/>
          <a:ext cx="1788855" cy="1788855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Resultado esperado: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/>
            <a:t>- Aumento en el consumo de frutas, verduras y legumbres.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/>
            <a:t>Mejora en la calidad de la dieta.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/>
            <a:t>Reducción en ENT.</a:t>
          </a:r>
          <a:endParaRPr lang="en-US" sz="1200" kern="1200" dirty="0"/>
        </a:p>
      </dsp:txBody>
      <dsp:txXfrm>
        <a:off x="2912275" y="2449531"/>
        <a:ext cx="1614205" cy="16142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63E693-A52E-4E75-82CA-E207B8872497}">
      <dsp:nvSpPr>
        <dsp:cNvPr id="0" name=""/>
        <dsp:cNvSpPr/>
      </dsp:nvSpPr>
      <dsp:spPr>
        <a:xfrm>
          <a:off x="726446" y="0"/>
          <a:ext cx="4586808" cy="4586808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905F4A-8F01-4F5C-9AAF-309D024A6C13}">
      <dsp:nvSpPr>
        <dsp:cNvPr id="0" name=""/>
        <dsp:cNvSpPr/>
      </dsp:nvSpPr>
      <dsp:spPr>
        <a:xfrm>
          <a:off x="1162192" y="435746"/>
          <a:ext cx="1788855" cy="17888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Objetivo</a:t>
          </a:r>
          <a:r>
            <a:rPr lang="es-ES" sz="1200" b="0" kern="1200" dirty="0"/>
            <a:t>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/>
            <a:t> Reducir la influencia del marketing de alimentos no saludables en las decisiones alimentarias.</a:t>
          </a:r>
          <a:endParaRPr lang="en-US" sz="1200" kern="1200" dirty="0"/>
        </a:p>
      </dsp:txBody>
      <dsp:txXfrm>
        <a:off x="1249517" y="523071"/>
        <a:ext cx="1614205" cy="1614205"/>
      </dsp:txXfrm>
    </dsp:sp>
    <dsp:sp modelId="{4C64C529-B1A2-4ABB-92A5-2D4D51FCF3FA}">
      <dsp:nvSpPr>
        <dsp:cNvPr id="0" name=""/>
        <dsp:cNvSpPr/>
      </dsp:nvSpPr>
      <dsp:spPr>
        <a:xfrm>
          <a:off x="3088652" y="435746"/>
          <a:ext cx="1788855" cy="17888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1" kern="1200" dirty="0"/>
            <a:t>Propuesta</a:t>
          </a:r>
          <a:r>
            <a:rPr lang="es-ES" sz="1050" b="0" kern="1200" dirty="0"/>
            <a:t>: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0" kern="1200" dirty="0"/>
            <a:t>Ampliar restricción de la publicidad de alimentos no saludables en medios masivos, especialmente la dirigida a adolescentes.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050" b="0" kern="1200" dirty="0"/>
            <a:t>Regular la promoción en puntos de venta.</a:t>
          </a:r>
          <a:endParaRPr lang="en-US" sz="1050" kern="1200" dirty="0"/>
        </a:p>
      </dsp:txBody>
      <dsp:txXfrm>
        <a:off x="3175977" y="523071"/>
        <a:ext cx="1614205" cy="1614205"/>
      </dsp:txXfrm>
    </dsp:sp>
    <dsp:sp modelId="{4E62308E-4B22-49A4-BB68-8F5158795165}">
      <dsp:nvSpPr>
        <dsp:cNvPr id="0" name=""/>
        <dsp:cNvSpPr/>
      </dsp:nvSpPr>
      <dsp:spPr>
        <a:xfrm>
          <a:off x="1162192" y="2362206"/>
          <a:ext cx="1788855" cy="17888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Evaluación</a:t>
          </a:r>
          <a:r>
            <a:rPr lang="es-ES" sz="1200" b="0" kern="1200" dirty="0"/>
            <a:t>: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/>
            <a:t>Monitorear la exposición a la publicidad de alimentos no saludables.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/>
            <a:t>Analizar los patrones de consumo de alimentos.</a:t>
          </a:r>
          <a:endParaRPr lang="en-US" sz="1200" kern="1200" dirty="0"/>
        </a:p>
      </dsp:txBody>
      <dsp:txXfrm>
        <a:off x="1249517" y="2449531"/>
        <a:ext cx="1614205" cy="1614205"/>
      </dsp:txXfrm>
    </dsp:sp>
    <dsp:sp modelId="{069FD837-1F64-418D-B0A9-B80BF566D883}">
      <dsp:nvSpPr>
        <dsp:cNvPr id="0" name=""/>
        <dsp:cNvSpPr/>
      </dsp:nvSpPr>
      <dsp:spPr>
        <a:xfrm>
          <a:off x="3088652" y="2362206"/>
          <a:ext cx="1788855" cy="17888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/>
            <a:t>Resultado esperado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/>
            <a:t>Reducción del consumo de alimentos no saludables.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/>
            <a:t>Mejora en la calidad de la dieta. Reducción en ENT.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kern="1200" dirty="0"/>
            <a:t>Transformación de AA.</a:t>
          </a:r>
          <a:endParaRPr lang="en-US" sz="1200" kern="1200" dirty="0"/>
        </a:p>
      </dsp:txBody>
      <dsp:txXfrm>
        <a:off x="3175977" y="2449531"/>
        <a:ext cx="1614205" cy="16142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3EAE8-F8AA-4E4D-95D1-7BE986443235}">
      <dsp:nvSpPr>
        <dsp:cNvPr id="0" name=""/>
        <dsp:cNvSpPr/>
      </dsp:nvSpPr>
      <dsp:spPr>
        <a:xfrm>
          <a:off x="0" y="527"/>
          <a:ext cx="11221919" cy="123412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4F8EA7-3F7A-4579-8627-45BAB6FD6865}">
      <dsp:nvSpPr>
        <dsp:cNvPr id="0" name=""/>
        <dsp:cNvSpPr/>
      </dsp:nvSpPr>
      <dsp:spPr>
        <a:xfrm>
          <a:off x="373321" y="278204"/>
          <a:ext cx="678766" cy="6787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F27AB5-4079-4070-84E2-6D80C6DD73A5}">
      <dsp:nvSpPr>
        <dsp:cNvPr id="0" name=""/>
        <dsp:cNvSpPr/>
      </dsp:nvSpPr>
      <dsp:spPr>
        <a:xfrm>
          <a:off x="1425410" y="527"/>
          <a:ext cx="9796508" cy="1234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11" tIns="130611" rIns="130611" bIns="13061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/>
            <a:t>En conclusión, la elección de políticas públicas basadas en subsidios y restricciones al marketing de alimentos no saludables responde tanto a la evidencia de su efectividad como a un contexto político y social favorable para su implementación. </a:t>
          </a:r>
          <a:endParaRPr lang="en-US" sz="1700" kern="1200"/>
        </a:p>
      </dsp:txBody>
      <dsp:txXfrm>
        <a:off x="1425410" y="527"/>
        <a:ext cx="9796508" cy="1234121"/>
      </dsp:txXfrm>
    </dsp:sp>
    <dsp:sp modelId="{02D82445-6100-458F-ADCF-2941C6570EC4}">
      <dsp:nvSpPr>
        <dsp:cNvPr id="0" name=""/>
        <dsp:cNvSpPr/>
      </dsp:nvSpPr>
      <dsp:spPr>
        <a:xfrm>
          <a:off x="0" y="1543179"/>
          <a:ext cx="11221919" cy="123412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4D3B00-9F6A-447D-B539-426B48303B5F}">
      <dsp:nvSpPr>
        <dsp:cNvPr id="0" name=""/>
        <dsp:cNvSpPr/>
      </dsp:nvSpPr>
      <dsp:spPr>
        <a:xfrm>
          <a:off x="373321" y="1820857"/>
          <a:ext cx="678766" cy="67876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ABA73-2F80-4E95-8ABC-3ADDB1238108}">
      <dsp:nvSpPr>
        <dsp:cNvPr id="0" name=""/>
        <dsp:cNvSpPr/>
      </dsp:nvSpPr>
      <dsp:spPr>
        <a:xfrm>
          <a:off x="1425410" y="1543179"/>
          <a:ext cx="9796508" cy="1234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11" tIns="130611" rIns="130611" bIns="13061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kern="1200" dirty="0"/>
            <a:t>La creciente preocupación por las enfermedades no transmisibles  como el cáncer y la mala alimentación ha generado un mayor respaldo social para estas políticas, especialmente en sectores vulnerables que enfrentan dificultades económicas para acceder a una dieta saludable</a:t>
          </a:r>
          <a:endParaRPr lang="en-US" sz="1700" kern="1200" dirty="0"/>
        </a:p>
      </dsp:txBody>
      <dsp:txXfrm>
        <a:off x="1425410" y="1543179"/>
        <a:ext cx="9796508" cy="1234121"/>
      </dsp:txXfrm>
    </dsp:sp>
    <dsp:sp modelId="{95F78734-5925-434F-B4B9-F560B829E5B7}">
      <dsp:nvSpPr>
        <dsp:cNvPr id="0" name=""/>
        <dsp:cNvSpPr/>
      </dsp:nvSpPr>
      <dsp:spPr>
        <a:xfrm>
          <a:off x="0" y="3085831"/>
          <a:ext cx="11221919" cy="1234121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017E20-0294-45FD-97C9-E315CF8AE582}">
      <dsp:nvSpPr>
        <dsp:cNvPr id="0" name=""/>
        <dsp:cNvSpPr/>
      </dsp:nvSpPr>
      <dsp:spPr>
        <a:xfrm>
          <a:off x="373321" y="3363509"/>
          <a:ext cx="678766" cy="67876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C0EDA9-1F2D-4A67-8752-15F970ED283F}">
      <dsp:nvSpPr>
        <dsp:cNvPr id="0" name=""/>
        <dsp:cNvSpPr/>
      </dsp:nvSpPr>
      <dsp:spPr>
        <a:xfrm>
          <a:off x="1425410" y="3085831"/>
          <a:ext cx="9796508" cy="12341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611" tIns="130611" rIns="130611" bIns="13061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/>
            <a:t>En un entorno político que prioriza la salud pública, la equidad y la justicia social, estas medidas se presentan como viables y sostenibles</a:t>
          </a:r>
          <a:r>
            <a:rPr lang="es-ES" sz="1700" kern="1200" dirty="0"/>
            <a:t>, creando un marco propicio para su adopción y respaldadas por la ciudadanía, lo que contribuirá a </a:t>
          </a:r>
          <a:r>
            <a:rPr lang="es-ES" sz="1700" b="1" kern="1200" dirty="0"/>
            <a:t>una transformación positiva en los hábitos alimentarios de la población.</a:t>
          </a:r>
          <a:endParaRPr lang="en-US" sz="1700" b="1" kern="1200" dirty="0"/>
        </a:p>
      </dsp:txBody>
      <dsp:txXfrm>
        <a:off x="1425410" y="3085831"/>
        <a:ext cx="9796508" cy="12341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1B58F-FF10-4A7E-9C63-532B0AAEF9CE}" type="datetimeFigureOut">
              <a:rPr lang="es-CL" smtClean="0"/>
              <a:t>05-11-2025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348F-782E-41AA-8D04-F71CA28B329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56534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7E348F-782E-41AA-8D04-F71CA28B329F}" type="slidenum">
              <a:rPr lang="es-CL" smtClean="0"/>
              <a:t>5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5364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2A1CF2-0F3E-F4A3-1C88-F85EE8E43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C83687C-DC92-99CA-77C7-924AEE210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B7740B-68F6-4336-89CC-0A756835A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5A692-6432-766F-AF40-BCE8EF5D8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D2A611-8DCD-34F1-AFEB-07AB4B3B5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090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5D3BC7-1A25-B7A4-233F-D7229F7DE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E9C280-8017-3DE6-778D-041A45555D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769F97-3761-7C70-1708-5DC6AEDE4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E2C15-41D9-AFAF-3867-9B092F43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56853B-3924-DDC6-E04B-1F68B7796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7655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9F4831-9901-0B4A-2506-90D536E01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B3E4870-BB71-F4B3-D835-3E840891E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5C5C10-F407-78D9-3891-98CDE3AD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A54BA-D177-50E3-E3D3-06D3C9F82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9FE9C7-651C-177C-4FE5-FBFC9319B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311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89A43-85D2-B0C5-C56D-79CC9C52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86340B-7772-7DAF-C84A-A65512DD7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5510DA-8F69-BD0C-9D64-24BACA56B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789E4B-BC7B-DAE2-3E99-9E29CDE71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71C3D7-6270-3932-0F09-35DFE9123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3375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7384A8-B4EF-51FE-E506-751187B3A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0371150-5A7F-6005-5FD9-E7D042515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4FBE4D-E373-7B51-1FC6-FBFB5420E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4E4779-76F9-0368-C1F2-702725D80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1FECDD-0F8F-25BE-D97C-0111A147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9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EA0AB3-CDCA-AE7C-F5FE-FCC9D9AC8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756B90-DCE3-39DF-3E42-60287AC2A9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D8787F0-4974-8122-9220-A90DB92501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15AC255-936B-CAE1-28CF-B5521801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8BDBE0-ED93-AFFE-25FB-1F36F3F4D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C24A9E-7B84-8EAA-52CC-95FAA84B9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7183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77660F-32ED-18ED-AD35-B840157D6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8E3EEA-8476-9986-3375-9FCDFF722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F921A4-BF86-DC08-61D6-0D850063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DE68BC4-AB0A-C854-720E-EE628F732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0B495F-EDE3-5875-DC61-3E0EE771AE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3DFB11-A66B-ADFA-6814-4B5599EB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9A498FE1-98AC-4F7D-FB53-BAF7670E6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F78DF97-32CE-7536-02AD-A6C6D6E6C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7117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B9B140-B97B-6423-9FF3-008481B10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13EF7D-814C-96AF-7B0E-84447740E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1A388E1-1B82-3A14-E443-257896B6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07663E8-4EF5-8277-A547-735DC15FB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16224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2DF380-0621-8B44-400A-B719A4E5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20D4C29-3028-E959-849C-94F7C2739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7DBF3B3-1886-BE8D-9BB1-8FE91A7BE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7179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A219D-7370-B0AF-0352-A71343D5C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0A16577-E15B-983E-DE87-E13805AAA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6441E04-62C3-9E21-7A0C-84C14AEAB4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909F7C9-369E-6810-CDE5-F4D0299B0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7B672D-D301-43D7-EB22-F463E3585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6D3BD9-380B-1B2F-2E7F-51620A3EE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3131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012999-2BC0-0054-9D35-C4F2E3C29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19AC690-96E2-7D21-921F-847F83F19D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BC84179-4C6C-BD57-CE73-9534EAC0B5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BB1090-3DB7-7609-8697-2A47478C3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7C26BF-AD8F-E4A0-6C19-8B3FC837E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935CCCF-839B-5692-C6E6-47A6A60B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10488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B322CB5-AEDE-708E-9AC1-32D676CC9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20D034-28F3-2C94-28A7-D6CFBD328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6C923F-2144-00CA-E238-D6DC309F69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9EA1B-127F-479D-A89A-91FBE2AF6D00}" type="datetimeFigureOut">
              <a:rPr lang="es-CL" smtClean="0"/>
              <a:t>04-11-2025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63E26A-FBDD-E607-B00D-C15F2AFEB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6D76B08-841F-C136-E4F7-F32563F86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CE694-1297-49F5-90E9-EB642E12B65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6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22/caac.21823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7.jpe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6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upo 20">
            <a:extLst>
              <a:ext uri="{FF2B5EF4-FFF2-40B4-BE49-F238E27FC236}">
                <a16:creationId xmlns:a16="http://schemas.microsoft.com/office/drawing/2014/main" id="{87F28A0D-177D-A018-9725-63932550FB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8F51C264-34FF-6DA5-2520-03DA579ECA0F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E0BFED5A-0A4B-1466-B260-09E468ED6B0A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45510" y="2340864"/>
              <a:ext cx="246490" cy="4517136"/>
            </a:xfrm>
            <a:prstGeom prst="rect">
              <a:avLst/>
            </a:prstGeom>
            <a:solidFill>
              <a:srgbClr val="37838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dirty="0"/>
            </a:p>
          </p:txBody>
        </p:sp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46322E52-B3B6-21B4-71E5-C8D34FB2408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38570" y="0"/>
              <a:ext cx="9034266" cy="1319793"/>
            </a:xfrm>
            <a:prstGeom prst="rect">
              <a:avLst/>
            </a:prstGeom>
            <a:solidFill>
              <a:srgbClr val="003C5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9F24F20-FECD-7DDF-8481-88367D71C15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1884169" y="338074"/>
              <a:ext cx="2506171" cy="822278"/>
              <a:chOff x="1079889" y="319741"/>
              <a:chExt cx="3498810" cy="1107103"/>
            </a:xfrm>
          </p:grpSpPr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AFC628A2-E5B0-5080-F874-6A76B9101E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79889" y="319741"/>
                <a:ext cx="2163825" cy="1008701"/>
              </a:xfrm>
              <a:prstGeom prst="rect">
                <a:avLst/>
              </a:prstGeom>
            </p:spPr>
          </p:pic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800B1120-E8AF-932E-79A1-5B250B388D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04831" y="442002"/>
                <a:ext cx="1073868" cy="984842"/>
              </a:xfrm>
              <a:prstGeom prst="rect">
                <a:avLst/>
              </a:prstGeom>
            </p:spPr>
          </p:pic>
        </p:grpSp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BB32A2-F047-8DB4-2092-FAD14946E5B2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616667" y="207469"/>
              <a:ext cx="4587947" cy="1112324"/>
              <a:chOff x="6363037" y="239638"/>
              <a:chExt cx="4934020" cy="1197748"/>
            </a:xfrm>
          </p:grpSpPr>
          <p:pic>
            <p:nvPicPr>
              <p:cNvPr id="6" name="Imagen 5">
                <a:extLst>
                  <a:ext uri="{FF2B5EF4-FFF2-40B4-BE49-F238E27FC236}">
                    <a16:creationId xmlns:a16="http://schemas.microsoft.com/office/drawing/2014/main" id="{B870137A-5404-F056-38B4-807B04723A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rcRect r="64578"/>
              <a:stretch/>
            </p:blipFill>
            <p:spPr>
              <a:xfrm>
                <a:off x="10156193" y="239638"/>
                <a:ext cx="1140864" cy="1197748"/>
              </a:xfrm>
              <a:prstGeom prst="rect">
                <a:avLst/>
              </a:prstGeom>
            </p:spPr>
          </p:pic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6A4D803B-F4CD-DEA2-40A8-6AAA4BFA96E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3037" y="489227"/>
                <a:ext cx="3783531" cy="660069"/>
              </a:xfrm>
              <a:prstGeom prst="rect">
                <a:avLst/>
              </a:prstGeom>
            </p:spPr>
          </p:pic>
        </p:grpSp>
      </p:grpSp>
      <p:sp>
        <p:nvSpPr>
          <p:cNvPr id="8" name="Título 3">
            <a:extLst>
              <a:ext uri="{FF2B5EF4-FFF2-40B4-BE49-F238E27FC236}">
                <a16:creationId xmlns:a16="http://schemas.microsoft.com/office/drawing/2014/main" id="{9B14DF63-DB47-E0DB-8E18-7FE2A36620C9}"/>
              </a:ext>
            </a:extLst>
          </p:cNvPr>
          <p:cNvSpPr txBox="1">
            <a:spLocks/>
          </p:cNvSpPr>
          <p:nvPr/>
        </p:nvSpPr>
        <p:spPr>
          <a:xfrm>
            <a:off x="961053" y="2225504"/>
            <a:ext cx="9740383" cy="14229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ES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 BRIEF. OPCIONES DE POLÍTICAS PÚBLICAS ALIMENTARIAS PARA LA PREVENCIÓN DEL CÁNCER EN CHILE.</a:t>
            </a:r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s-CL" sz="4500" b="1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Nº</a:t>
            </a:r>
            <a:r>
              <a:rPr lang="es-CL" sz="45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1307)</a:t>
            </a:r>
          </a:p>
        </p:txBody>
      </p:sp>
      <p:sp>
        <p:nvSpPr>
          <p:cNvPr id="9" name="Subtítulo 5">
            <a:extLst>
              <a:ext uri="{FF2B5EF4-FFF2-40B4-BE49-F238E27FC236}">
                <a16:creationId xmlns:a16="http://schemas.microsoft.com/office/drawing/2014/main" id="{5C036101-A0DB-CB97-5614-336F2F054A75}"/>
              </a:ext>
            </a:extLst>
          </p:cNvPr>
          <p:cNvSpPr txBox="1">
            <a:spLocks/>
          </p:cNvSpPr>
          <p:nvPr/>
        </p:nvSpPr>
        <p:spPr>
          <a:xfrm>
            <a:off x="2806003" y="4074261"/>
            <a:ext cx="8344078" cy="120349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dirty="0"/>
          </a:p>
          <a:p>
            <a:r>
              <a:rPr lang="es-C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Diego  Cruz Lathrop¹, Lorena Rodríguez², Sandra López³, María Salamanca¹, Verónica Iglesias⁴, Patricia Gálvez ⁴</a:t>
            </a:r>
          </a:p>
        </p:txBody>
      </p:sp>
      <p:sp>
        <p:nvSpPr>
          <p:cNvPr id="2" name="Subtítulo 5">
            <a:extLst>
              <a:ext uri="{FF2B5EF4-FFF2-40B4-BE49-F238E27FC236}">
                <a16:creationId xmlns:a16="http://schemas.microsoft.com/office/drawing/2014/main" id="{2D005A37-D643-88E8-A6DF-6C8B3C69963D}"/>
              </a:ext>
            </a:extLst>
          </p:cNvPr>
          <p:cNvSpPr txBox="1">
            <a:spLocks/>
          </p:cNvSpPr>
          <p:nvPr/>
        </p:nvSpPr>
        <p:spPr>
          <a:xfrm>
            <a:off x="2806002" y="5703561"/>
            <a:ext cx="8344079" cy="972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200" dirty="0">
                <a:solidFill>
                  <a:schemeClr val="bg1"/>
                </a:solidFill>
              </a:rPr>
              <a:t>1 -TESISTA DEL </a:t>
            </a:r>
            <a:r>
              <a:rPr lang="es-ES" sz="1200" b="1" dirty="0">
                <a:solidFill>
                  <a:schemeClr val="bg1"/>
                </a:solidFill>
              </a:rPr>
              <a:t>CENTRO PARA LA PREVENCIÓN Y EL CONTROL DEL CÁNCER (CECAN), FONDAP </a:t>
            </a:r>
            <a:r>
              <a:rPr lang="es-ES" sz="1200" b="1" dirty="0" err="1">
                <a:solidFill>
                  <a:schemeClr val="bg1"/>
                </a:solidFill>
              </a:rPr>
              <a:t>N°</a:t>
            </a:r>
            <a:r>
              <a:rPr lang="es-ES" sz="1200" b="1" dirty="0">
                <a:solidFill>
                  <a:schemeClr val="bg1"/>
                </a:solidFill>
              </a:rPr>
              <a:t> 152220002</a:t>
            </a:r>
            <a:r>
              <a:rPr lang="es-ES" sz="1200" dirty="0">
                <a:solidFill>
                  <a:schemeClr val="bg1"/>
                </a:solidFill>
              </a:rPr>
              <a:t>, AFILIADAOS A LA FACULTAD DE MEDICINA DE LA UNIVERSIDAD DE CHILE. </a:t>
            </a:r>
          </a:p>
          <a:p>
            <a:pPr algn="r"/>
            <a:r>
              <a:rPr lang="es-ES" sz="1200" dirty="0">
                <a:solidFill>
                  <a:schemeClr val="bg1"/>
                </a:solidFill>
              </a:rPr>
              <a:t>2, 3, 4 - INVESTIGADORAS DEL </a:t>
            </a:r>
            <a:r>
              <a:rPr lang="es-ES" sz="1200" b="1" dirty="0">
                <a:solidFill>
                  <a:schemeClr val="bg1"/>
                </a:solidFill>
              </a:rPr>
              <a:t>CENTRO PARA LA PREVENCIÓN Y EL CONTROL DEL CÁNCER (CECAN), FONDAP </a:t>
            </a:r>
            <a:r>
              <a:rPr lang="es-ES" sz="1200" b="1" dirty="0" err="1">
                <a:solidFill>
                  <a:schemeClr val="bg1"/>
                </a:solidFill>
              </a:rPr>
              <a:t>N°</a:t>
            </a:r>
            <a:r>
              <a:rPr lang="es-ES" sz="1200" b="1" dirty="0">
                <a:solidFill>
                  <a:schemeClr val="bg1"/>
                </a:solidFill>
              </a:rPr>
              <a:t> 152220002</a:t>
            </a:r>
            <a:r>
              <a:rPr lang="es-ES" sz="1200" dirty="0">
                <a:solidFill>
                  <a:schemeClr val="bg1"/>
                </a:solidFill>
              </a:rPr>
              <a:t>, AFILIADA A LA FACULTAD DE MEDICINA DE LA UNIVERSIDAD DE CHILE.</a:t>
            </a:r>
          </a:p>
        </p:txBody>
      </p:sp>
    </p:spTree>
    <p:extLst>
      <p:ext uri="{BB962C8B-B14F-4D97-AF65-F5344CB8AC3E}">
        <p14:creationId xmlns:p14="http://schemas.microsoft.com/office/powerpoint/2010/main" val="85763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agen 9" descr="Texto&#10;&#10;El contenido generado por IA puede ser incorrecto.">
            <a:extLst>
              <a:ext uri="{FF2B5EF4-FFF2-40B4-BE49-F238E27FC236}">
                <a16:creationId xmlns:a16="http://schemas.microsoft.com/office/drawing/2014/main" id="{C04F66E6-9938-5E5F-3DDC-D681E0F6F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04544"/>
            <a:ext cx="10905066" cy="4048910"/>
          </a:xfrm>
          <a:prstGeom prst="rect">
            <a:avLst/>
          </a:prstGeom>
          <a:ln>
            <a:noFill/>
          </a:ln>
        </p:spPr>
      </p:pic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027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54B7878-70D3-7FBF-3C61-267B9A999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76" y="102020"/>
            <a:ext cx="5016784" cy="1521500"/>
          </a:xfrm>
        </p:spPr>
        <p:txBody>
          <a:bodyPr anchor="ctr">
            <a:noAutofit/>
          </a:bodyPr>
          <a:lstStyle/>
          <a:p>
            <a:br>
              <a:rPr lang="es-CL" sz="1800" b="1" dirty="0">
                <a:effectLst/>
              </a:rPr>
            </a:br>
            <a:r>
              <a:rPr lang="es-CL" sz="1800" b="1" dirty="0">
                <a:effectLst/>
              </a:rPr>
              <a:t>OPCIÓN 1: SUBSIDIOS PARA ALIMENTOS SALUDABLES</a:t>
            </a:r>
            <a:br>
              <a:rPr lang="es-CL" sz="1800" b="1" dirty="0">
                <a:effectLst/>
              </a:rPr>
            </a:br>
            <a:endParaRPr lang="es-CL" sz="1800" dirty="0"/>
          </a:p>
        </p:txBody>
      </p:sp>
      <p:graphicFrame>
        <p:nvGraphicFramePr>
          <p:cNvPr id="5" name="Marcador de contenido 2">
            <a:extLst>
              <a:ext uri="{FF2B5EF4-FFF2-40B4-BE49-F238E27FC236}">
                <a16:creationId xmlns:a16="http://schemas.microsoft.com/office/drawing/2014/main" id="{C1AFA498-C100-7543-CB95-A3695FD5749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662347033"/>
              </p:ext>
            </p:extLst>
          </p:nvPr>
        </p:nvGraphicFramePr>
        <p:xfrm>
          <a:off x="170042" y="1254149"/>
          <a:ext cx="5512297" cy="4586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E02942EB-5915-652F-0C2D-B1A2B9C70B73}"/>
              </a:ext>
            </a:extLst>
          </p:cNvPr>
          <p:cNvSpPr txBox="1">
            <a:spLocks/>
          </p:cNvSpPr>
          <p:nvPr/>
        </p:nvSpPr>
        <p:spPr>
          <a:xfrm>
            <a:off x="5747653" y="286214"/>
            <a:ext cx="5598367" cy="11521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s-CL" sz="1800" b="1" dirty="0"/>
            </a:br>
            <a:r>
              <a:rPr lang="es-CL" sz="1800" b="1" dirty="0"/>
              <a:t>OPCIÓN 2: REGULACIÓN DEL MARKETING DE ALIMENTOS NO SALUDABLES</a:t>
            </a:r>
            <a:br>
              <a:rPr lang="es-CL" sz="1800" b="1" dirty="0"/>
            </a:br>
            <a:endParaRPr lang="es-CL" sz="1800" dirty="0"/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21D11CD4-D1E4-EC09-4809-70785D0184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0258171"/>
              </p:ext>
            </p:extLst>
          </p:nvPr>
        </p:nvGraphicFramePr>
        <p:xfrm>
          <a:off x="5632736" y="1058214"/>
          <a:ext cx="6039700" cy="4586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DC9A09F5-85F6-4AB9-CCDF-BF9687595BCB}"/>
              </a:ext>
            </a:extLst>
          </p:cNvPr>
          <p:cNvSpPr txBox="1">
            <a:spLocks/>
          </p:cNvSpPr>
          <p:nvPr/>
        </p:nvSpPr>
        <p:spPr>
          <a:xfrm>
            <a:off x="104728" y="5545014"/>
            <a:ext cx="3216966" cy="591885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L" b="1" dirty="0">
                <a:solidFill>
                  <a:schemeClr val="accent6">
                    <a:lumMod val="75000"/>
                  </a:schemeClr>
                </a:solidFill>
              </a:rPr>
              <a:t>Subsidio en base a </a:t>
            </a:r>
            <a:r>
              <a:rPr lang="es-CL" b="1" dirty="0" err="1">
                <a:solidFill>
                  <a:schemeClr val="accent6">
                    <a:lumMod val="75000"/>
                  </a:schemeClr>
                </a:solidFill>
              </a:rPr>
              <a:t>vouchers</a:t>
            </a:r>
            <a:r>
              <a:rPr lang="es-CL" b="1" dirty="0">
                <a:solidFill>
                  <a:schemeClr val="accent6">
                    <a:lumMod val="75000"/>
                  </a:schemeClr>
                </a:solidFill>
              </a:rPr>
              <a:t> para la compra de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frutas, verduras y legumbres frescas, en comercios adheridos a la iniciativa.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F4231E7-B851-93C2-5161-B4449FF47E2A}"/>
              </a:ext>
            </a:extLst>
          </p:cNvPr>
          <p:cNvSpPr/>
          <p:nvPr/>
        </p:nvSpPr>
        <p:spPr>
          <a:xfrm>
            <a:off x="3517299" y="5506728"/>
            <a:ext cx="2603579" cy="9644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100" b="1" dirty="0"/>
              <a:t>Aumento del consumo:</a:t>
            </a:r>
            <a:r>
              <a:rPr lang="es-ES" sz="1100" dirty="0"/>
              <a:t> Un estudio en Chile demostró que un </a:t>
            </a:r>
            <a:r>
              <a:rPr lang="es-ES" sz="1100" b="1" dirty="0"/>
              <a:t>subsidio del 10% </a:t>
            </a:r>
            <a:r>
              <a:rPr lang="es-ES" sz="1100" dirty="0"/>
              <a:t>al precio de frutas y verduras aumentó su consumo en un </a:t>
            </a:r>
            <a:r>
              <a:rPr lang="es-ES" sz="1100" b="1" dirty="0"/>
              <a:t>5,9% </a:t>
            </a:r>
            <a:r>
              <a:rPr lang="es-ES" sz="1100" dirty="0"/>
              <a:t>(Agostini et al., 2018)</a:t>
            </a:r>
            <a:endParaRPr lang="es-CL" sz="1100" dirty="0"/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4F422C1D-72EE-CD3B-7534-005CBA4C047A}"/>
              </a:ext>
            </a:extLst>
          </p:cNvPr>
          <p:cNvSpPr txBox="1">
            <a:spLocks/>
          </p:cNvSpPr>
          <p:nvPr/>
        </p:nvSpPr>
        <p:spPr>
          <a:xfrm>
            <a:off x="6301408" y="5349079"/>
            <a:ext cx="2842592" cy="1152128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ES" b="1" dirty="0">
                <a:solidFill>
                  <a:schemeClr val="accent1"/>
                </a:solidFill>
              </a:rPr>
              <a:t>Modificar la Ley 20.606 y el Reglamento Sanitario de los Alimentos (RSA) para ampliar la restricción del marketing de alimentos no saludables.</a:t>
            </a:r>
            <a:endParaRPr lang="es-ES" dirty="0">
              <a:solidFill>
                <a:schemeClr val="accent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dirty="0"/>
              <a:t>Extender alcance de marco regulatorio actual.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endParaRPr lang="es-ES" dirty="0"/>
          </a:p>
          <a:p>
            <a:pPr marL="0" indent="0">
              <a:buFont typeface="Arial" panose="020B0604020202020204" pitchFamily="34" charset="0"/>
              <a:buNone/>
            </a:pPr>
            <a:endParaRPr lang="es-CL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E5671C9A-BD9E-5DF6-10C1-47F0F009B4BF}"/>
              </a:ext>
            </a:extLst>
          </p:cNvPr>
          <p:cNvSpPr/>
          <p:nvPr/>
        </p:nvSpPr>
        <p:spPr>
          <a:xfrm>
            <a:off x="9172873" y="5636816"/>
            <a:ext cx="2914399" cy="964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bg1"/>
                </a:solidFill>
              </a:rPr>
              <a:t>Harris y cols. (2021) Adolescentes pueden ser incluso más vulnerables al marketing de comida chatarra que los niños más pequeños </a:t>
            </a:r>
            <a:r>
              <a:rPr lang="es-ES" sz="1200" b="1" dirty="0">
                <a:solidFill>
                  <a:schemeClr val="bg1"/>
                </a:solidFill>
              </a:rPr>
              <a:t>(61% -70%).</a:t>
            </a:r>
          </a:p>
        </p:txBody>
      </p:sp>
    </p:spTree>
    <p:extLst>
      <p:ext uri="{BB962C8B-B14F-4D97-AF65-F5344CB8AC3E}">
        <p14:creationId xmlns:p14="http://schemas.microsoft.com/office/powerpoint/2010/main" val="98480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AEA8C8-5334-ABB2-996B-DEAD2EEDE3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8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A7FFA41-60A5-6E51-5767-EBDE71711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991402"/>
          </a:xfrm>
        </p:spPr>
        <p:txBody>
          <a:bodyPr>
            <a:normAutofit/>
          </a:bodyPr>
          <a:lstStyle/>
          <a:p>
            <a:pPr algn="r"/>
            <a:r>
              <a:rPr lang="es-CL" sz="4000" b="1" dirty="0">
                <a:solidFill>
                  <a:srgbClr val="003C5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CL" sz="4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41429CA-67ED-8F95-167B-2C2CC79392D1}"/>
              </a:ext>
            </a:extLst>
          </p:cNvPr>
          <p:cNvSpPr/>
          <p:nvPr/>
        </p:nvSpPr>
        <p:spPr>
          <a:xfrm>
            <a:off x="2934119" y="1527349"/>
            <a:ext cx="8912887" cy="47629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734FF41-EB5B-2A1D-611B-7172DB769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8810" y="1959429"/>
            <a:ext cx="7444990" cy="4217534"/>
          </a:xfrm>
        </p:spPr>
        <p:txBody>
          <a:bodyPr>
            <a:normAutofit/>
          </a:bodyPr>
          <a:lstStyle/>
          <a:p>
            <a:endParaRPr lang="es-CL" sz="2000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DF8EA7F-02D4-A20C-3762-DD60DA0990D2}"/>
              </a:ext>
            </a:extLst>
          </p:cNvPr>
          <p:cNvSpPr/>
          <p:nvPr/>
        </p:nvSpPr>
        <p:spPr>
          <a:xfrm>
            <a:off x="11943984" y="1527349"/>
            <a:ext cx="246490" cy="4762919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A698CCD7-B304-D288-79AF-BA5F9A96F4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3509521"/>
              </p:ext>
            </p:extLst>
          </p:nvPr>
        </p:nvGraphicFramePr>
        <p:xfrm>
          <a:off x="418697" y="1844824"/>
          <a:ext cx="11221919" cy="4320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99691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28D2B1E-D81A-4484-FA28-1772704FA33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E58AEEE6-C2AB-BF78-7975-CD51848EC6BE}"/>
              </a:ext>
            </a:extLst>
          </p:cNvPr>
          <p:cNvSpPr/>
          <p:nvPr/>
        </p:nvSpPr>
        <p:spPr>
          <a:xfrm>
            <a:off x="838198" y="895739"/>
            <a:ext cx="11011680" cy="577565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02AF4E-8E91-F51F-EEDB-22302900B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-82747"/>
            <a:ext cx="3537858" cy="1325563"/>
          </a:xfrm>
        </p:spPr>
        <p:txBody>
          <a:bodyPr/>
          <a:lstStyle/>
          <a:p>
            <a:r>
              <a:rPr lang="es-CL" b="1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Referencias</a:t>
            </a:r>
            <a:endParaRPr lang="es-C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357DB04-3E73-B7C0-D0F3-120EAFBEF1C5}"/>
              </a:ext>
            </a:extLst>
          </p:cNvPr>
          <p:cNvSpPr/>
          <p:nvPr/>
        </p:nvSpPr>
        <p:spPr>
          <a:xfrm>
            <a:off x="11945510" y="2059913"/>
            <a:ext cx="246490" cy="4230356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075EE256-DC41-6343-94EF-DAF4D762E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61053"/>
            <a:ext cx="11011678" cy="5001209"/>
          </a:xfrm>
        </p:spPr>
        <p:txBody>
          <a:bodyPr>
            <a:noAutofit/>
          </a:bodyPr>
          <a:lstStyle/>
          <a:p>
            <a:r>
              <a:rPr lang="es-CL" sz="900" dirty="0"/>
              <a:t>Agostini, C., Corvalán, C., &amp; Cuadrado, C. (2018). </a:t>
            </a:r>
            <a:r>
              <a:rPr lang="es-CL" sz="900" i="1" dirty="0"/>
              <a:t>Prioridades de políticas alimentarias en Chile: Resultados de la Encuesta Nacional de Opinión Pública sobre Alimentación Saludable</a:t>
            </a:r>
            <a:r>
              <a:rPr lang="es-CL" sz="900" dirty="0"/>
              <a:t>. Santiago de Chile: Instituto de Nutrición y Tecnología de los Alimentos (INTA), Universidad de Chile.</a:t>
            </a:r>
          </a:p>
          <a:p>
            <a:r>
              <a:rPr lang="es-CL" sz="900" dirty="0"/>
              <a:t>Baena Ruiz, R., &amp; Salinas Hernández, P. (2014). </a:t>
            </a:r>
            <a:r>
              <a:rPr lang="es-CL" sz="900" dirty="0" err="1"/>
              <a:t>Diet</a:t>
            </a:r>
            <a:r>
              <a:rPr lang="es-CL" sz="900" dirty="0"/>
              <a:t> and </a:t>
            </a:r>
            <a:r>
              <a:rPr lang="es-CL" sz="900" dirty="0" err="1"/>
              <a:t>cancer</a:t>
            </a:r>
            <a:r>
              <a:rPr lang="es-CL" sz="900" dirty="0"/>
              <a:t>: </a:t>
            </a:r>
            <a:r>
              <a:rPr lang="es-CL" sz="900" dirty="0" err="1"/>
              <a:t>Risk</a:t>
            </a:r>
            <a:r>
              <a:rPr lang="es-CL" sz="900" dirty="0"/>
              <a:t> </a:t>
            </a:r>
            <a:r>
              <a:rPr lang="es-CL" sz="900" dirty="0" err="1"/>
              <a:t>factors</a:t>
            </a:r>
            <a:r>
              <a:rPr lang="es-CL" sz="900" dirty="0"/>
              <a:t> and </a:t>
            </a:r>
            <a:r>
              <a:rPr lang="es-CL" sz="900" dirty="0" err="1"/>
              <a:t>epidemiological</a:t>
            </a:r>
            <a:r>
              <a:rPr lang="es-CL" sz="900" dirty="0"/>
              <a:t> </a:t>
            </a:r>
            <a:r>
              <a:rPr lang="es-CL" sz="900" dirty="0" err="1"/>
              <a:t>evidence</a:t>
            </a:r>
            <a:r>
              <a:rPr lang="es-CL" sz="900" dirty="0"/>
              <a:t>. </a:t>
            </a:r>
            <a:r>
              <a:rPr lang="es-CL" sz="900" i="1" dirty="0" err="1"/>
              <a:t>Maturitas</a:t>
            </a:r>
            <a:r>
              <a:rPr lang="es-CL" sz="900" i="1" dirty="0"/>
              <a:t>, 77</a:t>
            </a:r>
            <a:r>
              <a:rPr lang="es-CL" sz="900" dirty="0"/>
              <a:t>(3), 202–208. https://doi.org/10.1016/j.maturitas.2013.11.010</a:t>
            </a:r>
          </a:p>
          <a:p>
            <a:r>
              <a:rPr lang="es-CL" sz="900" dirty="0" err="1"/>
              <a:t>Britten</a:t>
            </a:r>
            <a:r>
              <a:rPr lang="es-CL" sz="900" dirty="0"/>
              <a:t>, J., &amp; Tosi, M. (2024). </a:t>
            </a:r>
            <a:r>
              <a:rPr lang="es-CL" sz="900" i="1" dirty="0" err="1"/>
              <a:t>Dietary</a:t>
            </a:r>
            <a:r>
              <a:rPr lang="es-CL" sz="900" i="1" dirty="0"/>
              <a:t> </a:t>
            </a:r>
            <a:r>
              <a:rPr lang="es-CL" sz="900" i="1" dirty="0" err="1"/>
              <a:t>risk</a:t>
            </a:r>
            <a:r>
              <a:rPr lang="es-CL" sz="900" i="1" dirty="0"/>
              <a:t> </a:t>
            </a:r>
            <a:r>
              <a:rPr lang="es-CL" sz="900" i="1" dirty="0" err="1"/>
              <a:t>factors</a:t>
            </a:r>
            <a:r>
              <a:rPr lang="es-CL" sz="900" i="1" dirty="0"/>
              <a:t> and </a:t>
            </a:r>
            <a:r>
              <a:rPr lang="es-CL" sz="900" i="1" dirty="0" err="1"/>
              <a:t>cancer</a:t>
            </a:r>
            <a:r>
              <a:rPr lang="es-CL" sz="900" i="1" dirty="0"/>
              <a:t> </a:t>
            </a:r>
            <a:r>
              <a:rPr lang="es-CL" sz="900" i="1" dirty="0" err="1"/>
              <a:t>prevention</a:t>
            </a:r>
            <a:r>
              <a:rPr lang="es-CL" sz="900" i="1" dirty="0"/>
              <a:t> </a:t>
            </a:r>
            <a:r>
              <a:rPr lang="es-CL" sz="900" i="1" dirty="0" err="1"/>
              <a:t>strategies</a:t>
            </a:r>
            <a:r>
              <a:rPr lang="es-CL" sz="900" dirty="0"/>
              <a:t>. </a:t>
            </a:r>
            <a:r>
              <a:rPr lang="es-CL" sz="900" i="1" dirty="0" err="1"/>
              <a:t>World</a:t>
            </a:r>
            <a:r>
              <a:rPr lang="es-CL" sz="900" i="1" dirty="0"/>
              <a:t> </a:t>
            </a:r>
            <a:r>
              <a:rPr lang="es-CL" sz="900" i="1" dirty="0" err="1"/>
              <a:t>Health</a:t>
            </a:r>
            <a:r>
              <a:rPr lang="es-CL" sz="900" i="1" dirty="0"/>
              <a:t> </a:t>
            </a:r>
            <a:r>
              <a:rPr lang="es-CL" sz="900" i="1" dirty="0" err="1"/>
              <a:t>Organization</a:t>
            </a:r>
            <a:r>
              <a:rPr lang="es-CL" sz="900" dirty="0"/>
              <a:t>.</a:t>
            </a:r>
          </a:p>
          <a:p>
            <a:r>
              <a:rPr lang="es-CL" sz="900" dirty="0"/>
              <a:t>Bray, F., </a:t>
            </a:r>
            <a:r>
              <a:rPr lang="es-CL" sz="900" dirty="0" err="1"/>
              <a:t>Ferlay</a:t>
            </a:r>
            <a:r>
              <a:rPr lang="es-CL" sz="900" dirty="0"/>
              <a:t>, J., </a:t>
            </a:r>
            <a:r>
              <a:rPr lang="es-CL" sz="900" dirty="0" err="1"/>
              <a:t>Laversanne</a:t>
            </a:r>
            <a:r>
              <a:rPr lang="es-CL" sz="900" dirty="0"/>
              <a:t>, M., </a:t>
            </a:r>
            <a:r>
              <a:rPr lang="es-CL" sz="900" dirty="0" err="1"/>
              <a:t>Soerjomataram</a:t>
            </a:r>
            <a:r>
              <a:rPr lang="es-CL" sz="900" dirty="0"/>
              <a:t>, I., Siegel, R. L., Torre, L. A., &amp; Jemal, A. (2024). </a:t>
            </a:r>
            <a:r>
              <a:rPr lang="es-CL" sz="900" i="1" dirty="0"/>
              <a:t>Global </a:t>
            </a:r>
            <a:r>
              <a:rPr lang="es-CL" sz="900" i="1" dirty="0" err="1"/>
              <a:t>cancer</a:t>
            </a:r>
            <a:r>
              <a:rPr lang="es-CL" sz="900" i="1" dirty="0"/>
              <a:t> </a:t>
            </a:r>
            <a:r>
              <a:rPr lang="es-CL" sz="900" i="1" dirty="0" err="1"/>
              <a:t>statistics</a:t>
            </a:r>
            <a:r>
              <a:rPr lang="es-CL" sz="900" i="1" dirty="0"/>
              <a:t> 2022: GLOBOCAN </a:t>
            </a:r>
            <a:r>
              <a:rPr lang="es-CL" sz="900" i="1" dirty="0" err="1"/>
              <a:t>estimates</a:t>
            </a:r>
            <a:r>
              <a:rPr lang="es-CL" sz="900" i="1" dirty="0"/>
              <a:t> </a:t>
            </a:r>
            <a:r>
              <a:rPr lang="es-CL" sz="900" i="1" dirty="0" err="1"/>
              <a:t>of</a:t>
            </a:r>
            <a:r>
              <a:rPr lang="es-CL" sz="900" i="1" dirty="0"/>
              <a:t> </a:t>
            </a:r>
            <a:r>
              <a:rPr lang="es-CL" sz="900" i="1" dirty="0" err="1"/>
              <a:t>incidence</a:t>
            </a:r>
            <a:r>
              <a:rPr lang="es-CL" sz="900" i="1" dirty="0"/>
              <a:t> and </a:t>
            </a:r>
            <a:r>
              <a:rPr lang="es-CL" sz="900" i="1" dirty="0" err="1"/>
              <a:t>mortality</a:t>
            </a:r>
            <a:r>
              <a:rPr lang="es-CL" sz="900" i="1" dirty="0"/>
              <a:t> </a:t>
            </a:r>
            <a:r>
              <a:rPr lang="es-CL" sz="900" i="1" dirty="0" err="1"/>
              <a:t>worldwide</a:t>
            </a:r>
            <a:r>
              <a:rPr lang="es-CL" sz="900" i="1" dirty="0"/>
              <a:t> </a:t>
            </a:r>
            <a:r>
              <a:rPr lang="es-CL" sz="900" i="1" dirty="0" err="1"/>
              <a:t>for</a:t>
            </a:r>
            <a:r>
              <a:rPr lang="es-CL" sz="900" i="1" dirty="0"/>
              <a:t> 36 </a:t>
            </a:r>
            <a:r>
              <a:rPr lang="es-CL" sz="900" i="1" dirty="0" err="1"/>
              <a:t>cancers</a:t>
            </a:r>
            <a:r>
              <a:rPr lang="es-CL" sz="900" i="1" dirty="0"/>
              <a:t> in 185 </a:t>
            </a:r>
            <a:r>
              <a:rPr lang="es-CL" sz="900" i="1" dirty="0" err="1"/>
              <a:t>countries</a:t>
            </a:r>
            <a:r>
              <a:rPr lang="es-CL" sz="900" dirty="0"/>
              <a:t>. </a:t>
            </a:r>
            <a:r>
              <a:rPr lang="es-CL" sz="900" i="1" dirty="0"/>
              <a:t>CA: A </a:t>
            </a:r>
            <a:r>
              <a:rPr lang="es-CL" sz="900" i="1" dirty="0" err="1"/>
              <a:t>Cancer</a:t>
            </a:r>
            <a:r>
              <a:rPr lang="es-CL" sz="900" i="1" dirty="0"/>
              <a:t> </a:t>
            </a:r>
            <a:r>
              <a:rPr lang="es-CL" sz="900" i="1" dirty="0" err="1"/>
              <a:t>Journal</a:t>
            </a:r>
            <a:r>
              <a:rPr lang="es-CL" sz="900" i="1" dirty="0"/>
              <a:t> </a:t>
            </a:r>
            <a:r>
              <a:rPr lang="es-CL" sz="900" i="1" dirty="0" err="1"/>
              <a:t>for</a:t>
            </a:r>
            <a:r>
              <a:rPr lang="es-CL" sz="900" i="1" dirty="0"/>
              <a:t> </a:t>
            </a:r>
            <a:r>
              <a:rPr lang="es-CL" sz="900" i="1" dirty="0" err="1"/>
              <a:t>Clinicians</a:t>
            </a:r>
            <a:r>
              <a:rPr lang="es-CL" sz="900" dirty="0"/>
              <a:t>, 74(3), 223–252. </a:t>
            </a:r>
            <a:r>
              <a:rPr lang="es-CL" sz="900" dirty="0">
                <a:hlinkClick r:id="rId3"/>
              </a:rPr>
              <a:t>https://doi.org/10.3322/caac.21823</a:t>
            </a:r>
            <a:endParaRPr lang="es-CL" sz="900" dirty="0"/>
          </a:p>
          <a:p>
            <a:r>
              <a:rPr lang="es-CL" sz="900" dirty="0" err="1"/>
              <a:t>Cattafesta</a:t>
            </a:r>
            <a:r>
              <a:rPr lang="es-CL" sz="900" dirty="0"/>
              <a:t>, M., et al. (2020). </a:t>
            </a:r>
            <a:r>
              <a:rPr lang="es-CL" sz="900" dirty="0" err="1"/>
              <a:t>Ultra-processed</a:t>
            </a:r>
            <a:r>
              <a:rPr lang="es-CL" sz="900" dirty="0"/>
              <a:t> </a:t>
            </a:r>
            <a:r>
              <a:rPr lang="es-CL" sz="900" dirty="0" err="1"/>
              <a:t>foods</a:t>
            </a:r>
            <a:r>
              <a:rPr lang="es-CL" sz="900" dirty="0"/>
              <a:t> </a:t>
            </a:r>
            <a:r>
              <a:rPr lang="es-CL" sz="900" dirty="0" err="1"/>
              <a:t>consumption</a:t>
            </a:r>
            <a:r>
              <a:rPr lang="es-CL" sz="900" dirty="0"/>
              <a:t> and </a:t>
            </a:r>
            <a:r>
              <a:rPr lang="es-CL" sz="900" dirty="0" err="1"/>
              <a:t>health</a:t>
            </a:r>
            <a:r>
              <a:rPr lang="es-CL" sz="900" dirty="0"/>
              <a:t> </a:t>
            </a:r>
            <a:r>
              <a:rPr lang="es-CL" sz="900" dirty="0" err="1"/>
              <a:t>outcomes</a:t>
            </a:r>
            <a:r>
              <a:rPr lang="es-CL" sz="900" dirty="0"/>
              <a:t>: A </a:t>
            </a:r>
            <a:r>
              <a:rPr lang="es-CL" sz="900" dirty="0" err="1"/>
              <a:t>review</a:t>
            </a:r>
            <a:r>
              <a:rPr lang="es-CL" sz="900" dirty="0"/>
              <a:t>. </a:t>
            </a:r>
            <a:r>
              <a:rPr lang="es-CL" sz="900" i="1" dirty="0" err="1"/>
              <a:t>Public</a:t>
            </a:r>
            <a:r>
              <a:rPr lang="es-CL" sz="900" i="1" dirty="0"/>
              <a:t> </a:t>
            </a:r>
            <a:r>
              <a:rPr lang="es-CL" sz="900" i="1" dirty="0" err="1"/>
              <a:t>Health</a:t>
            </a:r>
            <a:r>
              <a:rPr lang="es-CL" sz="900" i="1" dirty="0"/>
              <a:t> </a:t>
            </a:r>
            <a:r>
              <a:rPr lang="es-CL" sz="900" i="1" dirty="0" err="1"/>
              <a:t>Nutrition</a:t>
            </a:r>
            <a:r>
              <a:rPr lang="es-CL" sz="900" dirty="0"/>
              <a:t>, 23(8), 1362–1372.</a:t>
            </a:r>
          </a:p>
          <a:p>
            <a:r>
              <a:rPr lang="es-CL" sz="900" dirty="0"/>
              <a:t>Departamento de Estadísticas e Información de Salud. (2022). </a:t>
            </a:r>
            <a:r>
              <a:rPr lang="es-CL" sz="900" i="1" dirty="0"/>
              <a:t>Estadísticas Vitales 2015–2021</a:t>
            </a:r>
            <a:r>
              <a:rPr lang="es-CL" sz="900" dirty="0"/>
              <a:t>. Ministerio de Salud de Chile.</a:t>
            </a:r>
          </a:p>
          <a:p>
            <a:r>
              <a:rPr lang="es-CL" sz="900" dirty="0"/>
              <a:t>Espina, C., Piñeros, M., Sánchez, G., et al. (2023). </a:t>
            </a:r>
            <a:r>
              <a:rPr lang="es-CL" sz="900" i="1" dirty="0"/>
              <a:t>Código contra el cáncer de América Latina y el Caribe: 1ª Edición</a:t>
            </a:r>
            <a:r>
              <a:rPr lang="es-CL" sz="900" dirty="0"/>
              <a:t>. Lyon, Francia: International Agency </a:t>
            </a:r>
            <a:r>
              <a:rPr lang="es-CL" sz="900" dirty="0" err="1"/>
              <a:t>for</a:t>
            </a:r>
            <a:r>
              <a:rPr lang="es-CL" sz="900" dirty="0"/>
              <a:t> </a:t>
            </a:r>
            <a:r>
              <a:rPr lang="es-CL" sz="900" dirty="0" err="1"/>
              <a:t>Research</a:t>
            </a:r>
            <a:r>
              <a:rPr lang="es-CL" sz="900" dirty="0"/>
              <a:t> </a:t>
            </a:r>
            <a:r>
              <a:rPr lang="es-CL" sz="900" dirty="0" err="1"/>
              <a:t>on</a:t>
            </a:r>
            <a:r>
              <a:rPr lang="es-CL" sz="900" dirty="0"/>
              <a:t> </a:t>
            </a:r>
            <a:r>
              <a:rPr lang="es-CL" sz="900" dirty="0" err="1"/>
              <a:t>Cancer</a:t>
            </a:r>
            <a:r>
              <a:rPr lang="es-CL" sz="900" dirty="0"/>
              <a:t> (IARC).</a:t>
            </a:r>
          </a:p>
          <a:p>
            <a:r>
              <a:rPr lang="es-CL" sz="900" dirty="0" err="1"/>
              <a:t>Farvid</a:t>
            </a:r>
            <a:r>
              <a:rPr lang="es-CL" sz="900" dirty="0"/>
              <a:t>, M. S., </a:t>
            </a:r>
            <a:r>
              <a:rPr lang="es-CL" sz="900" dirty="0" err="1"/>
              <a:t>Sidahmed</a:t>
            </a:r>
            <a:r>
              <a:rPr lang="es-CL" sz="900" dirty="0"/>
              <a:t>, E., </a:t>
            </a:r>
            <a:r>
              <a:rPr lang="es-CL" sz="900" dirty="0" err="1"/>
              <a:t>Spence</a:t>
            </a:r>
            <a:r>
              <a:rPr lang="es-CL" sz="900" dirty="0"/>
              <a:t>, N. D., Mante </a:t>
            </a:r>
            <a:r>
              <a:rPr lang="es-CL" sz="900" dirty="0" err="1"/>
              <a:t>Angua</a:t>
            </a:r>
            <a:r>
              <a:rPr lang="es-CL" sz="900" dirty="0"/>
              <a:t>, K., </a:t>
            </a:r>
            <a:r>
              <a:rPr lang="es-CL" sz="900" dirty="0" err="1"/>
              <a:t>Rosner</a:t>
            </a:r>
            <a:r>
              <a:rPr lang="es-CL" sz="900" dirty="0"/>
              <a:t>, B. A., &amp; </a:t>
            </a:r>
            <a:r>
              <a:rPr lang="es-CL" sz="900" dirty="0" err="1"/>
              <a:t>Willett</a:t>
            </a:r>
            <a:r>
              <a:rPr lang="es-CL" sz="900" dirty="0"/>
              <a:t>, W. C. (2021). </a:t>
            </a:r>
            <a:r>
              <a:rPr lang="es-CL" sz="900" dirty="0" err="1"/>
              <a:t>Consumption</a:t>
            </a:r>
            <a:r>
              <a:rPr lang="es-CL" sz="900" dirty="0"/>
              <a:t> </a:t>
            </a:r>
            <a:r>
              <a:rPr lang="es-CL" sz="900" dirty="0" err="1"/>
              <a:t>of</a:t>
            </a:r>
            <a:r>
              <a:rPr lang="es-CL" sz="900" dirty="0"/>
              <a:t> red and </a:t>
            </a:r>
            <a:r>
              <a:rPr lang="es-CL" sz="900" dirty="0" err="1"/>
              <a:t>processed</a:t>
            </a:r>
            <a:r>
              <a:rPr lang="es-CL" sz="900" dirty="0"/>
              <a:t> </a:t>
            </a:r>
            <a:r>
              <a:rPr lang="es-CL" sz="900" dirty="0" err="1"/>
              <a:t>meat</a:t>
            </a:r>
            <a:r>
              <a:rPr lang="es-CL" sz="900" dirty="0"/>
              <a:t> and </a:t>
            </a:r>
            <a:r>
              <a:rPr lang="es-CL" sz="900" dirty="0" err="1"/>
              <a:t>cancer</a:t>
            </a:r>
            <a:r>
              <a:rPr lang="es-CL" sz="900" dirty="0"/>
              <a:t> </a:t>
            </a:r>
            <a:r>
              <a:rPr lang="es-CL" sz="900" dirty="0" err="1"/>
              <a:t>risk</a:t>
            </a:r>
            <a:r>
              <a:rPr lang="es-CL" sz="900" dirty="0"/>
              <a:t>: </a:t>
            </a:r>
            <a:r>
              <a:rPr lang="es-CL" sz="900" dirty="0" err="1"/>
              <a:t>An</a:t>
            </a:r>
            <a:r>
              <a:rPr lang="es-CL" sz="900" dirty="0"/>
              <a:t> </a:t>
            </a:r>
            <a:r>
              <a:rPr lang="es-CL" sz="900" dirty="0" err="1"/>
              <a:t>umbrella</a:t>
            </a:r>
            <a:r>
              <a:rPr lang="es-CL" sz="900" dirty="0"/>
              <a:t> </a:t>
            </a:r>
            <a:r>
              <a:rPr lang="es-CL" sz="900" dirty="0" err="1"/>
              <a:t>review</a:t>
            </a:r>
            <a:r>
              <a:rPr lang="es-CL" sz="900" dirty="0"/>
              <a:t>. </a:t>
            </a:r>
            <a:r>
              <a:rPr lang="es-CL" sz="900" i="1" dirty="0"/>
              <a:t>International </a:t>
            </a:r>
            <a:r>
              <a:rPr lang="es-CL" sz="900" i="1" dirty="0" err="1"/>
              <a:t>Journal</a:t>
            </a:r>
            <a:r>
              <a:rPr lang="es-CL" sz="900" i="1" dirty="0"/>
              <a:t> </a:t>
            </a:r>
            <a:r>
              <a:rPr lang="es-CL" sz="900" i="1" dirty="0" err="1"/>
              <a:t>of</a:t>
            </a:r>
            <a:r>
              <a:rPr lang="es-CL" sz="900" i="1" dirty="0"/>
              <a:t> </a:t>
            </a:r>
            <a:r>
              <a:rPr lang="es-CL" sz="900" i="1" dirty="0" err="1"/>
              <a:t>Cancer</a:t>
            </a:r>
            <a:r>
              <a:rPr lang="es-CL" sz="900" i="1" dirty="0"/>
              <a:t>, 148</a:t>
            </a:r>
            <a:r>
              <a:rPr lang="es-CL" sz="900" dirty="0"/>
              <a:t>(8), 1858–1872. https://doi.org/10.1002/ijc.33386</a:t>
            </a:r>
          </a:p>
          <a:p>
            <a:r>
              <a:rPr lang="es-CL" sz="900" dirty="0" err="1"/>
              <a:t>Forde</a:t>
            </a:r>
            <a:r>
              <a:rPr lang="es-CL" sz="900" dirty="0"/>
              <a:t>, C. G., &amp; Decker, E. A. (2022). </a:t>
            </a:r>
            <a:r>
              <a:rPr lang="es-CL" sz="900" dirty="0" err="1"/>
              <a:t>The</a:t>
            </a:r>
            <a:r>
              <a:rPr lang="es-CL" sz="900" dirty="0"/>
              <a:t> role </a:t>
            </a:r>
            <a:r>
              <a:rPr lang="es-CL" sz="900" dirty="0" err="1"/>
              <a:t>of</a:t>
            </a:r>
            <a:r>
              <a:rPr lang="es-CL" sz="900" dirty="0"/>
              <a:t> </a:t>
            </a:r>
            <a:r>
              <a:rPr lang="es-CL" sz="900" dirty="0" err="1"/>
              <a:t>food</a:t>
            </a:r>
            <a:r>
              <a:rPr lang="es-CL" sz="900" dirty="0"/>
              <a:t> </a:t>
            </a:r>
            <a:r>
              <a:rPr lang="es-CL" sz="900" dirty="0" err="1"/>
              <a:t>environment</a:t>
            </a:r>
            <a:r>
              <a:rPr lang="es-CL" sz="900" dirty="0"/>
              <a:t> in </a:t>
            </a:r>
            <a:r>
              <a:rPr lang="es-CL" sz="900" dirty="0" err="1"/>
              <a:t>shaping</a:t>
            </a:r>
            <a:r>
              <a:rPr lang="es-CL" sz="900" dirty="0"/>
              <a:t> </a:t>
            </a:r>
            <a:r>
              <a:rPr lang="es-CL" sz="900" dirty="0" err="1"/>
              <a:t>dietary</a:t>
            </a:r>
            <a:r>
              <a:rPr lang="es-CL" sz="900" dirty="0"/>
              <a:t> </a:t>
            </a:r>
            <a:r>
              <a:rPr lang="es-CL" sz="900" dirty="0" err="1"/>
              <a:t>behavior</a:t>
            </a:r>
            <a:r>
              <a:rPr lang="es-CL" sz="900" dirty="0"/>
              <a:t>. </a:t>
            </a:r>
            <a:r>
              <a:rPr lang="es-CL" sz="900" i="1" dirty="0" err="1"/>
              <a:t>Annual</a:t>
            </a:r>
            <a:r>
              <a:rPr lang="es-CL" sz="900" i="1" dirty="0"/>
              <a:t> </a:t>
            </a:r>
            <a:r>
              <a:rPr lang="es-CL" sz="900" i="1" dirty="0" err="1"/>
              <a:t>Review</a:t>
            </a:r>
            <a:r>
              <a:rPr lang="es-CL" sz="900" i="1" dirty="0"/>
              <a:t> </a:t>
            </a:r>
            <a:r>
              <a:rPr lang="es-CL" sz="900" i="1" dirty="0" err="1"/>
              <a:t>of</a:t>
            </a:r>
            <a:r>
              <a:rPr lang="es-CL" sz="900" i="1" dirty="0"/>
              <a:t> </a:t>
            </a:r>
            <a:r>
              <a:rPr lang="es-CL" sz="900" i="1" dirty="0" err="1"/>
              <a:t>Nutrition</a:t>
            </a:r>
            <a:r>
              <a:rPr lang="es-CL" sz="900" i="1" dirty="0"/>
              <a:t>, 42</a:t>
            </a:r>
            <a:r>
              <a:rPr lang="es-CL" sz="900" dirty="0"/>
              <a:t>, 275–296.</a:t>
            </a:r>
          </a:p>
          <a:p>
            <a:r>
              <a:rPr lang="es-CL" sz="900" dirty="0"/>
              <a:t>Global </a:t>
            </a:r>
            <a:r>
              <a:rPr lang="es-CL" sz="900" dirty="0" err="1"/>
              <a:t>Burden</a:t>
            </a:r>
            <a:r>
              <a:rPr lang="es-CL" sz="900" dirty="0"/>
              <a:t> </a:t>
            </a:r>
            <a:r>
              <a:rPr lang="es-CL" sz="900" dirty="0" err="1"/>
              <a:t>of</a:t>
            </a:r>
            <a:r>
              <a:rPr lang="es-CL" sz="900" dirty="0"/>
              <a:t> </a:t>
            </a:r>
            <a:r>
              <a:rPr lang="es-CL" sz="900" dirty="0" err="1"/>
              <a:t>Disease</a:t>
            </a:r>
            <a:r>
              <a:rPr lang="es-CL" sz="900" dirty="0"/>
              <a:t> 2019 </a:t>
            </a:r>
            <a:r>
              <a:rPr lang="es-CL" sz="900" dirty="0" err="1"/>
              <a:t>Cancer</a:t>
            </a:r>
            <a:r>
              <a:rPr lang="es-CL" sz="900" dirty="0"/>
              <a:t> </a:t>
            </a:r>
            <a:r>
              <a:rPr lang="es-CL" sz="900" dirty="0" err="1"/>
              <a:t>Collaboration</a:t>
            </a:r>
            <a:r>
              <a:rPr lang="es-CL" sz="900" dirty="0"/>
              <a:t>. (2022). </a:t>
            </a:r>
            <a:r>
              <a:rPr lang="es-CL" sz="900" dirty="0" err="1"/>
              <a:t>Cancer</a:t>
            </a:r>
            <a:r>
              <a:rPr lang="es-CL" sz="900" dirty="0"/>
              <a:t> </a:t>
            </a:r>
            <a:r>
              <a:rPr lang="es-CL" sz="900" dirty="0" err="1"/>
              <a:t>incidence</a:t>
            </a:r>
            <a:r>
              <a:rPr lang="es-CL" sz="900" dirty="0"/>
              <a:t>, </a:t>
            </a:r>
            <a:r>
              <a:rPr lang="es-CL" sz="900" dirty="0" err="1"/>
              <a:t>mortality</a:t>
            </a:r>
            <a:r>
              <a:rPr lang="es-CL" sz="900" dirty="0"/>
              <a:t>, </a:t>
            </a:r>
            <a:r>
              <a:rPr lang="es-CL" sz="900" dirty="0" err="1"/>
              <a:t>years</a:t>
            </a:r>
            <a:r>
              <a:rPr lang="es-CL" sz="900" dirty="0"/>
              <a:t> </a:t>
            </a:r>
            <a:r>
              <a:rPr lang="es-CL" sz="900" dirty="0" err="1"/>
              <a:t>of</a:t>
            </a:r>
            <a:r>
              <a:rPr lang="es-CL" sz="900" dirty="0"/>
              <a:t> </a:t>
            </a:r>
            <a:r>
              <a:rPr lang="es-CL" sz="900" dirty="0" err="1"/>
              <a:t>life</a:t>
            </a:r>
            <a:r>
              <a:rPr lang="es-CL" sz="900" dirty="0"/>
              <a:t> </a:t>
            </a:r>
            <a:r>
              <a:rPr lang="es-CL" sz="900" dirty="0" err="1"/>
              <a:t>lost</a:t>
            </a:r>
            <a:r>
              <a:rPr lang="es-CL" sz="900" dirty="0"/>
              <a:t>, </a:t>
            </a:r>
            <a:r>
              <a:rPr lang="es-CL" sz="900" dirty="0" err="1"/>
              <a:t>years</a:t>
            </a:r>
            <a:r>
              <a:rPr lang="es-CL" sz="900" dirty="0"/>
              <a:t> </a:t>
            </a:r>
            <a:r>
              <a:rPr lang="es-CL" sz="900" dirty="0" err="1"/>
              <a:t>lived</a:t>
            </a:r>
            <a:r>
              <a:rPr lang="es-CL" sz="900" dirty="0"/>
              <a:t> </a:t>
            </a:r>
            <a:r>
              <a:rPr lang="es-CL" sz="900" dirty="0" err="1"/>
              <a:t>with</a:t>
            </a:r>
            <a:r>
              <a:rPr lang="es-CL" sz="900" dirty="0"/>
              <a:t> </a:t>
            </a:r>
            <a:r>
              <a:rPr lang="es-CL" sz="900" dirty="0" err="1"/>
              <a:t>disability</a:t>
            </a:r>
            <a:r>
              <a:rPr lang="es-CL" sz="900" dirty="0"/>
              <a:t>, and </a:t>
            </a:r>
            <a:r>
              <a:rPr lang="es-CL" sz="900" dirty="0" err="1"/>
              <a:t>disability-adjusted</a:t>
            </a:r>
            <a:r>
              <a:rPr lang="es-CL" sz="900" dirty="0"/>
              <a:t> </a:t>
            </a:r>
            <a:r>
              <a:rPr lang="es-CL" sz="900" dirty="0" err="1"/>
              <a:t>life</a:t>
            </a:r>
            <a:r>
              <a:rPr lang="es-CL" sz="900" dirty="0"/>
              <a:t> </a:t>
            </a:r>
            <a:r>
              <a:rPr lang="es-CL" sz="900" dirty="0" err="1"/>
              <a:t>years</a:t>
            </a:r>
            <a:r>
              <a:rPr lang="es-CL" sz="900" dirty="0"/>
              <a:t> </a:t>
            </a:r>
            <a:r>
              <a:rPr lang="es-CL" sz="900" dirty="0" err="1"/>
              <a:t>for</a:t>
            </a:r>
            <a:r>
              <a:rPr lang="es-CL" sz="900" dirty="0"/>
              <a:t> 29 </a:t>
            </a:r>
            <a:r>
              <a:rPr lang="es-CL" sz="900" dirty="0" err="1"/>
              <a:t>cancer</a:t>
            </a:r>
            <a:r>
              <a:rPr lang="es-CL" sz="900" dirty="0"/>
              <a:t> </a:t>
            </a:r>
            <a:r>
              <a:rPr lang="es-CL" sz="900" dirty="0" err="1"/>
              <a:t>groups</a:t>
            </a:r>
            <a:r>
              <a:rPr lang="es-CL" sz="900" dirty="0"/>
              <a:t>, 2010–2019: A </a:t>
            </a:r>
            <a:r>
              <a:rPr lang="es-CL" sz="900" dirty="0" err="1"/>
              <a:t>systematic</a:t>
            </a:r>
            <a:r>
              <a:rPr lang="es-CL" sz="900" dirty="0"/>
              <a:t> </a:t>
            </a:r>
            <a:r>
              <a:rPr lang="es-CL" sz="900" dirty="0" err="1"/>
              <a:t>analysis</a:t>
            </a:r>
            <a:r>
              <a:rPr lang="es-CL" sz="900" dirty="0"/>
              <a:t> </a:t>
            </a:r>
            <a:r>
              <a:rPr lang="es-CL" sz="900" dirty="0" err="1"/>
              <a:t>for</a:t>
            </a:r>
            <a:r>
              <a:rPr lang="es-CL" sz="900" dirty="0"/>
              <a:t> </a:t>
            </a:r>
            <a:r>
              <a:rPr lang="es-CL" sz="900" dirty="0" err="1"/>
              <a:t>the</a:t>
            </a:r>
            <a:r>
              <a:rPr lang="es-CL" sz="900" dirty="0"/>
              <a:t> Global </a:t>
            </a:r>
            <a:r>
              <a:rPr lang="es-CL" sz="900" dirty="0" err="1"/>
              <a:t>Burden</a:t>
            </a:r>
            <a:r>
              <a:rPr lang="es-CL" sz="900" dirty="0"/>
              <a:t> </a:t>
            </a:r>
            <a:r>
              <a:rPr lang="es-CL" sz="900" dirty="0" err="1"/>
              <a:t>of</a:t>
            </a:r>
            <a:r>
              <a:rPr lang="es-CL" sz="900" dirty="0"/>
              <a:t> </a:t>
            </a:r>
            <a:r>
              <a:rPr lang="es-CL" sz="900" dirty="0" err="1"/>
              <a:t>Disease</a:t>
            </a:r>
            <a:r>
              <a:rPr lang="es-CL" sz="900" dirty="0"/>
              <a:t> </a:t>
            </a:r>
            <a:r>
              <a:rPr lang="es-CL" sz="900" dirty="0" err="1"/>
              <a:t>Study</a:t>
            </a:r>
            <a:r>
              <a:rPr lang="es-CL" sz="900" dirty="0"/>
              <a:t> 2019. </a:t>
            </a:r>
            <a:r>
              <a:rPr lang="es-CL" sz="900" i="1" dirty="0"/>
              <a:t>JAMA </a:t>
            </a:r>
            <a:r>
              <a:rPr lang="es-CL" sz="900" i="1" dirty="0" err="1"/>
              <a:t>Oncology</a:t>
            </a:r>
            <a:r>
              <a:rPr lang="es-CL" sz="900" dirty="0"/>
              <a:t>, 8(3), 420–444.</a:t>
            </a:r>
          </a:p>
          <a:p>
            <a:r>
              <a:rPr lang="es-CL" sz="900" dirty="0"/>
              <a:t>Harris, J. L., </a:t>
            </a:r>
            <a:r>
              <a:rPr lang="es-CL" sz="900" dirty="0" err="1"/>
              <a:t>Bargh</a:t>
            </a:r>
            <a:r>
              <a:rPr lang="es-CL" sz="900" dirty="0"/>
              <a:t>, J. A., &amp; Brownell, K. D. (2009). </a:t>
            </a:r>
            <a:r>
              <a:rPr lang="es-CL" sz="900" dirty="0" err="1"/>
              <a:t>Priming</a:t>
            </a:r>
            <a:r>
              <a:rPr lang="es-CL" sz="900" dirty="0"/>
              <a:t> </a:t>
            </a:r>
            <a:r>
              <a:rPr lang="es-CL" sz="900" dirty="0" err="1"/>
              <a:t>effects</a:t>
            </a:r>
            <a:r>
              <a:rPr lang="es-CL" sz="900" dirty="0"/>
              <a:t> </a:t>
            </a:r>
            <a:r>
              <a:rPr lang="es-CL" sz="900" dirty="0" err="1"/>
              <a:t>of</a:t>
            </a:r>
            <a:r>
              <a:rPr lang="es-CL" sz="900" dirty="0"/>
              <a:t> </a:t>
            </a:r>
            <a:r>
              <a:rPr lang="es-CL" sz="900" dirty="0" err="1"/>
              <a:t>television</a:t>
            </a:r>
            <a:r>
              <a:rPr lang="es-CL" sz="900" dirty="0"/>
              <a:t> </a:t>
            </a:r>
            <a:r>
              <a:rPr lang="es-CL" sz="900" dirty="0" err="1"/>
              <a:t>food</a:t>
            </a:r>
            <a:r>
              <a:rPr lang="es-CL" sz="900" dirty="0"/>
              <a:t> </a:t>
            </a:r>
            <a:r>
              <a:rPr lang="es-CL" sz="900" dirty="0" err="1"/>
              <a:t>advertising</a:t>
            </a:r>
            <a:r>
              <a:rPr lang="es-CL" sz="900" dirty="0"/>
              <a:t> </a:t>
            </a:r>
            <a:r>
              <a:rPr lang="es-CL" sz="900" dirty="0" err="1"/>
              <a:t>on</a:t>
            </a:r>
            <a:r>
              <a:rPr lang="es-CL" sz="900" dirty="0"/>
              <a:t> </a:t>
            </a:r>
            <a:r>
              <a:rPr lang="es-CL" sz="900" dirty="0" err="1"/>
              <a:t>eating</a:t>
            </a:r>
            <a:r>
              <a:rPr lang="es-CL" sz="900" dirty="0"/>
              <a:t> </a:t>
            </a:r>
            <a:r>
              <a:rPr lang="es-CL" sz="900" dirty="0" err="1"/>
              <a:t>behavior</a:t>
            </a:r>
            <a:r>
              <a:rPr lang="es-CL" sz="900" dirty="0"/>
              <a:t>. </a:t>
            </a:r>
            <a:r>
              <a:rPr lang="es-CL" sz="900" i="1" dirty="0" err="1"/>
              <a:t>Health</a:t>
            </a:r>
            <a:r>
              <a:rPr lang="es-CL" sz="900" i="1" dirty="0"/>
              <a:t> </a:t>
            </a:r>
            <a:r>
              <a:rPr lang="es-CL" sz="900" i="1" dirty="0" err="1"/>
              <a:t>Psychology</a:t>
            </a:r>
            <a:r>
              <a:rPr lang="es-CL" sz="900" i="1" dirty="0"/>
              <a:t>, 28</a:t>
            </a:r>
            <a:r>
              <a:rPr lang="es-CL" sz="900" dirty="0"/>
              <a:t>(4), 404–413. https://doi.org/10.1037/a0014399</a:t>
            </a:r>
          </a:p>
          <a:p>
            <a:r>
              <a:rPr lang="es-CL" sz="900" dirty="0" err="1"/>
              <a:t>Islami</a:t>
            </a:r>
            <a:r>
              <a:rPr lang="es-CL" sz="900" dirty="0"/>
              <a:t>, F., et al. (2024). </a:t>
            </a:r>
            <a:r>
              <a:rPr lang="es-CL" sz="900" dirty="0" err="1"/>
              <a:t>Proportion</a:t>
            </a:r>
            <a:r>
              <a:rPr lang="es-CL" sz="900" dirty="0"/>
              <a:t> and </a:t>
            </a:r>
            <a:r>
              <a:rPr lang="es-CL" sz="900" dirty="0" err="1"/>
              <a:t>number</a:t>
            </a:r>
            <a:r>
              <a:rPr lang="es-CL" sz="900" dirty="0"/>
              <a:t> </a:t>
            </a:r>
            <a:r>
              <a:rPr lang="es-CL" sz="900" dirty="0" err="1"/>
              <a:t>of</a:t>
            </a:r>
            <a:r>
              <a:rPr lang="es-CL" sz="900" dirty="0"/>
              <a:t> </a:t>
            </a:r>
            <a:r>
              <a:rPr lang="es-CL" sz="900" dirty="0" err="1"/>
              <a:t>cancer</a:t>
            </a:r>
            <a:r>
              <a:rPr lang="es-CL" sz="900" dirty="0"/>
              <a:t> cases and </a:t>
            </a:r>
            <a:r>
              <a:rPr lang="es-CL" sz="900" dirty="0" err="1"/>
              <a:t>deaths</a:t>
            </a:r>
            <a:r>
              <a:rPr lang="es-CL" sz="900" dirty="0"/>
              <a:t> </a:t>
            </a:r>
            <a:r>
              <a:rPr lang="es-CL" sz="900" dirty="0" err="1"/>
              <a:t>attributable</a:t>
            </a:r>
            <a:r>
              <a:rPr lang="es-CL" sz="900" dirty="0"/>
              <a:t> </a:t>
            </a:r>
            <a:r>
              <a:rPr lang="es-CL" sz="900" dirty="0" err="1"/>
              <a:t>to</a:t>
            </a:r>
            <a:r>
              <a:rPr lang="es-CL" sz="900" dirty="0"/>
              <a:t> </a:t>
            </a:r>
            <a:r>
              <a:rPr lang="es-CL" sz="900" dirty="0" err="1"/>
              <a:t>preventable</a:t>
            </a:r>
            <a:r>
              <a:rPr lang="es-CL" sz="900" dirty="0"/>
              <a:t> </a:t>
            </a:r>
            <a:r>
              <a:rPr lang="es-CL" sz="900" dirty="0" err="1"/>
              <a:t>risk</a:t>
            </a:r>
            <a:r>
              <a:rPr lang="es-CL" sz="900" dirty="0"/>
              <a:t> </a:t>
            </a:r>
            <a:r>
              <a:rPr lang="es-CL" sz="900" dirty="0" err="1"/>
              <a:t>factors</a:t>
            </a:r>
            <a:r>
              <a:rPr lang="es-CL" sz="900" dirty="0"/>
              <a:t> in </a:t>
            </a:r>
            <a:r>
              <a:rPr lang="es-CL" sz="900" dirty="0" err="1"/>
              <a:t>the</a:t>
            </a:r>
            <a:r>
              <a:rPr lang="es-CL" sz="900" dirty="0"/>
              <a:t> </a:t>
            </a:r>
            <a:r>
              <a:rPr lang="es-CL" sz="900" dirty="0" err="1"/>
              <a:t>United</a:t>
            </a:r>
            <a:r>
              <a:rPr lang="es-CL" sz="900" dirty="0"/>
              <a:t> </a:t>
            </a:r>
            <a:r>
              <a:rPr lang="es-CL" sz="900" dirty="0" err="1"/>
              <a:t>States</a:t>
            </a:r>
            <a:r>
              <a:rPr lang="es-CL" sz="900" dirty="0"/>
              <a:t>, 2019–2021. </a:t>
            </a:r>
            <a:r>
              <a:rPr lang="es-CL" sz="900" i="1" dirty="0"/>
              <a:t>CA: A </a:t>
            </a:r>
            <a:r>
              <a:rPr lang="es-CL" sz="900" i="1" dirty="0" err="1"/>
              <a:t>Cancer</a:t>
            </a:r>
            <a:r>
              <a:rPr lang="es-CL" sz="900" i="1" dirty="0"/>
              <a:t> </a:t>
            </a:r>
            <a:r>
              <a:rPr lang="es-CL" sz="900" i="1" dirty="0" err="1"/>
              <a:t>Journal</a:t>
            </a:r>
            <a:r>
              <a:rPr lang="es-CL" sz="900" i="1" dirty="0"/>
              <a:t> </a:t>
            </a:r>
            <a:r>
              <a:rPr lang="es-CL" sz="900" i="1" dirty="0" err="1"/>
              <a:t>for</a:t>
            </a:r>
            <a:r>
              <a:rPr lang="es-CL" sz="900" i="1" dirty="0"/>
              <a:t> </a:t>
            </a:r>
            <a:r>
              <a:rPr lang="es-CL" sz="900" i="1" dirty="0" err="1"/>
              <a:t>Clinicians</a:t>
            </a:r>
            <a:r>
              <a:rPr lang="es-CL" sz="900" dirty="0"/>
              <a:t>, 74(2), 99–121.</a:t>
            </a:r>
          </a:p>
          <a:p>
            <a:r>
              <a:rPr lang="es-CL" sz="900" dirty="0"/>
              <a:t>Ministerio de Salud de Chile. (2017). </a:t>
            </a:r>
            <a:r>
              <a:rPr lang="es-CL" sz="900" i="1" dirty="0"/>
              <a:t>Encuesta Nacional de Salud 2016–2017</a:t>
            </a:r>
            <a:r>
              <a:rPr lang="es-CL" sz="900" dirty="0"/>
              <a:t>. Santiago: MINSAL.</a:t>
            </a:r>
          </a:p>
          <a:p>
            <a:r>
              <a:rPr lang="es-CL" sz="900" dirty="0"/>
              <a:t>Ministerio de Salud de Chile, Facultad de Medicina Universidad de Chile. (2016). </a:t>
            </a:r>
            <a:r>
              <a:rPr lang="es-CL" sz="900" i="1" dirty="0"/>
              <a:t>Encuesta de Consumo Alimentario en Chile (ENCA)</a:t>
            </a:r>
            <a:r>
              <a:rPr lang="es-CL" sz="900" dirty="0"/>
              <a:t>. Santiago: MINSAL.</a:t>
            </a:r>
          </a:p>
          <a:p>
            <a:r>
              <a:rPr lang="es-CL" sz="900" dirty="0" err="1"/>
              <a:t>Moodie</a:t>
            </a:r>
            <a:r>
              <a:rPr lang="es-CL" sz="900" dirty="0"/>
              <a:t>, R., </a:t>
            </a:r>
            <a:r>
              <a:rPr lang="es-CL" sz="900" dirty="0" err="1"/>
              <a:t>Stuckler</a:t>
            </a:r>
            <a:r>
              <a:rPr lang="es-CL" sz="900" dirty="0"/>
              <a:t>, D., Monteiro, C., et al. (2013). </a:t>
            </a:r>
            <a:r>
              <a:rPr lang="es-CL" sz="900" dirty="0" err="1"/>
              <a:t>Profits</a:t>
            </a:r>
            <a:r>
              <a:rPr lang="es-CL" sz="900" dirty="0"/>
              <a:t> and </a:t>
            </a:r>
            <a:r>
              <a:rPr lang="es-CL" sz="900" dirty="0" err="1"/>
              <a:t>pandemics</a:t>
            </a:r>
            <a:r>
              <a:rPr lang="es-CL" sz="900" dirty="0"/>
              <a:t>: </a:t>
            </a:r>
            <a:r>
              <a:rPr lang="es-CL" sz="900" dirty="0" err="1"/>
              <a:t>Prevention</a:t>
            </a:r>
            <a:r>
              <a:rPr lang="es-CL" sz="900" dirty="0"/>
              <a:t> </a:t>
            </a:r>
            <a:r>
              <a:rPr lang="es-CL" sz="900" dirty="0" err="1"/>
              <a:t>of</a:t>
            </a:r>
            <a:r>
              <a:rPr lang="es-CL" sz="900" dirty="0"/>
              <a:t> </a:t>
            </a:r>
            <a:r>
              <a:rPr lang="es-CL" sz="900" dirty="0" err="1"/>
              <a:t>harmful</a:t>
            </a:r>
            <a:r>
              <a:rPr lang="es-CL" sz="900" dirty="0"/>
              <a:t> </a:t>
            </a:r>
            <a:r>
              <a:rPr lang="es-CL" sz="900" dirty="0" err="1"/>
              <a:t>effects</a:t>
            </a:r>
            <a:r>
              <a:rPr lang="es-CL" sz="900" dirty="0"/>
              <a:t> </a:t>
            </a:r>
            <a:r>
              <a:rPr lang="es-CL" sz="900" dirty="0" err="1"/>
              <a:t>of</a:t>
            </a:r>
            <a:r>
              <a:rPr lang="es-CL" sz="900" dirty="0"/>
              <a:t> </a:t>
            </a:r>
            <a:r>
              <a:rPr lang="es-CL" sz="900" dirty="0" err="1"/>
              <a:t>tobacco</a:t>
            </a:r>
            <a:r>
              <a:rPr lang="es-CL" sz="900" dirty="0"/>
              <a:t>, alcohol, and </a:t>
            </a:r>
            <a:r>
              <a:rPr lang="es-CL" sz="900" dirty="0" err="1"/>
              <a:t>ultra-processed</a:t>
            </a:r>
            <a:r>
              <a:rPr lang="es-CL" sz="900" dirty="0"/>
              <a:t> </a:t>
            </a:r>
            <a:r>
              <a:rPr lang="es-CL" sz="900" dirty="0" err="1"/>
              <a:t>food</a:t>
            </a:r>
            <a:r>
              <a:rPr lang="es-CL" sz="900" dirty="0"/>
              <a:t> and </a:t>
            </a:r>
            <a:r>
              <a:rPr lang="es-CL" sz="900" dirty="0" err="1"/>
              <a:t>drink</a:t>
            </a:r>
            <a:r>
              <a:rPr lang="es-CL" sz="900" dirty="0"/>
              <a:t> industries. </a:t>
            </a:r>
            <a:r>
              <a:rPr lang="es-CL" sz="900" i="1" dirty="0" err="1"/>
              <a:t>The</a:t>
            </a:r>
            <a:r>
              <a:rPr lang="es-CL" sz="900" i="1" dirty="0"/>
              <a:t> Lancet, 381</a:t>
            </a:r>
            <a:r>
              <a:rPr lang="es-CL" sz="900" dirty="0"/>
              <a:t>(9867), 670–679. https://doi.org/10.1016/S0140-6736(12)62089-3</a:t>
            </a:r>
          </a:p>
          <a:p>
            <a:r>
              <a:rPr lang="es-CL" sz="900" dirty="0"/>
              <a:t>Monteiro, C. A., Cannon, G., Levy, R. B., </a:t>
            </a:r>
            <a:r>
              <a:rPr lang="es-CL" sz="900" dirty="0" err="1"/>
              <a:t>Moubarac</a:t>
            </a:r>
            <a:r>
              <a:rPr lang="es-CL" sz="900" dirty="0"/>
              <a:t>, J.-C., </a:t>
            </a:r>
            <a:r>
              <a:rPr lang="es-CL" sz="900" dirty="0" err="1"/>
              <a:t>Louzada</a:t>
            </a:r>
            <a:r>
              <a:rPr lang="es-CL" sz="900" dirty="0"/>
              <a:t>, M. L. C., </a:t>
            </a:r>
            <a:r>
              <a:rPr lang="es-CL" sz="900" dirty="0" err="1"/>
              <a:t>Rauber</a:t>
            </a:r>
            <a:r>
              <a:rPr lang="es-CL" sz="900" dirty="0"/>
              <a:t>, F., ... &amp; Jaime, P. C. (2019). </a:t>
            </a:r>
            <a:r>
              <a:rPr lang="es-CL" sz="900" dirty="0" err="1"/>
              <a:t>Ultra-processed</a:t>
            </a:r>
            <a:r>
              <a:rPr lang="es-CL" sz="900" dirty="0"/>
              <a:t> </a:t>
            </a:r>
            <a:r>
              <a:rPr lang="es-CL" sz="900" dirty="0" err="1"/>
              <a:t>foods</a:t>
            </a:r>
            <a:r>
              <a:rPr lang="es-CL" sz="900" dirty="0"/>
              <a:t>: </a:t>
            </a:r>
            <a:r>
              <a:rPr lang="es-CL" sz="900" dirty="0" err="1"/>
              <a:t>What</a:t>
            </a:r>
            <a:r>
              <a:rPr lang="es-CL" sz="900" dirty="0"/>
              <a:t> </a:t>
            </a:r>
            <a:r>
              <a:rPr lang="es-CL" sz="900" dirty="0" err="1"/>
              <a:t>they</a:t>
            </a:r>
            <a:r>
              <a:rPr lang="es-CL" sz="900" dirty="0"/>
              <a:t> are and </a:t>
            </a:r>
            <a:r>
              <a:rPr lang="es-CL" sz="900" dirty="0" err="1"/>
              <a:t>how</a:t>
            </a:r>
            <a:r>
              <a:rPr lang="es-CL" sz="900" dirty="0"/>
              <a:t> </a:t>
            </a:r>
            <a:r>
              <a:rPr lang="es-CL" sz="900" dirty="0" err="1"/>
              <a:t>to</a:t>
            </a:r>
            <a:r>
              <a:rPr lang="es-CL" sz="900" dirty="0"/>
              <a:t> </a:t>
            </a:r>
            <a:r>
              <a:rPr lang="es-CL" sz="900" dirty="0" err="1"/>
              <a:t>identify</a:t>
            </a:r>
            <a:r>
              <a:rPr lang="es-CL" sz="900" dirty="0"/>
              <a:t> </a:t>
            </a:r>
            <a:r>
              <a:rPr lang="es-CL" sz="900" dirty="0" err="1"/>
              <a:t>them</a:t>
            </a:r>
            <a:r>
              <a:rPr lang="es-CL" sz="900" dirty="0"/>
              <a:t>. </a:t>
            </a:r>
            <a:r>
              <a:rPr lang="es-CL" sz="900" i="1" dirty="0" err="1"/>
              <a:t>Public</a:t>
            </a:r>
            <a:r>
              <a:rPr lang="es-CL" sz="900" i="1" dirty="0"/>
              <a:t> </a:t>
            </a:r>
            <a:r>
              <a:rPr lang="es-CL" sz="900" i="1" dirty="0" err="1"/>
              <a:t>Health</a:t>
            </a:r>
            <a:r>
              <a:rPr lang="es-CL" sz="900" i="1" dirty="0"/>
              <a:t> </a:t>
            </a:r>
            <a:r>
              <a:rPr lang="es-CL" sz="900" i="1" dirty="0" err="1"/>
              <a:t>Nutrition</a:t>
            </a:r>
            <a:r>
              <a:rPr lang="es-CL" sz="900" i="1" dirty="0"/>
              <a:t>, 22</a:t>
            </a:r>
            <a:r>
              <a:rPr lang="es-CL" sz="900" dirty="0"/>
              <a:t>(5), 936–941.</a:t>
            </a:r>
          </a:p>
          <a:p>
            <a:r>
              <a:rPr lang="es-CL" sz="900" dirty="0" err="1"/>
              <a:t>Qutteina</a:t>
            </a:r>
            <a:r>
              <a:rPr lang="es-CL" sz="900" dirty="0"/>
              <a:t>, Y., De </a:t>
            </a:r>
            <a:r>
              <a:rPr lang="es-CL" sz="900" dirty="0" err="1"/>
              <a:t>Backer</a:t>
            </a:r>
            <a:r>
              <a:rPr lang="es-CL" sz="900" dirty="0"/>
              <a:t>, C. J., &amp; </a:t>
            </a:r>
            <a:r>
              <a:rPr lang="es-CL" sz="900" dirty="0" err="1"/>
              <a:t>Smits</a:t>
            </a:r>
            <a:r>
              <a:rPr lang="es-CL" sz="900" dirty="0"/>
              <a:t>, T. (2019). Media </a:t>
            </a:r>
            <a:r>
              <a:rPr lang="es-CL" sz="900" dirty="0" err="1"/>
              <a:t>food</a:t>
            </a:r>
            <a:r>
              <a:rPr lang="es-CL" sz="900" dirty="0"/>
              <a:t> marketing and </a:t>
            </a:r>
            <a:r>
              <a:rPr lang="es-CL" sz="900" dirty="0" err="1"/>
              <a:t>eating</a:t>
            </a:r>
            <a:r>
              <a:rPr lang="es-CL" sz="900" dirty="0"/>
              <a:t> </a:t>
            </a:r>
            <a:r>
              <a:rPr lang="es-CL" sz="900" dirty="0" err="1"/>
              <a:t>outcomes</a:t>
            </a:r>
            <a:r>
              <a:rPr lang="es-CL" sz="900" dirty="0"/>
              <a:t> </a:t>
            </a:r>
            <a:r>
              <a:rPr lang="es-CL" sz="900" dirty="0" err="1"/>
              <a:t>among</a:t>
            </a:r>
            <a:r>
              <a:rPr lang="es-CL" sz="900" dirty="0"/>
              <a:t> </a:t>
            </a:r>
            <a:r>
              <a:rPr lang="es-CL" sz="900" dirty="0" err="1"/>
              <a:t>adolescents</a:t>
            </a:r>
            <a:r>
              <a:rPr lang="es-CL" sz="900" dirty="0"/>
              <a:t>: A </a:t>
            </a:r>
            <a:r>
              <a:rPr lang="es-CL" sz="900" dirty="0" err="1"/>
              <a:t>systematic</a:t>
            </a:r>
            <a:r>
              <a:rPr lang="es-CL" sz="900" dirty="0"/>
              <a:t> </a:t>
            </a:r>
            <a:r>
              <a:rPr lang="es-CL" sz="900" dirty="0" err="1"/>
              <a:t>review</a:t>
            </a:r>
            <a:r>
              <a:rPr lang="es-CL" sz="900" dirty="0"/>
              <a:t> and meta-</a:t>
            </a:r>
            <a:r>
              <a:rPr lang="es-CL" sz="900" dirty="0" err="1"/>
              <a:t>analysis</a:t>
            </a:r>
            <a:r>
              <a:rPr lang="es-CL" sz="900" dirty="0"/>
              <a:t>. </a:t>
            </a:r>
            <a:r>
              <a:rPr lang="es-CL" sz="900" i="1" dirty="0" err="1"/>
              <a:t>Appetite</a:t>
            </a:r>
            <a:r>
              <a:rPr lang="es-CL" sz="900" i="1" dirty="0"/>
              <a:t>, 137</a:t>
            </a:r>
            <a:r>
              <a:rPr lang="es-CL" sz="900" dirty="0"/>
              <a:t>, 62–76. https://doi.org/10.1016/j.appet.2019.02.011</a:t>
            </a:r>
          </a:p>
          <a:p>
            <a:r>
              <a:rPr lang="es-CL" sz="900" dirty="0"/>
              <a:t>Rock, C. L., Thomson, C., </a:t>
            </a:r>
            <a:r>
              <a:rPr lang="es-CL" sz="900" dirty="0" err="1"/>
              <a:t>Gansler</a:t>
            </a:r>
            <a:r>
              <a:rPr lang="es-CL" sz="900" dirty="0"/>
              <a:t>, T., </a:t>
            </a:r>
            <a:r>
              <a:rPr lang="es-CL" sz="900" dirty="0" err="1"/>
              <a:t>Gapstur</a:t>
            </a:r>
            <a:r>
              <a:rPr lang="es-CL" sz="900" dirty="0"/>
              <a:t>, S. M., McCullough, M. L., Patel, A. V., ... &amp; Doyle, C. (2020). American </a:t>
            </a:r>
            <a:r>
              <a:rPr lang="es-CL" sz="900" dirty="0" err="1"/>
              <a:t>Cancer</a:t>
            </a:r>
            <a:r>
              <a:rPr lang="es-CL" sz="900" dirty="0"/>
              <a:t> </a:t>
            </a:r>
            <a:r>
              <a:rPr lang="es-CL" sz="900" dirty="0" err="1"/>
              <a:t>Society</a:t>
            </a:r>
            <a:r>
              <a:rPr lang="es-CL" sz="900" dirty="0"/>
              <a:t> </a:t>
            </a:r>
            <a:r>
              <a:rPr lang="es-CL" sz="900" dirty="0" err="1"/>
              <a:t>guideline</a:t>
            </a:r>
            <a:r>
              <a:rPr lang="es-CL" sz="900" dirty="0"/>
              <a:t> </a:t>
            </a:r>
            <a:r>
              <a:rPr lang="es-CL" sz="900" dirty="0" err="1"/>
              <a:t>for</a:t>
            </a:r>
            <a:r>
              <a:rPr lang="es-CL" sz="900" dirty="0"/>
              <a:t> </a:t>
            </a:r>
            <a:r>
              <a:rPr lang="es-CL" sz="900" dirty="0" err="1"/>
              <a:t>diet</a:t>
            </a:r>
            <a:r>
              <a:rPr lang="es-CL" sz="900" dirty="0"/>
              <a:t> and </a:t>
            </a:r>
            <a:r>
              <a:rPr lang="es-CL" sz="900" dirty="0" err="1"/>
              <a:t>physical</a:t>
            </a:r>
            <a:r>
              <a:rPr lang="es-CL" sz="900" dirty="0"/>
              <a:t> </a:t>
            </a:r>
            <a:r>
              <a:rPr lang="es-CL" sz="900" dirty="0" err="1"/>
              <a:t>activity</a:t>
            </a:r>
            <a:r>
              <a:rPr lang="es-CL" sz="900" dirty="0"/>
              <a:t> </a:t>
            </a:r>
            <a:r>
              <a:rPr lang="es-CL" sz="900" dirty="0" err="1"/>
              <a:t>for</a:t>
            </a:r>
            <a:r>
              <a:rPr lang="es-CL" sz="900" dirty="0"/>
              <a:t> </a:t>
            </a:r>
            <a:r>
              <a:rPr lang="es-CL" sz="900" dirty="0" err="1"/>
              <a:t>cancer</a:t>
            </a:r>
            <a:r>
              <a:rPr lang="es-CL" sz="900" dirty="0"/>
              <a:t> </a:t>
            </a:r>
            <a:r>
              <a:rPr lang="es-CL" sz="900" dirty="0" err="1"/>
              <a:t>prevention</a:t>
            </a:r>
            <a:r>
              <a:rPr lang="es-CL" sz="900" dirty="0"/>
              <a:t>. </a:t>
            </a:r>
            <a:r>
              <a:rPr lang="es-CL" sz="900" i="1" dirty="0"/>
              <a:t>CA: A </a:t>
            </a:r>
            <a:r>
              <a:rPr lang="es-CL" sz="900" i="1" dirty="0" err="1"/>
              <a:t>Cancer</a:t>
            </a:r>
            <a:r>
              <a:rPr lang="es-CL" sz="900" i="1" dirty="0"/>
              <a:t> </a:t>
            </a:r>
            <a:r>
              <a:rPr lang="es-CL" sz="900" i="1" dirty="0" err="1"/>
              <a:t>Journal</a:t>
            </a:r>
            <a:r>
              <a:rPr lang="es-CL" sz="900" i="1" dirty="0"/>
              <a:t> </a:t>
            </a:r>
            <a:r>
              <a:rPr lang="es-CL" sz="900" i="1" dirty="0" err="1"/>
              <a:t>for</a:t>
            </a:r>
            <a:r>
              <a:rPr lang="es-CL" sz="900" i="1" dirty="0"/>
              <a:t> </a:t>
            </a:r>
            <a:r>
              <a:rPr lang="es-CL" sz="900" i="1" dirty="0" err="1"/>
              <a:t>Clinicians</a:t>
            </a:r>
            <a:r>
              <a:rPr lang="es-CL" sz="900" i="1" dirty="0"/>
              <a:t>, 70</a:t>
            </a:r>
            <a:r>
              <a:rPr lang="es-CL" sz="900" dirty="0"/>
              <a:t>(4), 245–271.</a:t>
            </a:r>
          </a:p>
          <a:p>
            <a:r>
              <a:rPr lang="es-CL" sz="900" dirty="0"/>
              <a:t>Thomson, B., &amp; Shaw, I. (2002). A </a:t>
            </a:r>
            <a:r>
              <a:rPr lang="es-CL" sz="900" dirty="0" err="1"/>
              <a:t>comparison</a:t>
            </a:r>
            <a:r>
              <a:rPr lang="es-CL" sz="900" dirty="0"/>
              <a:t> </a:t>
            </a:r>
            <a:r>
              <a:rPr lang="es-CL" sz="900" dirty="0" err="1"/>
              <a:t>of</a:t>
            </a:r>
            <a:r>
              <a:rPr lang="es-CL" sz="900" dirty="0"/>
              <a:t> </a:t>
            </a:r>
            <a:r>
              <a:rPr lang="es-CL" sz="900" dirty="0" err="1"/>
              <a:t>risk</a:t>
            </a:r>
            <a:r>
              <a:rPr lang="es-CL" sz="900" dirty="0"/>
              <a:t> and </a:t>
            </a:r>
            <a:r>
              <a:rPr lang="es-CL" sz="900" dirty="0" err="1"/>
              <a:t>protective</a:t>
            </a:r>
            <a:r>
              <a:rPr lang="es-CL" sz="900" dirty="0"/>
              <a:t> </a:t>
            </a:r>
            <a:r>
              <a:rPr lang="es-CL" sz="900" dirty="0" err="1"/>
              <a:t>factors</a:t>
            </a:r>
            <a:r>
              <a:rPr lang="es-CL" sz="900" dirty="0"/>
              <a:t> </a:t>
            </a:r>
            <a:r>
              <a:rPr lang="es-CL" sz="900" dirty="0" err="1"/>
              <a:t>for</a:t>
            </a:r>
            <a:r>
              <a:rPr lang="es-CL" sz="900" dirty="0"/>
              <a:t> </a:t>
            </a:r>
            <a:r>
              <a:rPr lang="es-CL" sz="900" dirty="0" err="1"/>
              <a:t>colorectal</a:t>
            </a:r>
            <a:r>
              <a:rPr lang="es-CL" sz="900" dirty="0"/>
              <a:t> </a:t>
            </a:r>
            <a:r>
              <a:rPr lang="es-CL" sz="900" dirty="0" err="1"/>
              <a:t>cancer</a:t>
            </a:r>
            <a:r>
              <a:rPr lang="es-CL" sz="900" dirty="0"/>
              <a:t> in </a:t>
            </a:r>
            <a:r>
              <a:rPr lang="es-CL" sz="900" dirty="0" err="1"/>
              <a:t>the</a:t>
            </a:r>
            <a:r>
              <a:rPr lang="es-CL" sz="900" dirty="0"/>
              <a:t> </a:t>
            </a:r>
            <a:r>
              <a:rPr lang="es-CL" sz="900" dirty="0" err="1"/>
              <a:t>diet</a:t>
            </a:r>
            <a:r>
              <a:rPr lang="es-CL" sz="900" dirty="0"/>
              <a:t> </a:t>
            </a:r>
            <a:r>
              <a:rPr lang="es-CL" sz="900" dirty="0" err="1"/>
              <a:t>of</a:t>
            </a:r>
            <a:r>
              <a:rPr lang="es-CL" sz="900" dirty="0"/>
              <a:t> New </a:t>
            </a:r>
            <a:r>
              <a:rPr lang="es-CL" sz="900" dirty="0" err="1"/>
              <a:t>Zealand</a:t>
            </a:r>
            <a:r>
              <a:rPr lang="es-CL" sz="900" dirty="0"/>
              <a:t> </a:t>
            </a:r>
            <a:r>
              <a:rPr lang="es-CL" sz="900" dirty="0" err="1"/>
              <a:t>Māori</a:t>
            </a:r>
            <a:r>
              <a:rPr lang="es-CL" sz="900" dirty="0"/>
              <a:t> and non-</a:t>
            </a:r>
            <a:r>
              <a:rPr lang="es-CL" sz="900" dirty="0" err="1"/>
              <a:t>Māori</a:t>
            </a:r>
            <a:r>
              <a:rPr lang="es-CL" sz="900" dirty="0"/>
              <a:t>. </a:t>
            </a:r>
            <a:r>
              <a:rPr lang="es-CL" sz="900" i="1" dirty="0" err="1"/>
              <a:t>Asian</a:t>
            </a:r>
            <a:r>
              <a:rPr lang="es-CL" sz="900" i="1" dirty="0"/>
              <a:t> </a:t>
            </a:r>
            <a:r>
              <a:rPr lang="es-CL" sz="900" i="1" dirty="0" err="1"/>
              <a:t>Pacific</a:t>
            </a:r>
            <a:r>
              <a:rPr lang="es-CL" sz="900" i="1" dirty="0"/>
              <a:t> </a:t>
            </a:r>
            <a:r>
              <a:rPr lang="es-CL" sz="900" i="1" dirty="0" err="1"/>
              <a:t>Journal</a:t>
            </a:r>
            <a:r>
              <a:rPr lang="es-CL" sz="900" i="1" dirty="0"/>
              <a:t> </a:t>
            </a:r>
            <a:r>
              <a:rPr lang="es-CL" sz="900" i="1" dirty="0" err="1"/>
              <a:t>of</a:t>
            </a:r>
            <a:r>
              <a:rPr lang="es-CL" sz="900" i="1" dirty="0"/>
              <a:t> </a:t>
            </a:r>
            <a:r>
              <a:rPr lang="es-CL" sz="900" i="1" dirty="0" err="1"/>
              <a:t>Cancer</a:t>
            </a:r>
            <a:r>
              <a:rPr lang="es-CL" sz="900" i="1" dirty="0"/>
              <a:t> </a:t>
            </a:r>
            <a:r>
              <a:rPr lang="es-CL" sz="900" i="1" dirty="0" err="1"/>
              <a:t>Prevention</a:t>
            </a:r>
            <a:r>
              <a:rPr lang="es-CL" sz="900" i="1" dirty="0"/>
              <a:t>, 3</a:t>
            </a:r>
            <a:r>
              <a:rPr lang="es-CL" sz="900" dirty="0"/>
              <a:t>(4), 319–324.</a:t>
            </a:r>
          </a:p>
          <a:p>
            <a:r>
              <a:rPr lang="es-CL" sz="900" dirty="0" err="1"/>
              <a:t>World</a:t>
            </a:r>
            <a:r>
              <a:rPr lang="es-CL" sz="900" dirty="0"/>
              <a:t> </a:t>
            </a:r>
            <a:r>
              <a:rPr lang="es-CL" sz="900" dirty="0" err="1"/>
              <a:t>Cancer</a:t>
            </a:r>
            <a:r>
              <a:rPr lang="es-CL" sz="900" dirty="0"/>
              <a:t> </a:t>
            </a:r>
            <a:r>
              <a:rPr lang="es-CL" sz="900" dirty="0" err="1"/>
              <a:t>Research</a:t>
            </a:r>
            <a:r>
              <a:rPr lang="es-CL" sz="900" dirty="0"/>
              <a:t> </a:t>
            </a:r>
            <a:r>
              <a:rPr lang="es-CL" sz="900" dirty="0" err="1"/>
              <a:t>Fund</a:t>
            </a:r>
            <a:r>
              <a:rPr lang="es-CL" sz="900" dirty="0"/>
              <a:t>/American </a:t>
            </a:r>
            <a:r>
              <a:rPr lang="es-CL" sz="900" dirty="0" err="1"/>
              <a:t>Institute</a:t>
            </a:r>
            <a:r>
              <a:rPr lang="es-CL" sz="900" dirty="0"/>
              <a:t> </a:t>
            </a:r>
            <a:r>
              <a:rPr lang="es-CL" sz="900" dirty="0" err="1"/>
              <a:t>for</a:t>
            </a:r>
            <a:r>
              <a:rPr lang="es-CL" sz="900" dirty="0"/>
              <a:t> </a:t>
            </a:r>
            <a:r>
              <a:rPr lang="es-CL" sz="900" dirty="0" err="1"/>
              <a:t>Cancer</a:t>
            </a:r>
            <a:r>
              <a:rPr lang="es-CL" sz="900" dirty="0"/>
              <a:t> </a:t>
            </a:r>
            <a:r>
              <a:rPr lang="es-CL" sz="900" dirty="0" err="1"/>
              <a:t>Research</a:t>
            </a:r>
            <a:r>
              <a:rPr lang="es-CL" sz="900" dirty="0"/>
              <a:t>. (2018). </a:t>
            </a:r>
            <a:r>
              <a:rPr lang="es-CL" sz="900" i="1" dirty="0" err="1"/>
              <a:t>Diet</a:t>
            </a:r>
            <a:r>
              <a:rPr lang="es-CL" sz="900" i="1" dirty="0"/>
              <a:t>, </a:t>
            </a:r>
            <a:r>
              <a:rPr lang="es-CL" sz="900" i="1" dirty="0" err="1"/>
              <a:t>nutrition</a:t>
            </a:r>
            <a:r>
              <a:rPr lang="es-CL" sz="900" i="1" dirty="0"/>
              <a:t>, </a:t>
            </a:r>
            <a:r>
              <a:rPr lang="es-CL" sz="900" i="1" dirty="0" err="1"/>
              <a:t>physical</a:t>
            </a:r>
            <a:r>
              <a:rPr lang="es-CL" sz="900" i="1" dirty="0"/>
              <a:t> </a:t>
            </a:r>
            <a:r>
              <a:rPr lang="es-CL" sz="900" i="1" dirty="0" err="1"/>
              <a:t>activity</a:t>
            </a:r>
            <a:r>
              <a:rPr lang="es-CL" sz="900" i="1" dirty="0"/>
              <a:t> and </a:t>
            </a:r>
            <a:r>
              <a:rPr lang="es-CL" sz="900" i="1" dirty="0" err="1"/>
              <a:t>cancer</a:t>
            </a:r>
            <a:r>
              <a:rPr lang="es-CL" sz="900" i="1" dirty="0"/>
              <a:t>: A global </a:t>
            </a:r>
            <a:r>
              <a:rPr lang="es-CL" sz="900" i="1" dirty="0" err="1"/>
              <a:t>perspective</a:t>
            </a:r>
            <a:r>
              <a:rPr lang="es-CL" sz="900" i="1" dirty="0"/>
              <a:t>. </a:t>
            </a:r>
            <a:r>
              <a:rPr lang="es-CL" sz="900" i="1" dirty="0" err="1"/>
              <a:t>Continuous</a:t>
            </a:r>
            <a:r>
              <a:rPr lang="es-CL" sz="900" i="1" dirty="0"/>
              <a:t> </a:t>
            </a:r>
            <a:r>
              <a:rPr lang="es-CL" sz="900" i="1" dirty="0" err="1"/>
              <a:t>Update</a:t>
            </a:r>
            <a:r>
              <a:rPr lang="es-CL" sz="900" i="1" dirty="0"/>
              <a:t> Project Expert </a:t>
            </a:r>
            <a:r>
              <a:rPr lang="es-CL" sz="900" i="1" dirty="0" err="1"/>
              <a:t>Report</a:t>
            </a:r>
            <a:r>
              <a:rPr lang="es-CL" sz="900" i="1" dirty="0"/>
              <a:t> 2018.</a:t>
            </a:r>
            <a:r>
              <a:rPr lang="es-CL" sz="900" dirty="0"/>
              <a:t> London: WCRF International.</a:t>
            </a:r>
          </a:p>
          <a:p>
            <a:r>
              <a:rPr lang="es-CL" sz="900" dirty="0" err="1"/>
              <a:t>World</a:t>
            </a:r>
            <a:r>
              <a:rPr lang="es-CL" sz="900" dirty="0"/>
              <a:t> </a:t>
            </a:r>
            <a:r>
              <a:rPr lang="es-CL" sz="900" dirty="0" err="1"/>
              <a:t>Health</a:t>
            </a:r>
            <a:r>
              <a:rPr lang="es-CL" sz="900" dirty="0"/>
              <a:t> </a:t>
            </a:r>
            <a:r>
              <a:rPr lang="es-CL" sz="900" dirty="0" err="1"/>
              <a:t>Organization</a:t>
            </a:r>
            <a:r>
              <a:rPr lang="es-CL" sz="900" dirty="0"/>
              <a:t>. (2023). </a:t>
            </a:r>
            <a:r>
              <a:rPr lang="es-CL" sz="900" i="1" dirty="0" err="1"/>
              <a:t>Noncommunicable</a:t>
            </a:r>
            <a:r>
              <a:rPr lang="es-CL" sz="900" i="1" dirty="0"/>
              <a:t> </a:t>
            </a:r>
            <a:r>
              <a:rPr lang="es-CL" sz="900" i="1" dirty="0" err="1"/>
              <a:t>diseases</a:t>
            </a:r>
            <a:r>
              <a:rPr lang="es-CL" sz="900" i="1" dirty="0"/>
              <a:t>: Key </a:t>
            </a:r>
            <a:r>
              <a:rPr lang="es-CL" sz="900" i="1" dirty="0" err="1"/>
              <a:t>facts</a:t>
            </a:r>
            <a:r>
              <a:rPr lang="es-CL" sz="900" dirty="0"/>
              <a:t>. Ginebra: OMS</a:t>
            </a:r>
          </a:p>
          <a:p>
            <a:endParaRPr lang="es-CL" sz="900" dirty="0"/>
          </a:p>
        </p:txBody>
      </p:sp>
    </p:spTree>
    <p:extLst>
      <p:ext uri="{BB962C8B-B14F-4D97-AF65-F5344CB8AC3E}">
        <p14:creationId xmlns:p14="http://schemas.microsoft.com/office/powerpoint/2010/main" val="4036592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299639F-21E6-6C68-4255-3508216A48A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1"/>
          <a:stretch/>
        </p:blipFill>
        <p:spPr>
          <a:xfrm>
            <a:off x="1506326" y="-3"/>
            <a:ext cx="8744579" cy="3572933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838A512-AE12-57FF-8D34-CDD3AF85BA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792" y="3882169"/>
            <a:ext cx="9361159" cy="2975831"/>
          </a:xfrm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70D9DFCB-B7C7-0ED0-915A-9A5829B91A17}"/>
              </a:ext>
            </a:extLst>
          </p:cNvPr>
          <p:cNvSpPr/>
          <p:nvPr/>
        </p:nvSpPr>
        <p:spPr>
          <a:xfrm>
            <a:off x="10250905" y="0"/>
            <a:ext cx="1941094" cy="3572933"/>
          </a:xfrm>
          <a:prstGeom prst="rect">
            <a:avLst/>
          </a:prstGeom>
          <a:solidFill>
            <a:srgbClr val="003C5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18D5AA1-CDC1-7D36-A634-AAF831510AD4}"/>
              </a:ext>
            </a:extLst>
          </p:cNvPr>
          <p:cNvGrpSpPr/>
          <p:nvPr/>
        </p:nvGrpSpPr>
        <p:grpSpPr>
          <a:xfrm>
            <a:off x="4555997" y="2090057"/>
            <a:ext cx="7086437" cy="1463623"/>
            <a:chOff x="5505274" y="239638"/>
            <a:chExt cx="5791783" cy="1197748"/>
          </a:xfrm>
        </p:grpSpPr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3EB62E4-3290-B8B7-47ED-1278D0C7E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64578"/>
            <a:stretch/>
          </p:blipFill>
          <p:spPr>
            <a:xfrm>
              <a:off x="10156193" y="239638"/>
              <a:ext cx="1140864" cy="1197748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1774E513-9E46-916B-E2BD-22117A2FB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05274" y="443736"/>
              <a:ext cx="4450386" cy="776408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941B9570-0E93-9280-B609-6C6AE24DF3A7}"/>
              </a:ext>
            </a:extLst>
          </p:cNvPr>
          <p:cNvSpPr/>
          <p:nvPr/>
        </p:nvSpPr>
        <p:spPr>
          <a:xfrm>
            <a:off x="1415420" y="0"/>
            <a:ext cx="90906" cy="3572930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631678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C3D870-3FFE-8AFC-4E46-41BBE0065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210" y="1572958"/>
            <a:ext cx="5722219" cy="4719926"/>
          </a:xfrm>
        </p:spPr>
        <p:txBody>
          <a:bodyPr/>
          <a:lstStyle/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27FD4B5A-D93B-6FD9-7742-3C8CE089D4E3}"/>
              </a:ext>
            </a:extLst>
          </p:cNvPr>
          <p:cNvSpPr txBox="1">
            <a:spLocks/>
          </p:cNvSpPr>
          <p:nvPr/>
        </p:nvSpPr>
        <p:spPr>
          <a:xfrm>
            <a:off x="170064" y="1767844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5C1FB5A-D3D7-EFA1-F74B-3FA06AC29B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7311093" y="1572959"/>
            <a:ext cx="4880907" cy="5285038"/>
          </a:xfrm>
          <a:prstGeom prst="rect">
            <a:avLst/>
          </a:prstGeom>
        </p:spPr>
      </p:pic>
      <p:sp>
        <p:nvSpPr>
          <p:cNvPr id="6" name="Título 6">
            <a:extLst>
              <a:ext uri="{FF2B5EF4-FFF2-40B4-BE49-F238E27FC236}">
                <a16:creationId xmlns:a16="http://schemas.microsoft.com/office/drawing/2014/main" id="{0D10D580-29D0-5645-A811-1720212D9509}"/>
              </a:ext>
            </a:extLst>
          </p:cNvPr>
          <p:cNvSpPr txBox="1">
            <a:spLocks/>
          </p:cNvSpPr>
          <p:nvPr/>
        </p:nvSpPr>
        <p:spPr>
          <a:xfrm>
            <a:off x="7968344" y="765817"/>
            <a:ext cx="3657602" cy="99097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1F1B4357-9575-9CE3-3588-E5A0C06A8669}"/>
              </a:ext>
            </a:extLst>
          </p:cNvPr>
          <p:cNvSpPr/>
          <p:nvPr/>
        </p:nvSpPr>
        <p:spPr>
          <a:xfrm rot="16200000">
            <a:off x="7558196" y="1983106"/>
            <a:ext cx="4477897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BF70A3F-3355-D4C8-3FC3-0B962CEF00E6}"/>
              </a:ext>
            </a:extLst>
          </p:cNvPr>
          <p:cNvSpPr/>
          <p:nvPr/>
        </p:nvSpPr>
        <p:spPr>
          <a:xfrm>
            <a:off x="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FD7EB946-7475-8B41-4404-1D29D8D80000}"/>
              </a:ext>
            </a:extLst>
          </p:cNvPr>
          <p:cNvSpPr txBox="1">
            <a:spLocks/>
          </p:cNvSpPr>
          <p:nvPr/>
        </p:nvSpPr>
        <p:spPr>
          <a:xfrm>
            <a:off x="528942" y="746082"/>
            <a:ext cx="5979717" cy="108475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El propósito de este reporte es contribuir con propuestas de política pública para la </a:t>
            </a:r>
            <a:r>
              <a:rPr lang="es-E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prevención del cáncer</a:t>
            </a: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, a través de estrategias enfocadas en la </a:t>
            </a:r>
            <a:r>
              <a:rPr lang="es-ES" sz="1800" b="1" dirty="0">
                <a:solidFill>
                  <a:srgbClr val="000000"/>
                </a:solidFill>
                <a:latin typeface="Arial" panose="020B0604020202020204" pitchFamily="34" charset="0"/>
              </a:rPr>
              <a:t>alimentación saludable</a:t>
            </a:r>
            <a:r>
              <a:rPr lang="es-ES" sz="18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endParaRPr lang="es-ES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s-CL" sz="200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779DF0CD-31BF-2C4A-91B9-BBA39B4C31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4807378"/>
              </p:ext>
            </p:extLst>
          </p:nvPr>
        </p:nvGraphicFramePr>
        <p:xfrm>
          <a:off x="719662" y="1573463"/>
          <a:ext cx="5643815" cy="17484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A0F75AE4-6E45-52B7-0153-84D929513563}"/>
              </a:ext>
            </a:extLst>
          </p:cNvPr>
          <p:cNvSpPr txBox="1"/>
          <p:nvPr/>
        </p:nvSpPr>
        <p:spPr>
          <a:xfrm>
            <a:off x="1968758" y="2991980"/>
            <a:ext cx="4562669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s-E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s-ES" sz="1200" b="1" dirty="0">
                <a:solidFill>
                  <a:srgbClr val="000000"/>
                </a:solidFill>
                <a:latin typeface="Arial" panose="020B0604020202020204" pitchFamily="34" charset="0"/>
              </a:rPr>
              <a:t>OMS 2023: 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</a:rPr>
              <a:t>ENT principal causa de morbimortalidad a nivel mundial (ECV, DM, Cáncer):</a:t>
            </a:r>
          </a:p>
          <a:p>
            <a:pPr marL="285750" indent="-285750">
              <a:buFontTx/>
              <a:buChar char="-"/>
            </a:pP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</a:rPr>
              <a:t>41 millones de muertes anuales.</a:t>
            </a:r>
          </a:p>
          <a:p>
            <a:pPr marL="285750" indent="-285750">
              <a:buFontTx/>
              <a:buChar char="-"/>
            </a:pP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</a:rPr>
              <a:t>74% de las causas de mortalidad global.</a:t>
            </a:r>
          </a:p>
          <a:p>
            <a:pPr marL="285750" indent="-285750">
              <a:buFontTx/>
              <a:buChar char="-"/>
            </a:pPr>
            <a:endParaRPr lang="es-ES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9188FB54-9A2D-BE59-3827-0E45AB95C5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320" y="3059259"/>
            <a:ext cx="1416486" cy="1080277"/>
          </a:xfrm>
          <a:prstGeom prst="rect">
            <a:avLst/>
          </a:prstGeom>
        </p:spPr>
      </p:pic>
      <p:pic>
        <p:nvPicPr>
          <p:cNvPr id="13" name="Imagen 12" descr="Gráfico, Gráfico en cascada&#10;&#10;Descripción generada automáticamente">
            <a:extLst>
              <a:ext uri="{FF2B5EF4-FFF2-40B4-BE49-F238E27FC236}">
                <a16:creationId xmlns:a16="http://schemas.microsoft.com/office/drawing/2014/main" id="{4314A5E0-F2E6-8B72-3EBE-49E92C7B460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-1" r="43244"/>
          <a:stretch/>
        </p:blipFill>
        <p:spPr>
          <a:xfrm>
            <a:off x="7731488" y="1756794"/>
            <a:ext cx="4040116" cy="3024215"/>
          </a:xfrm>
          <a:prstGeom prst="rect">
            <a:avLst/>
          </a:prstGeom>
          <a:ln w="127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D65840E-6508-9194-02F7-C42F80FA6E5B}"/>
              </a:ext>
            </a:extLst>
          </p:cNvPr>
          <p:cNvSpPr txBox="1"/>
          <p:nvPr/>
        </p:nvSpPr>
        <p:spPr>
          <a:xfrm>
            <a:off x="7451843" y="4826344"/>
            <a:ext cx="5112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GLOBOCAN 2022.</a:t>
            </a:r>
            <a:endParaRPr lang="es-CL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DCA8A75A-320E-A9F2-3AB8-D8188B2D7B66}"/>
              </a:ext>
            </a:extLst>
          </p:cNvPr>
          <p:cNvSpPr txBox="1">
            <a:spLocks/>
          </p:cNvSpPr>
          <p:nvPr/>
        </p:nvSpPr>
        <p:spPr>
          <a:xfrm>
            <a:off x="7521641" y="5230291"/>
            <a:ext cx="4249963" cy="12241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/>
            <a:r>
              <a:rPr lang="es-E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Proyección 2045: </a:t>
            </a:r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107.228 casos y 61.785 muertes.</a:t>
            </a:r>
          </a:p>
          <a:p>
            <a:pPr algn="just"/>
            <a:r>
              <a:rPr lang="es-E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Aumento preocupante de casos y mortalidad, representando un desafío para el </a:t>
            </a:r>
            <a:r>
              <a:rPr lang="es-E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de salud chileno.</a:t>
            </a:r>
            <a:endParaRPr lang="es-CL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sz="1800" dirty="0">
              <a:solidFill>
                <a:schemeClr val="bg1"/>
              </a:solidFill>
            </a:endParaRPr>
          </a:p>
        </p:txBody>
      </p:sp>
      <p:pic>
        <p:nvPicPr>
          <p:cNvPr id="16" name="Imagen 15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697101B9-0D5C-9B3E-68D8-DADE49E160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2563" y="4244771"/>
            <a:ext cx="4880907" cy="2409606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5F5EEF12-FABE-C75E-0091-2A2E36F0BF94}"/>
              </a:ext>
            </a:extLst>
          </p:cNvPr>
          <p:cNvSpPr txBox="1"/>
          <p:nvPr/>
        </p:nvSpPr>
        <p:spPr>
          <a:xfrm>
            <a:off x="246490" y="6596387"/>
            <a:ext cx="6784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9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DEIS, en base a Estadísticas Vitales 2015-2021 </a:t>
            </a:r>
            <a:endParaRPr lang="es-CL" sz="900" dirty="0"/>
          </a:p>
        </p:txBody>
      </p:sp>
    </p:spTree>
    <p:extLst>
      <p:ext uri="{BB962C8B-B14F-4D97-AF65-F5344CB8AC3E}">
        <p14:creationId xmlns:p14="http://schemas.microsoft.com/office/powerpoint/2010/main" val="243148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7076FD4-05BD-43C5-692E-D61195A16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97" y="332656"/>
            <a:ext cx="7189471" cy="1224136"/>
          </a:xfrm>
        </p:spPr>
        <p:txBody>
          <a:bodyPr/>
          <a:lstStyle/>
          <a:p>
            <a:r>
              <a:rPr lang="es-CL" dirty="0"/>
              <a:t>Factores Asociados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8662074-4471-CD88-C465-F8B13A946F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697" y="1700808"/>
            <a:ext cx="11365935" cy="792088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/>
          <a:p>
            <a:r>
              <a:rPr lang="es-CL" dirty="0"/>
              <a:t>GBD 2019: 44,4% (casi la mitad) de las muertes por cáncer son atribuibles a </a:t>
            </a:r>
            <a:r>
              <a:rPr lang="es-CL" b="1" dirty="0"/>
              <a:t>factores de riesgo modificables o prevenibles. </a:t>
            </a:r>
          </a:p>
          <a:p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F61EAFD-9009-2D62-6171-FBA89EB77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6" y="2852936"/>
            <a:ext cx="5847265" cy="1944216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D51D6205-B488-4108-1870-8252F8BFA8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4248629"/>
              </p:ext>
            </p:extLst>
          </p:nvPr>
        </p:nvGraphicFramePr>
        <p:xfrm>
          <a:off x="6600056" y="2626465"/>
          <a:ext cx="5055177" cy="3477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06BA6766-3E27-C2C0-B908-0E4469AA863A}"/>
              </a:ext>
            </a:extLst>
          </p:cNvPr>
          <p:cNvSpPr txBox="1"/>
          <p:nvPr/>
        </p:nvSpPr>
        <p:spPr>
          <a:xfrm>
            <a:off x="536767" y="5050187"/>
            <a:ext cx="5847266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2° Factor de riesgo modificable de mayor relevancia, después del tabaco </a:t>
            </a:r>
            <a:r>
              <a:rPr lang="es-CL" dirty="0"/>
              <a:t>(</a:t>
            </a:r>
            <a:r>
              <a:rPr lang="es-CL" dirty="0" err="1"/>
              <a:t>Britten</a:t>
            </a:r>
            <a:r>
              <a:rPr lang="es-CL" dirty="0"/>
              <a:t> &amp; Tosi, 2024).</a:t>
            </a:r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s-CL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50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C0723D-EBE2-038A-DFFF-F2FFDAF539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EB5B0722-8FBC-7191-BB7C-FDE4970A9F8F}"/>
              </a:ext>
            </a:extLst>
          </p:cNvPr>
          <p:cNvSpPr txBox="1">
            <a:spLocks/>
          </p:cNvSpPr>
          <p:nvPr/>
        </p:nvSpPr>
        <p:spPr>
          <a:xfrm>
            <a:off x="410685" y="260647"/>
            <a:ext cx="7413508" cy="1358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b="1" dirty="0"/>
              <a:t>Contexto nacional</a:t>
            </a: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ECC3E49-BC94-0141-DE15-EC11F1A29821}"/>
              </a:ext>
            </a:extLst>
          </p:cNvPr>
          <p:cNvSpPr txBox="1">
            <a:spLocks/>
          </p:cNvSpPr>
          <p:nvPr/>
        </p:nvSpPr>
        <p:spPr>
          <a:xfrm>
            <a:off x="514528" y="1401386"/>
            <a:ext cx="5869504" cy="111787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Malnutrición por Exceso: En Chile, el </a:t>
            </a:r>
            <a:r>
              <a:rPr lang="es-ES" sz="1800" b="1" dirty="0">
                <a:latin typeface="Arial" panose="020B0604020202020204" pitchFamily="34" charset="0"/>
                <a:cs typeface="Arial" panose="020B0604020202020204" pitchFamily="34" charset="0"/>
              </a:rPr>
              <a:t>74,2% de la población presenta sobrepeso, obesidad u obesidad mórbida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(Encuesta Nacional de Salud 2016-2017, Ministerio de Salud, 2017).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D2CF130-1C01-B738-0508-9AEEE4002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682" y="1401386"/>
            <a:ext cx="4896544" cy="150834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4A02BCE-CACA-C898-2155-B29812D8B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682" y="3153247"/>
            <a:ext cx="4917364" cy="2934163"/>
          </a:xfrm>
          <a:prstGeom prst="rect">
            <a:avLst/>
          </a:prstGeom>
        </p:spPr>
      </p:pic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7B2F3858-48B1-231F-DED4-59B9639B82CF}"/>
              </a:ext>
            </a:extLst>
          </p:cNvPr>
          <p:cNvSpPr txBox="1">
            <a:spLocks/>
          </p:cNvSpPr>
          <p:nvPr/>
        </p:nvSpPr>
        <p:spPr>
          <a:xfrm>
            <a:off x="479376" y="2924944"/>
            <a:ext cx="5904656" cy="31624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EF9D2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s-E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 de Verduras y Frutas: 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227 g/día (recomendación: 400 g) y 168 g/día (recomendación: 200 g), respectivamente.</a:t>
            </a:r>
          </a:p>
          <a:p>
            <a:pPr marL="0" indent="0" algn="just">
              <a:buFont typeface="Arial" pitchFamily="34" charset="0"/>
              <a:buNone/>
            </a:pP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s-E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Legumbres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: 70 g/mes (muy por debajo de las recomendaciones).</a:t>
            </a:r>
          </a:p>
          <a:p>
            <a:pPr marL="0" indent="0" algn="just">
              <a:buFont typeface="Arial" pitchFamily="34" charset="0"/>
              <a:buNone/>
            </a:pP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Font typeface="Arial" pitchFamily="34" charset="0"/>
              <a:buNone/>
            </a:pPr>
            <a:r>
              <a:rPr lang="es-ES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Consumo de Carnes</a:t>
            </a: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: Promedio de carnes rojas: 35,6 g/día; carnes procesadas: 26,4 g/día. Ambos asociados con mayor riesgo de ENT, especialmente cáncer colorrectal (MINSAL, 2016).</a:t>
            </a:r>
          </a:p>
          <a:p>
            <a:pPr algn="just"/>
            <a:endParaRPr lang="es-ES" sz="14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840E8B3-F257-397F-2566-DD86FAEDF4B9}"/>
              </a:ext>
            </a:extLst>
          </p:cNvPr>
          <p:cNvSpPr txBox="1"/>
          <p:nvPr/>
        </p:nvSpPr>
        <p:spPr>
          <a:xfrm>
            <a:off x="463819" y="6203969"/>
            <a:ext cx="1126436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Ministerio de Salud de Chile. (2017). </a:t>
            </a:r>
            <a:r>
              <a:rPr lang="es-ES" sz="105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Encuesta Nacional de Salud-2016-2017 . </a:t>
            </a:r>
            <a:r>
              <a:rPr lang="es-ES" sz="105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MINSAL, Facultad de Medicina Universidad de Chile. (2016). </a:t>
            </a:r>
            <a:r>
              <a:rPr lang="es-ES" sz="1050" b="0" i="1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ENCUESTA DE CONSUMO ALIMENTARIO EN CHILE (ENCA)</a:t>
            </a:r>
            <a:r>
              <a:rPr lang="es-ES" sz="105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endParaRPr lang="es-CL" sz="1050" dirty="0"/>
          </a:p>
        </p:txBody>
      </p:sp>
    </p:spTree>
    <p:extLst>
      <p:ext uri="{BB962C8B-B14F-4D97-AF65-F5344CB8AC3E}">
        <p14:creationId xmlns:p14="http://schemas.microsoft.com/office/powerpoint/2010/main" val="3482252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D737203-6496-5310-1C32-530CC08452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3908"/>
          <a:stretch/>
        </p:blipFill>
        <p:spPr>
          <a:xfrm>
            <a:off x="1933412" y="116632"/>
            <a:ext cx="8325176" cy="1008112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F0BE9D0-883C-C25F-B0FA-BC1949DC52E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807" r="65718" b="26721"/>
          <a:stretch/>
        </p:blipFill>
        <p:spPr>
          <a:xfrm>
            <a:off x="1945824" y="1124744"/>
            <a:ext cx="2854031" cy="3600399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E211185-4BE0-9718-3C0E-3C82EDF199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581" t="16092" r="34281" b="26722"/>
          <a:stretch/>
        </p:blipFill>
        <p:spPr>
          <a:xfrm>
            <a:off x="4799855" y="1124744"/>
            <a:ext cx="2592290" cy="3582561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428AD27-AEC0-8B62-C8D1-D49C0D40A85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149" t="16092" r="150" b="28736"/>
          <a:stretch/>
        </p:blipFill>
        <p:spPr>
          <a:xfrm>
            <a:off x="7536159" y="1124743"/>
            <a:ext cx="2722428" cy="3456385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2FF06A5-AFA4-BE37-855B-A331E2CB42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896" t="73278" r="-1831" b="-1149"/>
          <a:stretch/>
        </p:blipFill>
        <p:spPr>
          <a:xfrm>
            <a:off x="1775519" y="4707305"/>
            <a:ext cx="8635468" cy="17460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803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742A01-19FE-CF59-918D-B59FE0DCC5C4}"/>
              </a:ext>
            </a:extLst>
          </p:cNvPr>
          <p:cNvSpPr txBox="1">
            <a:spLocks/>
          </p:cNvSpPr>
          <p:nvPr/>
        </p:nvSpPr>
        <p:spPr>
          <a:xfrm>
            <a:off x="170064" y="2766218"/>
            <a:ext cx="28816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Materiales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y</a:t>
            </a:r>
            <a:b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s-CL">
                <a:solidFill>
                  <a:schemeClr val="bg1"/>
                </a:solidFill>
                <a:latin typeface="Century Gothic" panose="020B0502020202020204" pitchFamily="34" charset="0"/>
              </a:rPr>
              <a:t>Métodos</a:t>
            </a:r>
            <a:endParaRPr lang="es-CL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5A5D804-DFA4-3EF3-A203-48FEE2A3A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2" r="15583"/>
          <a:stretch/>
        </p:blipFill>
        <p:spPr>
          <a:xfrm>
            <a:off x="0" y="1598929"/>
            <a:ext cx="4376057" cy="52850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864E9EC-7A9B-48FE-9963-6CC4AAC9C95D}"/>
              </a:ext>
            </a:extLst>
          </p:cNvPr>
          <p:cNvSpPr/>
          <p:nvPr/>
        </p:nvSpPr>
        <p:spPr>
          <a:xfrm>
            <a:off x="490888" y="2502567"/>
            <a:ext cx="3885169" cy="63251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195AD30B-4C78-67FC-2B94-33D52ED9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555" y="217196"/>
            <a:ext cx="4440022" cy="1325563"/>
          </a:xfrm>
        </p:spPr>
        <p:txBody>
          <a:bodyPr>
            <a:noAutofit/>
          </a:bodyPr>
          <a:lstStyle/>
          <a:p>
            <a:pPr algn="r"/>
            <a:r>
              <a:rPr lang="es-CL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 del </a:t>
            </a:r>
            <a:r>
              <a:rPr lang="es-CL" sz="20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Policy</a:t>
            </a:r>
            <a:r>
              <a:rPr lang="es-CL" sz="2000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2000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</a:t>
            </a:r>
            <a:endParaRPr lang="es-CL" sz="2000" b="1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6C87462-FC36-BBB2-F219-984B532B17DF}"/>
              </a:ext>
            </a:extLst>
          </p:cNvPr>
          <p:cNvSpPr/>
          <p:nvPr/>
        </p:nvSpPr>
        <p:spPr>
          <a:xfrm>
            <a:off x="11945510" y="1572958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53EAA12B-09AF-2008-CA7E-13BC0395F86E}"/>
              </a:ext>
            </a:extLst>
          </p:cNvPr>
          <p:cNvSpPr txBox="1">
            <a:spLocks/>
          </p:cNvSpPr>
          <p:nvPr/>
        </p:nvSpPr>
        <p:spPr>
          <a:xfrm>
            <a:off x="418697" y="332656"/>
            <a:ext cx="7189471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CL" dirty="0"/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1378B2B1-DDF2-65F2-9BF1-3AF2F53D3AD7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5" name="Conector recto de flecha 14">
            <a:extLst>
              <a:ext uri="{FF2B5EF4-FFF2-40B4-BE49-F238E27FC236}">
                <a16:creationId xmlns:a16="http://schemas.microsoft.com/office/drawing/2014/main" id="{F5476665-CFEF-82AE-F6BA-97A70DB7B18F}"/>
              </a:ext>
            </a:extLst>
          </p:cNvPr>
          <p:cNvCxnSpPr/>
          <p:nvPr/>
        </p:nvCxnSpPr>
        <p:spPr>
          <a:xfrm>
            <a:off x="2032000" y="1916832"/>
            <a:ext cx="788042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1CACB78A-D5AC-7451-287B-9F7DA5EBC5A3}"/>
              </a:ext>
            </a:extLst>
          </p:cNvPr>
          <p:cNvCxnSpPr>
            <a:cxnSpLocks/>
          </p:cNvCxnSpPr>
          <p:nvPr/>
        </p:nvCxnSpPr>
        <p:spPr>
          <a:xfrm flipH="1">
            <a:off x="2032000" y="4941168"/>
            <a:ext cx="8180712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ipse 16">
            <a:extLst>
              <a:ext uri="{FF2B5EF4-FFF2-40B4-BE49-F238E27FC236}">
                <a16:creationId xmlns:a16="http://schemas.microsoft.com/office/drawing/2014/main" id="{52ECFA2F-5399-0AC5-1521-19635274DFC9}"/>
              </a:ext>
            </a:extLst>
          </p:cNvPr>
          <p:cNvSpPr/>
          <p:nvPr/>
        </p:nvSpPr>
        <p:spPr>
          <a:xfrm>
            <a:off x="698834" y="1259368"/>
            <a:ext cx="1161032" cy="100811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50" dirty="0"/>
              <a:t>Ley Nacional del cáncer 21.258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B2E9C11C-EC94-FDAF-639C-969C013B7360}"/>
              </a:ext>
            </a:extLst>
          </p:cNvPr>
          <p:cNvSpPr/>
          <p:nvPr/>
        </p:nvSpPr>
        <p:spPr>
          <a:xfrm>
            <a:off x="897469" y="2195472"/>
            <a:ext cx="651017" cy="57499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50" dirty="0"/>
              <a:t>PNC</a:t>
            </a:r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F03D33C6-E939-8A9E-2A70-9954DC175C92}"/>
              </a:ext>
            </a:extLst>
          </p:cNvPr>
          <p:cNvSpPr/>
          <p:nvPr/>
        </p:nvSpPr>
        <p:spPr>
          <a:xfrm>
            <a:off x="255011" y="1908513"/>
            <a:ext cx="792534" cy="74577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600" dirty="0"/>
              <a:t>prevención</a:t>
            </a:r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63B26F5F-F8FD-DCA7-1969-EA67BA733A8C}"/>
              </a:ext>
            </a:extLst>
          </p:cNvPr>
          <p:cNvSpPr/>
          <p:nvPr/>
        </p:nvSpPr>
        <p:spPr>
          <a:xfrm>
            <a:off x="471481" y="2905087"/>
            <a:ext cx="1161032" cy="1008112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50" dirty="0"/>
              <a:t>Ley 20.606</a:t>
            </a:r>
          </a:p>
          <a:p>
            <a:pPr algn="ctr"/>
            <a:r>
              <a:rPr lang="es-CL" sz="1050" dirty="0"/>
              <a:t>Etiquetado y publicidad</a:t>
            </a:r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56149CD3-9F80-556C-C2E0-5EF18D0C3623}"/>
              </a:ext>
            </a:extLst>
          </p:cNvPr>
          <p:cNvSpPr/>
          <p:nvPr/>
        </p:nvSpPr>
        <p:spPr>
          <a:xfrm>
            <a:off x="202299" y="4015245"/>
            <a:ext cx="1316377" cy="11834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50" dirty="0"/>
              <a:t>Ley 20.869</a:t>
            </a:r>
          </a:p>
          <a:p>
            <a:pPr algn="ctr"/>
            <a:r>
              <a:rPr lang="es-CL" sz="1050" dirty="0"/>
              <a:t>Regulación de publicidad </a:t>
            </a:r>
          </a:p>
        </p:txBody>
      </p:sp>
      <p:sp>
        <p:nvSpPr>
          <p:cNvPr id="22" name="Elipse 21">
            <a:extLst>
              <a:ext uri="{FF2B5EF4-FFF2-40B4-BE49-F238E27FC236}">
                <a16:creationId xmlns:a16="http://schemas.microsoft.com/office/drawing/2014/main" id="{A0FCAC56-E140-5226-BD03-B0D95F858BF1}"/>
              </a:ext>
            </a:extLst>
          </p:cNvPr>
          <p:cNvSpPr/>
          <p:nvPr/>
        </p:nvSpPr>
        <p:spPr>
          <a:xfrm>
            <a:off x="1047545" y="5078883"/>
            <a:ext cx="1316377" cy="11834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50" dirty="0"/>
              <a:t>Ley 20.780</a:t>
            </a:r>
          </a:p>
          <a:p>
            <a:pPr algn="ctr"/>
            <a:r>
              <a:rPr lang="es-CL" sz="1050" dirty="0"/>
              <a:t>Impuesto a  bebidas azucaradas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BC575A81-A2FF-C58C-1DB3-43A6FF373505}"/>
              </a:ext>
            </a:extLst>
          </p:cNvPr>
          <p:cNvSpPr/>
          <p:nvPr/>
        </p:nvSpPr>
        <p:spPr>
          <a:xfrm>
            <a:off x="2462835" y="5159350"/>
            <a:ext cx="1316377" cy="11834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50" dirty="0"/>
              <a:t>Estrategias nacionales</a:t>
            </a: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FB2211AD-2614-3BB0-E7C7-0D8BB7DC8A8E}"/>
              </a:ext>
            </a:extLst>
          </p:cNvPr>
          <p:cNvSpPr/>
          <p:nvPr/>
        </p:nvSpPr>
        <p:spPr>
          <a:xfrm>
            <a:off x="10292535" y="3429000"/>
            <a:ext cx="976560" cy="900477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50" dirty="0"/>
              <a:t>Medidas fiscales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BA56EFEC-A368-DD51-BD83-59E326A582FA}"/>
              </a:ext>
            </a:extLst>
          </p:cNvPr>
          <p:cNvSpPr/>
          <p:nvPr/>
        </p:nvSpPr>
        <p:spPr>
          <a:xfrm>
            <a:off x="10292535" y="4606963"/>
            <a:ext cx="1113650" cy="978719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50" dirty="0"/>
              <a:t>Etiquetado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B4C0DF28-91E1-BB0B-5050-46B1AD0F5E74}"/>
              </a:ext>
            </a:extLst>
          </p:cNvPr>
          <p:cNvSpPr/>
          <p:nvPr/>
        </p:nvSpPr>
        <p:spPr>
          <a:xfrm>
            <a:off x="10986753" y="3943952"/>
            <a:ext cx="1039802" cy="997216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50" dirty="0"/>
              <a:t>Políticas en marketing</a:t>
            </a: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E9A339D8-78B9-7777-640C-972BE7F5A906}"/>
              </a:ext>
            </a:extLst>
          </p:cNvPr>
          <p:cNvSpPr/>
          <p:nvPr/>
        </p:nvSpPr>
        <p:spPr>
          <a:xfrm>
            <a:off x="10078345" y="1259368"/>
            <a:ext cx="1263665" cy="1177963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50" dirty="0"/>
              <a:t>Políticas en cadenas de suministro</a:t>
            </a:r>
          </a:p>
        </p:txBody>
      </p:sp>
      <p:sp>
        <p:nvSpPr>
          <p:cNvPr id="28" name="Elipse 27">
            <a:extLst>
              <a:ext uri="{FF2B5EF4-FFF2-40B4-BE49-F238E27FC236}">
                <a16:creationId xmlns:a16="http://schemas.microsoft.com/office/drawing/2014/main" id="{F8C725B4-68F8-31FC-3F95-288FA8F52E3C}"/>
              </a:ext>
            </a:extLst>
          </p:cNvPr>
          <p:cNvSpPr/>
          <p:nvPr/>
        </p:nvSpPr>
        <p:spPr>
          <a:xfrm>
            <a:off x="10673324" y="2485012"/>
            <a:ext cx="1263665" cy="1177963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50" dirty="0"/>
              <a:t>Políticas en AA</a:t>
            </a: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AF0F9279-EE2E-E23A-DB4B-A961FD22DADF}"/>
              </a:ext>
            </a:extLst>
          </p:cNvPr>
          <p:cNvSpPr/>
          <p:nvPr/>
        </p:nvSpPr>
        <p:spPr>
          <a:xfrm>
            <a:off x="9495816" y="5367779"/>
            <a:ext cx="1576328" cy="1291044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050" dirty="0"/>
              <a:t>Implementación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B8EDDFC2-A7A2-8670-61E4-AAC08EBFF7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3204" y="5078883"/>
            <a:ext cx="1481362" cy="921736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02C60243-F3FF-520D-5098-3A86D392E5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0702" y="5324219"/>
            <a:ext cx="1441169" cy="1412696"/>
          </a:xfrm>
          <a:prstGeom prst="ellipse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35D180BB-0FF0-0B65-B2CB-BE6C87933A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6710" y="5062909"/>
            <a:ext cx="2519764" cy="775071"/>
          </a:xfrm>
          <a:prstGeom prst="rect">
            <a:avLst/>
          </a:prstGeom>
        </p:spPr>
      </p:pic>
      <p:pic>
        <p:nvPicPr>
          <p:cNvPr id="33" name="Picture 2" descr="Gradiente colorido del logo de cáncer | Vector Premium">
            <a:extLst>
              <a:ext uri="{FF2B5EF4-FFF2-40B4-BE49-F238E27FC236}">
                <a16:creationId xmlns:a16="http://schemas.microsoft.com/office/drawing/2014/main" id="{A9F63B16-AD2D-C238-E59B-8579051260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0" t="18601" r="28262" b="34898"/>
          <a:stretch/>
        </p:blipFill>
        <p:spPr bwMode="auto">
          <a:xfrm>
            <a:off x="6997244" y="5662553"/>
            <a:ext cx="704515" cy="77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85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E055BD2-6643-0FB0-5DAC-BA5937C3C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97" y="332656"/>
            <a:ext cx="7189471" cy="1224136"/>
          </a:xfrm>
        </p:spPr>
        <p:txBody>
          <a:bodyPr/>
          <a:lstStyle/>
          <a:p>
            <a:r>
              <a:rPr lang="es-CL" dirty="0"/>
              <a:t>Elementos claves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6DB36480-AF19-46EA-3580-FE0776BBC856}"/>
              </a:ext>
            </a:extLst>
          </p:cNvPr>
          <p:cNvSpPr txBox="1">
            <a:spLocks/>
          </p:cNvSpPr>
          <p:nvPr/>
        </p:nvSpPr>
        <p:spPr>
          <a:xfrm>
            <a:off x="573355" y="1457401"/>
            <a:ext cx="7034813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lang="es-ES" sz="2000" b="0" u="none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>
                <a:solidFill>
                  <a:srgbClr val="EF9D2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i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800" kern="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es-CL" dirty="0"/>
          </a:p>
        </p:txBody>
      </p:sp>
      <p:pic>
        <p:nvPicPr>
          <p:cNvPr id="6" name="Picture 2" descr="The NOURISHING Policy Framework to Promote Healthy Diets and Reduce... |  Download Scientific Diagram">
            <a:extLst>
              <a:ext uri="{FF2B5EF4-FFF2-40B4-BE49-F238E27FC236}">
                <a16:creationId xmlns:a16="http://schemas.microsoft.com/office/drawing/2014/main" id="{C51573C3-44FB-A40B-97A7-A4464E60B0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40"/>
          <a:stretch/>
        </p:blipFill>
        <p:spPr bwMode="auto">
          <a:xfrm>
            <a:off x="8074882" y="1478049"/>
            <a:ext cx="3702711" cy="103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 descr="Gráfico, Gráfico de barras&#10;&#10;Descripción generada automáticamente">
            <a:extLst>
              <a:ext uri="{FF2B5EF4-FFF2-40B4-BE49-F238E27FC236}">
                <a16:creationId xmlns:a16="http://schemas.microsoft.com/office/drawing/2014/main" id="{5378DB56-713E-F77F-4653-6546EDC07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85" y="3470239"/>
            <a:ext cx="4930005" cy="2255478"/>
          </a:xfrm>
          <a:prstGeom prst="rect">
            <a:avLst/>
          </a:prstGeom>
          <a:noFill/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8483524-3374-CEC3-CF4A-D3B609678E20}"/>
              </a:ext>
            </a:extLst>
          </p:cNvPr>
          <p:cNvSpPr txBox="1"/>
          <p:nvPr/>
        </p:nvSpPr>
        <p:spPr>
          <a:xfrm>
            <a:off x="5672327" y="3428065"/>
            <a:ext cx="6222991" cy="11079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3. Prioridades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Reducción de precios de alimentos saludables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y aumento de precios de alimentos no saludables, ocupan el segundo y séptimo lugar entre las medidas más prioritarias para los </a:t>
            </a:r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próximos 5 años </a:t>
            </a:r>
            <a:r>
              <a:rPr lang="es-CL" sz="1600" kern="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CL" sz="16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Agostini et al., 2018).</a:t>
            </a:r>
            <a:endParaRPr lang="es-C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5E8F13F-1BB8-11E6-E112-E9D72A5AB212}"/>
              </a:ext>
            </a:extLst>
          </p:cNvPr>
          <p:cNvSpPr txBox="1"/>
          <p:nvPr/>
        </p:nvSpPr>
        <p:spPr>
          <a:xfrm>
            <a:off x="2047652" y="5837681"/>
            <a:ext cx="43204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50" kern="0" dirty="0">
                <a:latin typeface="Arial" panose="020B0604020202020204" pitchFamily="34" charset="0"/>
                <a:ea typeface="Calibri" panose="020F0502020204030204" pitchFamily="34" charset="0"/>
              </a:rPr>
              <a:t>(</a:t>
            </a:r>
            <a:r>
              <a:rPr lang="es-CL" sz="14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Agostini et al., 2018).</a:t>
            </a:r>
            <a:endParaRPr lang="es-CL" sz="105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885C38F-D16B-2FF3-2B98-47723C95CF50}"/>
              </a:ext>
            </a:extLst>
          </p:cNvPr>
          <p:cNvSpPr txBox="1"/>
          <p:nvPr/>
        </p:nvSpPr>
        <p:spPr>
          <a:xfrm>
            <a:off x="5673783" y="4648025"/>
            <a:ext cx="6222991" cy="156966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sz="1600" b="1" dirty="0">
                <a:latin typeface="Arial" panose="020B0604020202020204" pitchFamily="34" charset="0"/>
                <a:cs typeface="Arial" panose="020B0604020202020204" pitchFamily="34" charset="0"/>
              </a:rPr>
              <a:t>4. Marketing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de alimentos no saludables </a:t>
            </a:r>
            <a:r>
              <a:rPr lang="es-CL" sz="16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 solo afectan a los consumidores directamente expuestos a las promociones, sino que también </a:t>
            </a:r>
            <a:r>
              <a:rPr lang="es-CL" sz="16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influyen en audiencias no objetivo </a:t>
            </a:r>
            <a:r>
              <a:rPr lang="es-CL" sz="16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través de efectos indirectos contribuyendo a la </a:t>
            </a:r>
            <a:r>
              <a:rPr lang="es-CL" sz="1600" b="1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normalización de patrones de consumo poco saludables</a:t>
            </a:r>
            <a:r>
              <a:rPr lang="es-CL" sz="16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(Harris et al., 2009; </a:t>
            </a:r>
            <a:r>
              <a:rPr lang="es-CL" sz="16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Moodie</a:t>
            </a:r>
            <a:r>
              <a:rPr lang="es-CL" sz="16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et al., 2013, </a:t>
            </a:r>
            <a:r>
              <a:rPr lang="es-CL" sz="1600" kern="0" dirty="0" err="1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Qutteina</a:t>
            </a:r>
            <a:r>
              <a:rPr lang="es-CL" sz="1600" kern="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2019.)</a:t>
            </a:r>
            <a:endParaRPr lang="es-C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004CC38-56A2-0EA1-6182-6B34179CA2C3}"/>
              </a:ext>
            </a:extLst>
          </p:cNvPr>
          <p:cNvSpPr txBox="1"/>
          <p:nvPr/>
        </p:nvSpPr>
        <p:spPr>
          <a:xfrm>
            <a:off x="447577" y="1438398"/>
            <a:ext cx="7520631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CL" sz="1600" kern="0" dirty="0">
                <a:latin typeface="Arial" panose="020B0604020202020204" pitchFamily="34" charset="0"/>
                <a:ea typeface="Calibri" panose="020F0502020204030204" pitchFamily="34" charset="0"/>
              </a:rPr>
              <a:t>1. La evidencia sugiere que, para generar políticas públicas que conduzcan a </a:t>
            </a:r>
            <a:r>
              <a:rPr lang="es-CL" sz="1600" b="1" kern="0" dirty="0">
                <a:latin typeface="Arial" panose="020B0604020202020204" pitchFamily="34" charset="0"/>
                <a:ea typeface="Calibri" panose="020F0502020204030204" pitchFamily="34" charset="0"/>
              </a:rPr>
              <a:t>cambios en la conducta alimentaria de la población</a:t>
            </a:r>
            <a:r>
              <a:rPr lang="es-CL" sz="1600" kern="0" dirty="0">
                <a:latin typeface="Arial" panose="020B0604020202020204" pitchFamily="34" charset="0"/>
                <a:ea typeface="Calibri" panose="020F0502020204030204" pitchFamily="34" charset="0"/>
              </a:rPr>
              <a:t>, medidas para mejorar el AA </a:t>
            </a:r>
            <a:r>
              <a:rPr lang="es-CL" sz="1600" b="1" kern="0" dirty="0">
                <a:latin typeface="Arial" panose="020B0604020202020204" pitchFamily="34" charset="0"/>
                <a:ea typeface="Calibri" panose="020F0502020204030204" pitchFamily="34" charset="0"/>
              </a:rPr>
              <a:t>son más efectivas y rentables</a:t>
            </a:r>
            <a:r>
              <a:rPr lang="es-CL" sz="1600" kern="0" dirty="0">
                <a:latin typeface="Arial" panose="020B0604020202020204" pitchFamily="34" charset="0"/>
                <a:ea typeface="Calibri" panose="020F0502020204030204" pitchFamily="34" charset="0"/>
              </a:rPr>
              <a:t> que centrarse en cambiar el </a:t>
            </a:r>
            <a:r>
              <a:rPr lang="es-CL" sz="1600" b="1" kern="0" dirty="0">
                <a:latin typeface="Arial" panose="020B0604020202020204" pitchFamily="34" charset="0"/>
                <a:ea typeface="Calibri" panose="020F0502020204030204" pitchFamily="34" charset="0"/>
              </a:rPr>
              <a:t>comportamiento individual.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8771561-0446-961E-CE1B-4CE618D024DA}"/>
              </a:ext>
            </a:extLst>
          </p:cNvPr>
          <p:cNvSpPr txBox="1"/>
          <p:nvPr/>
        </p:nvSpPr>
        <p:spPr>
          <a:xfrm>
            <a:off x="447577" y="2700540"/>
            <a:ext cx="7520631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s-CL" sz="1600" kern="0" dirty="0">
                <a:latin typeface="Arial" panose="020B0604020202020204" pitchFamily="34" charset="0"/>
                <a:ea typeface="Calibri" panose="020F0502020204030204" pitchFamily="34" charset="0"/>
              </a:rPr>
              <a:t>2. </a:t>
            </a:r>
            <a:r>
              <a:rPr lang="es-CL" sz="1600" b="1" kern="0" dirty="0">
                <a:latin typeface="Arial" panose="020B0604020202020204" pitchFamily="34" charset="0"/>
                <a:ea typeface="Calibri" panose="020F0502020204030204" pitchFamily="34" charset="0"/>
              </a:rPr>
              <a:t>Ambientes alimentarios </a:t>
            </a:r>
            <a:r>
              <a:rPr lang="es-CL" sz="1600" kern="0" dirty="0">
                <a:latin typeface="Arial" panose="020B0604020202020204" pitchFamily="34" charset="0"/>
                <a:ea typeface="Calibri" panose="020F0502020204030204" pitchFamily="34" charset="0"/>
              </a:rPr>
              <a:t>de abastecimiento (Precios de alimentos, Promoción de alimentos).</a:t>
            </a:r>
          </a:p>
        </p:txBody>
      </p:sp>
    </p:spTree>
    <p:extLst>
      <p:ext uri="{BB962C8B-B14F-4D97-AF65-F5344CB8AC3E}">
        <p14:creationId xmlns:p14="http://schemas.microsoft.com/office/powerpoint/2010/main" val="1120352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789EF31-513A-28A7-C73F-662B148D2D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3908"/>
          <a:stretch/>
        </p:blipFill>
        <p:spPr>
          <a:xfrm>
            <a:off x="1933412" y="116632"/>
            <a:ext cx="8325176" cy="1008112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7D586C7-D041-594C-9478-83DC44EEC5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807" r="65718" b="26721"/>
          <a:stretch/>
        </p:blipFill>
        <p:spPr>
          <a:xfrm>
            <a:off x="1945824" y="1124744"/>
            <a:ext cx="2854031" cy="3600399"/>
          </a:xfrm>
          <a:prstGeom prst="rect">
            <a:avLst/>
          </a:prstGeom>
          <a:noFill/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54249C0-171E-4A2B-A36F-C837639560B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581" t="16092" r="34281" b="26722"/>
          <a:stretch/>
        </p:blipFill>
        <p:spPr>
          <a:xfrm>
            <a:off x="4799855" y="1124744"/>
            <a:ext cx="2592290" cy="3582561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837C4FF-CAF7-FF8D-BAC1-C5E5C6BC6E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149" t="16092" r="150" b="28736"/>
          <a:stretch/>
        </p:blipFill>
        <p:spPr>
          <a:xfrm>
            <a:off x="7536159" y="1124743"/>
            <a:ext cx="2722428" cy="3456385"/>
          </a:xfrm>
          <a:prstGeom prst="rect">
            <a:avLst/>
          </a:prstGeom>
          <a:noFill/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2E2D2DD-69C8-BB11-55E7-DF5C64ACA5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896" t="73278" r="-1831" b="-1149"/>
          <a:stretch/>
        </p:blipFill>
        <p:spPr>
          <a:xfrm>
            <a:off x="1775519" y="4707305"/>
            <a:ext cx="8635468" cy="1746030"/>
          </a:xfrm>
          <a:prstGeom prst="rect">
            <a:avLst/>
          </a:prstGeom>
          <a:noFill/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A67BF71F-78AE-81C8-18ED-647D5B96E00E}"/>
              </a:ext>
            </a:extLst>
          </p:cNvPr>
          <p:cNvSpPr/>
          <p:nvPr/>
        </p:nvSpPr>
        <p:spPr>
          <a:xfrm>
            <a:off x="4669716" y="72009"/>
            <a:ext cx="2854031" cy="4725143"/>
          </a:xfrm>
          <a:prstGeom prst="rect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62290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id="{F0EAB83D-D6E2-A3EB-01A7-88912E7A5B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1329" y="843274"/>
            <a:ext cx="5638800" cy="4583802"/>
          </a:xfrm>
        </p:spPr>
        <p:txBody>
          <a:bodyPr/>
          <a:lstStyle/>
          <a:p>
            <a:endParaRPr lang="es-CL" dirty="0">
              <a:solidFill>
                <a:srgbClr val="003C5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75B00E9-D1C1-1190-8658-280FCA161C00}"/>
              </a:ext>
            </a:extLst>
          </p:cNvPr>
          <p:cNvSpPr txBox="1">
            <a:spLocks/>
          </p:cNvSpPr>
          <p:nvPr/>
        </p:nvSpPr>
        <p:spPr>
          <a:xfrm>
            <a:off x="119063" y="2959388"/>
            <a:ext cx="3108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dirty="0">
                <a:solidFill>
                  <a:schemeClr val="bg1"/>
                </a:solidFill>
                <a:latin typeface="Century Gothic" panose="020B0502020202020204" pitchFamily="34" charset="0"/>
              </a:rPr>
              <a:t>Resultados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69C3DA3-85ED-A16C-44D6-796E40A435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7" r="38303"/>
          <a:stretch/>
        </p:blipFill>
        <p:spPr>
          <a:xfrm>
            <a:off x="0" y="0"/>
            <a:ext cx="4880907" cy="5285038"/>
          </a:xfrm>
          <a:prstGeom prst="rect">
            <a:avLst/>
          </a:prstGeom>
        </p:spPr>
      </p:pic>
      <p:sp>
        <p:nvSpPr>
          <p:cNvPr id="5" name="Título 6">
            <a:extLst>
              <a:ext uri="{FF2B5EF4-FFF2-40B4-BE49-F238E27FC236}">
                <a16:creationId xmlns:a16="http://schemas.microsoft.com/office/drawing/2014/main" id="{BD635213-A22F-FA03-0770-12B641E2FD8E}"/>
              </a:ext>
            </a:extLst>
          </p:cNvPr>
          <p:cNvSpPr txBox="1">
            <a:spLocks/>
          </p:cNvSpPr>
          <p:nvPr/>
        </p:nvSpPr>
        <p:spPr>
          <a:xfrm>
            <a:off x="5534026" y="5982664"/>
            <a:ext cx="6652726" cy="7211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Scoping</a:t>
            </a: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b="1" dirty="0" err="1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Review</a:t>
            </a:r>
            <a:r>
              <a:rPr lang="es-CL" b="1" dirty="0">
                <a:solidFill>
                  <a:srgbClr val="003C5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Política pública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58446EA4-F2D8-68D0-C628-2CABCCC0A220}"/>
              </a:ext>
            </a:extLst>
          </p:cNvPr>
          <p:cNvSpPr/>
          <p:nvPr/>
        </p:nvSpPr>
        <p:spPr>
          <a:xfrm rot="5400000">
            <a:off x="195376" y="1208014"/>
            <a:ext cx="4490153" cy="3657602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14276"/>
                </a:schemeClr>
              </a:gs>
              <a:gs pos="100000">
                <a:schemeClr val="bg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5286E89-9BDE-948C-7CE7-DB280A69DB6D}"/>
              </a:ext>
            </a:extLst>
          </p:cNvPr>
          <p:cNvSpPr/>
          <p:nvPr/>
        </p:nvSpPr>
        <p:spPr>
          <a:xfrm>
            <a:off x="11945510" y="0"/>
            <a:ext cx="246490" cy="5285042"/>
          </a:xfrm>
          <a:prstGeom prst="rect">
            <a:avLst/>
          </a:prstGeom>
          <a:solidFill>
            <a:srgbClr val="3783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37893791-F4D6-2764-D94E-EBC4E9A9F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697" y="-59227"/>
            <a:ext cx="7189471" cy="1224136"/>
          </a:xfrm>
        </p:spPr>
        <p:txBody>
          <a:bodyPr/>
          <a:lstStyle/>
          <a:p>
            <a:endParaRPr lang="es-CL" dirty="0"/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E47DC98-AD38-576A-EBB1-B3D5E11DD6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8551"/>
          <a:stretch/>
        </p:blipFill>
        <p:spPr>
          <a:xfrm>
            <a:off x="28972" y="1020893"/>
            <a:ext cx="6165637" cy="460851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EDAD0A87-F316-0002-E5E7-E3E1E136F4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04" t="47430" r="4768" b="1121"/>
          <a:stretch/>
        </p:blipFill>
        <p:spPr>
          <a:xfrm>
            <a:off x="6194609" y="1077249"/>
            <a:ext cx="5878055" cy="4608512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8FB7AA72-C1D2-8510-9A00-F98F50A4593E}"/>
              </a:ext>
            </a:extLst>
          </p:cNvPr>
          <p:cNvSpPr/>
          <p:nvPr/>
        </p:nvSpPr>
        <p:spPr>
          <a:xfrm>
            <a:off x="3071664" y="3448689"/>
            <a:ext cx="2808312" cy="158417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Etiquetado de alimentos (4)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0B6AE5CE-E43F-978C-0139-B3BDBDC5D163}"/>
              </a:ext>
            </a:extLst>
          </p:cNvPr>
          <p:cNvSpPr/>
          <p:nvPr/>
        </p:nvSpPr>
        <p:spPr>
          <a:xfrm>
            <a:off x="6052077" y="3448689"/>
            <a:ext cx="2808312" cy="158417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Educación (8)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E7E44FCF-BE4C-29D4-27F9-174031FB0133}"/>
              </a:ext>
            </a:extLst>
          </p:cNvPr>
          <p:cNvSpPr/>
          <p:nvPr/>
        </p:nvSpPr>
        <p:spPr>
          <a:xfrm>
            <a:off x="1900064" y="1720497"/>
            <a:ext cx="2808312" cy="158417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(28) Medidas Fiscales</a:t>
            </a:r>
          </a:p>
          <a:p>
            <a:pPr algn="ctr"/>
            <a:r>
              <a:rPr lang="es-CL" dirty="0"/>
              <a:t>(Impuestos y Subsidios)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63F8357-DA16-EF0A-D4EE-8BE6BFE5DE76}"/>
              </a:ext>
            </a:extLst>
          </p:cNvPr>
          <p:cNvSpPr/>
          <p:nvPr/>
        </p:nvSpPr>
        <p:spPr>
          <a:xfrm>
            <a:off x="4871864" y="1720497"/>
            <a:ext cx="2808312" cy="158417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(7) Marketing de alimentos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DF1AADE-8C84-A61E-983A-A0A3D47277A7}"/>
              </a:ext>
            </a:extLst>
          </p:cNvPr>
          <p:cNvSpPr/>
          <p:nvPr/>
        </p:nvSpPr>
        <p:spPr>
          <a:xfrm>
            <a:off x="7834908" y="1720497"/>
            <a:ext cx="2808312" cy="1584176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(10) Implementación</a:t>
            </a:r>
          </a:p>
        </p:txBody>
      </p:sp>
    </p:spTree>
    <p:extLst>
      <p:ext uri="{BB962C8B-B14F-4D97-AF65-F5344CB8AC3E}">
        <p14:creationId xmlns:p14="http://schemas.microsoft.com/office/powerpoint/2010/main" val="205441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2110</Words>
  <Application>Microsoft Office PowerPoint</Application>
  <PresentationFormat>Panorámica</PresentationFormat>
  <Paragraphs>140</Paragraphs>
  <Slides>14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Century Gothic</vt:lpstr>
      <vt:lpstr>Tema de Office</vt:lpstr>
      <vt:lpstr>Presentación de PowerPoint</vt:lpstr>
      <vt:lpstr>Presentación de PowerPoint</vt:lpstr>
      <vt:lpstr>Factores Asociados</vt:lpstr>
      <vt:lpstr>Presentación de PowerPoint</vt:lpstr>
      <vt:lpstr>Presentación de PowerPoint</vt:lpstr>
      <vt:lpstr>Construcción del Policy Brief</vt:lpstr>
      <vt:lpstr>Elementos claves</vt:lpstr>
      <vt:lpstr>Presentación de PowerPoint</vt:lpstr>
      <vt:lpstr>Presentación de PowerPoint</vt:lpstr>
      <vt:lpstr>Presentación de PowerPoint</vt:lpstr>
      <vt:lpstr> OPCIÓN 1: SUBSIDIOS PARA ALIMENTOS SALUDABLES </vt:lpstr>
      <vt:lpstr>Conclusión</vt:lpstr>
      <vt:lpstr>Referencias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Matías Alejandro Salamanca Muñoz</dc:creator>
  <cp:lastModifiedBy>Diego Andres Cruz Lathrop (diego.cruz)</cp:lastModifiedBy>
  <cp:revision>13</cp:revision>
  <dcterms:created xsi:type="dcterms:W3CDTF">2023-09-24T14:12:27Z</dcterms:created>
  <dcterms:modified xsi:type="dcterms:W3CDTF">2025-11-05T03:46:39Z</dcterms:modified>
</cp:coreProperties>
</file>