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8288000" cy="10287000"/>
  <p:notesSz cx="6858000" cy="9144000"/>
  <p:embeddedFontLst>
    <p:embeddedFont>
      <p:font typeface="Century Gothic Paneuropean" panose="020B0604020202020204" charset="0"/>
      <p:regular r:id="rId14"/>
    </p:embeddedFont>
    <p:embeddedFont>
      <p:font typeface="Codec Pro" panose="020B0604020202020204" charset="0"/>
      <p:regular r:id="rId15"/>
    </p:embeddedFont>
    <p:embeddedFont>
      <p:font typeface="Codec Pro Bold" panose="020B0604020202020204" charset="0"/>
      <p:regular r:id="rId16"/>
    </p:embeddedFont>
    <p:embeddedFont>
      <p:font typeface="Raleway Medium" pitchFamily="2" charset="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13.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png"/><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s-CL"/>
            </a:p>
          </p:txBody>
        </p:sp>
      </p:grpSp>
      <p:grpSp>
        <p:nvGrpSpPr>
          <p:cNvPr id="4" name="Group 4"/>
          <p:cNvGrpSpPr/>
          <p:nvPr/>
        </p:nvGrpSpPr>
        <p:grpSpPr>
          <a:xfrm>
            <a:off x="17918265" y="3511296"/>
            <a:ext cx="369735" cy="6775704"/>
            <a:chOff x="0" y="0"/>
            <a:chExt cx="492980" cy="9034272"/>
          </a:xfrm>
        </p:grpSpPr>
        <p:sp>
          <p:nvSpPr>
            <p:cNvPr id="5" name="Freeform 5"/>
            <p:cNvSpPr/>
            <p:nvPr/>
          </p:nvSpPr>
          <p:spPr>
            <a:xfrm>
              <a:off x="0" y="0"/>
              <a:ext cx="493014" cy="9034272"/>
            </a:xfrm>
            <a:custGeom>
              <a:avLst/>
              <a:gdLst/>
              <a:ahLst/>
              <a:cxnLst/>
              <a:rect l="l" t="t" r="r" b="b"/>
              <a:pathLst>
                <a:path w="493014" h="9034272">
                  <a:moveTo>
                    <a:pt x="0" y="0"/>
                  </a:moveTo>
                  <a:lnTo>
                    <a:pt x="493014" y="0"/>
                  </a:lnTo>
                  <a:lnTo>
                    <a:pt x="493014" y="9034272"/>
                  </a:lnTo>
                  <a:lnTo>
                    <a:pt x="0" y="9034272"/>
                  </a:lnTo>
                  <a:close/>
                </a:path>
              </a:pathLst>
            </a:custGeom>
            <a:solidFill>
              <a:srgbClr val="378389"/>
            </a:solidFill>
          </p:spPr>
          <p:txBody>
            <a:bodyPr/>
            <a:lstStyle/>
            <a:p>
              <a:endParaRPr lang="es-CL"/>
            </a:p>
          </p:txBody>
        </p:sp>
      </p:grpSp>
      <p:grpSp>
        <p:nvGrpSpPr>
          <p:cNvPr id="6" name="Group 6"/>
          <p:cNvGrpSpPr/>
          <p:nvPr/>
        </p:nvGrpSpPr>
        <p:grpSpPr>
          <a:xfrm>
            <a:off x="2157855" y="0"/>
            <a:ext cx="13551399" cy="1979690"/>
            <a:chOff x="0" y="0"/>
            <a:chExt cx="18068532" cy="2639586"/>
          </a:xfrm>
        </p:grpSpPr>
        <p:sp>
          <p:nvSpPr>
            <p:cNvPr id="7" name="Freeform 7"/>
            <p:cNvSpPr/>
            <p:nvPr/>
          </p:nvSpPr>
          <p:spPr>
            <a:xfrm>
              <a:off x="0" y="0"/>
              <a:ext cx="18068544" cy="2639568"/>
            </a:xfrm>
            <a:custGeom>
              <a:avLst/>
              <a:gdLst/>
              <a:ahLst/>
              <a:cxnLst/>
              <a:rect l="l" t="t" r="r" b="b"/>
              <a:pathLst>
                <a:path w="18068544" h="2639568">
                  <a:moveTo>
                    <a:pt x="0" y="0"/>
                  </a:moveTo>
                  <a:lnTo>
                    <a:pt x="18068544" y="0"/>
                  </a:lnTo>
                  <a:lnTo>
                    <a:pt x="18068544" y="2639568"/>
                  </a:lnTo>
                  <a:lnTo>
                    <a:pt x="0" y="2639568"/>
                  </a:lnTo>
                  <a:close/>
                </a:path>
              </a:pathLst>
            </a:custGeom>
            <a:solidFill>
              <a:srgbClr val="003C58"/>
            </a:solidFill>
          </p:spPr>
          <p:txBody>
            <a:bodyPr/>
            <a:lstStyle/>
            <a:p>
              <a:endParaRPr lang="es-CL"/>
            </a:p>
          </p:txBody>
        </p:sp>
      </p:grpSp>
      <p:grpSp>
        <p:nvGrpSpPr>
          <p:cNvPr id="8" name="Group 8"/>
          <p:cNvGrpSpPr>
            <a:grpSpLocks noChangeAspect="1"/>
          </p:cNvGrpSpPr>
          <p:nvPr/>
        </p:nvGrpSpPr>
        <p:grpSpPr>
          <a:xfrm>
            <a:off x="2826254" y="507111"/>
            <a:ext cx="2324897" cy="1123788"/>
            <a:chOff x="0" y="0"/>
            <a:chExt cx="3099863" cy="1498384"/>
          </a:xfrm>
        </p:grpSpPr>
        <p:sp>
          <p:nvSpPr>
            <p:cNvPr id="9" name="Freeform 9"/>
            <p:cNvSpPr/>
            <p:nvPr/>
          </p:nvSpPr>
          <p:spPr>
            <a:xfrm>
              <a:off x="0" y="0"/>
              <a:ext cx="3099816" cy="1498346"/>
            </a:xfrm>
            <a:custGeom>
              <a:avLst/>
              <a:gdLst/>
              <a:ahLst/>
              <a:cxnLst/>
              <a:rect l="l" t="t" r="r" b="b"/>
              <a:pathLst>
                <a:path w="3099816" h="1498346">
                  <a:moveTo>
                    <a:pt x="0" y="0"/>
                  </a:moveTo>
                  <a:lnTo>
                    <a:pt x="3099816" y="0"/>
                  </a:lnTo>
                  <a:lnTo>
                    <a:pt x="3099816" y="1498346"/>
                  </a:lnTo>
                  <a:lnTo>
                    <a:pt x="0" y="1498346"/>
                  </a:lnTo>
                  <a:lnTo>
                    <a:pt x="0" y="0"/>
                  </a:lnTo>
                  <a:close/>
                </a:path>
              </a:pathLst>
            </a:custGeom>
            <a:solidFill>
              <a:srgbClr val="000000">
                <a:alpha val="0"/>
              </a:srgbClr>
            </a:solidFill>
          </p:spPr>
          <p:txBody>
            <a:bodyPr/>
            <a:lstStyle/>
            <a:p>
              <a:endParaRPr lang="es-CL"/>
            </a:p>
          </p:txBody>
        </p:sp>
      </p:grpSp>
      <p:grpSp>
        <p:nvGrpSpPr>
          <p:cNvPr id="10" name="Group 10"/>
          <p:cNvGrpSpPr>
            <a:grpSpLocks noChangeAspect="1"/>
          </p:cNvGrpSpPr>
          <p:nvPr/>
        </p:nvGrpSpPr>
        <p:grpSpPr>
          <a:xfrm>
            <a:off x="5431705" y="643321"/>
            <a:ext cx="1153805" cy="1097207"/>
            <a:chOff x="0" y="0"/>
            <a:chExt cx="1538407" cy="1462942"/>
          </a:xfrm>
        </p:grpSpPr>
        <p:sp>
          <p:nvSpPr>
            <p:cNvPr id="11" name="Freeform 11"/>
            <p:cNvSpPr/>
            <p:nvPr/>
          </p:nvSpPr>
          <p:spPr>
            <a:xfrm>
              <a:off x="0" y="0"/>
              <a:ext cx="1538351" cy="1462913"/>
            </a:xfrm>
            <a:custGeom>
              <a:avLst/>
              <a:gdLst/>
              <a:ahLst/>
              <a:cxnLst/>
              <a:rect l="l" t="t" r="r" b="b"/>
              <a:pathLst>
                <a:path w="1538351" h="1462913">
                  <a:moveTo>
                    <a:pt x="0" y="0"/>
                  </a:moveTo>
                  <a:lnTo>
                    <a:pt x="1538351" y="0"/>
                  </a:lnTo>
                  <a:lnTo>
                    <a:pt x="1538351" y="1462913"/>
                  </a:lnTo>
                  <a:lnTo>
                    <a:pt x="0" y="1462913"/>
                  </a:lnTo>
                  <a:lnTo>
                    <a:pt x="0" y="0"/>
                  </a:lnTo>
                  <a:close/>
                </a:path>
              </a:pathLst>
            </a:custGeom>
            <a:solidFill>
              <a:srgbClr val="000000">
                <a:alpha val="0"/>
              </a:srgbClr>
            </a:solidFill>
          </p:spPr>
          <p:txBody>
            <a:bodyPr/>
            <a:lstStyle/>
            <a:p>
              <a:endParaRPr lang="es-CL"/>
            </a:p>
          </p:txBody>
        </p:sp>
      </p:grpSp>
      <p:grpSp>
        <p:nvGrpSpPr>
          <p:cNvPr id="12" name="Group 12"/>
          <p:cNvGrpSpPr>
            <a:grpSpLocks noChangeAspect="1"/>
          </p:cNvGrpSpPr>
          <p:nvPr/>
        </p:nvGrpSpPr>
        <p:grpSpPr>
          <a:xfrm>
            <a:off x="8425000" y="658886"/>
            <a:ext cx="5277230" cy="919489"/>
            <a:chOff x="0" y="0"/>
            <a:chExt cx="7036307" cy="1225985"/>
          </a:xfrm>
        </p:grpSpPr>
        <p:sp>
          <p:nvSpPr>
            <p:cNvPr id="13" name="Freeform 13"/>
            <p:cNvSpPr/>
            <p:nvPr/>
          </p:nvSpPr>
          <p:spPr>
            <a:xfrm>
              <a:off x="0" y="0"/>
              <a:ext cx="7036308" cy="1225931"/>
            </a:xfrm>
            <a:custGeom>
              <a:avLst/>
              <a:gdLst/>
              <a:ahLst/>
              <a:cxnLst/>
              <a:rect l="l" t="t" r="r" b="b"/>
              <a:pathLst>
                <a:path w="7036308" h="1225931">
                  <a:moveTo>
                    <a:pt x="0" y="0"/>
                  </a:moveTo>
                  <a:lnTo>
                    <a:pt x="7036308" y="0"/>
                  </a:lnTo>
                  <a:lnTo>
                    <a:pt x="7036308" y="1225931"/>
                  </a:lnTo>
                  <a:lnTo>
                    <a:pt x="0" y="1225931"/>
                  </a:lnTo>
                  <a:lnTo>
                    <a:pt x="0" y="0"/>
                  </a:lnTo>
                  <a:close/>
                </a:path>
              </a:pathLst>
            </a:custGeom>
            <a:solidFill>
              <a:srgbClr val="000000">
                <a:alpha val="0"/>
              </a:srgbClr>
            </a:solidFill>
          </p:spPr>
          <p:txBody>
            <a:bodyPr/>
            <a:lstStyle/>
            <a:p>
              <a:endParaRPr lang="es-CL"/>
            </a:p>
          </p:txBody>
        </p:sp>
      </p:grpSp>
      <p:sp>
        <p:nvSpPr>
          <p:cNvPr id="14" name="Freeform 14"/>
          <p:cNvSpPr/>
          <p:nvPr/>
        </p:nvSpPr>
        <p:spPr>
          <a:xfrm>
            <a:off x="2387466" y="136464"/>
            <a:ext cx="12760831" cy="1706761"/>
          </a:xfrm>
          <a:custGeom>
            <a:avLst/>
            <a:gdLst/>
            <a:ahLst/>
            <a:cxnLst/>
            <a:rect l="l" t="t" r="r" b="b"/>
            <a:pathLst>
              <a:path w="12760831" h="1706761">
                <a:moveTo>
                  <a:pt x="0" y="0"/>
                </a:moveTo>
                <a:lnTo>
                  <a:pt x="12760831" y="0"/>
                </a:lnTo>
                <a:lnTo>
                  <a:pt x="12760831" y="1706761"/>
                </a:lnTo>
                <a:lnTo>
                  <a:pt x="0" y="1706761"/>
                </a:lnTo>
                <a:lnTo>
                  <a:pt x="0" y="0"/>
                </a:lnTo>
                <a:close/>
              </a:path>
            </a:pathLst>
          </a:custGeom>
          <a:blipFill>
            <a:blip r:embed="rId3"/>
            <a:stretch>
              <a:fillRect/>
            </a:stretch>
          </a:blipFill>
        </p:spPr>
        <p:txBody>
          <a:bodyPr/>
          <a:lstStyle/>
          <a:p>
            <a:endParaRPr lang="es-CL"/>
          </a:p>
        </p:txBody>
      </p:sp>
      <p:sp>
        <p:nvSpPr>
          <p:cNvPr id="15" name="TextBox 15"/>
          <p:cNvSpPr txBox="1"/>
          <p:nvPr/>
        </p:nvSpPr>
        <p:spPr>
          <a:xfrm>
            <a:off x="535470" y="2636689"/>
            <a:ext cx="17217060" cy="2162938"/>
          </a:xfrm>
          <a:prstGeom prst="rect">
            <a:avLst/>
          </a:prstGeom>
        </p:spPr>
        <p:txBody>
          <a:bodyPr lIns="0" tIns="0" rIns="0" bIns="0" rtlCol="0" anchor="t">
            <a:spAutoFit/>
          </a:bodyPr>
          <a:lstStyle/>
          <a:p>
            <a:pPr algn="just">
              <a:lnSpc>
                <a:spcPts val="5454"/>
              </a:lnSpc>
            </a:pPr>
            <a:r>
              <a:rPr lang="en-US" sz="5050" b="1" dirty="0" err="1">
                <a:solidFill>
                  <a:srgbClr val="FFFFFF"/>
                </a:solidFill>
                <a:latin typeface="Codec Pro Bold"/>
                <a:ea typeface="Codec Pro Bold"/>
                <a:cs typeface="Codec Pro Bold"/>
                <a:sym typeface="Codec Pro Bold"/>
              </a:rPr>
              <a:t>Minimización</a:t>
            </a:r>
            <a:r>
              <a:rPr lang="en-US" sz="5050" b="1" dirty="0">
                <a:solidFill>
                  <a:srgbClr val="FFFFFF"/>
                </a:solidFill>
                <a:latin typeface="Codec Pro Bold"/>
                <a:ea typeface="Codec Pro Bold"/>
                <a:cs typeface="Codec Pro Bold"/>
                <a:sym typeface="Codec Pro Bold"/>
              </a:rPr>
              <a:t> de </a:t>
            </a:r>
            <a:r>
              <a:rPr lang="en-US" sz="5050" b="1" dirty="0" err="1">
                <a:solidFill>
                  <a:srgbClr val="FFFFFF"/>
                </a:solidFill>
                <a:latin typeface="Codec Pro Bold"/>
                <a:ea typeface="Codec Pro Bold"/>
                <a:cs typeface="Codec Pro Bold"/>
                <a:sym typeface="Codec Pro Bold"/>
              </a:rPr>
              <a:t>gastos</a:t>
            </a:r>
            <a:r>
              <a:rPr lang="en-US" sz="5050" b="1" dirty="0">
                <a:solidFill>
                  <a:srgbClr val="FFFFFF"/>
                </a:solidFill>
                <a:latin typeface="Codec Pro Bold"/>
                <a:ea typeface="Codec Pro Bold"/>
                <a:cs typeface="Codec Pro Bold"/>
                <a:sym typeface="Codec Pro Bold"/>
              </a:rPr>
              <a:t> y </a:t>
            </a:r>
            <a:r>
              <a:rPr lang="en-US" sz="5050" b="1" dirty="0" err="1">
                <a:solidFill>
                  <a:srgbClr val="FFFFFF"/>
                </a:solidFill>
                <a:latin typeface="Codec Pro Bold"/>
                <a:ea typeface="Codec Pro Bold"/>
                <a:cs typeface="Codec Pro Bold"/>
                <a:sym typeface="Codec Pro Bold"/>
              </a:rPr>
              <a:t>residuos</a:t>
            </a:r>
            <a:r>
              <a:rPr lang="en-US" sz="5050" b="1" dirty="0">
                <a:solidFill>
                  <a:srgbClr val="FFFFFF"/>
                </a:solidFill>
                <a:latin typeface="Codec Pro Bold"/>
                <a:ea typeface="Codec Pro Bold"/>
                <a:cs typeface="Codec Pro Bold"/>
                <a:sym typeface="Codec Pro Bold"/>
              </a:rPr>
              <a:t> </a:t>
            </a:r>
            <a:r>
              <a:rPr lang="en-US" sz="5050" b="1" dirty="0" err="1">
                <a:solidFill>
                  <a:srgbClr val="FFFFFF"/>
                </a:solidFill>
                <a:latin typeface="Codec Pro Bold"/>
                <a:ea typeface="Codec Pro Bold"/>
                <a:cs typeface="Codec Pro Bold"/>
                <a:sym typeface="Codec Pro Bold"/>
              </a:rPr>
              <a:t>en</a:t>
            </a:r>
            <a:r>
              <a:rPr lang="en-US" sz="5050" b="1" dirty="0">
                <a:solidFill>
                  <a:srgbClr val="FFFFFF"/>
                </a:solidFill>
                <a:latin typeface="Codec Pro Bold"/>
                <a:ea typeface="Codec Pro Bold"/>
                <a:cs typeface="Codec Pro Bold"/>
                <a:sym typeface="Codec Pro Bold"/>
              </a:rPr>
              <a:t> la </a:t>
            </a:r>
            <a:r>
              <a:rPr lang="en-US" sz="5050" b="1" dirty="0" err="1">
                <a:solidFill>
                  <a:srgbClr val="FFFFFF"/>
                </a:solidFill>
                <a:latin typeface="Codec Pro Bold"/>
                <a:ea typeface="Codec Pro Bold"/>
                <a:cs typeface="Codec Pro Bold"/>
                <a:sym typeface="Codec Pro Bold"/>
              </a:rPr>
              <a:t>gestión</a:t>
            </a:r>
            <a:r>
              <a:rPr lang="en-US" sz="5050" b="1" dirty="0">
                <a:solidFill>
                  <a:srgbClr val="FFFFFF"/>
                </a:solidFill>
                <a:latin typeface="Codec Pro Bold"/>
                <a:ea typeface="Codec Pro Bold"/>
                <a:cs typeface="Codec Pro Bold"/>
                <a:sym typeface="Codec Pro Bold"/>
              </a:rPr>
              <a:t> de </a:t>
            </a:r>
            <a:r>
              <a:rPr lang="en-US" sz="5050" b="1" dirty="0" err="1">
                <a:solidFill>
                  <a:srgbClr val="FFFFFF"/>
                </a:solidFill>
                <a:latin typeface="Codec Pro Bold"/>
                <a:ea typeface="Codec Pro Bold"/>
                <a:cs typeface="Codec Pro Bold"/>
                <a:sym typeface="Codec Pro Bold"/>
              </a:rPr>
              <a:t>servicios</a:t>
            </a:r>
            <a:r>
              <a:rPr lang="en-US" sz="5050" b="1" dirty="0">
                <a:solidFill>
                  <a:srgbClr val="FFFFFF"/>
                </a:solidFill>
                <a:latin typeface="Codec Pro Bold"/>
                <a:ea typeface="Codec Pro Bold"/>
                <a:cs typeface="Codec Pro Bold"/>
                <a:sym typeface="Codec Pro Bold"/>
              </a:rPr>
              <a:t> </a:t>
            </a:r>
            <a:r>
              <a:rPr lang="en-US" sz="5050" b="1" dirty="0" err="1">
                <a:solidFill>
                  <a:srgbClr val="FFFFFF"/>
                </a:solidFill>
                <a:latin typeface="Codec Pro Bold"/>
                <a:ea typeface="Codec Pro Bold"/>
                <a:cs typeface="Codec Pro Bold"/>
                <a:sym typeface="Codec Pro Bold"/>
              </a:rPr>
              <a:t>odontológicos</a:t>
            </a:r>
            <a:r>
              <a:rPr lang="en-US" sz="5050" b="1" dirty="0">
                <a:solidFill>
                  <a:srgbClr val="FFFFFF"/>
                </a:solidFill>
                <a:latin typeface="Codec Pro Bold"/>
                <a:ea typeface="Codec Pro Bold"/>
                <a:cs typeface="Codec Pro Bold"/>
                <a:sym typeface="Codec Pro Bold"/>
              </a:rPr>
              <a:t> </a:t>
            </a:r>
            <a:r>
              <a:rPr lang="en-US" sz="5050" b="1" dirty="0" err="1">
                <a:solidFill>
                  <a:srgbClr val="FFFFFF"/>
                </a:solidFill>
                <a:latin typeface="Codec Pro Bold"/>
                <a:ea typeface="Codec Pro Bold"/>
                <a:cs typeface="Codec Pro Bold"/>
                <a:sym typeface="Codec Pro Bold"/>
              </a:rPr>
              <a:t>mediante</a:t>
            </a:r>
            <a:r>
              <a:rPr lang="en-US" sz="5050" b="1" dirty="0">
                <a:solidFill>
                  <a:srgbClr val="FFFFFF"/>
                </a:solidFill>
                <a:latin typeface="Codec Pro Bold"/>
                <a:ea typeface="Codec Pro Bold"/>
                <a:cs typeface="Codec Pro Bold"/>
                <a:sym typeface="Codec Pro Bold"/>
              </a:rPr>
              <a:t> </a:t>
            </a:r>
            <a:r>
              <a:rPr lang="en-US" sz="5050" b="1" dirty="0" err="1">
                <a:solidFill>
                  <a:srgbClr val="FFFFFF"/>
                </a:solidFill>
                <a:latin typeface="Codec Pro Bold"/>
                <a:ea typeface="Codec Pro Bold"/>
                <a:cs typeface="Codec Pro Bold"/>
                <a:sym typeface="Codec Pro Bold"/>
              </a:rPr>
              <a:t>minería</a:t>
            </a:r>
            <a:r>
              <a:rPr lang="en-US" sz="5050" b="1" dirty="0">
                <a:solidFill>
                  <a:srgbClr val="FFFFFF"/>
                </a:solidFill>
                <a:latin typeface="Codec Pro Bold"/>
                <a:ea typeface="Codec Pro Bold"/>
                <a:cs typeface="Codec Pro Bold"/>
                <a:sym typeface="Codec Pro Bold"/>
              </a:rPr>
              <a:t> de </a:t>
            </a:r>
            <a:r>
              <a:rPr lang="en-US" sz="5050" b="1" dirty="0" err="1">
                <a:solidFill>
                  <a:srgbClr val="FFFFFF"/>
                </a:solidFill>
                <a:latin typeface="Codec Pro Bold"/>
                <a:ea typeface="Codec Pro Bold"/>
                <a:cs typeface="Codec Pro Bold"/>
                <a:sym typeface="Codec Pro Bold"/>
              </a:rPr>
              <a:t>procesos</a:t>
            </a:r>
            <a:r>
              <a:rPr lang="en-US" sz="5050" b="1" dirty="0">
                <a:solidFill>
                  <a:srgbClr val="FFFFFF"/>
                </a:solidFill>
                <a:latin typeface="Codec Pro Bold"/>
                <a:ea typeface="Codec Pro Bold"/>
                <a:cs typeface="Codec Pro Bold"/>
                <a:sym typeface="Codec Pro Bold"/>
              </a:rPr>
              <a:t> </a:t>
            </a:r>
          </a:p>
          <a:p>
            <a:pPr algn="just">
              <a:lnSpc>
                <a:spcPts val="5454"/>
              </a:lnSpc>
            </a:pPr>
            <a:r>
              <a:rPr lang="en-US" sz="5050" b="1" dirty="0">
                <a:solidFill>
                  <a:srgbClr val="FFFFFF"/>
                </a:solidFill>
                <a:latin typeface="Codec Pro Bold"/>
                <a:ea typeface="Codec Pro Bold"/>
                <a:cs typeface="Codec Pro Bold"/>
                <a:sym typeface="Codec Pro Bold"/>
              </a:rPr>
              <a:t>(1242)</a:t>
            </a:r>
          </a:p>
        </p:txBody>
      </p:sp>
      <p:sp>
        <p:nvSpPr>
          <p:cNvPr id="16" name="TextBox 16"/>
          <p:cNvSpPr txBox="1"/>
          <p:nvPr/>
        </p:nvSpPr>
        <p:spPr>
          <a:xfrm>
            <a:off x="0" y="7414641"/>
            <a:ext cx="12333237" cy="2000548"/>
          </a:xfrm>
          <a:prstGeom prst="rect">
            <a:avLst/>
          </a:prstGeom>
        </p:spPr>
        <p:txBody>
          <a:bodyPr lIns="0" tIns="0" rIns="0" bIns="0" rtlCol="0" anchor="t">
            <a:spAutoFit/>
          </a:bodyPr>
          <a:lstStyle/>
          <a:p>
            <a:pPr algn="just">
              <a:lnSpc>
                <a:spcPts val="3888"/>
              </a:lnSpc>
            </a:pPr>
            <a:r>
              <a:rPr lang="en-US" sz="3600" b="1" dirty="0">
                <a:solidFill>
                  <a:srgbClr val="FFFFFF"/>
                </a:solidFill>
                <a:latin typeface="Codec Pro Bold"/>
                <a:ea typeface="Codec Pro Bold"/>
                <a:cs typeface="Codec Pro Bold"/>
                <a:sym typeface="Codec Pro Bold"/>
              </a:rPr>
              <a:t>Autor: Esteban Chiu*</a:t>
            </a:r>
          </a:p>
          <a:p>
            <a:pPr algn="just">
              <a:lnSpc>
                <a:spcPts val="3888"/>
              </a:lnSpc>
            </a:pPr>
            <a:r>
              <a:rPr lang="en-US" sz="3600" b="1" dirty="0" err="1">
                <a:solidFill>
                  <a:srgbClr val="FFFFFF"/>
                </a:solidFill>
                <a:latin typeface="Codec Pro Bold"/>
                <a:ea typeface="Codec Pro Bold"/>
                <a:cs typeface="Codec Pro Bold"/>
                <a:sym typeface="Codec Pro Bold"/>
              </a:rPr>
              <a:t>Modalidad</a:t>
            </a:r>
            <a:r>
              <a:rPr lang="en-US" sz="3600" b="1" dirty="0">
                <a:solidFill>
                  <a:srgbClr val="FFFFFF"/>
                </a:solidFill>
                <a:latin typeface="Codec Pro Bold"/>
                <a:ea typeface="Codec Pro Bold"/>
                <a:cs typeface="Codec Pro Bold"/>
                <a:sym typeface="Codec Pro Bold"/>
              </a:rPr>
              <a:t>: </a:t>
            </a:r>
            <a:r>
              <a:rPr lang="en-US" sz="3600" b="1" dirty="0" err="1">
                <a:solidFill>
                  <a:srgbClr val="FFFFFF"/>
                </a:solidFill>
                <a:latin typeface="Codec Pro Bold"/>
                <a:ea typeface="Codec Pro Bold"/>
                <a:cs typeface="Codec Pro Bold"/>
                <a:sym typeface="Codec Pro Bold"/>
              </a:rPr>
              <a:t>Ensayo</a:t>
            </a:r>
            <a:r>
              <a:rPr lang="en-US" sz="3600" b="1" dirty="0">
                <a:solidFill>
                  <a:srgbClr val="FFFFFF"/>
                </a:solidFill>
                <a:latin typeface="Codec Pro Bold"/>
                <a:ea typeface="Codec Pro Bold"/>
                <a:cs typeface="Codec Pro Bold"/>
                <a:sym typeface="Codec Pro Bold"/>
              </a:rPr>
              <a:t> (1242)</a:t>
            </a:r>
          </a:p>
          <a:p>
            <a:pPr algn="just">
              <a:lnSpc>
                <a:spcPts val="3888"/>
              </a:lnSpc>
            </a:pPr>
            <a:r>
              <a:rPr lang="en-US" sz="3600" b="1" dirty="0">
                <a:solidFill>
                  <a:srgbClr val="FFFFFF"/>
                </a:solidFill>
                <a:latin typeface="Codec Pro Bold"/>
                <a:ea typeface="Codec Pro Bold"/>
                <a:cs typeface="Codec Pro Bold"/>
                <a:sym typeface="Codec Pro Bold"/>
              </a:rPr>
              <a:t>Palabras clave: </a:t>
            </a:r>
            <a:r>
              <a:rPr lang="en-US" sz="3600" b="1" dirty="0" err="1">
                <a:solidFill>
                  <a:srgbClr val="FFFFFF"/>
                </a:solidFill>
                <a:latin typeface="Codec Pro Bold"/>
                <a:ea typeface="Codec Pro Bold"/>
                <a:cs typeface="Codec Pro Bold"/>
                <a:sym typeface="Codec Pro Bold"/>
              </a:rPr>
              <a:t>Minería</a:t>
            </a:r>
            <a:r>
              <a:rPr lang="en-US" sz="3600" b="1" dirty="0">
                <a:solidFill>
                  <a:srgbClr val="FFFFFF"/>
                </a:solidFill>
                <a:latin typeface="Codec Pro Bold"/>
                <a:ea typeface="Codec Pro Bold"/>
                <a:cs typeface="Codec Pro Bold"/>
                <a:sym typeface="Codec Pro Bold"/>
              </a:rPr>
              <a:t> de </a:t>
            </a:r>
            <a:r>
              <a:rPr lang="en-US" sz="3600" b="1" dirty="0" err="1">
                <a:solidFill>
                  <a:srgbClr val="FFFFFF"/>
                </a:solidFill>
                <a:latin typeface="Codec Pro Bold"/>
                <a:ea typeface="Codec Pro Bold"/>
                <a:cs typeface="Codec Pro Bold"/>
                <a:sym typeface="Codec Pro Bold"/>
              </a:rPr>
              <a:t>procesos</a:t>
            </a:r>
            <a:r>
              <a:rPr lang="en-US" sz="3600" b="1" dirty="0">
                <a:solidFill>
                  <a:srgbClr val="FFFFFF"/>
                </a:solidFill>
                <a:latin typeface="Codec Pro Bold"/>
                <a:ea typeface="Codec Pro Bold"/>
                <a:cs typeface="Codec Pro Bold"/>
                <a:sym typeface="Codec Pro Bold"/>
              </a:rPr>
              <a:t>, </a:t>
            </a:r>
            <a:r>
              <a:rPr lang="en-US" sz="3600" b="1" dirty="0" err="1">
                <a:solidFill>
                  <a:srgbClr val="FFFFFF"/>
                </a:solidFill>
                <a:latin typeface="Codec Pro Bold"/>
                <a:ea typeface="Codec Pro Bold"/>
                <a:cs typeface="Codec Pro Bold"/>
                <a:sym typeface="Codec Pro Bold"/>
              </a:rPr>
              <a:t>sostenibilidad</a:t>
            </a:r>
            <a:r>
              <a:rPr lang="en-US" sz="3600" b="1" dirty="0">
                <a:solidFill>
                  <a:srgbClr val="FFFFFF"/>
                </a:solidFill>
                <a:latin typeface="Codec Pro Bold"/>
                <a:ea typeface="Codec Pro Bold"/>
                <a:cs typeface="Codec Pro Bold"/>
                <a:sym typeface="Codec Pro Bold"/>
              </a:rPr>
              <a:t>, </a:t>
            </a:r>
            <a:r>
              <a:rPr lang="en-US" sz="3600" b="1" dirty="0" err="1">
                <a:solidFill>
                  <a:srgbClr val="FFFFFF"/>
                </a:solidFill>
                <a:latin typeface="Codec Pro Bold"/>
                <a:ea typeface="Codec Pro Bold"/>
                <a:cs typeface="Codec Pro Bold"/>
                <a:sym typeface="Codec Pro Bold"/>
              </a:rPr>
              <a:t>gestión</a:t>
            </a:r>
            <a:r>
              <a:rPr lang="en-US" sz="3600" b="1" dirty="0">
                <a:solidFill>
                  <a:srgbClr val="FFFFFF"/>
                </a:solidFill>
                <a:latin typeface="Codec Pro Bold"/>
                <a:ea typeface="Codec Pro Bold"/>
                <a:cs typeface="Codec Pro Bold"/>
                <a:sym typeface="Codec Pro Bold"/>
              </a:rPr>
              <a:t> </a:t>
            </a:r>
            <a:r>
              <a:rPr lang="en-US" sz="3600" b="1" dirty="0" err="1">
                <a:solidFill>
                  <a:srgbClr val="FFFFFF"/>
                </a:solidFill>
                <a:latin typeface="Codec Pro Bold"/>
                <a:ea typeface="Codec Pro Bold"/>
                <a:cs typeface="Codec Pro Bold"/>
                <a:sym typeface="Codec Pro Bold"/>
              </a:rPr>
              <a:t>económica</a:t>
            </a:r>
            <a:endParaRPr lang="en-US" sz="3600" b="1" dirty="0">
              <a:solidFill>
                <a:srgbClr val="FFFFFF"/>
              </a:solidFill>
              <a:latin typeface="Codec Pro Bold"/>
              <a:ea typeface="Codec Pro Bold"/>
              <a:cs typeface="Codec Pro Bold"/>
              <a:sym typeface="Codec Pro Bold"/>
            </a:endParaRPr>
          </a:p>
        </p:txBody>
      </p:sp>
      <p:sp>
        <p:nvSpPr>
          <p:cNvPr id="17" name="TextBox 17"/>
          <p:cNvSpPr txBox="1"/>
          <p:nvPr/>
        </p:nvSpPr>
        <p:spPr>
          <a:xfrm>
            <a:off x="0" y="9403080"/>
            <a:ext cx="16630602" cy="883920"/>
          </a:xfrm>
          <a:prstGeom prst="rect">
            <a:avLst/>
          </a:prstGeom>
        </p:spPr>
        <p:txBody>
          <a:bodyPr lIns="0" tIns="0" rIns="0" bIns="0" rtlCol="0" anchor="t">
            <a:spAutoFit/>
          </a:bodyPr>
          <a:lstStyle/>
          <a:p>
            <a:pPr algn="just">
              <a:lnSpc>
                <a:spcPts val="3240"/>
              </a:lnSpc>
            </a:pPr>
            <a:r>
              <a:rPr lang="en-US" sz="3000">
                <a:solidFill>
                  <a:srgbClr val="FFFFFF"/>
                </a:solidFill>
                <a:latin typeface="Codec Pro"/>
                <a:ea typeface="Codec Pro"/>
                <a:cs typeface="Codec Pro"/>
                <a:sym typeface="Codec Pro"/>
              </a:rPr>
              <a:t>*Estudiante de pregrado, Licenciado en Odontología, Pontificia Universidad Católica de Chile, Facultad de Medicina, Escuela de Odontología.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5096" y="4149327"/>
            <a:ext cx="4322406" cy="1988344"/>
            <a:chOff x="0" y="0"/>
            <a:chExt cx="5763208" cy="2651126"/>
          </a:xfrm>
        </p:grpSpPr>
        <p:sp>
          <p:nvSpPr>
            <p:cNvPr id="3" name="Freeform 3"/>
            <p:cNvSpPr/>
            <p:nvPr/>
          </p:nvSpPr>
          <p:spPr>
            <a:xfrm>
              <a:off x="0" y="0"/>
              <a:ext cx="5763208" cy="2651126"/>
            </a:xfrm>
            <a:custGeom>
              <a:avLst/>
              <a:gdLst/>
              <a:ahLst/>
              <a:cxnLst/>
              <a:rect l="l" t="t" r="r" b="b"/>
              <a:pathLst>
                <a:path w="5763208" h="2651126">
                  <a:moveTo>
                    <a:pt x="0" y="0"/>
                  </a:moveTo>
                  <a:lnTo>
                    <a:pt x="5763208" y="0"/>
                  </a:lnTo>
                  <a:lnTo>
                    <a:pt x="5763208" y="2651126"/>
                  </a:lnTo>
                  <a:lnTo>
                    <a:pt x="0" y="2651126"/>
                  </a:lnTo>
                  <a:close/>
                </a:path>
              </a:pathLst>
            </a:custGeom>
            <a:solidFill>
              <a:srgbClr val="000000">
                <a:alpha val="0"/>
              </a:srgbClr>
            </a:solidFill>
          </p:spPr>
          <p:txBody>
            <a:bodyPr/>
            <a:lstStyle/>
            <a:p>
              <a:endParaRPr lang="es-CL"/>
            </a:p>
          </p:txBody>
        </p:sp>
        <p:sp>
          <p:nvSpPr>
            <p:cNvPr id="4" name="TextBox 4"/>
            <p:cNvSpPr txBox="1"/>
            <p:nvPr/>
          </p:nvSpPr>
          <p:spPr>
            <a:xfrm>
              <a:off x="0" y="171450"/>
              <a:ext cx="5763208" cy="2479676"/>
            </a:xfrm>
            <a:prstGeom prst="rect">
              <a:avLst/>
            </a:prstGeom>
          </p:spPr>
          <p:txBody>
            <a:bodyPr lIns="0" tIns="0" rIns="0" bIns="0" rtlCol="0" anchor="ctr"/>
            <a:lstStyle/>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Materiales</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y</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Métodos</a:t>
              </a:r>
            </a:p>
          </p:txBody>
        </p:sp>
      </p:grpSp>
      <p:grpSp>
        <p:nvGrpSpPr>
          <p:cNvPr id="5" name="Group 5"/>
          <p:cNvGrpSpPr>
            <a:grpSpLocks noChangeAspect="1"/>
          </p:cNvGrpSpPr>
          <p:nvPr/>
        </p:nvGrpSpPr>
        <p:grpSpPr>
          <a:xfrm>
            <a:off x="-3623384" y="-121804"/>
            <a:ext cx="8719433" cy="10530606"/>
            <a:chOff x="0" y="0"/>
            <a:chExt cx="8752114" cy="10570076"/>
          </a:xfrm>
        </p:grpSpPr>
        <p:sp>
          <p:nvSpPr>
            <p:cNvPr id="6" name="Freeform 6"/>
            <p:cNvSpPr/>
            <p:nvPr/>
          </p:nvSpPr>
          <p:spPr>
            <a:xfrm>
              <a:off x="0" y="0"/>
              <a:ext cx="8752078" cy="10570083"/>
            </a:xfrm>
            <a:custGeom>
              <a:avLst/>
              <a:gdLst/>
              <a:ahLst/>
              <a:cxnLst/>
              <a:rect l="l" t="t" r="r" b="b"/>
              <a:pathLst>
                <a:path w="8752078" h="10570083">
                  <a:moveTo>
                    <a:pt x="0" y="0"/>
                  </a:moveTo>
                  <a:lnTo>
                    <a:pt x="8752078" y="0"/>
                  </a:lnTo>
                  <a:lnTo>
                    <a:pt x="8752078" y="10570083"/>
                  </a:lnTo>
                  <a:lnTo>
                    <a:pt x="0" y="10570083"/>
                  </a:lnTo>
                  <a:lnTo>
                    <a:pt x="0" y="0"/>
                  </a:lnTo>
                  <a:close/>
                </a:path>
              </a:pathLst>
            </a:custGeom>
            <a:blipFill>
              <a:blip r:embed="rId2"/>
              <a:stretch>
                <a:fillRect l="-81249" r="-33458"/>
              </a:stretch>
            </a:blipFill>
          </p:spPr>
          <p:txBody>
            <a:bodyPr/>
            <a:lstStyle/>
            <a:p>
              <a:endParaRPr lang="es-CL"/>
            </a:p>
          </p:txBody>
        </p:sp>
      </p:grpSp>
      <p:grpSp>
        <p:nvGrpSpPr>
          <p:cNvPr id="7" name="Group 7"/>
          <p:cNvGrpSpPr/>
          <p:nvPr/>
        </p:nvGrpSpPr>
        <p:grpSpPr>
          <a:xfrm>
            <a:off x="0" y="3753850"/>
            <a:ext cx="6564086" cy="5168768"/>
            <a:chOff x="0" y="0"/>
            <a:chExt cx="8752114" cy="6891690"/>
          </a:xfrm>
        </p:grpSpPr>
        <p:sp>
          <p:nvSpPr>
            <p:cNvPr id="8" name="Freeform 8"/>
            <p:cNvSpPr/>
            <p:nvPr/>
          </p:nvSpPr>
          <p:spPr>
            <a:xfrm>
              <a:off x="0" y="0"/>
              <a:ext cx="8752144" cy="6891655"/>
            </a:xfrm>
            <a:custGeom>
              <a:avLst/>
              <a:gdLst/>
              <a:ahLst/>
              <a:cxnLst/>
              <a:rect l="l" t="t" r="r" b="b"/>
              <a:pathLst>
                <a:path w="8752144" h="6891655">
                  <a:moveTo>
                    <a:pt x="0" y="0"/>
                  </a:moveTo>
                  <a:lnTo>
                    <a:pt x="8752144" y="0"/>
                  </a:lnTo>
                  <a:lnTo>
                    <a:pt x="8752144" y="6891655"/>
                  </a:lnTo>
                  <a:lnTo>
                    <a:pt x="0" y="6891655"/>
                  </a:lnTo>
                  <a:close/>
                </a:path>
              </a:pathLst>
            </a:custGeom>
            <a:gradFill rotWithShape="1">
              <a:gsLst>
                <a:gs pos="0">
                  <a:srgbClr val="F6F8FC">
                    <a:alpha val="14276"/>
                  </a:srgbClr>
                </a:gs>
                <a:gs pos="100000">
                  <a:srgbClr val="FFFFFF">
                    <a:alpha val="100000"/>
                  </a:srgbClr>
                </a:gs>
              </a:gsLst>
              <a:lin ang="0"/>
            </a:gradFill>
          </p:spPr>
          <p:txBody>
            <a:bodyPr/>
            <a:lstStyle/>
            <a:p>
              <a:endParaRPr lang="es-CL"/>
            </a:p>
          </p:txBody>
        </p:sp>
      </p:grpSp>
      <p:grpSp>
        <p:nvGrpSpPr>
          <p:cNvPr id="9" name="Group 9"/>
          <p:cNvGrpSpPr/>
          <p:nvPr/>
        </p:nvGrpSpPr>
        <p:grpSpPr>
          <a:xfrm>
            <a:off x="432363" y="4768470"/>
            <a:ext cx="4663685" cy="1988345"/>
            <a:chOff x="0" y="0"/>
            <a:chExt cx="6218247" cy="2651126"/>
          </a:xfrm>
        </p:grpSpPr>
        <p:sp>
          <p:nvSpPr>
            <p:cNvPr id="10" name="Freeform 10"/>
            <p:cNvSpPr/>
            <p:nvPr/>
          </p:nvSpPr>
          <p:spPr>
            <a:xfrm>
              <a:off x="0" y="0"/>
              <a:ext cx="6218247" cy="2651126"/>
            </a:xfrm>
            <a:custGeom>
              <a:avLst/>
              <a:gdLst/>
              <a:ahLst/>
              <a:cxnLst/>
              <a:rect l="l" t="t" r="r" b="b"/>
              <a:pathLst>
                <a:path w="6218247" h="2651126">
                  <a:moveTo>
                    <a:pt x="0" y="0"/>
                  </a:moveTo>
                  <a:lnTo>
                    <a:pt x="6218247" y="0"/>
                  </a:lnTo>
                  <a:lnTo>
                    <a:pt x="6218247" y="2651126"/>
                  </a:lnTo>
                  <a:lnTo>
                    <a:pt x="0" y="2651126"/>
                  </a:lnTo>
                  <a:close/>
                </a:path>
              </a:pathLst>
            </a:custGeom>
            <a:solidFill>
              <a:srgbClr val="000000">
                <a:alpha val="0"/>
              </a:srgbClr>
            </a:solidFill>
          </p:spPr>
          <p:txBody>
            <a:bodyPr/>
            <a:lstStyle/>
            <a:p>
              <a:endParaRPr lang="es-CL"/>
            </a:p>
          </p:txBody>
        </p:sp>
        <p:sp>
          <p:nvSpPr>
            <p:cNvPr id="11" name="TextBox 11"/>
            <p:cNvSpPr txBox="1"/>
            <p:nvPr/>
          </p:nvSpPr>
          <p:spPr>
            <a:xfrm>
              <a:off x="0" y="-28575"/>
              <a:ext cx="6218247" cy="2679701"/>
            </a:xfrm>
            <a:prstGeom prst="rect">
              <a:avLst/>
            </a:prstGeom>
          </p:spPr>
          <p:txBody>
            <a:bodyPr lIns="0" tIns="0" rIns="0" bIns="0" rtlCol="0" anchor="ctr"/>
            <a:lstStyle/>
            <a:p>
              <a:pPr algn="r">
                <a:lnSpc>
                  <a:spcPts val="6415"/>
                </a:lnSpc>
              </a:pPr>
              <a:r>
                <a:rPr lang="en-US" sz="5940" b="1">
                  <a:solidFill>
                    <a:srgbClr val="003C58"/>
                  </a:solidFill>
                  <a:latin typeface="Codec Pro Bold"/>
                  <a:ea typeface="Codec Pro Bold"/>
                  <a:cs typeface="Codec Pro Bold"/>
                  <a:sym typeface="Codec Pro Bold"/>
                </a:rPr>
                <a:t>Conclusión</a:t>
              </a:r>
            </a:p>
          </p:txBody>
        </p:sp>
      </p:grpSp>
      <p:grpSp>
        <p:nvGrpSpPr>
          <p:cNvPr id="12" name="Group 12"/>
          <p:cNvGrpSpPr/>
          <p:nvPr/>
        </p:nvGrpSpPr>
        <p:grpSpPr>
          <a:xfrm>
            <a:off x="17918265" y="2359437"/>
            <a:ext cx="369735" cy="7927563"/>
            <a:chOff x="0" y="0"/>
            <a:chExt cx="492980" cy="10570084"/>
          </a:xfrm>
        </p:grpSpPr>
        <p:sp>
          <p:nvSpPr>
            <p:cNvPr id="13" name="Freeform 13"/>
            <p:cNvSpPr/>
            <p:nvPr/>
          </p:nvSpPr>
          <p:spPr>
            <a:xfrm>
              <a:off x="0" y="0"/>
              <a:ext cx="493014" cy="10570083"/>
            </a:xfrm>
            <a:custGeom>
              <a:avLst/>
              <a:gdLst/>
              <a:ahLst/>
              <a:cxnLst/>
              <a:rect l="l" t="t" r="r" b="b"/>
              <a:pathLst>
                <a:path w="493014" h="10570083">
                  <a:moveTo>
                    <a:pt x="0" y="0"/>
                  </a:moveTo>
                  <a:lnTo>
                    <a:pt x="493014" y="0"/>
                  </a:lnTo>
                  <a:lnTo>
                    <a:pt x="493014" y="10570083"/>
                  </a:lnTo>
                  <a:lnTo>
                    <a:pt x="0" y="10570083"/>
                  </a:lnTo>
                  <a:close/>
                </a:path>
              </a:pathLst>
            </a:custGeom>
            <a:solidFill>
              <a:srgbClr val="378389"/>
            </a:solidFill>
          </p:spPr>
          <p:txBody>
            <a:bodyPr/>
            <a:lstStyle/>
            <a:p>
              <a:endParaRPr lang="es-CL"/>
            </a:p>
          </p:txBody>
        </p:sp>
      </p:grpSp>
      <p:grpSp>
        <p:nvGrpSpPr>
          <p:cNvPr id="14" name="Group 14"/>
          <p:cNvGrpSpPr/>
          <p:nvPr/>
        </p:nvGrpSpPr>
        <p:grpSpPr>
          <a:xfrm>
            <a:off x="2182232" y="0"/>
            <a:ext cx="13551399" cy="1979690"/>
            <a:chOff x="0" y="0"/>
            <a:chExt cx="18068532" cy="2639586"/>
          </a:xfrm>
        </p:grpSpPr>
        <p:sp>
          <p:nvSpPr>
            <p:cNvPr id="15" name="Freeform 15"/>
            <p:cNvSpPr/>
            <p:nvPr/>
          </p:nvSpPr>
          <p:spPr>
            <a:xfrm>
              <a:off x="0" y="0"/>
              <a:ext cx="18068544" cy="2639568"/>
            </a:xfrm>
            <a:custGeom>
              <a:avLst/>
              <a:gdLst/>
              <a:ahLst/>
              <a:cxnLst/>
              <a:rect l="l" t="t" r="r" b="b"/>
              <a:pathLst>
                <a:path w="18068544" h="2639568">
                  <a:moveTo>
                    <a:pt x="0" y="0"/>
                  </a:moveTo>
                  <a:lnTo>
                    <a:pt x="18068544" y="0"/>
                  </a:lnTo>
                  <a:lnTo>
                    <a:pt x="18068544" y="2639568"/>
                  </a:lnTo>
                  <a:lnTo>
                    <a:pt x="0" y="2639568"/>
                  </a:lnTo>
                  <a:close/>
                </a:path>
              </a:pathLst>
            </a:custGeom>
            <a:solidFill>
              <a:srgbClr val="003C58"/>
            </a:solidFill>
          </p:spPr>
          <p:txBody>
            <a:bodyPr/>
            <a:lstStyle/>
            <a:p>
              <a:endParaRPr lang="es-CL"/>
            </a:p>
          </p:txBody>
        </p:sp>
      </p:grpSp>
      <p:sp>
        <p:nvSpPr>
          <p:cNvPr id="16" name="Freeform 16"/>
          <p:cNvSpPr/>
          <p:nvPr/>
        </p:nvSpPr>
        <p:spPr>
          <a:xfrm>
            <a:off x="2387466" y="136464"/>
            <a:ext cx="12760831" cy="1706761"/>
          </a:xfrm>
          <a:custGeom>
            <a:avLst/>
            <a:gdLst/>
            <a:ahLst/>
            <a:cxnLst/>
            <a:rect l="l" t="t" r="r" b="b"/>
            <a:pathLst>
              <a:path w="12760831" h="1706761">
                <a:moveTo>
                  <a:pt x="0" y="0"/>
                </a:moveTo>
                <a:lnTo>
                  <a:pt x="12760831" y="0"/>
                </a:lnTo>
                <a:lnTo>
                  <a:pt x="12760831" y="1706761"/>
                </a:lnTo>
                <a:lnTo>
                  <a:pt x="0" y="1706761"/>
                </a:lnTo>
                <a:lnTo>
                  <a:pt x="0" y="0"/>
                </a:lnTo>
                <a:close/>
              </a:path>
            </a:pathLst>
          </a:custGeom>
          <a:blipFill>
            <a:blip r:embed="rId3"/>
            <a:stretch>
              <a:fillRect/>
            </a:stretch>
          </a:blipFill>
        </p:spPr>
        <p:txBody>
          <a:bodyPr/>
          <a:lstStyle/>
          <a:p>
            <a:endParaRPr lang="es-CL"/>
          </a:p>
        </p:txBody>
      </p:sp>
      <p:sp>
        <p:nvSpPr>
          <p:cNvPr id="17" name="TextBox 17"/>
          <p:cNvSpPr txBox="1"/>
          <p:nvPr/>
        </p:nvSpPr>
        <p:spPr>
          <a:xfrm>
            <a:off x="5096048" y="1893965"/>
            <a:ext cx="12343979" cy="4466684"/>
          </a:xfrm>
          <a:prstGeom prst="rect">
            <a:avLst/>
          </a:prstGeom>
        </p:spPr>
        <p:txBody>
          <a:bodyPr lIns="0" tIns="0" rIns="0" bIns="0" rtlCol="0" anchor="t">
            <a:spAutoFit/>
          </a:bodyPr>
          <a:lstStyle/>
          <a:p>
            <a:pPr marL="0" lvl="0" indent="0" algn="just">
              <a:lnSpc>
                <a:spcPts val="4361"/>
              </a:lnSpc>
            </a:pPr>
            <a:r>
              <a:rPr lang="en-US" sz="3380" b="1" spc="-27">
                <a:solidFill>
                  <a:srgbClr val="156669"/>
                </a:solidFill>
                <a:latin typeface="Codec Pro Bold"/>
                <a:ea typeface="Codec Pro Bold"/>
                <a:cs typeface="Codec Pro Bold"/>
                <a:sym typeface="Codec Pro Bold"/>
              </a:rPr>
              <a:t>La miner</a:t>
            </a:r>
            <a:r>
              <a:rPr lang="en-US" sz="3380" b="1" u="none" spc="-27">
                <a:solidFill>
                  <a:srgbClr val="156669"/>
                </a:solidFill>
                <a:latin typeface="Codec Pro Bold"/>
                <a:ea typeface="Codec Pro Bold"/>
                <a:cs typeface="Codec Pro Bold"/>
                <a:sym typeface="Codec Pro Bold"/>
              </a:rPr>
              <a:t>ía de procesos aplicada a la gestión odontológica constituye una estrategia para reducir gastos y residuos, promoviendo la sostenibilidad económica y la calidad del servicio odontológico. La adopción de esta estrategia fortalece la capacidad del sistema de salud chileno para enfrentar los desafíos ambientales y económicos mediante la optimización de recursos y la provisión de servicios responsables y sustentables.</a:t>
            </a:r>
          </a:p>
        </p:txBody>
      </p:sp>
      <p:sp>
        <p:nvSpPr>
          <p:cNvPr id="18" name="Freeform 18"/>
          <p:cNvSpPr/>
          <p:nvPr/>
        </p:nvSpPr>
        <p:spPr>
          <a:xfrm>
            <a:off x="12317946" y="5762642"/>
            <a:ext cx="4941354" cy="4114800"/>
          </a:xfrm>
          <a:custGeom>
            <a:avLst/>
            <a:gdLst/>
            <a:ahLst/>
            <a:cxnLst/>
            <a:rect l="l" t="t" r="r" b="b"/>
            <a:pathLst>
              <a:path w="4941354" h="4114800">
                <a:moveTo>
                  <a:pt x="0" y="0"/>
                </a:moveTo>
                <a:lnTo>
                  <a:pt x="4941354" y="0"/>
                </a:lnTo>
                <a:lnTo>
                  <a:pt x="4941354"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0" y="0"/>
            <a:ext cx="18288000" cy="10287000"/>
            <a:chOff x="0" y="0"/>
            <a:chExt cx="24384000" cy="13716000"/>
          </a:xfrm>
        </p:grpSpPr>
        <p:sp>
          <p:nvSpPr>
            <p:cNvPr id="3" name="Freeform 3"/>
            <p:cNvSpPr/>
            <p:nvPr/>
          </p:nvSpPr>
          <p:spPr>
            <a:xfrm>
              <a:off x="0" y="0"/>
              <a:ext cx="24384000" cy="13716000"/>
            </a:xfrm>
            <a:custGeom>
              <a:avLst/>
              <a:gdLst/>
              <a:ahLst/>
              <a:cxnLst/>
              <a:rect l="l" t="t" r="r" b="b"/>
              <a:pathLst>
                <a:path w="24384000" h="13716000">
                  <a:moveTo>
                    <a:pt x="0" y="0"/>
                  </a:moveTo>
                  <a:lnTo>
                    <a:pt x="24384000" y="0"/>
                  </a:lnTo>
                  <a:lnTo>
                    <a:pt x="24384000" y="13716000"/>
                  </a:lnTo>
                  <a:lnTo>
                    <a:pt x="0" y="13716000"/>
                  </a:lnTo>
                  <a:lnTo>
                    <a:pt x="0" y="0"/>
                  </a:lnTo>
                  <a:close/>
                </a:path>
              </a:pathLst>
            </a:custGeom>
            <a:blipFill>
              <a:blip r:embed="rId2"/>
              <a:stretch>
                <a:fillRect/>
              </a:stretch>
            </a:blipFill>
          </p:spPr>
          <p:txBody>
            <a:bodyPr/>
            <a:lstStyle/>
            <a:p>
              <a:endParaRPr lang="es-CL"/>
            </a:p>
          </p:txBody>
        </p:sp>
      </p:grpSp>
      <p:grpSp>
        <p:nvGrpSpPr>
          <p:cNvPr id="4" name="Group 4"/>
          <p:cNvGrpSpPr/>
          <p:nvPr/>
        </p:nvGrpSpPr>
        <p:grpSpPr>
          <a:xfrm>
            <a:off x="1257297" y="3089868"/>
            <a:ext cx="15644355" cy="8311215"/>
            <a:chOff x="0" y="0"/>
            <a:chExt cx="20859140" cy="11081620"/>
          </a:xfrm>
        </p:grpSpPr>
        <p:sp>
          <p:nvSpPr>
            <p:cNvPr id="5" name="Freeform 5"/>
            <p:cNvSpPr/>
            <p:nvPr/>
          </p:nvSpPr>
          <p:spPr>
            <a:xfrm>
              <a:off x="0" y="0"/>
              <a:ext cx="20859114" cy="11081648"/>
            </a:xfrm>
            <a:custGeom>
              <a:avLst/>
              <a:gdLst/>
              <a:ahLst/>
              <a:cxnLst/>
              <a:rect l="l" t="t" r="r" b="b"/>
              <a:pathLst>
                <a:path w="20859114" h="11081648">
                  <a:moveTo>
                    <a:pt x="0" y="0"/>
                  </a:moveTo>
                  <a:lnTo>
                    <a:pt x="20859114" y="0"/>
                  </a:lnTo>
                  <a:lnTo>
                    <a:pt x="20859114" y="11081648"/>
                  </a:lnTo>
                  <a:lnTo>
                    <a:pt x="0" y="11081648"/>
                  </a:lnTo>
                  <a:close/>
                </a:path>
              </a:pathLst>
            </a:custGeom>
            <a:gradFill rotWithShape="1">
              <a:gsLst>
                <a:gs pos="0">
                  <a:srgbClr val="F6F8FC">
                    <a:alpha val="14276"/>
                  </a:srgbClr>
                </a:gs>
                <a:gs pos="100000">
                  <a:srgbClr val="FFFFFF">
                    <a:alpha val="100000"/>
                  </a:srgbClr>
                </a:gs>
              </a:gsLst>
              <a:lin ang="0"/>
            </a:gradFill>
          </p:spPr>
          <p:txBody>
            <a:bodyPr/>
            <a:lstStyle/>
            <a:p>
              <a:endParaRPr lang="es-CL"/>
            </a:p>
          </p:txBody>
        </p:sp>
      </p:grpSp>
      <p:grpSp>
        <p:nvGrpSpPr>
          <p:cNvPr id="6" name="Group 6"/>
          <p:cNvGrpSpPr/>
          <p:nvPr/>
        </p:nvGrpSpPr>
        <p:grpSpPr>
          <a:xfrm>
            <a:off x="1257298" y="939573"/>
            <a:ext cx="5306787" cy="1988344"/>
            <a:chOff x="0" y="0"/>
            <a:chExt cx="7075716" cy="2651126"/>
          </a:xfrm>
        </p:grpSpPr>
        <p:sp>
          <p:nvSpPr>
            <p:cNvPr id="7" name="Freeform 7"/>
            <p:cNvSpPr/>
            <p:nvPr/>
          </p:nvSpPr>
          <p:spPr>
            <a:xfrm>
              <a:off x="0" y="0"/>
              <a:ext cx="7075716" cy="2651126"/>
            </a:xfrm>
            <a:custGeom>
              <a:avLst/>
              <a:gdLst/>
              <a:ahLst/>
              <a:cxnLst/>
              <a:rect l="l" t="t" r="r" b="b"/>
              <a:pathLst>
                <a:path w="7075716" h="2651126">
                  <a:moveTo>
                    <a:pt x="0" y="0"/>
                  </a:moveTo>
                  <a:lnTo>
                    <a:pt x="7075716" y="0"/>
                  </a:lnTo>
                  <a:lnTo>
                    <a:pt x="7075716" y="2651126"/>
                  </a:lnTo>
                  <a:lnTo>
                    <a:pt x="0" y="2651126"/>
                  </a:lnTo>
                  <a:close/>
                </a:path>
              </a:pathLst>
            </a:custGeom>
            <a:solidFill>
              <a:srgbClr val="000000">
                <a:alpha val="0"/>
              </a:srgbClr>
            </a:solidFill>
          </p:spPr>
          <p:txBody>
            <a:bodyPr/>
            <a:lstStyle/>
            <a:p>
              <a:endParaRPr lang="es-CL"/>
            </a:p>
          </p:txBody>
        </p:sp>
        <p:sp>
          <p:nvSpPr>
            <p:cNvPr id="8" name="TextBox 8"/>
            <p:cNvSpPr txBox="1"/>
            <p:nvPr/>
          </p:nvSpPr>
          <p:spPr>
            <a:xfrm>
              <a:off x="0" y="-28575"/>
              <a:ext cx="7075716" cy="2679701"/>
            </a:xfrm>
            <a:prstGeom prst="rect">
              <a:avLst/>
            </a:prstGeom>
          </p:spPr>
          <p:txBody>
            <a:bodyPr lIns="0" tIns="0" rIns="0" bIns="0" rtlCol="0" anchor="ctr"/>
            <a:lstStyle/>
            <a:p>
              <a:pPr algn="l">
                <a:lnSpc>
                  <a:spcPts val="7128"/>
                </a:lnSpc>
              </a:pPr>
              <a:r>
                <a:rPr lang="en-US" sz="6600" b="1">
                  <a:solidFill>
                    <a:srgbClr val="FFFFFF"/>
                  </a:solidFill>
                  <a:latin typeface="Codec Pro Bold"/>
                  <a:ea typeface="Codec Pro Bold"/>
                  <a:cs typeface="Codec Pro Bold"/>
                  <a:sym typeface="Codec Pro Bold"/>
                </a:rPr>
                <a:t>Referencias</a:t>
              </a:r>
            </a:p>
          </p:txBody>
        </p:sp>
      </p:grpSp>
      <p:sp>
        <p:nvSpPr>
          <p:cNvPr id="9" name="TextBox 9"/>
          <p:cNvSpPr txBox="1"/>
          <p:nvPr/>
        </p:nvSpPr>
        <p:spPr>
          <a:xfrm>
            <a:off x="1321822" y="3070820"/>
            <a:ext cx="15644355" cy="7617470"/>
          </a:xfrm>
          <a:prstGeom prst="rect">
            <a:avLst/>
          </a:prstGeom>
        </p:spPr>
        <p:txBody>
          <a:bodyPr lIns="0" tIns="0" rIns="0" bIns="0" rtlCol="0" anchor="t">
            <a:spAutoFit/>
          </a:bodyPr>
          <a:lstStyle/>
          <a:p>
            <a:pPr algn="l">
              <a:lnSpc>
                <a:spcPts val="2160"/>
              </a:lnSpc>
            </a:pPr>
            <a:r>
              <a:rPr lang="en-US" sz="2000" dirty="0">
                <a:solidFill>
                  <a:srgbClr val="003C58"/>
                </a:solidFill>
                <a:latin typeface="Codec Pro"/>
                <a:ea typeface="Codec Pro"/>
                <a:cs typeface="Codec Pro"/>
                <a:sym typeface="Codec Pro"/>
              </a:rPr>
              <a:t>1)Canales I. La </a:t>
            </a:r>
            <a:r>
              <a:rPr lang="en-US" sz="2000" dirty="0" err="1">
                <a:solidFill>
                  <a:srgbClr val="003C58"/>
                </a:solidFill>
                <a:latin typeface="Codec Pro"/>
                <a:ea typeface="Codec Pro"/>
                <a:cs typeface="Codec Pro"/>
                <a:sym typeface="Codec Pro"/>
              </a:rPr>
              <a:t>otra</a:t>
            </a:r>
            <a:r>
              <a:rPr lang="en-US" sz="2000" dirty="0">
                <a:solidFill>
                  <a:srgbClr val="003C58"/>
                </a:solidFill>
                <a:latin typeface="Codec Pro"/>
                <a:ea typeface="Codec Pro"/>
                <a:cs typeface="Codec Pro"/>
                <a:sym typeface="Codec Pro"/>
              </a:rPr>
              <a:t> </a:t>
            </a:r>
            <a:r>
              <a:rPr lang="en-US" dirty="0" err="1">
                <a:solidFill>
                  <a:srgbClr val="003C58"/>
                </a:solidFill>
                <a:latin typeface="Codec Pro"/>
                <a:ea typeface="Codec Pro"/>
                <a:cs typeface="Codec Pro"/>
                <a:sym typeface="Codec Pro"/>
              </a:rPr>
              <a:t>lista</a:t>
            </a:r>
            <a:r>
              <a:rPr lang="en-US" sz="2000" dirty="0">
                <a:solidFill>
                  <a:srgbClr val="003C58"/>
                </a:solidFill>
                <a:latin typeface="Codec Pro"/>
                <a:ea typeface="Codec Pro"/>
                <a:cs typeface="Codec Pro"/>
                <a:sym typeface="Codec Pro"/>
              </a:rPr>
              <a:t> de </a:t>
            </a:r>
            <a:r>
              <a:rPr lang="en-US" sz="2000" dirty="0" err="1">
                <a:solidFill>
                  <a:srgbClr val="003C58"/>
                </a:solidFill>
                <a:latin typeface="Codec Pro"/>
                <a:ea typeface="Codec Pro"/>
                <a:cs typeface="Codec Pro"/>
                <a:sym typeface="Codec Pro"/>
              </a:rPr>
              <a:t>espera</a:t>
            </a:r>
            <a:r>
              <a:rPr lang="en-US" sz="2000" dirty="0">
                <a:solidFill>
                  <a:srgbClr val="003C58"/>
                </a:solidFill>
                <a:latin typeface="Codec Pro"/>
                <a:ea typeface="Codec Pro"/>
                <a:cs typeface="Codec Pro"/>
                <a:sym typeface="Codec Pro"/>
              </a:rPr>
              <a:t> del MINSAL: 541 mil </a:t>
            </a:r>
            <a:r>
              <a:rPr lang="en-US" sz="2000" dirty="0" err="1">
                <a:solidFill>
                  <a:srgbClr val="003C58"/>
                </a:solidFill>
                <a:latin typeface="Codec Pro"/>
                <a:ea typeface="Codec Pro"/>
                <a:cs typeface="Codec Pro"/>
                <a:sym typeface="Codec Pro"/>
              </a:rPr>
              <a:t>consultas</a:t>
            </a:r>
            <a:r>
              <a:rPr lang="en-US" sz="2000" dirty="0">
                <a:solidFill>
                  <a:srgbClr val="003C58"/>
                </a:solidFill>
                <a:latin typeface="Codec Pro"/>
                <a:ea typeface="Codec Pro"/>
                <a:cs typeface="Codec Pro"/>
                <a:sym typeface="Codec Pro"/>
              </a:rPr>
              <a:t> </a:t>
            </a:r>
            <a:r>
              <a:rPr lang="en-US" sz="2000" dirty="0" err="1">
                <a:solidFill>
                  <a:srgbClr val="003C58"/>
                </a:solidFill>
                <a:latin typeface="Codec Pro"/>
                <a:ea typeface="Codec Pro"/>
                <a:cs typeface="Codec Pro"/>
                <a:sym typeface="Codec Pro"/>
              </a:rPr>
              <a:t>odontológicas</a:t>
            </a:r>
            <a:r>
              <a:rPr lang="en-US" sz="2000" dirty="0">
                <a:solidFill>
                  <a:srgbClr val="003C58"/>
                </a:solidFill>
                <a:latin typeface="Codec Pro"/>
                <a:ea typeface="Codec Pro"/>
                <a:cs typeface="Codec Pro"/>
                <a:sym typeface="Codec Pro"/>
              </a:rPr>
              <a:t> </a:t>
            </a:r>
            <a:r>
              <a:rPr lang="en-US" sz="2000" dirty="0" err="1">
                <a:solidFill>
                  <a:srgbClr val="003C58"/>
                </a:solidFill>
                <a:latin typeface="Codec Pro"/>
                <a:ea typeface="Codec Pro"/>
                <a:cs typeface="Codec Pro"/>
                <a:sym typeface="Codec Pro"/>
              </a:rPr>
              <a:t>pendientes</a:t>
            </a:r>
            <a:r>
              <a:rPr lang="en-US" sz="2000" dirty="0">
                <a:solidFill>
                  <a:srgbClr val="003C58"/>
                </a:solidFill>
                <a:latin typeface="Codec Pro"/>
                <a:ea typeface="Codec Pro"/>
                <a:cs typeface="Codec Pro"/>
                <a:sym typeface="Codec Pro"/>
              </a:rPr>
              <a:t>. La Tercera. 26 </a:t>
            </a:r>
            <a:r>
              <a:rPr lang="en-US" sz="2000" dirty="0" err="1">
                <a:solidFill>
                  <a:srgbClr val="003C58"/>
                </a:solidFill>
                <a:latin typeface="Codec Pro"/>
                <a:ea typeface="Codec Pro"/>
                <a:cs typeface="Codec Pro"/>
                <a:sym typeface="Codec Pro"/>
              </a:rPr>
              <a:t>sep</a:t>
            </a:r>
            <a:r>
              <a:rPr lang="en-US" sz="2000" dirty="0">
                <a:solidFill>
                  <a:srgbClr val="003C58"/>
                </a:solidFill>
                <a:latin typeface="Codec Pro"/>
                <a:ea typeface="Codec Pro"/>
                <a:cs typeface="Codec Pro"/>
                <a:sym typeface="Codec Pro"/>
              </a:rPr>
              <a:t> 2025. </a:t>
            </a:r>
          </a:p>
          <a:p>
            <a:pPr algn="l">
              <a:lnSpc>
                <a:spcPts val="2160"/>
              </a:lnSpc>
            </a:pPr>
            <a:r>
              <a:rPr lang="en-US" sz="2000" dirty="0">
                <a:solidFill>
                  <a:srgbClr val="003C58"/>
                </a:solidFill>
                <a:latin typeface="Codec Pro"/>
                <a:ea typeface="Codec Pro"/>
                <a:cs typeface="Codec Pro"/>
                <a:sym typeface="Codec Pro"/>
              </a:rPr>
              <a:t>2)Colegio de </a:t>
            </a:r>
            <a:r>
              <a:rPr lang="en-US" sz="2000" dirty="0" err="1">
                <a:solidFill>
                  <a:srgbClr val="003C58"/>
                </a:solidFill>
                <a:latin typeface="Codec Pro"/>
                <a:ea typeface="Codec Pro"/>
                <a:cs typeface="Codec Pro"/>
                <a:sym typeface="Codec Pro"/>
              </a:rPr>
              <a:t>Cirujano</a:t>
            </a:r>
            <a:r>
              <a:rPr lang="en-US" sz="2000" dirty="0">
                <a:solidFill>
                  <a:srgbClr val="003C58"/>
                </a:solidFill>
                <a:latin typeface="Codec Pro"/>
                <a:ea typeface="Codec Pro"/>
                <a:cs typeface="Codec Pro"/>
                <a:sym typeface="Codec Pro"/>
              </a:rPr>
              <a:t> </a:t>
            </a:r>
            <a:r>
              <a:rPr lang="en-US" sz="2000" dirty="0" err="1">
                <a:solidFill>
                  <a:srgbClr val="003C58"/>
                </a:solidFill>
                <a:latin typeface="Codec Pro"/>
                <a:ea typeface="Codec Pro"/>
                <a:cs typeface="Codec Pro"/>
                <a:sym typeface="Codec Pro"/>
              </a:rPr>
              <a:t>Dentistas</a:t>
            </a:r>
            <a:r>
              <a:rPr lang="en-US" sz="2000" dirty="0">
                <a:solidFill>
                  <a:srgbClr val="003C58"/>
                </a:solidFill>
                <a:latin typeface="Codec Pro"/>
                <a:ea typeface="Codec Pro"/>
                <a:cs typeface="Codec Pro"/>
                <a:sym typeface="Codec Pro"/>
              </a:rPr>
              <a:t> de Chile A.G. Colegio </a:t>
            </a:r>
            <a:r>
              <a:rPr lang="en-US" sz="2000" dirty="0" err="1">
                <a:solidFill>
                  <a:srgbClr val="003C58"/>
                </a:solidFill>
                <a:latin typeface="Codec Pro"/>
                <a:ea typeface="Codec Pro"/>
                <a:cs typeface="Codec Pro"/>
                <a:sym typeface="Codec Pro"/>
              </a:rPr>
              <a:t>propuso</a:t>
            </a:r>
            <a:r>
              <a:rPr lang="en-US" sz="2000" dirty="0">
                <a:solidFill>
                  <a:srgbClr val="003C58"/>
                </a:solidFill>
                <a:latin typeface="Codec Pro"/>
                <a:ea typeface="Codec Pro"/>
                <a:cs typeface="Codec Pro"/>
                <a:sym typeface="Codec Pro"/>
              </a:rPr>
              <a:t> plan integral para </a:t>
            </a:r>
            <a:r>
              <a:rPr lang="en-US" sz="2000" dirty="0" err="1">
                <a:solidFill>
                  <a:srgbClr val="003C58"/>
                </a:solidFill>
                <a:latin typeface="Codec Pro"/>
                <a:ea typeface="Codec Pro"/>
                <a:cs typeface="Codec Pro"/>
                <a:sym typeface="Codec Pro"/>
              </a:rPr>
              <a:t>reducir</a:t>
            </a:r>
            <a:r>
              <a:rPr lang="en-US" sz="2000" dirty="0">
                <a:solidFill>
                  <a:srgbClr val="003C58"/>
                </a:solidFill>
                <a:latin typeface="Codec Pro"/>
                <a:ea typeface="Codec Pro"/>
                <a:cs typeface="Codec Pro"/>
                <a:sym typeface="Codec Pro"/>
              </a:rPr>
              <a:t> </a:t>
            </a:r>
            <a:r>
              <a:rPr lang="en-US" sz="2000" dirty="0" err="1">
                <a:solidFill>
                  <a:srgbClr val="003C58"/>
                </a:solidFill>
                <a:latin typeface="Codec Pro"/>
                <a:ea typeface="Codec Pro"/>
                <a:cs typeface="Codec Pro"/>
                <a:sym typeface="Codec Pro"/>
              </a:rPr>
              <a:t>listas</a:t>
            </a:r>
            <a:r>
              <a:rPr lang="en-US" sz="2000" dirty="0">
                <a:solidFill>
                  <a:srgbClr val="003C58"/>
                </a:solidFill>
                <a:latin typeface="Codec Pro"/>
                <a:ea typeface="Codec Pro"/>
                <a:cs typeface="Codec Pro"/>
                <a:sym typeface="Codec Pro"/>
              </a:rPr>
              <a:t> de </a:t>
            </a:r>
            <a:r>
              <a:rPr lang="en-US" sz="2000" dirty="0" err="1">
                <a:solidFill>
                  <a:srgbClr val="003C58"/>
                </a:solidFill>
                <a:latin typeface="Codec Pro"/>
                <a:ea typeface="Codec Pro"/>
                <a:cs typeface="Codec Pro"/>
                <a:sym typeface="Codec Pro"/>
              </a:rPr>
              <a:t>espera</a:t>
            </a:r>
            <a:r>
              <a:rPr lang="en-US" sz="2000" dirty="0">
                <a:solidFill>
                  <a:srgbClr val="003C58"/>
                </a:solidFill>
                <a:latin typeface="Codec Pro"/>
                <a:ea typeface="Codec Pro"/>
                <a:cs typeface="Codec Pro"/>
                <a:sym typeface="Codec Pro"/>
              </a:rPr>
              <a:t> </a:t>
            </a:r>
            <a:r>
              <a:rPr lang="en-US" sz="2000" dirty="0" err="1">
                <a:solidFill>
                  <a:srgbClr val="003C58"/>
                </a:solidFill>
                <a:latin typeface="Codec Pro"/>
                <a:ea typeface="Codec Pro"/>
                <a:cs typeface="Codec Pro"/>
                <a:sym typeface="Codec Pro"/>
              </a:rPr>
              <a:t>odontológicas</a:t>
            </a:r>
            <a:r>
              <a:rPr lang="en-US" sz="2000" dirty="0">
                <a:solidFill>
                  <a:srgbClr val="003C58"/>
                </a:solidFill>
                <a:latin typeface="Codec Pro"/>
                <a:ea typeface="Codec Pro"/>
                <a:cs typeface="Codec Pro"/>
                <a:sym typeface="Codec Pro"/>
              </a:rPr>
              <a:t> ante Comisión </a:t>
            </a:r>
            <a:r>
              <a:rPr lang="en-US" sz="2000" dirty="0" err="1">
                <a:solidFill>
                  <a:srgbClr val="003C58"/>
                </a:solidFill>
                <a:latin typeface="Codec Pro"/>
                <a:ea typeface="Codec Pro"/>
                <a:cs typeface="Codec Pro"/>
                <a:sym typeface="Codec Pro"/>
              </a:rPr>
              <a:t>Investigadora</a:t>
            </a:r>
            <a:r>
              <a:rPr lang="en-US" sz="2000" dirty="0">
                <a:solidFill>
                  <a:srgbClr val="003C58"/>
                </a:solidFill>
                <a:latin typeface="Codec Pro"/>
                <a:ea typeface="Codec Pro"/>
                <a:cs typeface="Codec Pro"/>
                <a:sym typeface="Codec Pro"/>
              </a:rPr>
              <a:t>. 17 </a:t>
            </a:r>
            <a:r>
              <a:rPr lang="en-US" sz="2000" dirty="0" err="1">
                <a:solidFill>
                  <a:srgbClr val="003C58"/>
                </a:solidFill>
                <a:latin typeface="Codec Pro"/>
                <a:ea typeface="Codec Pro"/>
                <a:cs typeface="Codec Pro"/>
                <a:sym typeface="Codec Pro"/>
              </a:rPr>
              <a:t>abr</a:t>
            </a:r>
            <a:r>
              <a:rPr lang="en-US" sz="2000" dirty="0">
                <a:solidFill>
                  <a:srgbClr val="003C58"/>
                </a:solidFill>
                <a:latin typeface="Codec Pro"/>
                <a:ea typeface="Codec Pro"/>
                <a:cs typeface="Codec Pro"/>
                <a:sym typeface="Codec Pro"/>
              </a:rPr>
              <a:t> 2025. </a:t>
            </a:r>
          </a:p>
          <a:p>
            <a:pPr algn="l">
              <a:lnSpc>
                <a:spcPts val="2160"/>
              </a:lnSpc>
            </a:pPr>
            <a:r>
              <a:rPr lang="en-US" sz="2000" dirty="0">
                <a:solidFill>
                  <a:srgbClr val="003C58"/>
                </a:solidFill>
                <a:latin typeface="Codec Pro"/>
                <a:ea typeface="Codec Pro"/>
                <a:cs typeface="Codec Pro"/>
                <a:sym typeface="Codec Pro"/>
              </a:rPr>
              <a:t>3)</a:t>
            </a:r>
            <a:r>
              <a:rPr lang="en-US" sz="2000" dirty="0" err="1">
                <a:solidFill>
                  <a:srgbClr val="003C58"/>
                </a:solidFill>
                <a:latin typeface="Codec Pro"/>
                <a:ea typeface="Codec Pro"/>
                <a:cs typeface="Codec Pro"/>
                <a:sym typeface="Codec Pro"/>
              </a:rPr>
              <a:t>Mitsika</a:t>
            </a:r>
            <a:r>
              <a:rPr lang="en-US" sz="2000" dirty="0">
                <a:solidFill>
                  <a:srgbClr val="003C58"/>
                </a:solidFill>
                <a:latin typeface="Codec Pro"/>
                <a:ea typeface="Codec Pro"/>
                <a:cs typeface="Codec Pro"/>
                <a:sym typeface="Codec Pro"/>
              </a:rPr>
              <a:t> I, </a:t>
            </a:r>
            <a:r>
              <a:rPr lang="en-US" sz="2000" dirty="0" err="1">
                <a:solidFill>
                  <a:srgbClr val="003C58"/>
                </a:solidFill>
                <a:latin typeface="Codec Pro"/>
                <a:ea typeface="Codec Pro"/>
                <a:cs typeface="Codec Pro"/>
                <a:sym typeface="Codec Pro"/>
              </a:rPr>
              <a:t>Koumpouras</a:t>
            </a:r>
            <a:r>
              <a:rPr lang="en-US" sz="2000" dirty="0">
                <a:solidFill>
                  <a:srgbClr val="003C58"/>
                </a:solidFill>
                <a:latin typeface="Codec Pro"/>
                <a:ea typeface="Codec Pro"/>
                <a:cs typeface="Codec Pro"/>
                <a:sym typeface="Codec Pro"/>
              </a:rPr>
              <a:t> G, Argyropoulos D, Tzeremes A, Papaioannou L, Nasser V, et al. Dental Solid Waste Analysis: A Scoping Review and Future Perspectives. </a:t>
            </a:r>
          </a:p>
          <a:p>
            <a:pPr algn="l">
              <a:lnSpc>
                <a:spcPts val="2160"/>
              </a:lnSpc>
            </a:pPr>
            <a:r>
              <a:rPr lang="en-US" sz="2000" dirty="0">
                <a:solidFill>
                  <a:srgbClr val="003C58"/>
                </a:solidFill>
                <a:latin typeface="Codec Pro"/>
                <a:ea typeface="Codec Pro"/>
                <a:cs typeface="Codec Pro"/>
                <a:sym typeface="Codec Pro"/>
              </a:rPr>
              <a:t>4)Muñoz-Gama J, Martin N, Fernández-</a:t>
            </a:r>
            <a:r>
              <a:rPr lang="en-US" sz="2000" dirty="0" err="1">
                <a:solidFill>
                  <a:srgbClr val="003C58"/>
                </a:solidFill>
                <a:latin typeface="Codec Pro"/>
                <a:ea typeface="Codec Pro"/>
                <a:cs typeface="Codec Pro"/>
                <a:sym typeface="Codec Pro"/>
              </a:rPr>
              <a:t>Llatas</a:t>
            </a:r>
            <a:r>
              <a:rPr lang="en-US" sz="2000" dirty="0">
                <a:solidFill>
                  <a:srgbClr val="003C58"/>
                </a:solidFill>
                <a:latin typeface="Codec Pro"/>
                <a:ea typeface="Codec Pro"/>
                <a:cs typeface="Codec Pro"/>
                <a:sym typeface="Codec Pro"/>
              </a:rPr>
              <a:t> C, Johnson OA, Sepúlveda M, Helm E, et al. Process mining for healthcare: Characteristics and challenges. J Biomed Inform. 2022;127:103994. </a:t>
            </a:r>
          </a:p>
          <a:p>
            <a:pPr algn="l">
              <a:lnSpc>
                <a:spcPts val="2160"/>
              </a:lnSpc>
            </a:pPr>
            <a:r>
              <a:rPr lang="en-US" sz="2000" dirty="0">
                <a:solidFill>
                  <a:srgbClr val="003C58"/>
                </a:solidFill>
                <a:latin typeface="Codec Pro"/>
                <a:ea typeface="Codec Pro"/>
                <a:cs typeface="Codec Pro"/>
                <a:sym typeface="Codec Pro"/>
              </a:rPr>
              <a:t>5)</a:t>
            </a:r>
            <a:r>
              <a:rPr lang="en-US" sz="2000" dirty="0" err="1">
                <a:solidFill>
                  <a:srgbClr val="003C58"/>
                </a:solidFill>
                <a:latin typeface="Codec Pro"/>
                <a:ea typeface="Codec Pro"/>
                <a:cs typeface="Codec Pro"/>
                <a:sym typeface="Codec Pro"/>
              </a:rPr>
              <a:t>Wismeijer</a:t>
            </a:r>
            <a:r>
              <a:rPr lang="en-US" sz="2000" dirty="0">
                <a:solidFill>
                  <a:srgbClr val="003C58"/>
                </a:solidFill>
                <a:latin typeface="Codec Pro"/>
                <a:ea typeface="Codec Pro"/>
                <a:cs typeface="Codec Pro"/>
                <a:sym typeface="Codec Pro"/>
              </a:rPr>
              <a:t> D. Mining processes in dentistry: A case study. Proc ACM Int Health Informatics Symposium. 2012;379-88. </a:t>
            </a:r>
          </a:p>
          <a:p>
            <a:pPr algn="l">
              <a:lnSpc>
                <a:spcPts val="2160"/>
              </a:lnSpc>
            </a:pPr>
            <a:r>
              <a:rPr lang="en-US" sz="2000" dirty="0">
                <a:solidFill>
                  <a:srgbClr val="003C58"/>
                </a:solidFill>
                <a:latin typeface="Codec Pro"/>
                <a:ea typeface="Codec Pro"/>
                <a:cs typeface="Codec Pro"/>
                <a:sym typeface="Codec Pro"/>
              </a:rPr>
              <a:t>6)Walji MF, </a:t>
            </a:r>
            <a:r>
              <a:rPr lang="en-US" sz="2000" dirty="0" err="1">
                <a:solidFill>
                  <a:srgbClr val="003C58"/>
                </a:solidFill>
                <a:latin typeface="Codec Pro"/>
                <a:ea typeface="Codec Pro"/>
                <a:cs typeface="Codec Pro"/>
                <a:sym typeface="Codec Pro"/>
              </a:rPr>
              <a:t>Kalenderian</a:t>
            </a:r>
            <a:r>
              <a:rPr lang="en-US" sz="2000" dirty="0">
                <a:solidFill>
                  <a:srgbClr val="003C58"/>
                </a:solidFill>
                <a:latin typeface="Codec Pro"/>
                <a:ea typeface="Codec Pro"/>
                <a:cs typeface="Codec Pro"/>
                <a:sym typeface="Codec Pro"/>
              </a:rPr>
              <a:t> E, Stark PC, White JM, </a:t>
            </a:r>
            <a:r>
              <a:rPr lang="en-US" sz="2000" dirty="0" err="1">
                <a:solidFill>
                  <a:srgbClr val="003C58"/>
                </a:solidFill>
                <a:latin typeface="Codec Pro"/>
                <a:ea typeface="Codec Pro"/>
                <a:cs typeface="Codec Pro"/>
                <a:sym typeface="Codec Pro"/>
              </a:rPr>
              <a:t>Kookal</a:t>
            </a:r>
            <a:r>
              <a:rPr lang="en-US" sz="2000" dirty="0">
                <a:solidFill>
                  <a:srgbClr val="003C58"/>
                </a:solidFill>
                <a:latin typeface="Codec Pro"/>
                <a:ea typeface="Codec Pro"/>
                <a:cs typeface="Codec Pro"/>
                <a:sym typeface="Codec Pro"/>
              </a:rPr>
              <a:t> KK, Phan D, et al. Exploring dental providers’ workflow in an electronic dental record environment. J Am Dent Assoc. 2016;147(4):288-96. </a:t>
            </a:r>
          </a:p>
          <a:p>
            <a:pPr algn="l">
              <a:lnSpc>
                <a:spcPts val="2160"/>
              </a:lnSpc>
            </a:pPr>
            <a:r>
              <a:rPr lang="en-US" sz="2000" dirty="0">
                <a:solidFill>
                  <a:srgbClr val="003C58"/>
                </a:solidFill>
                <a:latin typeface="Codec Pro"/>
                <a:ea typeface="Codec Pro"/>
                <a:cs typeface="Codec Pro"/>
                <a:sym typeface="Codec Pro"/>
              </a:rPr>
              <a:t>7)Booth ET, Eckert GJ, Fontana MJ. Variability in caries management decision-making in a dental school setting. J Dent Educ. 2022;86(1):57-67. </a:t>
            </a:r>
          </a:p>
          <a:p>
            <a:pPr algn="l">
              <a:lnSpc>
                <a:spcPts val="2160"/>
              </a:lnSpc>
            </a:pPr>
            <a:r>
              <a:rPr lang="en-US" sz="2000" dirty="0">
                <a:solidFill>
                  <a:srgbClr val="003C58"/>
                </a:solidFill>
                <a:latin typeface="Codec Pro"/>
                <a:ea typeface="Codec Pro"/>
                <a:cs typeface="Codec Pro"/>
                <a:sym typeface="Codec Pro"/>
              </a:rPr>
              <a:t>8)</a:t>
            </a:r>
            <a:r>
              <a:rPr lang="en-US" sz="2000" dirty="0" err="1">
                <a:solidFill>
                  <a:srgbClr val="003C58"/>
                </a:solidFill>
                <a:latin typeface="Codec Pro"/>
                <a:ea typeface="Codec Pro"/>
                <a:cs typeface="Codec Pro"/>
                <a:sym typeface="Codec Pro"/>
              </a:rPr>
              <a:t>Alkahtani</a:t>
            </a:r>
            <a:r>
              <a:rPr lang="en-US" sz="2000" dirty="0">
                <a:solidFill>
                  <a:srgbClr val="003C58"/>
                </a:solidFill>
                <a:latin typeface="Codec Pro"/>
                <a:ea typeface="Codec Pro"/>
                <a:cs typeface="Codec Pro"/>
                <a:sym typeface="Codec Pro"/>
              </a:rPr>
              <a:t> A, </a:t>
            </a:r>
            <a:r>
              <a:rPr lang="en-US" sz="2000" dirty="0" err="1">
                <a:solidFill>
                  <a:srgbClr val="003C58"/>
                </a:solidFill>
                <a:latin typeface="Codec Pro"/>
                <a:ea typeface="Codec Pro"/>
                <a:cs typeface="Codec Pro"/>
                <a:sym typeface="Codec Pro"/>
              </a:rPr>
              <a:t>Albugami</a:t>
            </a:r>
            <a:r>
              <a:rPr lang="en-US" sz="2000" dirty="0">
                <a:solidFill>
                  <a:srgbClr val="003C58"/>
                </a:solidFill>
                <a:latin typeface="Codec Pro"/>
                <a:ea typeface="Codec Pro"/>
                <a:cs typeface="Codec Pro"/>
                <a:sym typeface="Codec Pro"/>
              </a:rPr>
              <a:t> R, </a:t>
            </a:r>
            <a:r>
              <a:rPr lang="en-US" sz="2000" dirty="0" err="1">
                <a:solidFill>
                  <a:srgbClr val="003C58"/>
                </a:solidFill>
                <a:latin typeface="Codec Pro"/>
                <a:ea typeface="Codec Pro"/>
                <a:cs typeface="Codec Pro"/>
                <a:sym typeface="Codec Pro"/>
              </a:rPr>
              <a:t>Orfali</a:t>
            </a:r>
            <a:r>
              <a:rPr lang="en-US" sz="2000" dirty="0">
                <a:solidFill>
                  <a:srgbClr val="003C58"/>
                </a:solidFill>
                <a:latin typeface="Codec Pro"/>
                <a:ea typeface="Codec Pro"/>
                <a:cs typeface="Codec Pro"/>
                <a:sym typeface="Codec Pro"/>
              </a:rPr>
              <a:t> S. Challenges of dental material ordering at governmental PHC clinics, specialized dental centers, and hospitals in KSA. Saudi Med Horizons J. 2024;4(2):75-79. </a:t>
            </a:r>
          </a:p>
          <a:p>
            <a:pPr algn="l">
              <a:lnSpc>
                <a:spcPts val="2160"/>
              </a:lnSpc>
            </a:pPr>
            <a:r>
              <a:rPr lang="en-US" sz="2000" dirty="0">
                <a:solidFill>
                  <a:srgbClr val="003C58"/>
                </a:solidFill>
                <a:latin typeface="Codec Pro"/>
                <a:ea typeface="Codec Pro"/>
                <a:cs typeface="Codec Pro"/>
                <a:sym typeface="Codec Pro"/>
              </a:rPr>
              <a:t>9)Agarwal B, Singh SV, Bhansali S, Agarwal S. Waste management in the dental office. Indian J Community Med. 2012;37(3):201-2.</a:t>
            </a:r>
          </a:p>
          <a:p>
            <a:pPr algn="l">
              <a:lnSpc>
                <a:spcPts val="2160"/>
              </a:lnSpc>
            </a:pPr>
            <a:r>
              <a:rPr lang="en-US" sz="2000" dirty="0">
                <a:solidFill>
                  <a:srgbClr val="003C58"/>
                </a:solidFill>
                <a:latin typeface="Codec Pro"/>
                <a:ea typeface="Codec Pro"/>
                <a:cs typeface="Codec Pro"/>
                <a:sym typeface="Codec Pro"/>
              </a:rPr>
              <a:t>10) Schedlbauer M, Ojo A, He Z. Using process mining techniques to study workflows in a preoperative setting. AMIA Annu Symp Proc. 2018;2018:1524-33.</a:t>
            </a:r>
          </a:p>
          <a:p>
            <a:pPr algn="l">
              <a:lnSpc>
                <a:spcPts val="2160"/>
              </a:lnSpc>
            </a:pPr>
            <a:r>
              <a:rPr lang="en-US" sz="2000" dirty="0">
                <a:solidFill>
                  <a:srgbClr val="003C58"/>
                </a:solidFill>
                <a:latin typeface="Codec Pro"/>
                <a:ea typeface="Codec Pro"/>
                <a:cs typeface="Codec Pro"/>
                <a:sym typeface="Codec Pro"/>
              </a:rPr>
              <a:t>11) Mans RS, </a:t>
            </a:r>
            <a:r>
              <a:rPr lang="en-US" sz="2000" dirty="0" err="1">
                <a:solidFill>
                  <a:srgbClr val="003C58"/>
                </a:solidFill>
                <a:latin typeface="Codec Pro"/>
                <a:ea typeface="Codec Pro"/>
                <a:cs typeface="Codec Pro"/>
                <a:sym typeface="Codec Pro"/>
              </a:rPr>
              <a:t>Reijers</a:t>
            </a:r>
            <a:r>
              <a:rPr lang="en-US" sz="2000" dirty="0">
                <a:solidFill>
                  <a:srgbClr val="003C58"/>
                </a:solidFill>
                <a:latin typeface="Codec Pro"/>
                <a:ea typeface="Codec Pro"/>
                <a:cs typeface="Codec Pro"/>
                <a:sym typeface="Codec Pro"/>
              </a:rPr>
              <a:t> HA, van </a:t>
            </a:r>
            <a:r>
              <a:rPr lang="en-US" sz="2000" dirty="0" err="1">
                <a:solidFill>
                  <a:srgbClr val="003C58"/>
                </a:solidFill>
                <a:latin typeface="Codec Pro"/>
                <a:ea typeface="Codec Pro"/>
                <a:cs typeface="Codec Pro"/>
                <a:sym typeface="Codec Pro"/>
              </a:rPr>
              <a:t>Genuchten</a:t>
            </a:r>
            <a:r>
              <a:rPr lang="en-US" sz="2000" dirty="0">
                <a:solidFill>
                  <a:srgbClr val="003C58"/>
                </a:solidFill>
                <a:latin typeface="Codec Pro"/>
                <a:ea typeface="Codec Pro"/>
                <a:cs typeface="Codec Pro"/>
                <a:sym typeface="Codec Pro"/>
              </a:rPr>
              <a:t> MJIM, </a:t>
            </a:r>
            <a:r>
              <a:rPr lang="en-US" sz="2000" dirty="0" err="1">
                <a:solidFill>
                  <a:srgbClr val="003C58"/>
                </a:solidFill>
                <a:latin typeface="Codec Pro"/>
                <a:ea typeface="Codec Pro"/>
                <a:cs typeface="Codec Pro"/>
                <a:sym typeface="Codec Pro"/>
              </a:rPr>
              <a:t>Wismeijer</a:t>
            </a:r>
            <a:r>
              <a:rPr lang="en-US" sz="2000" dirty="0">
                <a:solidFill>
                  <a:srgbClr val="003C58"/>
                </a:solidFill>
                <a:latin typeface="Codec Pro"/>
                <a:ea typeface="Codec Pro"/>
                <a:cs typeface="Codec Pro"/>
                <a:sym typeface="Codec Pro"/>
              </a:rPr>
              <a:t> D. Mining processes in dentistry: A case study. Proc ACM Int Health Informatics Symposium. 2012;379-88.</a:t>
            </a:r>
          </a:p>
          <a:p>
            <a:pPr algn="l">
              <a:lnSpc>
                <a:spcPts val="2160"/>
              </a:lnSpc>
            </a:pPr>
            <a:r>
              <a:rPr lang="en-US" sz="2000" dirty="0">
                <a:solidFill>
                  <a:srgbClr val="003C58"/>
                </a:solidFill>
                <a:latin typeface="Codec Pro"/>
                <a:ea typeface="Codec Pro"/>
                <a:cs typeface="Codec Pro"/>
                <a:sym typeface="Codec Pro"/>
              </a:rPr>
              <a:t>12) Leeming BW, Cullen K, Fitzgerald K. Dental extractions under general </a:t>
            </a:r>
            <a:r>
              <a:rPr lang="en-US" sz="2000" dirty="0" err="1">
                <a:solidFill>
                  <a:srgbClr val="003C58"/>
                </a:solidFill>
                <a:latin typeface="Codec Pro"/>
                <a:ea typeface="Codec Pro"/>
                <a:cs typeface="Codec Pro"/>
                <a:sym typeface="Codec Pro"/>
              </a:rPr>
              <a:t>anaesthetic</a:t>
            </a:r>
            <a:r>
              <a:rPr lang="en-US" sz="2000" dirty="0">
                <a:solidFill>
                  <a:srgbClr val="003C58"/>
                </a:solidFill>
                <a:latin typeface="Codec Pro"/>
                <a:ea typeface="Codec Pro"/>
                <a:cs typeface="Codec Pro"/>
                <a:sym typeface="Codec Pro"/>
              </a:rPr>
              <a:t>: New insights from process mining. Int J Environ Res Public Health. 2022;19(11):6627</a:t>
            </a:r>
          </a:p>
          <a:p>
            <a:pPr algn="l">
              <a:lnSpc>
                <a:spcPts val="2160"/>
              </a:lnSpc>
            </a:pPr>
            <a:r>
              <a:rPr lang="en-US" sz="2000" dirty="0">
                <a:solidFill>
                  <a:srgbClr val="003C58"/>
                </a:solidFill>
                <a:latin typeface="Codec Pro"/>
                <a:ea typeface="Codec Pro"/>
                <a:cs typeface="Codec Pro"/>
                <a:sym typeface="Codec Pro"/>
              </a:rPr>
              <a:t>13) Leemans SJJ, Partington A, </a:t>
            </a:r>
            <a:r>
              <a:rPr lang="en-US" sz="2000" dirty="0" err="1">
                <a:solidFill>
                  <a:srgbClr val="003C58"/>
                </a:solidFill>
                <a:latin typeface="Codec Pro"/>
                <a:ea typeface="Codec Pro"/>
                <a:cs typeface="Codec Pro"/>
                <a:sym typeface="Codec Pro"/>
              </a:rPr>
              <a:t>Karnon</a:t>
            </a:r>
            <a:r>
              <a:rPr lang="en-US" sz="2000" dirty="0">
                <a:solidFill>
                  <a:srgbClr val="003C58"/>
                </a:solidFill>
                <a:latin typeface="Codec Pro"/>
                <a:ea typeface="Codec Pro"/>
                <a:cs typeface="Codec Pro"/>
                <a:sym typeface="Codec Pro"/>
              </a:rPr>
              <a:t> J, Wynn M. Process mining for healthcare decision analytics with micro-costing estimations. </a:t>
            </a:r>
            <a:r>
              <a:rPr lang="en-US" sz="2000" dirty="0" err="1">
                <a:solidFill>
                  <a:srgbClr val="003C58"/>
                </a:solidFill>
                <a:latin typeface="Codec Pro"/>
                <a:ea typeface="Codec Pro"/>
                <a:cs typeface="Codec Pro"/>
                <a:sym typeface="Codec Pro"/>
              </a:rPr>
              <a:t>Artif</a:t>
            </a:r>
            <a:r>
              <a:rPr lang="en-US" sz="2000" dirty="0">
                <a:solidFill>
                  <a:srgbClr val="003C58"/>
                </a:solidFill>
                <a:latin typeface="Codec Pro"/>
                <a:ea typeface="Codec Pro"/>
                <a:cs typeface="Codec Pro"/>
                <a:sym typeface="Codec Pro"/>
              </a:rPr>
              <a:t> </a:t>
            </a:r>
            <a:r>
              <a:rPr lang="en-US" sz="2000" dirty="0" err="1">
                <a:solidFill>
                  <a:srgbClr val="003C58"/>
                </a:solidFill>
                <a:latin typeface="Codec Pro"/>
                <a:ea typeface="Codec Pro"/>
                <a:cs typeface="Codec Pro"/>
                <a:sym typeface="Codec Pro"/>
              </a:rPr>
              <a:t>Intell</a:t>
            </a:r>
            <a:r>
              <a:rPr lang="en-US" sz="2000" dirty="0">
                <a:solidFill>
                  <a:srgbClr val="003C58"/>
                </a:solidFill>
                <a:latin typeface="Codec Pro"/>
                <a:ea typeface="Codec Pro"/>
                <a:cs typeface="Codec Pro"/>
                <a:sym typeface="Codec Pro"/>
              </a:rPr>
              <a:t> Med. 2023;135:102473.</a:t>
            </a:r>
          </a:p>
          <a:p>
            <a:pPr algn="l">
              <a:lnSpc>
                <a:spcPts val="2160"/>
              </a:lnSpc>
            </a:pPr>
            <a:r>
              <a:rPr lang="en-US" sz="2000" dirty="0">
                <a:solidFill>
                  <a:srgbClr val="003C58"/>
                </a:solidFill>
                <a:latin typeface="Codec Pro"/>
                <a:ea typeface="Codec Pro"/>
                <a:cs typeface="Codec Pro"/>
                <a:sym typeface="Codec Pro"/>
              </a:rPr>
              <a:t>14) Graves N, Koren I, van der Aalst WMP. </a:t>
            </a:r>
            <a:r>
              <a:rPr lang="en-US" sz="2000" dirty="0" err="1">
                <a:solidFill>
                  <a:srgbClr val="003C58"/>
                </a:solidFill>
                <a:latin typeface="Codec Pro"/>
                <a:ea typeface="Codec Pro"/>
                <a:cs typeface="Codec Pro"/>
                <a:sym typeface="Codec Pro"/>
              </a:rPr>
              <a:t>ReThink</a:t>
            </a:r>
            <a:r>
              <a:rPr lang="en-US" sz="2000" dirty="0">
                <a:solidFill>
                  <a:srgbClr val="003C58"/>
                </a:solidFill>
                <a:latin typeface="Codec Pro"/>
                <a:ea typeface="Codec Pro"/>
                <a:cs typeface="Codec Pro"/>
                <a:sym typeface="Codec Pro"/>
              </a:rPr>
              <a:t> Your Processes! A Review of Process Mining for Sustainability. In: Proceedings of the 9th International Conference on ICT for Sustainability (ICT4S) 2023; Rennes – France. IEEE; 2023</a:t>
            </a:r>
          </a:p>
          <a:p>
            <a:pPr algn="l">
              <a:lnSpc>
                <a:spcPts val="2160"/>
              </a:lnSpc>
            </a:pPr>
            <a:r>
              <a:rPr lang="en-US" sz="2000" dirty="0">
                <a:solidFill>
                  <a:srgbClr val="003C58"/>
                </a:solidFill>
                <a:latin typeface="Codec Pro"/>
                <a:ea typeface="Codec Pro"/>
                <a:cs typeface="Codec Pro"/>
                <a:sym typeface="Codec Pro"/>
              </a:rPr>
              <a:t>15) Areta </a:t>
            </a:r>
            <a:r>
              <a:rPr lang="en-US" sz="2000" dirty="0" err="1">
                <a:solidFill>
                  <a:srgbClr val="003C58"/>
                </a:solidFill>
                <a:latin typeface="Codec Pro"/>
                <a:ea typeface="Codec Pro"/>
                <a:cs typeface="Codec Pro"/>
                <a:sym typeface="Codec Pro"/>
              </a:rPr>
              <a:t>Hiziroglu</a:t>
            </a:r>
            <a:r>
              <a:rPr lang="en-US" sz="2000" dirty="0">
                <a:solidFill>
                  <a:srgbClr val="003C58"/>
                </a:solidFill>
                <a:latin typeface="Codec Pro"/>
                <a:ea typeface="Codec Pro"/>
                <a:cs typeface="Codec Pro"/>
                <a:sym typeface="Codec Pro"/>
              </a:rPr>
              <a:t> O, Dogan O. A framework for sustainability performance measurement through process mining: Integration of GRI metrics in operational processes. Systems. 2025</a:t>
            </a:r>
          </a:p>
        </p:txBody>
      </p:sp>
      <p:grpSp>
        <p:nvGrpSpPr>
          <p:cNvPr id="10" name="Group 10"/>
          <p:cNvGrpSpPr/>
          <p:nvPr/>
        </p:nvGrpSpPr>
        <p:grpSpPr>
          <a:xfrm>
            <a:off x="17918265" y="3089870"/>
            <a:ext cx="369735" cy="6345534"/>
            <a:chOff x="0" y="0"/>
            <a:chExt cx="492980" cy="8460712"/>
          </a:xfrm>
        </p:grpSpPr>
        <p:sp>
          <p:nvSpPr>
            <p:cNvPr id="11" name="Freeform 11"/>
            <p:cNvSpPr/>
            <p:nvPr/>
          </p:nvSpPr>
          <p:spPr>
            <a:xfrm>
              <a:off x="0" y="0"/>
              <a:ext cx="493014" cy="8460740"/>
            </a:xfrm>
            <a:custGeom>
              <a:avLst/>
              <a:gdLst/>
              <a:ahLst/>
              <a:cxnLst/>
              <a:rect l="l" t="t" r="r" b="b"/>
              <a:pathLst>
                <a:path w="493014" h="8460740">
                  <a:moveTo>
                    <a:pt x="0" y="0"/>
                  </a:moveTo>
                  <a:lnTo>
                    <a:pt x="493014" y="0"/>
                  </a:lnTo>
                  <a:lnTo>
                    <a:pt x="493014" y="8460740"/>
                  </a:lnTo>
                  <a:lnTo>
                    <a:pt x="0" y="8460740"/>
                  </a:lnTo>
                  <a:close/>
                </a:path>
              </a:pathLst>
            </a:custGeom>
            <a:solidFill>
              <a:srgbClr val="378389"/>
            </a:solidFill>
          </p:spPr>
          <p:txBody>
            <a:bodyPr/>
            <a:lstStyle/>
            <a:p>
              <a:endParaRPr lang="es-CL"/>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2259489" y="-4"/>
            <a:ext cx="13116868" cy="5359400"/>
            <a:chOff x="0" y="0"/>
            <a:chExt cx="17489158" cy="7145866"/>
          </a:xfrm>
        </p:grpSpPr>
        <p:sp>
          <p:nvSpPr>
            <p:cNvPr id="3" name="Freeform 3"/>
            <p:cNvSpPr/>
            <p:nvPr/>
          </p:nvSpPr>
          <p:spPr>
            <a:xfrm>
              <a:off x="0" y="0"/>
              <a:ext cx="17489170" cy="7145909"/>
            </a:xfrm>
            <a:custGeom>
              <a:avLst/>
              <a:gdLst/>
              <a:ahLst/>
              <a:cxnLst/>
              <a:rect l="l" t="t" r="r" b="b"/>
              <a:pathLst>
                <a:path w="17489170" h="7145909">
                  <a:moveTo>
                    <a:pt x="0" y="0"/>
                  </a:moveTo>
                  <a:lnTo>
                    <a:pt x="17489170" y="0"/>
                  </a:lnTo>
                  <a:lnTo>
                    <a:pt x="17489170" y="7145909"/>
                  </a:lnTo>
                  <a:lnTo>
                    <a:pt x="0" y="7145909"/>
                  </a:lnTo>
                  <a:lnTo>
                    <a:pt x="0" y="0"/>
                  </a:lnTo>
                  <a:close/>
                </a:path>
              </a:pathLst>
            </a:custGeom>
            <a:blipFill>
              <a:blip r:embed="rId2"/>
              <a:stretch>
                <a:fillRect t="-37667"/>
              </a:stretch>
            </a:blipFill>
          </p:spPr>
          <p:txBody>
            <a:bodyPr/>
            <a:lstStyle/>
            <a:p>
              <a:endParaRPr lang="es-CL"/>
            </a:p>
          </p:txBody>
        </p:sp>
      </p:grpSp>
      <p:grpSp>
        <p:nvGrpSpPr>
          <p:cNvPr id="4" name="Group 4"/>
          <p:cNvGrpSpPr>
            <a:grpSpLocks noChangeAspect="1"/>
          </p:cNvGrpSpPr>
          <p:nvPr/>
        </p:nvGrpSpPr>
        <p:grpSpPr>
          <a:xfrm>
            <a:off x="1927188" y="5823254"/>
            <a:ext cx="14041738" cy="4463746"/>
            <a:chOff x="0" y="0"/>
            <a:chExt cx="18722318" cy="5951662"/>
          </a:xfrm>
        </p:grpSpPr>
        <p:sp>
          <p:nvSpPr>
            <p:cNvPr id="5" name="Freeform 5"/>
            <p:cNvSpPr/>
            <p:nvPr/>
          </p:nvSpPr>
          <p:spPr>
            <a:xfrm>
              <a:off x="0" y="0"/>
              <a:ext cx="18722339" cy="5951601"/>
            </a:xfrm>
            <a:custGeom>
              <a:avLst/>
              <a:gdLst/>
              <a:ahLst/>
              <a:cxnLst/>
              <a:rect l="l" t="t" r="r" b="b"/>
              <a:pathLst>
                <a:path w="18722339" h="5951601">
                  <a:moveTo>
                    <a:pt x="0" y="0"/>
                  </a:moveTo>
                  <a:lnTo>
                    <a:pt x="18722339" y="0"/>
                  </a:lnTo>
                  <a:lnTo>
                    <a:pt x="18722339" y="5951601"/>
                  </a:lnTo>
                  <a:lnTo>
                    <a:pt x="0" y="5951601"/>
                  </a:lnTo>
                  <a:lnTo>
                    <a:pt x="0" y="0"/>
                  </a:lnTo>
                  <a:close/>
                </a:path>
              </a:pathLst>
            </a:custGeom>
            <a:blipFill>
              <a:blip r:embed="rId3"/>
              <a:stretch>
                <a:fillRect b="-1"/>
              </a:stretch>
            </a:blipFill>
          </p:spPr>
          <p:txBody>
            <a:bodyPr/>
            <a:lstStyle/>
            <a:p>
              <a:endParaRPr lang="es-CL"/>
            </a:p>
          </p:txBody>
        </p:sp>
      </p:grpSp>
      <p:grpSp>
        <p:nvGrpSpPr>
          <p:cNvPr id="6" name="Group 6"/>
          <p:cNvGrpSpPr/>
          <p:nvPr/>
        </p:nvGrpSpPr>
        <p:grpSpPr>
          <a:xfrm>
            <a:off x="15376358" y="0"/>
            <a:ext cx="2911641" cy="5359400"/>
            <a:chOff x="0" y="0"/>
            <a:chExt cx="3882188" cy="7145866"/>
          </a:xfrm>
        </p:grpSpPr>
        <p:sp>
          <p:nvSpPr>
            <p:cNvPr id="7" name="Freeform 7"/>
            <p:cNvSpPr/>
            <p:nvPr/>
          </p:nvSpPr>
          <p:spPr>
            <a:xfrm>
              <a:off x="0" y="0"/>
              <a:ext cx="3882136" cy="7145909"/>
            </a:xfrm>
            <a:custGeom>
              <a:avLst/>
              <a:gdLst/>
              <a:ahLst/>
              <a:cxnLst/>
              <a:rect l="l" t="t" r="r" b="b"/>
              <a:pathLst>
                <a:path w="3882136" h="7145909">
                  <a:moveTo>
                    <a:pt x="0" y="0"/>
                  </a:moveTo>
                  <a:lnTo>
                    <a:pt x="3882136" y="0"/>
                  </a:lnTo>
                  <a:lnTo>
                    <a:pt x="3882136" y="7145909"/>
                  </a:lnTo>
                  <a:lnTo>
                    <a:pt x="0" y="7145909"/>
                  </a:lnTo>
                  <a:close/>
                </a:path>
              </a:pathLst>
            </a:custGeom>
            <a:solidFill>
              <a:srgbClr val="003C58"/>
            </a:solidFill>
          </p:spPr>
          <p:txBody>
            <a:bodyPr/>
            <a:lstStyle/>
            <a:p>
              <a:endParaRPr lang="es-CL"/>
            </a:p>
          </p:txBody>
        </p:sp>
      </p:grpSp>
      <p:grpSp>
        <p:nvGrpSpPr>
          <p:cNvPr id="8" name="Group 8"/>
          <p:cNvGrpSpPr>
            <a:grpSpLocks noChangeAspect="1"/>
          </p:cNvGrpSpPr>
          <p:nvPr/>
        </p:nvGrpSpPr>
        <p:grpSpPr>
          <a:xfrm>
            <a:off x="6833996" y="3509191"/>
            <a:ext cx="8167790" cy="1423132"/>
            <a:chOff x="0" y="0"/>
            <a:chExt cx="10890387" cy="1897509"/>
          </a:xfrm>
        </p:grpSpPr>
        <p:sp>
          <p:nvSpPr>
            <p:cNvPr id="9" name="Freeform 9"/>
            <p:cNvSpPr/>
            <p:nvPr/>
          </p:nvSpPr>
          <p:spPr>
            <a:xfrm>
              <a:off x="0" y="0"/>
              <a:ext cx="10890377" cy="1897507"/>
            </a:xfrm>
            <a:custGeom>
              <a:avLst/>
              <a:gdLst/>
              <a:ahLst/>
              <a:cxnLst/>
              <a:rect l="l" t="t" r="r" b="b"/>
              <a:pathLst>
                <a:path w="10890377" h="1897507">
                  <a:moveTo>
                    <a:pt x="0" y="0"/>
                  </a:moveTo>
                  <a:lnTo>
                    <a:pt x="10890377" y="0"/>
                  </a:lnTo>
                  <a:lnTo>
                    <a:pt x="10890377" y="1897507"/>
                  </a:lnTo>
                  <a:lnTo>
                    <a:pt x="0" y="1897507"/>
                  </a:lnTo>
                  <a:lnTo>
                    <a:pt x="0" y="0"/>
                  </a:lnTo>
                  <a:close/>
                </a:path>
              </a:pathLst>
            </a:custGeom>
            <a:solidFill>
              <a:srgbClr val="000000">
                <a:alpha val="0"/>
              </a:srgbClr>
            </a:solidFill>
          </p:spPr>
          <p:txBody>
            <a:bodyPr/>
            <a:lstStyle/>
            <a:p>
              <a:endParaRPr lang="es-CL"/>
            </a:p>
          </p:txBody>
        </p:sp>
      </p:grpSp>
      <p:grpSp>
        <p:nvGrpSpPr>
          <p:cNvPr id="10" name="Group 10"/>
          <p:cNvGrpSpPr/>
          <p:nvPr/>
        </p:nvGrpSpPr>
        <p:grpSpPr>
          <a:xfrm>
            <a:off x="2123130" y="0"/>
            <a:ext cx="136359" cy="5359395"/>
            <a:chOff x="0" y="0"/>
            <a:chExt cx="181812" cy="7145860"/>
          </a:xfrm>
        </p:grpSpPr>
        <p:sp>
          <p:nvSpPr>
            <p:cNvPr id="11" name="Freeform 11"/>
            <p:cNvSpPr/>
            <p:nvPr/>
          </p:nvSpPr>
          <p:spPr>
            <a:xfrm>
              <a:off x="0" y="0"/>
              <a:ext cx="181864" cy="7145909"/>
            </a:xfrm>
            <a:custGeom>
              <a:avLst/>
              <a:gdLst/>
              <a:ahLst/>
              <a:cxnLst/>
              <a:rect l="l" t="t" r="r" b="b"/>
              <a:pathLst>
                <a:path w="181864" h="7145909">
                  <a:moveTo>
                    <a:pt x="0" y="0"/>
                  </a:moveTo>
                  <a:lnTo>
                    <a:pt x="181864" y="0"/>
                  </a:lnTo>
                  <a:lnTo>
                    <a:pt x="181864" y="7145909"/>
                  </a:lnTo>
                  <a:lnTo>
                    <a:pt x="0" y="7145909"/>
                  </a:lnTo>
                  <a:close/>
                </a:path>
              </a:pathLst>
            </a:custGeom>
            <a:solidFill>
              <a:srgbClr val="378389"/>
            </a:solidFill>
          </p:spPr>
          <p:txBody>
            <a:bodyPr/>
            <a:lstStyle/>
            <a:p>
              <a:endParaRPr lang="es-CL"/>
            </a:p>
          </p:txBody>
        </p:sp>
      </p:grpSp>
      <p:sp>
        <p:nvSpPr>
          <p:cNvPr id="12" name="Freeform 12"/>
          <p:cNvSpPr/>
          <p:nvPr/>
        </p:nvSpPr>
        <p:spPr>
          <a:xfrm>
            <a:off x="4071347" y="3652638"/>
            <a:ext cx="12760831" cy="1706761"/>
          </a:xfrm>
          <a:custGeom>
            <a:avLst/>
            <a:gdLst/>
            <a:ahLst/>
            <a:cxnLst/>
            <a:rect l="l" t="t" r="r" b="b"/>
            <a:pathLst>
              <a:path w="12760831" h="1706761">
                <a:moveTo>
                  <a:pt x="0" y="0"/>
                </a:moveTo>
                <a:lnTo>
                  <a:pt x="12760831" y="0"/>
                </a:lnTo>
                <a:lnTo>
                  <a:pt x="12760831" y="1706762"/>
                </a:lnTo>
                <a:lnTo>
                  <a:pt x="0" y="1706762"/>
                </a:lnTo>
                <a:lnTo>
                  <a:pt x="0" y="0"/>
                </a:lnTo>
                <a:close/>
              </a:path>
            </a:pathLst>
          </a:custGeom>
          <a:blipFill>
            <a:blip r:embed="rId4"/>
            <a:stretch>
              <a:fillRect/>
            </a:stretch>
          </a:blipFill>
        </p:spPr>
        <p:txBody>
          <a:bodyPr/>
          <a:lstStyle/>
          <a:p>
            <a:endParaRPr lang="es-CL"/>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5096" y="4149327"/>
            <a:ext cx="4322406" cy="1988344"/>
            <a:chOff x="0" y="0"/>
            <a:chExt cx="5763208" cy="2651126"/>
          </a:xfrm>
        </p:grpSpPr>
        <p:sp>
          <p:nvSpPr>
            <p:cNvPr id="3" name="Freeform 3"/>
            <p:cNvSpPr/>
            <p:nvPr/>
          </p:nvSpPr>
          <p:spPr>
            <a:xfrm>
              <a:off x="0" y="0"/>
              <a:ext cx="5763208" cy="2651126"/>
            </a:xfrm>
            <a:custGeom>
              <a:avLst/>
              <a:gdLst/>
              <a:ahLst/>
              <a:cxnLst/>
              <a:rect l="l" t="t" r="r" b="b"/>
              <a:pathLst>
                <a:path w="5763208" h="2651126">
                  <a:moveTo>
                    <a:pt x="0" y="0"/>
                  </a:moveTo>
                  <a:lnTo>
                    <a:pt x="5763208" y="0"/>
                  </a:lnTo>
                  <a:lnTo>
                    <a:pt x="5763208" y="2651126"/>
                  </a:lnTo>
                  <a:lnTo>
                    <a:pt x="0" y="2651126"/>
                  </a:lnTo>
                  <a:close/>
                </a:path>
              </a:pathLst>
            </a:custGeom>
            <a:solidFill>
              <a:srgbClr val="000000">
                <a:alpha val="0"/>
              </a:srgbClr>
            </a:solidFill>
          </p:spPr>
          <p:txBody>
            <a:bodyPr/>
            <a:lstStyle/>
            <a:p>
              <a:endParaRPr lang="es-CL"/>
            </a:p>
          </p:txBody>
        </p:sp>
        <p:sp>
          <p:nvSpPr>
            <p:cNvPr id="4" name="TextBox 4"/>
            <p:cNvSpPr txBox="1"/>
            <p:nvPr/>
          </p:nvSpPr>
          <p:spPr>
            <a:xfrm>
              <a:off x="0" y="171450"/>
              <a:ext cx="5763208" cy="2479676"/>
            </a:xfrm>
            <a:prstGeom prst="rect">
              <a:avLst/>
            </a:prstGeom>
          </p:spPr>
          <p:txBody>
            <a:bodyPr lIns="0" tIns="0" rIns="0" bIns="0" rtlCol="0" anchor="ctr"/>
            <a:lstStyle/>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Materiales</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y</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Métodos</a:t>
              </a:r>
            </a:p>
          </p:txBody>
        </p:sp>
      </p:grpSp>
      <p:grpSp>
        <p:nvGrpSpPr>
          <p:cNvPr id="5" name="Group 5"/>
          <p:cNvGrpSpPr>
            <a:grpSpLocks noChangeAspect="1"/>
          </p:cNvGrpSpPr>
          <p:nvPr/>
        </p:nvGrpSpPr>
        <p:grpSpPr>
          <a:xfrm>
            <a:off x="-3623384" y="-121804"/>
            <a:ext cx="8719433" cy="10530606"/>
            <a:chOff x="0" y="0"/>
            <a:chExt cx="8752114" cy="10570076"/>
          </a:xfrm>
        </p:grpSpPr>
        <p:sp>
          <p:nvSpPr>
            <p:cNvPr id="6" name="Freeform 6"/>
            <p:cNvSpPr/>
            <p:nvPr/>
          </p:nvSpPr>
          <p:spPr>
            <a:xfrm>
              <a:off x="0" y="0"/>
              <a:ext cx="8752078" cy="10570083"/>
            </a:xfrm>
            <a:custGeom>
              <a:avLst/>
              <a:gdLst/>
              <a:ahLst/>
              <a:cxnLst/>
              <a:rect l="l" t="t" r="r" b="b"/>
              <a:pathLst>
                <a:path w="8752078" h="10570083">
                  <a:moveTo>
                    <a:pt x="0" y="0"/>
                  </a:moveTo>
                  <a:lnTo>
                    <a:pt x="8752078" y="0"/>
                  </a:lnTo>
                  <a:lnTo>
                    <a:pt x="8752078" y="10570083"/>
                  </a:lnTo>
                  <a:lnTo>
                    <a:pt x="0" y="10570083"/>
                  </a:lnTo>
                  <a:lnTo>
                    <a:pt x="0" y="0"/>
                  </a:lnTo>
                  <a:close/>
                </a:path>
              </a:pathLst>
            </a:custGeom>
            <a:blipFill>
              <a:blip r:embed="rId2"/>
              <a:stretch>
                <a:fillRect l="-81249" r="-33458"/>
              </a:stretch>
            </a:blipFill>
          </p:spPr>
          <p:txBody>
            <a:bodyPr/>
            <a:lstStyle/>
            <a:p>
              <a:endParaRPr lang="es-CL"/>
            </a:p>
          </p:txBody>
        </p:sp>
      </p:grpSp>
      <p:grpSp>
        <p:nvGrpSpPr>
          <p:cNvPr id="7" name="Group 7"/>
          <p:cNvGrpSpPr/>
          <p:nvPr/>
        </p:nvGrpSpPr>
        <p:grpSpPr>
          <a:xfrm>
            <a:off x="0" y="3753850"/>
            <a:ext cx="6564086" cy="5168768"/>
            <a:chOff x="0" y="0"/>
            <a:chExt cx="8752114" cy="6891690"/>
          </a:xfrm>
        </p:grpSpPr>
        <p:sp>
          <p:nvSpPr>
            <p:cNvPr id="8" name="Freeform 8"/>
            <p:cNvSpPr/>
            <p:nvPr/>
          </p:nvSpPr>
          <p:spPr>
            <a:xfrm>
              <a:off x="0" y="0"/>
              <a:ext cx="8752144" cy="6891655"/>
            </a:xfrm>
            <a:custGeom>
              <a:avLst/>
              <a:gdLst/>
              <a:ahLst/>
              <a:cxnLst/>
              <a:rect l="l" t="t" r="r" b="b"/>
              <a:pathLst>
                <a:path w="8752144" h="6891655">
                  <a:moveTo>
                    <a:pt x="0" y="0"/>
                  </a:moveTo>
                  <a:lnTo>
                    <a:pt x="8752144" y="0"/>
                  </a:lnTo>
                  <a:lnTo>
                    <a:pt x="8752144" y="6891655"/>
                  </a:lnTo>
                  <a:lnTo>
                    <a:pt x="0" y="6891655"/>
                  </a:lnTo>
                  <a:close/>
                </a:path>
              </a:pathLst>
            </a:custGeom>
            <a:gradFill rotWithShape="1">
              <a:gsLst>
                <a:gs pos="0">
                  <a:srgbClr val="F6F8FC">
                    <a:alpha val="14276"/>
                  </a:srgbClr>
                </a:gs>
                <a:gs pos="100000">
                  <a:srgbClr val="FFFFFF">
                    <a:alpha val="100000"/>
                  </a:srgbClr>
                </a:gs>
              </a:gsLst>
              <a:lin ang="0"/>
            </a:gradFill>
          </p:spPr>
          <p:txBody>
            <a:bodyPr/>
            <a:lstStyle/>
            <a:p>
              <a:endParaRPr lang="es-CL"/>
            </a:p>
          </p:txBody>
        </p:sp>
      </p:grpSp>
      <p:grpSp>
        <p:nvGrpSpPr>
          <p:cNvPr id="9" name="Group 9"/>
          <p:cNvGrpSpPr/>
          <p:nvPr/>
        </p:nvGrpSpPr>
        <p:grpSpPr>
          <a:xfrm>
            <a:off x="432363" y="4768470"/>
            <a:ext cx="4663685" cy="3109497"/>
            <a:chOff x="0" y="0"/>
            <a:chExt cx="6218247" cy="4145996"/>
          </a:xfrm>
        </p:grpSpPr>
        <p:sp>
          <p:nvSpPr>
            <p:cNvPr id="10" name="Freeform 10"/>
            <p:cNvSpPr/>
            <p:nvPr/>
          </p:nvSpPr>
          <p:spPr>
            <a:xfrm>
              <a:off x="0" y="0"/>
              <a:ext cx="6218247" cy="4145995"/>
            </a:xfrm>
            <a:custGeom>
              <a:avLst/>
              <a:gdLst/>
              <a:ahLst/>
              <a:cxnLst/>
              <a:rect l="l" t="t" r="r" b="b"/>
              <a:pathLst>
                <a:path w="6218247" h="4145995">
                  <a:moveTo>
                    <a:pt x="0" y="0"/>
                  </a:moveTo>
                  <a:lnTo>
                    <a:pt x="6218247" y="0"/>
                  </a:lnTo>
                  <a:lnTo>
                    <a:pt x="6218247" y="4145995"/>
                  </a:lnTo>
                  <a:lnTo>
                    <a:pt x="0" y="4145995"/>
                  </a:lnTo>
                  <a:close/>
                </a:path>
              </a:pathLst>
            </a:custGeom>
            <a:solidFill>
              <a:srgbClr val="000000">
                <a:alpha val="0"/>
              </a:srgbClr>
            </a:solidFill>
          </p:spPr>
          <p:txBody>
            <a:bodyPr/>
            <a:lstStyle/>
            <a:p>
              <a:endParaRPr lang="es-CL"/>
            </a:p>
          </p:txBody>
        </p:sp>
        <p:sp>
          <p:nvSpPr>
            <p:cNvPr id="11" name="TextBox 11"/>
            <p:cNvSpPr txBox="1"/>
            <p:nvPr/>
          </p:nvSpPr>
          <p:spPr>
            <a:xfrm>
              <a:off x="0" y="-28575"/>
              <a:ext cx="6218247" cy="4174571"/>
            </a:xfrm>
            <a:prstGeom prst="rect">
              <a:avLst/>
            </a:prstGeom>
          </p:spPr>
          <p:txBody>
            <a:bodyPr lIns="0" tIns="0" rIns="0" bIns="0" rtlCol="0" anchor="ctr"/>
            <a:lstStyle/>
            <a:p>
              <a:pPr algn="r">
                <a:lnSpc>
                  <a:spcPts val="6415"/>
                </a:lnSpc>
              </a:pPr>
              <a:r>
                <a:rPr lang="en-US" sz="5940" b="1">
                  <a:solidFill>
                    <a:srgbClr val="003C58"/>
                  </a:solidFill>
                  <a:latin typeface="Codec Pro Bold"/>
                  <a:ea typeface="Codec Pro Bold"/>
                  <a:cs typeface="Codec Pro Bold"/>
                  <a:sym typeface="Codec Pro Bold"/>
                </a:rPr>
                <a:t>Introducción</a:t>
              </a:r>
            </a:p>
            <a:p>
              <a:pPr algn="r">
                <a:lnSpc>
                  <a:spcPts val="6415"/>
                </a:lnSpc>
              </a:pPr>
              <a:r>
                <a:rPr lang="en-US" sz="5940" b="1">
                  <a:solidFill>
                    <a:srgbClr val="003C58"/>
                  </a:solidFill>
                  <a:latin typeface="Codec Pro Bold"/>
                  <a:ea typeface="Codec Pro Bold"/>
                  <a:cs typeface="Codec Pro Bold"/>
                  <a:sym typeface="Codec Pro Bold"/>
                </a:rPr>
                <a:t>Contexto a trabajar</a:t>
              </a:r>
            </a:p>
          </p:txBody>
        </p:sp>
      </p:grpSp>
      <p:grpSp>
        <p:nvGrpSpPr>
          <p:cNvPr id="12" name="Group 12"/>
          <p:cNvGrpSpPr/>
          <p:nvPr/>
        </p:nvGrpSpPr>
        <p:grpSpPr>
          <a:xfrm>
            <a:off x="17918265" y="2359437"/>
            <a:ext cx="369735" cy="7927563"/>
            <a:chOff x="0" y="0"/>
            <a:chExt cx="492980" cy="10570084"/>
          </a:xfrm>
        </p:grpSpPr>
        <p:sp>
          <p:nvSpPr>
            <p:cNvPr id="13" name="Freeform 13"/>
            <p:cNvSpPr/>
            <p:nvPr/>
          </p:nvSpPr>
          <p:spPr>
            <a:xfrm>
              <a:off x="0" y="0"/>
              <a:ext cx="493014" cy="10570083"/>
            </a:xfrm>
            <a:custGeom>
              <a:avLst/>
              <a:gdLst/>
              <a:ahLst/>
              <a:cxnLst/>
              <a:rect l="l" t="t" r="r" b="b"/>
              <a:pathLst>
                <a:path w="493014" h="10570083">
                  <a:moveTo>
                    <a:pt x="0" y="0"/>
                  </a:moveTo>
                  <a:lnTo>
                    <a:pt x="493014" y="0"/>
                  </a:lnTo>
                  <a:lnTo>
                    <a:pt x="493014" y="10570083"/>
                  </a:lnTo>
                  <a:lnTo>
                    <a:pt x="0" y="10570083"/>
                  </a:lnTo>
                  <a:close/>
                </a:path>
              </a:pathLst>
            </a:custGeom>
            <a:solidFill>
              <a:srgbClr val="378389"/>
            </a:solidFill>
          </p:spPr>
          <p:txBody>
            <a:bodyPr/>
            <a:lstStyle/>
            <a:p>
              <a:endParaRPr lang="es-CL"/>
            </a:p>
          </p:txBody>
        </p:sp>
      </p:grpSp>
      <p:sp>
        <p:nvSpPr>
          <p:cNvPr id="14" name="Freeform 14"/>
          <p:cNvSpPr/>
          <p:nvPr/>
        </p:nvSpPr>
        <p:spPr>
          <a:xfrm>
            <a:off x="15733631" y="2057549"/>
            <a:ext cx="3316419" cy="4183556"/>
          </a:xfrm>
          <a:custGeom>
            <a:avLst/>
            <a:gdLst/>
            <a:ahLst/>
            <a:cxnLst/>
            <a:rect l="l" t="t" r="r" b="b"/>
            <a:pathLst>
              <a:path w="3316419" h="4183556">
                <a:moveTo>
                  <a:pt x="0" y="0"/>
                </a:moveTo>
                <a:lnTo>
                  <a:pt x="3316419" y="0"/>
                </a:lnTo>
                <a:lnTo>
                  <a:pt x="3316419" y="4183556"/>
                </a:lnTo>
                <a:lnTo>
                  <a:pt x="0" y="41835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s-CL"/>
          </a:p>
        </p:txBody>
      </p:sp>
      <p:sp>
        <p:nvSpPr>
          <p:cNvPr id="15" name="TextBox 15"/>
          <p:cNvSpPr txBox="1"/>
          <p:nvPr/>
        </p:nvSpPr>
        <p:spPr>
          <a:xfrm>
            <a:off x="5096048" y="2096423"/>
            <a:ext cx="10418189" cy="7161877"/>
          </a:xfrm>
          <a:prstGeom prst="rect">
            <a:avLst/>
          </a:prstGeom>
        </p:spPr>
        <p:txBody>
          <a:bodyPr lIns="0" tIns="0" rIns="0" bIns="0" rtlCol="0" anchor="t">
            <a:spAutoFit/>
          </a:bodyPr>
          <a:lstStyle/>
          <a:p>
            <a:pPr marL="0" lvl="0" indent="0" algn="just">
              <a:lnSpc>
                <a:spcPts val="3329"/>
              </a:lnSpc>
            </a:pPr>
            <a:r>
              <a:rPr lang="en-US" sz="2580" u="none" spc="-20">
                <a:solidFill>
                  <a:srgbClr val="156669"/>
                </a:solidFill>
                <a:latin typeface="Codec Pro"/>
                <a:ea typeface="Codec Pro"/>
                <a:cs typeface="Codec Pro"/>
                <a:sym typeface="Codec Pro"/>
              </a:rPr>
              <a:t>La atención odontológica pública en Chile enfrenta una brecha crítica de acceso que se ha intensificado en los últimos años. A septiembre de 2025, el sistema registraba 541 633 consultas odontológicas pendientes, con un incremento del 10,3 % respecto al año anterior, concentradas principalmente en Rehabilitación Oral, Ortodoncia, Endodoncia y Cirugía de Cabeza y Cuello (1).</a:t>
            </a:r>
          </a:p>
          <a:p>
            <a:pPr marL="0" lvl="0" indent="0" algn="just">
              <a:lnSpc>
                <a:spcPts val="3329"/>
              </a:lnSpc>
            </a:pPr>
            <a:endParaRPr lang="en-US" sz="2580" u="none" spc="-20">
              <a:solidFill>
                <a:srgbClr val="156669"/>
              </a:solidFill>
              <a:latin typeface="Codec Pro"/>
              <a:ea typeface="Codec Pro"/>
              <a:cs typeface="Codec Pro"/>
              <a:sym typeface="Codec Pro"/>
            </a:endParaRPr>
          </a:p>
          <a:p>
            <a:pPr marL="0" lvl="0" indent="0" algn="just">
              <a:lnSpc>
                <a:spcPts val="3329"/>
              </a:lnSpc>
            </a:pPr>
            <a:r>
              <a:rPr lang="en-US" sz="2580" u="none" spc="-20">
                <a:solidFill>
                  <a:srgbClr val="156669"/>
                </a:solidFill>
                <a:latin typeface="Codec Pro"/>
                <a:ea typeface="Codec Pro"/>
                <a:cs typeface="Codec Pro"/>
                <a:sym typeface="Codec Pro"/>
              </a:rPr>
              <a:t> </a:t>
            </a:r>
          </a:p>
          <a:p>
            <a:pPr marL="0" lvl="0" indent="0" algn="just">
              <a:lnSpc>
                <a:spcPts val="3329"/>
              </a:lnSpc>
            </a:pPr>
            <a:r>
              <a:rPr lang="en-US" sz="2580" u="none" spc="-20">
                <a:solidFill>
                  <a:srgbClr val="156669"/>
                </a:solidFill>
                <a:latin typeface="Codec Pro"/>
                <a:ea typeface="Codec Pro"/>
                <a:cs typeface="Codec Pro"/>
                <a:sym typeface="Codec Pro"/>
              </a:rPr>
              <a:t>Esta cifra equivale aproximadamente al 21,6 % de todas las atenciones No-GES en espera, lo que posiciona a la odontología como una de las áreas con mayor rezago dentro del sistema público. Ante este escenario, el Colegio de Cirujano Dentistas de Chile ha señalado que esta situación refleja limitaciones estructurales en la capacidad resolutiva del sistema, proponiendo un plan integral orientado a reorganizar la oferta y fortalecer los flujos asistenciales (2).</a:t>
            </a:r>
          </a:p>
          <a:p>
            <a:pPr marL="0" lvl="0" indent="0" algn="just">
              <a:lnSpc>
                <a:spcPts val="3329"/>
              </a:lnSpc>
            </a:pPr>
            <a:endParaRPr lang="en-US" sz="2580" u="none" spc="-20">
              <a:solidFill>
                <a:srgbClr val="156669"/>
              </a:solidFill>
              <a:latin typeface="Codec Pro"/>
              <a:ea typeface="Codec Pro"/>
              <a:cs typeface="Codec Pro"/>
              <a:sym typeface="Codec Pro"/>
            </a:endParaRPr>
          </a:p>
        </p:txBody>
      </p:sp>
      <p:grpSp>
        <p:nvGrpSpPr>
          <p:cNvPr id="16" name="Group 16"/>
          <p:cNvGrpSpPr/>
          <p:nvPr/>
        </p:nvGrpSpPr>
        <p:grpSpPr>
          <a:xfrm>
            <a:off x="2182232" y="0"/>
            <a:ext cx="13551399" cy="1979690"/>
            <a:chOff x="0" y="0"/>
            <a:chExt cx="18068532" cy="2639586"/>
          </a:xfrm>
        </p:grpSpPr>
        <p:sp>
          <p:nvSpPr>
            <p:cNvPr id="17" name="Freeform 17"/>
            <p:cNvSpPr/>
            <p:nvPr/>
          </p:nvSpPr>
          <p:spPr>
            <a:xfrm>
              <a:off x="0" y="0"/>
              <a:ext cx="18068544" cy="2639568"/>
            </a:xfrm>
            <a:custGeom>
              <a:avLst/>
              <a:gdLst/>
              <a:ahLst/>
              <a:cxnLst/>
              <a:rect l="l" t="t" r="r" b="b"/>
              <a:pathLst>
                <a:path w="18068544" h="2639568">
                  <a:moveTo>
                    <a:pt x="0" y="0"/>
                  </a:moveTo>
                  <a:lnTo>
                    <a:pt x="18068544" y="0"/>
                  </a:lnTo>
                  <a:lnTo>
                    <a:pt x="18068544" y="2639568"/>
                  </a:lnTo>
                  <a:lnTo>
                    <a:pt x="0" y="2639568"/>
                  </a:lnTo>
                  <a:close/>
                </a:path>
              </a:pathLst>
            </a:custGeom>
            <a:solidFill>
              <a:srgbClr val="003C58"/>
            </a:solidFill>
          </p:spPr>
          <p:txBody>
            <a:bodyPr/>
            <a:lstStyle/>
            <a:p>
              <a:endParaRPr lang="es-CL"/>
            </a:p>
          </p:txBody>
        </p:sp>
      </p:grpSp>
      <p:sp>
        <p:nvSpPr>
          <p:cNvPr id="18" name="Freeform 18"/>
          <p:cNvSpPr/>
          <p:nvPr/>
        </p:nvSpPr>
        <p:spPr>
          <a:xfrm>
            <a:off x="2387466" y="136464"/>
            <a:ext cx="12760831" cy="1706761"/>
          </a:xfrm>
          <a:custGeom>
            <a:avLst/>
            <a:gdLst/>
            <a:ahLst/>
            <a:cxnLst/>
            <a:rect l="l" t="t" r="r" b="b"/>
            <a:pathLst>
              <a:path w="12760831" h="1706761">
                <a:moveTo>
                  <a:pt x="0" y="0"/>
                </a:moveTo>
                <a:lnTo>
                  <a:pt x="12760831" y="0"/>
                </a:lnTo>
                <a:lnTo>
                  <a:pt x="12760831" y="1706761"/>
                </a:lnTo>
                <a:lnTo>
                  <a:pt x="0" y="1706761"/>
                </a:lnTo>
                <a:lnTo>
                  <a:pt x="0" y="0"/>
                </a:lnTo>
                <a:close/>
              </a:path>
            </a:pathLst>
          </a:custGeom>
          <a:blipFill>
            <a:blip r:embed="rId5"/>
            <a:stretch>
              <a:fillRect/>
            </a:stretch>
          </a:blipFill>
        </p:spPr>
        <p:txBody>
          <a:bodyPr/>
          <a:lstStyle/>
          <a:p>
            <a:endParaRPr lang="es-CL"/>
          </a:p>
        </p:txBody>
      </p:sp>
      <p:sp>
        <p:nvSpPr>
          <p:cNvPr id="19" name="TextBox 19"/>
          <p:cNvSpPr txBox="1"/>
          <p:nvPr/>
        </p:nvSpPr>
        <p:spPr>
          <a:xfrm>
            <a:off x="5096048" y="9179667"/>
            <a:ext cx="12822217" cy="735965"/>
          </a:xfrm>
          <a:prstGeom prst="rect">
            <a:avLst/>
          </a:prstGeom>
        </p:spPr>
        <p:txBody>
          <a:bodyPr lIns="0" tIns="0" rIns="0" bIns="0" rtlCol="0" anchor="t">
            <a:spAutoFit/>
          </a:bodyPr>
          <a:lstStyle/>
          <a:p>
            <a:pPr algn="l">
              <a:lnSpc>
                <a:spcPts val="1959"/>
              </a:lnSpc>
              <a:spcBef>
                <a:spcPct val="0"/>
              </a:spcBef>
            </a:pPr>
            <a:r>
              <a:rPr lang="en-US" sz="1399">
                <a:solidFill>
                  <a:srgbClr val="156669"/>
                </a:solidFill>
                <a:latin typeface="Century Gothic Paneuropean"/>
                <a:ea typeface="Century Gothic Paneuropean"/>
                <a:cs typeface="Century Gothic Paneuropean"/>
                <a:sym typeface="Century Gothic Paneuropean"/>
              </a:rPr>
              <a:t>1)Canales I. La otra lista de espera del MINSAL: 541 mil consultas odontológicas pendientes. La Tercera. 26 sep 2025. </a:t>
            </a:r>
          </a:p>
          <a:p>
            <a:pPr algn="l">
              <a:lnSpc>
                <a:spcPts val="1959"/>
              </a:lnSpc>
              <a:spcBef>
                <a:spcPct val="0"/>
              </a:spcBef>
            </a:pPr>
            <a:r>
              <a:rPr lang="en-US" sz="1399">
                <a:solidFill>
                  <a:srgbClr val="156669"/>
                </a:solidFill>
                <a:latin typeface="Century Gothic Paneuropean"/>
                <a:ea typeface="Century Gothic Paneuropean"/>
                <a:cs typeface="Century Gothic Paneuropean"/>
                <a:sym typeface="Century Gothic Paneuropean"/>
              </a:rPr>
              <a:t>2)Colegio de Cirujano Dentistas de Chile A.G. Colegio propuso plan integral para reducir listas de espera odontológicas ante Comisión Investigadora. 17 abr 2025.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5096" y="4149327"/>
            <a:ext cx="4322406" cy="1988344"/>
            <a:chOff x="0" y="0"/>
            <a:chExt cx="5763208" cy="2651126"/>
          </a:xfrm>
        </p:grpSpPr>
        <p:sp>
          <p:nvSpPr>
            <p:cNvPr id="3" name="Freeform 3"/>
            <p:cNvSpPr/>
            <p:nvPr/>
          </p:nvSpPr>
          <p:spPr>
            <a:xfrm>
              <a:off x="0" y="0"/>
              <a:ext cx="5763208" cy="2651126"/>
            </a:xfrm>
            <a:custGeom>
              <a:avLst/>
              <a:gdLst/>
              <a:ahLst/>
              <a:cxnLst/>
              <a:rect l="l" t="t" r="r" b="b"/>
              <a:pathLst>
                <a:path w="5763208" h="2651126">
                  <a:moveTo>
                    <a:pt x="0" y="0"/>
                  </a:moveTo>
                  <a:lnTo>
                    <a:pt x="5763208" y="0"/>
                  </a:lnTo>
                  <a:lnTo>
                    <a:pt x="5763208" y="2651126"/>
                  </a:lnTo>
                  <a:lnTo>
                    <a:pt x="0" y="2651126"/>
                  </a:lnTo>
                  <a:close/>
                </a:path>
              </a:pathLst>
            </a:custGeom>
            <a:solidFill>
              <a:srgbClr val="000000">
                <a:alpha val="0"/>
              </a:srgbClr>
            </a:solidFill>
          </p:spPr>
          <p:txBody>
            <a:bodyPr/>
            <a:lstStyle/>
            <a:p>
              <a:endParaRPr lang="es-CL"/>
            </a:p>
          </p:txBody>
        </p:sp>
        <p:sp>
          <p:nvSpPr>
            <p:cNvPr id="4" name="TextBox 4"/>
            <p:cNvSpPr txBox="1"/>
            <p:nvPr/>
          </p:nvSpPr>
          <p:spPr>
            <a:xfrm>
              <a:off x="0" y="171450"/>
              <a:ext cx="5763208" cy="2479676"/>
            </a:xfrm>
            <a:prstGeom prst="rect">
              <a:avLst/>
            </a:prstGeom>
          </p:spPr>
          <p:txBody>
            <a:bodyPr lIns="0" tIns="0" rIns="0" bIns="0" rtlCol="0" anchor="ctr"/>
            <a:lstStyle/>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Materiales</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y</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Métodos</a:t>
              </a:r>
            </a:p>
          </p:txBody>
        </p:sp>
      </p:grpSp>
      <p:grpSp>
        <p:nvGrpSpPr>
          <p:cNvPr id="5" name="Group 5"/>
          <p:cNvGrpSpPr>
            <a:grpSpLocks noChangeAspect="1"/>
          </p:cNvGrpSpPr>
          <p:nvPr/>
        </p:nvGrpSpPr>
        <p:grpSpPr>
          <a:xfrm>
            <a:off x="-3623384" y="-121804"/>
            <a:ext cx="8719433" cy="10530606"/>
            <a:chOff x="0" y="0"/>
            <a:chExt cx="8752114" cy="10570076"/>
          </a:xfrm>
        </p:grpSpPr>
        <p:sp>
          <p:nvSpPr>
            <p:cNvPr id="6" name="Freeform 6"/>
            <p:cNvSpPr/>
            <p:nvPr/>
          </p:nvSpPr>
          <p:spPr>
            <a:xfrm>
              <a:off x="0" y="0"/>
              <a:ext cx="8752078" cy="10570083"/>
            </a:xfrm>
            <a:custGeom>
              <a:avLst/>
              <a:gdLst/>
              <a:ahLst/>
              <a:cxnLst/>
              <a:rect l="l" t="t" r="r" b="b"/>
              <a:pathLst>
                <a:path w="8752078" h="10570083">
                  <a:moveTo>
                    <a:pt x="0" y="0"/>
                  </a:moveTo>
                  <a:lnTo>
                    <a:pt x="8752078" y="0"/>
                  </a:lnTo>
                  <a:lnTo>
                    <a:pt x="8752078" y="10570083"/>
                  </a:lnTo>
                  <a:lnTo>
                    <a:pt x="0" y="10570083"/>
                  </a:lnTo>
                  <a:lnTo>
                    <a:pt x="0" y="0"/>
                  </a:lnTo>
                  <a:close/>
                </a:path>
              </a:pathLst>
            </a:custGeom>
            <a:blipFill>
              <a:blip r:embed="rId2"/>
              <a:stretch>
                <a:fillRect l="-81249" r="-33458"/>
              </a:stretch>
            </a:blipFill>
          </p:spPr>
          <p:txBody>
            <a:bodyPr/>
            <a:lstStyle/>
            <a:p>
              <a:endParaRPr lang="es-CL"/>
            </a:p>
          </p:txBody>
        </p:sp>
      </p:grpSp>
      <p:grpSp>
        <p:nvGrpSpPr>
          <p:cNvPr id="7" name="Group 7"/>
          <p:cNvGrpSpPr/>
          <p:nvPr/>
        </p:nvGrpSpPr>
        <p:grpSpPr>
          <a:xfrm>
            <a:off x="0" y="3753850"/>
            <a:ext cx="6564086" cy="5168768"/>
            <a:chOff x="0" y="0"/>
            <a:chExt cx="8752114" cy="6891690"/>
          </a:xfrm>
        </p:grpSpPr>
        <p:sp>
          <p:nvSpPr>
            <p:cNvPr id="8" name="Freeform 8"/>
            <p:cNvSpPr/>
            <p:nvPr/>
          </p:nvSpPr>
          <p:spPr>
            <a:xfrm>
              <a:off x="0" y="0"/>
              <a:ext cx="8752144" cy="6891655"/>
            </a:xfrm>
            <a:custGeom>
              <a:avLst/>
              <a:gdLst/>
              <a:ahLst/>
              <a:cxnLst/>
              <a:rect l="l" t="t" r="r" b="b"/>
              <a:pathLst>
                <a:path w="8752144" h="6891655">
                  <a:moveTo>
                    <a:pt x="0" y="0"/>
                  </a:moveTo>
                  <a:lnTo>
                    <a:pt x="8752144" y="0"/>
                  </a:lnTo>
                  <a:lnTo>
                    <a:pt x="8752144" y="6891655"/>
                  </a:lnTo>
                  <a:lnTo>
                    <a:pt x="0" y="6891655"/>
                  </a:lnTo>
                  <a:close/>
                </a:path>
              </a:pathLst>
            </a:custGeom>
            <a:gradFill rotWithShape="1">
              <a:gsLst>
                <a:gs pos="0">
                  <a:srgbClr val="F6F8FC">
                    <a:alpha val="14276"/>
                  </a:srgbClr>
                </a:gs>
                <a:gs pos="100000">
                  <a:srgbClr val="FFFFFF">
                    <a:alpha val="100000"/>
                  </a:srgbClr>
                </a:gs>
              </a:gsLst>
              <a:lin ang="0"/>
            </a:gradFill>
          </p:spPr>
          <p:txBody>
            <a:bodyPr/>
            <a:lstStyle/>
            <a:p>
              <a:endParaRPr lang="es-CL"/>
            </a:p>
          </p:txBody>
        </p:sp>
      </p:grpSp>
      <p:grpSp>
        <p:nvGrpSpPr>
          <p:cNvPr id="9" name="Group 9"/>
          <p:cNvGrpSpPr/>
          <p:nvPr/>
        </p:nvGrpSpPr>
        <p:grpSpPr>
          <a:xfrm>
            <a:off x="432363" y="4768470"/>
            <a:ext cx="4663685" cy="3109497"/>
            <a:chOff x="0" y="0"/>
            <a:chExt cx="6218247" cy="4145996"/>
          </a:xfrm>
        </p:grpSpPr>
        <p:sp>
          <p:nvSpPr>
            <p:cNvPr id="10" name="Freeform 10"/>
            <p:cNvSpPr/>
            <p:nvPr/>
          </p:nvSpPr>
          <p:spPr>
            <a:xfrm>
              <a:off x="0" y="0"/>
              <a:ext cx="6218247" cy="4145995"/>
            </a:xfrm>
            <a:custGeom>
              <a:avLst/>
              <a:gdLst/>
              <a:ahLst/>
              <a:cxnLst/>
              <a:rect l="l" t="t" r="r" b="b"/>
              <a:pathLst>
                <a:path w="6218247" h="4145995">
                  <a:moveTo>
                    <a:pt x="0" y="0"/>
                  </a:moveTo>
                  <a:lnTo>
                    <a:pt x="6218247" y="0"/>
                  </a:lnTo>
                  <a:lnTo>
                    <a:pt x="6218247" y="4145995"/>
                  </a:lnTo>
                  <a:lnTo>
                    <a:pt x="0" y="4145995"/>
                  </a:lnTo>
                  <a:close/>
                </a:path>
              </a:pathLst>
            </a:custGeom>
            <a:solidFill>
              <a:srgbClr val="000000">
                <a:alpha val="0"/>
              </a:srgbClr>
            </a:solidFill>
          </p:spPr>
          <p:txBody>
            <a:bodyPr/>
            <a:lstStyle/>
            <a:p>
              <a:endParaRPr lang="es-CL"/>
            </a:p>
          </p:txBody>
        </p:sp>
        <p:sp>
          <p:nvSpPr>
            <p:cNvPr id="11" name="TextBox 11"/>
            <p:cNvSpPr txBox="1"/>
            <p:nvPr/>
          </p:nvSpPr>
          <p:spPr>
            <a:xfrm>
              <a:off x="0" y="-28575"/>
              <a:ext cx="6218247" cy="4174571"/>
            </a:xfrm>
            <a:prstGeom prst="rect">
              <a:avLst/>
            </a:prstGeom>
          </p:spPr>
          <p:txBody>
            <a:bodyPr lIns="0" tIns="0" rIns="0" bIns="0" rtlCol="0" anchor="ctr"/>
            <a:lstStyle/>
            <a:p>
              <a:pPr algn="r">
                <a:lnSpc>
                  <a:spcPts val="6415"/>
                </a:lnSpc>
              </a:pPr>
              <a:r>
                <a:rPr lang="en-US" sz="5940" b="1">
                  <a:solidFill>
                    <a:srgbClr val="003C58"/>
                  </a:solidFill>
                  <a:latin typeface="Codec Pro Bold"/>
                  <a:ea typeface="Codec Pro Bold"/>
                  <a:cs typeface="Codec Pro Bold"/>
                  <a:sym typeface="Codec Pro Bold"/>
                </a:rPr>
                <a:t>Introducción</a:t>
              </a:r>
            </a:p>
            <a:p>
              <a:pPr algn="r">
                <a:lnSpc>
                  <a:spcPts val="6415"/>
                </a:lnSpc>
              </a:pPr>
              <a:r>
                <a:rPr lang="en-US" sz="5940" b="1">
                  <a:solidFill>
                    <a:srgbClr val="003C58"/>
                  </a:solidFill>
                  <a:latin typeface="Codec Pro Bold"/>
                  <a:ea typeface="Codec Pro Bold"/>
                  <a:cs typeface="Codec Pro Bold"/>
                  <a:sym typeface="Codec Pro Bold"/>
                </a:rPr>
                <a:t>Contexto a trabajar</a:t>
              </a:r>
            </a:p>
          </p:txBody>
        </p:sp>
      </p:grpSp>
      <p:grpSp>
        <p:nvGrpSpPr>
          <p:cNvPr id="12" name="Group 12"/>
          <p:cNvGrpSpPr/>
          <p:nvPr/>
        </p:nvGrpSpPr>
        <p:grpSpPr>
          <a:xfrm>
            <a:off x="17918265" y="2359437"/>
            <a:ext cx="369735" cy="7927563"/>
            <a:chOff x="0" y="0"/>
            <a:chExt cx="492980" cy="10570084"/>
          </a:xfrm>
        </p:grpSpPr>
        <p:sp>
          <p:nvSpPr>
            <p:cNvPr id="13" name="Freeform 13"/>
            <p:cNvSpPr/>
            <p:nvPr/>
          </p:nvSpPr>
          <p:spPr>
            <a:xfrm>
              <a:off x="0" y="0"/>
              <a:ext cx="493014" cy="10570083"/>
            </a:xfrm>
            <a:custGeom>
              <a:avLst/>
              <a:gdLst/>
              <a:ahLst/>
              <a:cxnLst/>
              <a:rect l="l" t="t" r="r" b="b"/>
              <a:pathLst>
                <a:path w="493014" h="10570083">
                  <a:moveTo>
                    <a:pt x="0" y="0"/>
                  </a:moveTo>
                  <a:lnTo>
                    <a:pt x="493014" y="0"/>
                  </a:lnTo>
                  <a:lnTo>
                    <a:pt x="493014" y="10570083"/>
                  </a:lnTo>
                  <a:lnTo>
                    <a:pt x="0" y="10570083"/>
                  </a:lnTo>
                  <a:close/>
                </a:path>
              </a:pathLst>
            </a:custGeom>
            <a:solidFill>
              <a:srgbClr val="378389"/>
            </a:solidFill>
          </p:spPr>
          <p:txBody>
            <a:bodyPr/>
            <a:lstStyle/>
            <a:p>
              <a:endParaRPr lang="es-CL"/>
            </a:p>
          </p:txBody>
        </p:sp>
      </p:grpSp>
      <p:sp>
        <p:nvSpPr>
          <p:cNvPr id="14" name="TextBox 14"/>
          <p:cNvSpPr txBox="1"/>
          <p:nvPr/>
        </p:nvSpPr>
        <p:spPr>
          <a:xfrm>
            <a:off x="5096048" y="2096423"/>
            <a:ext cx="10418189" cy="6742777"/>
          </a:xfrm>
          <a:prstGeom prst="rect">
            <a:avLst/>
          </a:prstGeom>
        </p:spPr>
        <p:txBody>
          <a:bodyPr lIns="0" tIns="0" rIns="0" bIns="0" rtlCol="0" anchor="t">
            <a:spAutoFit/>
          </a:bodyPr>
          <a:lstStyle/>
          <a:p>
            <a:pPr marL="0" lvl="0" indent="0" algn="just">
              <a:lnSpc>
                <a:spcPts val="3329"/>
              </a:lnSpc>
            </a:pPr>
            <a:r>
              <a:rPr lang="en-US" sz="2580" spc="-20">
                <a:solidFill>
                  <a:srgbClr val="156669"/>
                </a:solidFill>
                <a:latin typeface="Codec Pro"/>
                <a:ea typeface="Codec Pro"/>
                <a:cs typeface="Codec Pro"/>
                <a:sym typeface="Codec Pro"/>
              </a:rPr>
              <a:t>Además del retr</a:t>
            </a:r>
            <a:r>
              <a:rPr lang="en-US" sz="2580" u="none" spc="-20">
                <a:solidFill>
                  <a:srgbClr val="156669"/>
                </a:solidFill>
                <a:latin typeface="Codec Pro"/>
                <a:ea typeface="Codec Pro"/>
                <a:cs typeface="Codec Pro"/>
                <a:sym typeface="Codec Pro"/>
              </a:rPr>
              <a:t>aso asistencial, los servicios odontológicos presentan un impacto económico y ambiental relevante debido al uso intensivo de insumos clínicos descartables como jeringas, guantes, mascarillas, empaques plásticos y barreras de protección. Este patrón de consumo genera un volumen considerable de residuos sólidos sanitarios, cuyo manejo ineficiente aumenta los costos operativos asociados a pérdidas de materiales, compras duplicadas y gastos de disposición final. </a:t>
            </a:r>
          </a:p>
          <a:p>
            <a:pPr marL="0" lvl="0" indent="0" algn="just">
              <a:lnSpc>
                <a:spcPts val="3329"/>
              </a:lnSpc>
            </a:pPr>
            <a:endParaRPr lang="en-US" sz="2580" u="none" spc="-20">
              <a:solidFill>
                <a:srgbClr val="156669"/>
              </a:solidFill>
              <a:latin typeface="Codec Pro"/>
              <a:ea typeface="Codec Pro"/>
              <a:cs typeface="Codec Pro"/>
              <a:sym typeface="Codec Pro"/>
            </a:endParaRPr>
          </a:p>
          <a:p>
            <a:pPr marL="0" lvl="0" indent="0" algn="just">
              <a:lnSpc>
                <a:spcPts val="3329"/>
              </a:lnSpc>
            </a:pPr>
            <a:r>
              <a:rPr lang="en-US" sz="2580" u="none" spc="-20">
                <a:solidFill>
                  <a:srgbClr val="156669"/>
                </a:solidFill>
                <a:latin typeface="Codec Pro"/>
                <a:ea typeface="Codec Pro"/>
                <a:cs typeface="Codec Pro"/>
                <a:sym typeface="Codec Pro"/>
              </a:rPr>
              <a:t>La evidencia muestra que la falta de control sistemático de inventarios y la baja estandarización de los procesos contribuyen directamente a una mayor generación de desechos y a menor eficiencia administrativa (3). Estas condiciones refuerzan la necesidad de incorporar herramientas de análisis y optimización que permitan mejorar la gestión de recursos y avanzar hacia una odontología más sostenible y económicamente responsable.</a:t>
            </a:r>
          </a:p>
        </p:txBody>
      </p:sp>
      <p:grpSp>
        <p:nvGrpSpPr>
          <p:cNvPr id="15" name="Group 15"/>
          <p:cNvGrpSpPr/>
          <p:nvPr/>
        </p:nvGrpSpPr>
        <p:grpSpPr>
          <a:xfrm>
            <a:off x="2182232" y="0"/>
            <a:ext cx="13551399" cy="1979690"/>
            <a:chOff x="0" y="0"/>
            <a:chExt cx="18068532" cy="2639586"/>
          </a:xfrm>
        </p:grpSpPr>
        <p:sp>
          <p:nvSpPr>
            <p:cNvPr id="16" name="Freeform 16"/>
            <p:cNvSpPr/>
            <p:nvPr/>
          </p:nvSpPr>
          <p:spPr>
            <a:xfrm>
              <a:off x="0" y="0"/>
              <a:ext cx="18068544" cy="2639568"/>
            </a:xfrm>
            <a:custGeom>
              <a:avLst/>
              <a:gdLst/>
              <a:ahLst/>
              <a:cxnLst/>
              <a:rect l="l" t="t" r="r" b="b"/>
              <a:pathLst>
                <a:path w="18068544" h="2639568">
                  <a:moveTo>
                    <a:pt x="0" y="0"/>
                  </a:moveTo>
                  <a:lnTo>
                    <a:pt x="18068544" y="0"/>
                  </a:lnTo>
                  <a:lnTo>
                    <a:pt x="18068544" y="2639568"/>
                  </a:lnTo>
                  <a:lnTo>
                    <a:pt x="0" y="2639568"/>
                  </a:lnTo>
                  <a:close/>
                </a:path>
              </a:pathLst>
            </a:custGeom>
            <a:solidFill>
              <a:srgbClr val="003C58"/>
            </a:solidFill>
          </p:spPr>
          <p:txBody>
            <a:bodyPr/>
            <a:lstStyle/>
            <a:p>
              <a:endParaRPr lang="es-CL"/>
            </a:p>
          </p:txBody>
        </p:sp>
      </p:grpSp>
      <p:sp>
        <p:nvSpPr>
          <p:cNvPr id="17" name="Freeform 17"/>
          <p:cNvSpPr/>
          <p:nvPr/>
        </p:nvSpPr>
        <p:spPr>
          <a:xfrm>
            <a:off x="2387466" y="136464"/>
            <a:ext cx="12760831" cy="1706761"/>
          </a:xfrm>
          <a:custGeom>
            <a:avLst/>
            <a:gdLst/>
            <a:ahLst/>
            <a:cxnLst/>
            <a:rect l="l" t="t" r="r" b="b"/>
            <a:pathLst>
              <a:path w="12760831" h="1706761">
                <a:moveTo>
                  <a:pt x="0" y="0"/>
                </a:moveTo>
                <a:lnTo>
                  <a:pt x="12760831" y="0"/>
                </a:lnTo>
                <a:lnTo>
                  <a:pt x="12760831" y="1706761"/>
                </a:lnTo>
                <a:lnTo>
                  <a:pt x="0" y="1706761"/>
                </a:lnTo>
                <a:lnTo>
                  <a:pt x="0" y="0"/>
                </a:lnTo>
                <a:close/>
              </a:path>
            </a:pathLst>
          </a:custGeom>
          <a:blipFill>
            <a:blip r:embed="rId3"/>
            <a:stretch>
              <a:fillRect/>
            </a:stretch>
          </a:blipFill>
        </p:spPr>
        <p:txBody>
          <a:bodyPr/>
          <a:lstStyle/>
          <a:p>
            <a:endParaRPr lang="es-CL"/>
          </a:p>
        </p:txBody>
      </p:sp>
      <p:sp>
        <p:nvSpPr>
          <p:cNvPr id="18" name="Freeform 18"/>
          <p:cNvSpPr/>
          <p:nvPr/>
        </p:nvSpPr>
        <p:spPr>
          <a:xfrm rot="10695357">
            <a:off x="15782964" y="718564"/>
            <a:ext cx="2619430" cy="3281746"/>
          </a:xfrm>
          <a:custGeom>
            <a:avLst/>
            <a:gdLst/>
            <a:ahLst/>
            <a:cxnLst/>
            <a:rect l="l" t="t" r="r" b="b"/>
            <a:pathLst>
              <a:path w="2619430" h="3281746">
                <a:moveTo>
                  <a:pt x="0" y="0"/>
                </a:moveTo>
                <a:lnTo>
                  <a:pt x="2619430" y="0"/>
                </a:lnTo>
                <a:lnTo>
                  <a:pt x="2619430" y="3281746"/>
                </a:lnTo>
                <a:lnTo>
                  <a:pt x="0" y="32817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sp>
        <p:nvSpPr>
          <p:cNvPr id="19" name="Freeform 19"/>
          <p:cNvSpPr/>
          <p:nvPr/>
        </p:nvSpPr>
        <p:spPr>
          <a:xfrm rot="-3447688">
            <a:off x="15480458" y="5065351"/>
            <a:ext cx="3224441" cy="3248807"/>
          </a:xfrm>
          <a:custGeom>
            <a:avLst/>
            <a:gdLst/>
            <a:ahLst/>
            <a:cxnLst/>
            <a:rect l="l" t="t" r="r" b="b"/>
            <a:pathLst>
              <a:path w="3224441" h="3248807">
                <a:moveTo>
                  <a:pt x="0" y="0"/>
                </a:moveTo>
                <a:lnTo>
                  <a:pt x="3224441" y="0"/>
                </a:lnTo>
                <a:lnTo>
                  <a:pt x="3224441" y="3248808"/>
                </a:lnTo>
                <a:lnTo>
                  <a:pt x="0" y="32488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20" name="TextBox 20"/>
          <p:cNvSpPr txBox="1"/>
          <p:nvPr/>
        </p:nvSpPr>
        <p:spPr>
          <a:xfrm>
            <a:off x="5096048" y="9627468"/>
            <a:ext cx="12822217" cy="488315"/>
          </a:xfrm>
          <a:prstGeom prst="rect">
            <a:avLst/>
          </a:prstGeom>
        </p:spPr>
        <p:txBody>
          <a:bodyPr lIns="0" tIns="0" rIns="0" bIns="0" rtlCol="0" anchor="t">
            <a:spAutoFit/>
          </a:bodyPr>
          <a:lstStyle/>
          <a:p>
            <a:pPr algn="l">
              <a:lnSpc>
                <a:spcPts val="1959"/>
              </a:lnSpc>
            </a:pPr>
            <a:r>
              <a:rPr lang="en-US" sz="1399">
                <a:solidFill>
                  <a:srgbClr val="156669"/>
                </a:solidFill>
                <a:latin typeface="Century Gothic Paneuropean"/>
                <a:ea typeface="Century Gothic Paneuropean"/>
                <a:cs typeface="Century Gothic Paneuropean"/>
                <a:sym typeface="Century Gothic Paneuropean"/>
              </a:rPr>
              <a:t>3)Mitsika I, Koumpouras G, Argyropoulos D, Tzeremes A, Papaioannou L, Nasser V, et al.</a:t>
            </a:r>
          </a:p>
          <a:p>
            <a:pPr algn="l">
              <a:lnSpc>
                <a:spcPts val="1959"/>
              </a:lnSpc>
              <a:spcBef>
                <a:spcPct val="0"/>
              </a:spcBef>
            </a:pPr>
            <a:r>
              <a:rPr lang="en-US" sz="1399">
                <a:solidFill>
                  <a:srgbClr val="156669"/>
                </a:solidFill>
                <a:latin typeface="Century Gothic Paneuropean"/>
                <a:ea typeface="Century Gothic Paneuropean"/>
                <a:cs typeface="Century Gothic Paneuropean"/>
                <a:sym typeface="Century Gothic Paneuropean"/>
              </a:rPr>
              <a:t>Dental Solid Waste Analysis: A Scoping Review and Future Perspectives.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5096" y="4149327"/>
            <a:ext cx="4322406" cy="1988344"/>
            <a:chOff x="0" y="0"/>
            <a:chExt cx="5763208" cy="2651126"/>
          </a:xfrm>
        </p:grpSpPr>
        <p:sp>
          <p:nvSpPr>
            <p:cNvPr id="3" name="Freeform 3"/>
            <p:cNvSpPr/>
            <p:nvPr/>
          </p:nvSpPr>
          <p:spPr>
            <a:xfrm>
              <a:off x="0" y="0"/>
              <a:ext cx="5763208" cy="2651126"/>
            </a:xfrm>
            <a:custGeom>
              <a:avLst/>
              <a:gdLst/>
              <a:ahLst/>
              <a:cxnLst/>
              <a:rect l="l" t="t" r="r" b="b"/>
              <a:pathLst>
                <a:path w="5763208" h="2651126">
                  <a:moveTo>
                    <a:pt x="0" y="0"/>
                  </a:moveTo>
                  <a:lnTo>
                    <a:pt x="5763208" y="0"/>
                  </a:lnTo>
                  <a:lnTo>
                    <a:pt x="5763208" y="2651126"/>
                  </a:lnTo>
                  <a:lnTo>
                    <a:pt x="0" y="2651126"/>
                  </a:lnTo>
                  <a:close/>
                </a:path>
              </a:pathLst>
            </a:custGeom>
            <a:solidFill>
              <a:srgbClr val="000000">
                <a:alpha val="0"/>
              </a:srgbClr>
            </a:solidFill>
          </p:spPr>
          <p:txBody>
            <a:bodyPr/>
            <a:lstStyle/>
            <a:p>
              <a:endParaRPr lang="es-CL"/>
            </a:p>
          </p:txBody>
        </p:sp>
        <p:sp>
          <p:nvSpPr>
            <p:cNvPr id="4" name="TextBox 4"/>
            <p:cNvSpPr txBox="1"/>
            <p:nvPr/>
          </p:nvSpPr>
          <p:spPr>
            <a:xfrm>
              <a:off x="0" y="171450"/>
              <a:ext cx="5763208" cy="2479676"/>
            </a:xfrm>
            <a:prstGeom prst="rect">
              <a:avLst/>
            </a:prstGeom>
          </p:spPr>
          <p:txBody>
            <a:bodyPr lIns="0" tIns="0" rIns="0" bIns="0" rtlCol="0" anchor="ctr"/>
            <a:lstStyle/>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Materiales</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y</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Métodos</a:t>
              </a:r>
            </a:p>
          </p:txBody>
        </p:sp>
      </p:grpSp>
      <p:grpSp>
        <p:nvGrpSpPr>
          <p:cNvPr id="5" name="Group 5"/>
          <p:cNvGrpSpPr>
            <a:grpSpLocks noChangeAspect="1"/>
          </p:cNvGrpSpPr>
          <p:nvPr/>
        </p:nvGrpSpPr>
        <p:grpSpPr>
          <a:xfrm>
            <a:off x="-3623384" y="-121804"/>
            <a:ext cx="8719433" cy="10530606"/>
            <a:chOff x="0" y="0"/>
            <a:chExt cx="8752114" cy="10570076"/>
          </a:xfrm>
        </p:grpSpPr>
        <p:sp>
          <p:nvSpPr>
            <p:cNvPr id="6" name="Freeform 6"/>
            <p:cNvSpPr/>
            <p:nvPr/>
          </p:nvSpPr>
          <p:spPr>
            <a:xfrm>
              <a:off x="0" y="0"/>
              <a:ext cx="8752078" cy="10570083"/>
            </a:xfrm>
            <a:custGeom>
              <a:avLst/>
              <a:gdLst/>
              <a:ahLst/>
              <a:cxnLst/>
              <a:rect l="l" t="t" r="r" b="b"/>
              <a:pathLst>
                <a:path w="8752078" h="10570083">
                  <a:moveTo>
                    <a:pt x="0" y="0"/>
                  </a:moveTo>
                  <a:lnTo>
                    <a:pt x="8752078" y="0"/>
                  </a:lnTo>
                  <a:lnTo>
                    <a:pt x="8752078" y="10570083"/>
                  </a:lnTo>
                  <a:lnTo>
                    <a:pt x="0" y="10570083"/>
                  </a:lnTo>
                  <a:lnTo>
                    <a:pt x="0" y="0"/>
                  </a:lnTo>
                  <a:close/>
                </a:path>
              </a:pathLst>
            </a:custGeom>
            <a:blipFill>
              <a:blip r:embed="rId2"/>
              <a:stretch>
                <a:fillRect l="-81249" r="-33458"/>
              </a:stretch>
            </a:blipFill>
          </p:spPr>
          <p:txBody>
            <a:bodyPr/>
            <a:lstStyle/>
            <a:p>
              <a:endParaRPr lang="es-CL"/>
            </a:p>
          </p:txBody>
        </p:sp>
      </p:grpSp>
      <p:grpSp>
        <p:nvGrpSpPr>
          <p:cNvPr id="7" name="Group 7"/>
          <p:cNvGrpSpPr/>
          <p:nvPr/>
        </p:nvGrpSpPr>
        <p:grpSpPr>
          <a:xfrm>
            <a:off x="0" y="3753850"/>
            <a:ext cx="6564086" cy="5168768"/>
            <a:chOff x="0" y="0"/>
            <a:chExt cx="8752114" cy="6891690"/>
          </a:xfrm>
        </p:grpSpPr>
        <p:sp>
          <p:nvSpPr>
            <p:cNvPr id="8" name="Freeform 8"/>
            <p:cNvSpPr/>
            <p:nvPr/>
          </p:nvSpPr>
          <p:spPr>
            <a:xfrm>
              <a:off x="0" y="0"/>
              <a:ext cx="8752144" cy="6891655"/>
            </a:xfrm>
            <a:custGeom>
              <a:avLst/>
              <a:gdLst/>
              <a:ahLst/>
              <a:cxnLst/>
              <a:rect l="l" t="t" r="r" b="b"/>
              <a:pathLst>
                <a:path w="8752144" h="6891655">
                  <a:moveTo>
                    <a:pt x="0" y="0"/>
                  </a:moveTo>
                  <a:lnTo>
                    <a:pt x="8752144" y="0"/>
                  </a:lnTo>
                  <a:lnTo>
                    <a:pt x="8752144" y="6891655"/>
                  </a:lnTo>
                  <a:lnTo>
                    <a:pt x="0" y="6891655"/>
                  </a:lnTo>
                  <a:close/>
                </a:path>
              </a:pathLst>
            </a:custGeom>
            <a:gradFill rotWithShape="1">
              <a:gsLst>
                <a:gs pos="0">
                  <a:srgbClr val="F6F8FC">
                    <a:alpha val="14276"/>
                  </a:srgbClr>
                </a:gs>
                <a:gs pos="100000">
                  <a:srgbClr val="FFFFFF">
                    <a:alpha val="100000"/>
                  </a:srgbClr>
                </a:gs>
              </a:gsLst>
              <a:lin ang="0"/>
            </a:gradFill>
          </p:spPr>
          <p:txBody>
            <a:bodyPr/>
            <a:lstStyle/>
            <a:p>
              <a:endParaRPr lang="es-CL"/>
            </a:p>
          </p:txBody>
        </p:sp>
      </p:grpSp>
      <p:grpSp>
        <p:nvGrpSpPr>
          <p:cNvPr id="9" name="Group 9"/>
          <p:cNvGrpSpPr/>
          <p:nvPr/>
        </p:nvGrpSpPr>
        <p:grpSpPr>
          <a:xfrm>
            <a:off x="432363" y="4768470"/>
            <a:ext cx="4663685" cy="3109497"/>
            <a:chOff x="0" y="0"/>
            <a:chExt cx="6218247" cy="4145996"/>
          </a:xfrm>
        </p:grpSpPr>
        <p:sp>
          <p:nvSpPr>
            <p:cNvPr id="10" name="Freeform 10"/>
            <p:cNvSpPr/>
            <p:nvPr/>
          </p:nvSpPr>
          <p:spPr>
            <a:xfrm>
              <a:off x="0" y="0"/>
              <a:ext cx="6218247" cy="4145995"/>
            </a:xfrm>
            <a:custGeom>
              <a:avLst/>
              <a:gdLst/>
              <a:ahLst/>
              <a:cxnLst/>
              <a:rect l="l" t="t" r="r" b="b"/>
              <a:pathLst>
                <a:path w="6218247" h="4145995">
                  <a:moveTo>
                    <a:pt x="0" y="0"/>
                  </a:moveTo>
                  <a:lnTo>
                    <a:pt x="6218247" y="0"/>
                  </a:lnTo>
                  <a:lnTo>
                    <a:pt x="6218247" y="4145995"/>
                  </a:lnTo>
                  <a:lnTo>
                    <a:pt x="0" y="4145995"/>
                  </a:lnTo>
                  <a:close/>
                </a:path>
              </a:pathLst>
            </a:custGeom>
            <a:solidFill>
              <a:srgbClr val="000000">
                <a:alpha val="0"/>
              </a:srgbClr>
            </a:solidFill>
          </p:spPr>
          <p:txBody>
            <a:bodyPr/>
            <a:lstStyle/>
            <a:p>
              <a:endParaRPr lang="es-CL"/>
            </a:p>
          </p:txBody>
        </p:sp>
        <p:sp>
          <p:nvSpPr>
            <p:cNvPr id="11" name="TextBox 11"/>
            <p:cNvSpPr txBox="1"/>
            <p:nvPr/>
          </p:nvSpPr>
          <p:spPr>
            <a:xfrm>
              <a:off x="0" y="-28575"/>
              <a:ext cx="6218247" cy="4174571"/>
            </a:xfrm>
            <a:prstGeom prst="rect">
              <a:avLst/>
            </a:prstGeom>
          </p:spPr>
          <p:txBody>
            <a:bodyPr lIns="0" tIns="0" rIns="0" bIns="0" rtlCol="0" anchor="ctr"/>
            <a:lstStyle/>
            <a:p>
              <a:pPr algn="r">
                <a:lnSpc>
                  <a:spcPts val="6415"/>
                </a:lnSpc>
              </a:pPr>
              <a:r>
                <a:rPr lang="en-US" sz="5940" b="1">
                  <a:solidFill>
                    <a:srgbClr val="003C58"/>
                  </a:solidFill>
                  <a:latin typeface="Codec Pro Bold"/>
                  <a:ea typeface="Codec Pro Bold"/>
                  <a:cs typeface="Codec Pro Bold"/>
                  <a:sym typeface="Codec Pro Bold"/>
                </a:rPr>
                <a:t>Introducción</a:t>
              </a:r>
            </a:p>
            <a:p>
              <a:pPr algn="r">
                <a:lnSpc>
                  <a:spcPts val="6415"/>
                </a:lnSpc>
              </a:pPr>
              <a:r>
                <a:rPr lang="en-US" sz="5940" b="1">
                  <a:solidFill>
                    <a:srgbClr val="003C58"/>
                  </a:solidFill>
                  <a:latin typeface="Codec Pro Bold"/>
                  <a:ea typeface="Codec Pro Bold"/>
                  <a:cs typeface="Codec Pro Bold"/>
                  <a:sym typeface="Codec Pro Bold"/>
                </a:rPr>
                <a:t>Minería de procesos</a:t>
              </a:r>
            </a:p>
          </p:txBody>
        </p:sp>
      </p:grpSp>
      <p:grpSp>
        <p:nvGrpSpPr>
          <p:cNvPr id="12" name="Group 12"/>
          <p:cNvGrpSpPr/>
          <p:nvPr/>
        </p:nvGrpSpPr>
        <p:grpSpPr>
          <a:xfrm>
            <a:off x="17918265" y="2359437"/>
            <a:ext cx="369735" cy="7927563"/>
            <a:chOff x="0" y="0"/>
            <a:chExt cx="492980" cy="10570084"/>
          </a:xfrm>
        </p:grpSpPr>
        <p:sp>
          <p:nvSpPr>
            <p:cNvPr id="13" name="Freeform 13"/>
            <p:cNvSpPr/>
            <p:nvPr/>
          </p:nvSpPr>
          <p:spPr>
            <a:xfrm>
              <a:off x="0" y="0"/>
              <a:ext cx="493014" cy="10570083"/>
            </a:xfrm>
            <a:custGeom>
              <a:avLst/>
              <a:gdLst/>
              <a:ahLst/>
              <a:cxnLst/>
              <a:rect l="l" t="t" r="r" b="b"/>
              <a:pathLst>
                <a:path w="493014" h="10570083">
                  <a:moveTo>
                    <a:pt x="0" y="0"/>
                  </a:moveTo>
                  <a:lnTo>
                    <a:pt x="493014" y="0"/>
                  </a:lnTo>
                  <a:lnTo>
                    <a:pt x="493014" y="10570083"/>
                  </a:lnTo>
                  <a:lnTo>
                    <a:pt x="0" y="10570083"/>
                  </a:lnTo>
                  <a:close/>
                </a:path>
              </a:pathLst>
            </a:custGeom>
            <a:solidFill>
              <a:srgbClr val="378389"/>
            </a:solidFill>
          </p:spPr>
          <p:txBody>
            <a:bodyPr/>
            <a:lstStyle/>
            <a:p>
              <a:endParaRPr lang="es-CL"/>
            </a:p>
          </p:txBody>
        </p:sp>
      </p:grpSp>
      <p:sp>
        <p:nvSpPr>
          <p:cNvPr id="14" name="AutoShape 14"/>
          <p:cNvSpPr/>
          <p:nvPr/>
        </p:nvSpPr>
        <p:spPr>
          <a:xfrm>
            <a:off x="6339082" y="-9262223"/>
            <a:ext cx="0" cy="19814506"/>
          </a:xfrm>
          <a:prstGeom prst="line">
            <a:avLst/>
          </a:prstGeom>
          <a:ln w="47625" cap="flat">
            <a:solidFill>
              <a:srgbClr val="FBF6F1"/>
            </a:solidFill>
            <a:prstDash val="sysDash"/>
            <a:headEnd type="none" w="sm" len="sm"/>
            <a:tailEnd type="none" w="sm" len="sm"/>
          </a:ln>
        </p:spPr>
        <p:txBody>
          <a:bodyPr/>
          <a:lstStyle/>
          <a:p>
            <a:endParaRPr lang="es-CL"/>
          </a:p>
        </p:txBody>
      </p:sp>
      <p:grpSp>
        <p:nvGrpSpPr>
          <p:cNvPr id="15" name="Group 15"/>
          <p:cNvGrpSpPr/>
          <p:nvPr/>
        </p:nvGrpSpPr>
        <p:grpSpPr>
          <a:xfrm>
            <a:off x="2182232" y="0"/>
            <a:ext cx="13551399" cy="1979690"/>
            <a:chOff x="0" y="0"/>
            <a:chExt cx="18068532" cy="2639586"/>
          </a:xfrm>
        </p:grpSpPr>
        <p:sp>
          <p:nvSpPr>
            <p:cNvPr id="16" name="Freeform 16"/>
            <p:cNvSpPr/>
            <p:nvPr/>
          </p:nvSpPr>
          <p:spPr>
            <a:xfrm>
              <a:off x="0" y="0"/>
              <a:ext cx="18068544" cy="2639568"/>
            </a:xfrm>
            <a:custGeom>
              <a:avLst/>
              <a:gdLst/>
              <a:ahLst/>
              <a:cxnLst/>
              <a:rect l="l" t="t" r="r" b="b"/>
              <a:pathLst>
                <a:path w="18068544" h="2639568">
                  <a:moveTo>
                    <a:pt x="0" y="0"/>
                  </a:moveTo>
                  <a:lnTo>
                    <a:pt x="18068544" y="0"/>
                  </a:lnTo>
                  <a:lnTo>
                    <a:pt x="18068544" y="2639568"/>
                  </a:lnTo>
                  <a:lnTo>
                    <a:pt x="0" y="2639568"/>
                  </a:lnTo>
                  <a:close/>
                </a:path>
              </a:pathLst>
            </a:custGeom>
            <a:solidFill>
              <a:srgbClr val="003C58"/>
            </a:solidFill>
          </p:spPr>
          <p:txBody>
            <a:bodyPr/>
            <a:lstStyle/>
            <a:p>
              <a:endParaRPr lang="es-CL"/>
            </a:p>
          </p:txBody>
        </p:sp>
      </p:grpSp>
      <p:sp>
        <p:nvSpPr>
          <p:cNvPr id="17" name="Freeform 17"/>
          <p:cNvSpPr/>
          <p:nvPr/>
        </p:nvSpPr>
        <p:spPr>
          <a:xfrm>
            <a:off x="2387466" y="136464"/>
            <a:ext cx="12760831" cy="1706761"/>
          </a:xfrm>
          <a:custGeom>
            <a:avLst/>
            <a:gdLst/>
            <a:ahLst/>
            <a:cxnLst/>
            <a:rect l="l" t="t" r="r" b="b"/>
            <a:pathLst>
              <a:path w="12760831" h="1706761">
                <a:moveTo>
                  <a:pt x="0" y="0"/>
                </a:moveTo>
                <a:lnTo>
                  <a:pt x="12760831" y="0"/>
                </a:lnTo>
                <a:lnTo>
                  <a:pt x="12760831" y="1706761"/>
                </a:lnTo>
                <a:lnTo>
                  <a:pt x="0" y="1706761"/>
                </a:lnTo>
                <a:lnTo>
                  <a:pt x="0" y="0"/>
                </a:lnTo>
                <a:close/>
              </a:path>
            </a:pathLst>
          </a:custGeom>
          <a:blipFill>
            <a:blip r:embed="rId3"/>
            <a:stretch>
              <a:fillRect/>
            </a:stretch>
          </a:blipFill>
        </p:spPr>
        <p:txBody>
          <a:bodyPr/>
          <a:lstStyle/>
          <a:p>
            <a:endParaRPr lang="es-CL"/>
          </a:p>
        </p:txBody>
      </p:sp>
      <p:sp>
        <p:nvSpPr>
          <p:cNvPr id="18" name="TextBox 18"/>
          <p:cNvSpPr txBox="1"/>
          <p:nvPr/>
        </p:nvSpPr>
        <p:spPr>
          <a:xfrm>
            <a:off x="5096048" y="9229725"/>
            <a:ext cx="12822217" cy="983615"/>
          </a:xfrm>
          <a:prstGeom prst="rect">
            <a:avLst/>
          </a:prstGeom>
        </p:spPr>
        <p:txBody>
          <a:bodyPr lIns="0" tIns="0" rIns="0" bIns="0" rtlCol="0" anchor="t">
            <a:spAutoFit/>
          </a:bodyPr>
          <a:lstStyle/>
          <a:p>
            <a:pPr algn="l">
              <a:lnSpc>
                <a:spcPts val="1959"/>
              </a:lnSpc>
              <a:spcBef>
                <a:spcPct val="0"/>
              </a:spcBef>
            </a:pPr>
            <a:r>
              <a:rPr lang="en-US" sz="1399">
                <a:solidFill>
                  <a:srgbClr val="156669"/>
                </a:solidFill>
                <a:latin typeface="Century Gothic Paneuropean"/>
                <a:ea typeface="Century Gothic Paneuropean"/>
                <a:cs typeface="Century Gothic Paneuropean"/>
                <a:sym typeface="Century Gothic Paneuropean"/>
              </a:rPr>
              <a:t>4)Muñoz-Gama J, Martin N, Fernández-Llatas C, Johnson OA, Sepúlveda M, Helm E, et al. Process mining for healthcare: Characteristics and challenges. J Biomed Inform. 2022;127:103994. Disponible en: https://doi.org/10.1016/j.jbi.2022.103994 Mans RS, Reijers HA, van Genuchten MJIM, 5)Wismeijer D. Mining processes in dentistry: A case study. Proc ACM Int Health Informatics Symposium. 2012;379-88. Disponible en: https://doi.org/10.1145/2110363.2110407</a:t>
            </a:r>
          </a:p>
        </p:txBody>
      </p:sp>
      <p:grpSp>
        <p:nvGrpSpPr>
          <p:cNvPr id="19" name="Group 19"/>
          <p:cNvGrpSpPr/>
          <p:nvPr/>
        </p:nvGrpSpPr>
        <p:grpSpPr>
          <a:xfrm>
            <a:off x="5278258" y="2125752"/>
            <a:ext cx="1636425" cy="1636425"/>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F6F1"/>
            </a:solidFill>
          </p:spPr>
          <p:txBody>
            <a:bodyPr/>
            <a:lstStyle/>
            <a:p>
              <a:endParaRPr lang="es-CL"/>
            </a:p>
          </p:txBody>
        </p:sp>
        <p:sp>
          <p:nvSpPr>
            <p:cNvPr id="21" name="TextBox 21"/>
            <p:cNvSpPr txBox="1"/>
            <p:nvPr/>
          </p:nvSpPr>
          <p:spPr>
            <a:xfrm>
              <a:off x="76200" y="76200"/>
              <a:ext cx="660400" cy="660400"/>
            </a:xfrm>
            <a:prstGeom prst="rect">
              <a:avLst/>
            </a:prstGeom>
          </p:spPr>
          <p:txBody>
            <a:bodyPr lIns="50800" tIns="50800" rIns="50800" bIns="50800" rtlCol="0" anchor="ctr"/>
            <a:lstStyle/>
            <a:p>
              <a:pPr algn="ctr">
                <a:lnSpc>
                  <a:spcPts val="2266"/>
                </a:lnSpc>
              </a:pPr>
              <a:endParaRPr/>
            </a:p>
          </p:txBody>
        </p:sp>
      </p:grpSp>
      <p:grpSp>
        <p:nvGrpSpPr>
          <p:cNvPr id="22" name="Group 22"/>
          <p:cNvGrpSpPr/>
          <p:nvPr/>
        </p:nvGrpSpPr>
        <p:grpSpPr>
          <a:xfrm>
            <a:off x="5423452" y="2270945"/>
            <a:ext cx="1346037" cy="1346037"/>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BF6F1"/>
            </a:solidFill>
            <a:ln w="47625" cap="rnd">
              <a:solidFill>
                <a:srgbClr val="C4E0E1"/>
              </a:solidFill>
              <a:prstDash val="dash"/>
              <a:round/>
            </a:ln>
          </p:spPr>
          <p:txBody>
            <a:bodyPr/>
            <a:lstStyle/>
            <a:p>
              <a:endParaRPr lang="es-CL"/>
            </a:p>
          </p:txBody>
        </p:sp>
        <p:sp>
          <p:nvSpPr>
            <p:cNvPr id="24" name="TextBox 24"/>
            <p:cNvSpPr txBox="1"/>
            <p:nvPr/>
          </p:nvSpPr>
          <p:spPr>
            <a:xfrm>
              <a:off x="76200" y="47625"/>
              <a:ext cx="660400" cy="688975"/>
            </a:xfrm>
            <a:prstGeom prst="rect">
              <a:avLst/>
            </a:prstGeom>
          </p:spPr>
          <p:txBody>
            <a:bodyPr lIns="50800" tIns="50800" rIns="50800" bIns="50800" rtlCol="0" anchor="ctr"/>
            <a:lstStyle/>
            <a:p>
              <a:pPr marL="0" lvl="0" indent="0" algn="ctr">
                <a:lnSpc>
                  <a:spcPts val="1960"/>
                </a:lnSpc>
                <a:spcBef>
                  <a:spcPct val="0"/>
                </a:spcBef>
              </a:pPr>
              <a:endParaRPr/>
            </a:p>
          </p:txBody>
        </p:sp>
      </p:grpSp>
      <p:grpSp>
        <p:nvGrpSpPr>
          <p:cNvPr id="25" name="Group 25"/>
          <p:cNvGrpSpPr/>
          <p:nvPr/>
        </p:nvGrpSpPr>
        <p:grpSpPr>
          <a:xfrm>
            <a:off x="5321414" y="4940125"/>
            <a:ext cx="1636425" cy="1636425"/>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F6F1"/>
            </a:solidFill>
          </p:spPr>
          <p:txBody>
            <a:bodyPr/>
            <a:lstStyle/>
            <a:p>
              <a:endParaRPr lang="es-CL"/>
            </a:p>
          </p:txBody>
        </p:sp>
        <p:sp>
          <p:nvSpPr>
            <p:cNvPr id="27" name="TextBox 27"/>
            <p:cNvSpPr txBox="1"/>
            <p:nvPr/>
          </p:nvSpPr>
          <p:spPr>
            <a:xfrm>
              <a:off x="76200" y="76200"/>
              <a:ext cx="660400" cy="660400"/>
            </a:xfrm>
            <a:prstGeom prst="rect">
              <a:avLst/>
            </a:prstGeom>
          </p:spPr>
          <p:txBody>
            <a:bodyPr lIns="50800" tIns="50800" rIns="50800" bIns="50800" rtlCol="0" anchor="ctr"/>
            <a:lstStyle/>
            <a:p>
              <a:pPr algn="ctr">
                <a:lnSpc>
                  <a:spcPts val="2266"/>
                </a:lnSpc>
              </a:pPr>
              <a:endParaRPr/>
            </a:p>
          </p:txBody>
        </p:sp>
      </p:grpSp>
      <p:grpSp>
        <p:nvGrpSpPr>
          <p:cNvPr id="28" name="Group 28"/>
          <p:cNvGrpSpPr/>
          <p:nvPr/>
        </p:nvGrpSpPr>
        <p:grpSpPr>
          <a:xfrm>
            <a:off x="5466607" y="5085319"/>
            <a:ext cx="1346037" cy="1346037"/>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BF6F1"/>
            </a:solidFill>
            <a:ln w="47625" cap="rnd">
              <a:solidFill>
                <a:srgbClr val="C4E0E1"/>
              </a:solidFill>
              <a:prstDash val="dash"/>
              <a:round/>
            </a:ln>
          </p:spPr>
          <p:txBody>
            <a:bodyPr/>
            <a:lstStyle/>
            <a:p>
              <a:endParaRPr lang="es-CL"/>
            </a:p>
          </p:txBody>
        </p:sp>
        <p:sp>
          <p:nvSpPr>
            <p:cNvPr id="30" name="TextBox 30"/>
            <p:cNvSpPr txBox="1"/>
            <p:nvPr/>
          </p:nvSpPr>
          <p:spPr>
            <a:xfrm>
              <a:off x="76200" y="47625"/>
              <a:ext cx="660400" cy="688975"/>
            </a:xfrm>
            <a:prstGeom prst="rect">
              <a:avLst/>
            </a:prstGeom>
          </p:spPr>
          <p:txBody>
            <a:bodyPr lIns="50800" tIns="50800" rIns="50800" bIns="50800" rtlCol="0" anchor="ctr"/>
            <a:lstStyle/>
            <a:p>
              <a:pPr marL="0" lvl="0" indent="0" algn="ctr">
                <a:lnSpc>
                  <a:spcPts val="1960"/>
                </a:lnSpc>
                <a:spcBef>
                  <a:spcPct val="0"/>
                </a:spcBef>
              </a:pPr>
              <a:endParaRPr/>
            </a:p>
          </p:txBody>
        </p:sp>
      </p:grpSp>
      <p:grpSp>
        <p:nvGrpSpPr>
          <p:cNvPr id="31" name="Group 31"/>
          <p:cNvGrpSpPr/>
          <p:nvPr/>
        </p:nvGrpSpPr>
        <p:grpSpPr>
          <a:xfrm>
            <a:off x="5321414" y="7629207"/>
            <a:ext cx="1636425" cy="1636425"/>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BF6F1"/>
            </a:solidFill>
          </p:spPr>
          <p:txBody>
            <a:bodyPr/>
            <a:lstStyle/>
            <a:p>
              <a:endParaRPr lang="es-CL"/>
            </a:p>
          </p:txBody>
        </p:sp>
        <p:sp>
          <p:nvSpPr>
            <p:cNvPr id="33" name="TextBox 33"/>
            <p:cNvSpPr txBox="1"/>
            <p:nvPr/>
          </p:nvSpPr>
          <p:spPr>
            <a:xfrm>
              <a:off x="76200" y="76200"/>
              <a:ext cx="660400" cy="660400"/>
            </a:xfrm>
            <a:prstGeom prst="rect">
              <a:avLst/>
            </a:prstGeom>
          </p:spPr>
          <p:txBody>
            <a:bodyPr lIns="50800" tIns="50800" rIns="50800" bIns="50800" rtlCol="0" anchor="ctr"/>
            <a:lstStyle/>
            <a:p>
              <a:pPr algn="ctr">
                <a:lnSpc>
                  <a:spcPts val="2266"/>
                </a:lnSpc>
              </a:pPr>
              <a:endParaRPr/>
            </a:p>
          </p:txBody>
        </p:sp>
      </p:grpSp>
      <p:grpSp>
        <p:nvGrpSpPr>
          <p:cNvPr id="34" name="Group 34"/>
          <p:cNvGrpSpPr/>
          <p:nvPr/>
        </p:nvGrpSpPr>
        <p:grpSpPr>
          <a:xfrm>
            <a:off x="5466607" y="7774401"/>
            <a:ext cx="1346037" cy="1346037"/>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lnTo>
                    <a:pt x="406400" y="0"/>
                  </a:lnTo>
                  <a:close/>
                </a:path>
              </a:pathLst>
            </a:custGeom>
            <a:solidFill>
              <a:srgbClr val="FBF6F1"/>
            </a:solidFill>
            <a:ln w="47625" cap="rnd">
              <a:solidFill>
                <a:srgbClr val="C4E0E1"/>
              </a:solidFill>
              <a:prstDash val="dash"/>
              <a:round/>
            </a:ln>
          </p:spPr>
          <p:txBody>
            <a:bodyPr/>
            <a:lstStyle/>
            <a:p>
              <a:endParaRPr lang="es-CL"/>
            </a:p>
          </p:txBody>
        </p:sp>
        <p:sp>
          <p:nvSpPr>
            <p:cNvPr id="36" name="TextBox 36"/>
            <p:cNvSpPr txBox="1"/>
            <p:nvPr/>
          </p:nvSpPr>
          <p:spPr>
            <a:xfrm>
              <a:off x="76200" y="47625"/>
              <a:ext cx="660400" cy="688975"/>
            </a:xfrm>
            <a:prstGeom prst="rect">
              <a:avLst/>
            </a:prstGeom>
          </p:spPr>
          <p:txBody>
            <a:bodyPr lIns="50800" tIns="50800" rIns="50800" bIns="50800" rtlCol="0" anchor="ctr"/>
            <a:lstStyle/>
            <a:p>
              <a:pPr marL="0" lvl="0" indent="0" algn="ctr">
                <a:lnSpc>
                  <a:spcPts val="1960"/>
                </a:lnSpc>
                <a:spcBef>
                  <a:spcPct val="0"/>
                </a:spcBef>
              </a:pPr>
              <a:endParaRPr/>
            </a:p>
          </p:txBody>
        </p:sp>
      </p:grpSp>
      <p:grpSp>
        <p:nvGrpSpPr>
          <p:cNvPr id="37" name="Group 37"/>
          <p:cNvGrpSpPr/>
          <p:nvPr/>
        </p:nvGrpSpPr>
        <p:grpSpPr>
          <a:xfrm>
            <a:off x="7316763" y="1979689"/>
            <a:ext cx="8788331" cy="2169638"/>
            <a:chOff x="0" y="0"/>
            <a:chExt cx="9761975" cy="2410008"/>
          </a:xfrm>
        </p:grpSpPr>
        <p:sp>
          <p:nvSpPr>
            <p:cNvPr id="38" name="Freeform 38"/>
            <p:cNvSpPr/>
            <p:nvPr/>
          </p:nvSpPr>
          <p:spPr>
            <a:xfrm>
              <a:off x="0" y="0"/>
              <a:ext cx="9761975" cy="2410008"/>
            </a:xfrm>
            <a:custGeom>
              <a:avLst/>
              <a:gdLst/>
              <a:ahLst/>
              <a:cxnLst/>
              <a:rect l="l" t="t" r="r" b="b"/>
              <a:pathLst>
                <a:path w="9761975" h="2410008">
                  <a:moveTo>
                    <a:pt x="33475" y="0"/>
                  </a:moveTo>
                  <a:lnTo>
                    <a:pt x="9728499" y="0"/>
                  </a:lnTo>
                  <a:cubicBezTo>
                    <a:pt x="9746987" y="0"/>
                    <a:pt x="9761975" y="14987"/>
                    <a:pt x="9761975" y="33475"/>
                  </a:cubicBezTo>
                  <a:lnTo>
                    <a:pt x="9761975" y="2376532"/>
                  </a:lnTo>
                  <a:cubicBezTo>
                    <a:pt x="9761975" y="2395020"/>
                    <a:pt x="9746987" y="2410008"/>
                    <a:pt x="9728499" y="2410008"/>
                  </a:cubicBezTo>
                  <a:lnTo>
                    <a:pt x="33475" y="2410008"/>
                  </a:lnTo>
                  <a:cubicBezTo>
                    <a:pt x="14987" y="2410008"/>
                    <a:pt x="0" y="2395020"/>
                    <a:pt x="0" y="2376532"/>
                  </a:cubicBezTo>
                  <a:lnTo>
                    <a:pt x="0" y="33475"/>
                  </a:lnTo>
                  <a:cubicBezTo>
                    <a:pt x="0" y="14987"/>
                    <a:pt x="14987" y="0"/>
                    <a:pt x="33475" y="0"/>
                  </a:cubicBezTo>
                  <a:close/>
                </a:path>
              </a:pathLst>
            </a:custGeom>
            <a:solidFill>
              <a:srgbClr val="FBF6F1"/>
            </a:solidFill>
          </p:spPr>
          <p:txBody>
            <a:bodyPr/>
            <a:lstStyle/>
            <a:p>
              <a:endParaRPr lang="es-CL"/>
            </a:p>
          </p:txBody>
        </p:sp>
        <p:sp>
          <p:nvSpPr>
            <p:cNvPr id="39" name="TextBox 39"/>
            <p:cNvSpPr txBox="1"/>
            <p:nvPr/>
          </p:nvSpPr>
          <p:spPr>
            <a:xfrm>
              <a:off x="0" y="-28575"/>
              <a:ext cx="9761975" cy="2438583"/>
            </a:xfrm>
            <a:prstGeom prst="rect">
              <a:avLst/>
            </a:prstGeom>
          </p:spPr>
          <p:txBody>
            <a:bodyPr lIns="50800" tIns="50800" rIns="50800" bIns="50800" rtlCol="0" anchor="ctr"/>
            <a:lstStyle/>
            <a:p>
              <a:pPr algn="ctr">
                <a:lnSpc>
                  <a:spcPts val="1960"/>
                </a:lnSpc>
                <a:spcBef>
                  <a:spcPct val="0"/>
                </a:spcBef>
              </a:pPr>
              <a:endParaRPr/>
            </a:p>
          </p:txBody>
        </p:sp>
      </p:grpSp>
      <p:grpSp>
        <p:nvGrpSpPr>
          <p:cNvPr id="40" name="Group 40"/>
          <p:cNvGrpSpPr/>
          <p:nvPr/>
        </p:nvGrpSpPr>
        <p:grpSpPr>
          <a:xfrm>
            <a:off x="7718844" y="2106332"/>
            <a:ext cx="8067865" cy="2028244"/>
            <a:chOff x="0" y="0"/>
            <a:chExt cx="8961689" cy="2252950"/>
          </a:xfrm>
        </p:grpSpPr>
        <p:sp>
          <p:nvSpPr>
            <p:cNvPr id="41" name="Freeform 41"/>
            <p:cNvSpPr/>
            <p:nvPr/>
          </p:nvSpPr>
          <p:spPr>
            <a:xfrm>
              <a:off x="0" y="0"/>
              <a:ext cx="8961689" cy="2252950"/>
            </a:xfrm>
            <a:custGeom>
              <a:avLst/>
              <a:gdLst/>
              <a:ahLst/>
              <a:cxnLst/>
              <a:rect l="l" t="t" r="r" b="b"/>
              <a:pathLst>
                <a:path w="8961689" h="2252950">
                  <a:moveTo>
                    <a:pt x="21111" y="0"/>
                  </a:moveTo>
                  <a:lnTo>
                    <a:pt x="8940578" y="0"/>
                  </a:lnTo>
                  <a:cubicBezTo>
                    <a:pt x="8946177" y="0"/>
                    <a:pt x="8951547" y="2224"/>
                    <a:pt x="8955506" y="6183"/>
                  </a:cubicBezTo>
                  <a:cubicBezTo>
                    <a:pt x="8959466" y="10142"/>
                    <a:pt x="8961689" y="15512"/>
                    <a:pt x="8961689" y="21111"/>
                  </a:cubicBezTo>
                  <a:lnTo>
                    <a:pt x="8961689" y="2231839"/>
                  </a:lnTo>
                  <a:cubicBezTo>
                    <a:pt x="8961689" y="2243498"/>
                    <a:pt x="8952237" y="2252950"/>
                    <a:pt x="8940578" y="2252950"/>
                  </a:cubicBezTo>
                  <a:lnTo>
                    <a:pt x="21111" y="2252950"/>
                  </a:lnTo>
                  <a:cubicBezTo>
                    <a:pt x="9452" y="2252950"/>
                    <a:pt x="0" y="2243498"/>
                    <a:pt x="0" y="2231839"/>
                  </a:cubicBezTo>
                  <a:lnTo>
                    <a:pt x="0" y="21111"/>
                  </a:lnTo>
                  <a:cubicBezTo>
                    <a:pt x="0" y="9452"/>
                    <a:pt x="9452" y="0"/>
                    <a:pt x="21111" y="0"/>
                  </a:cubicBezTo>
                  <a:close/>
                </a:path>
              </a:pathLst>
            </a:custGeom>
            <a:solidFill>
              <a:srgbClr val="FBF6F1"/>
            </a:solidFill>
            <a:ln w="47625" cap="rnd">
              <a:solidFill>
                <a:srgbClr val="C4E0E1"/>
              </a:solidFill>
              <a:prstDash val="dash"/>
              <a:round/>
            </a:ln>
          </p:spPr>
          <p:txBody>
            <a:bodyPr/>
            <a:lstStyle/>
            <a:p>
              <a:endParaRPr lang="es-CL"/>
            </a:p>
          </p:txBody>
        </p:sp>
        <p:sp>
          <p:nvSpPr>
            <p:cNvPr id="42" name="TextBox 42"/>
            <p:cNvSpPr txBox="1"/>
            <p:nvPr/>
          </p:nvSpPr>
          <p:spPr>
            <a:xfrm>
              <a:off x="0" y="-28575"/>
              <a:ext cx="8961689" cy="2281525"/>
            </a:xfrm>
            <a:prstGeom prst="rect">
              <a:avLst/>
            </a:prstGeom>
          </p:spPr>
          <p:txBody>
            <a:bodyPr lIns="50800" tIns="50800" rIns="50800" bIns="50800" rtlCol="0" anchor="ctr"/>
            <a:lstStyle/>
            <a:p>
              <a:pPr marL="0" lvl="0" indent="0" algn="ctr">
                <a:lnSpc>
                  <a:spcPts val="1960"/>
                </a:lnSpc>
                <a:spcBef>
                  <a:spcPct val="0"/>
                </a:spcBef>
              </a:pPr>
              <a:endParaRPr/>
            </a:p>
          </p:txBody>
        </p:sp>
      </p:grpSp>
      <p:sp>
        <p:nvSpPr>
          <p:cNvPr id="43" name="TextBox 43"/>
          <p:cNvSpPr txBox="1"/>
          <p:nvPr/>
        </p:nvSpPr>
        <p:spPr>
          <a:xfrm>
            <a:off x="5525478" y="2566139"/>
            <a:ext cx="1141985" cy="755650"/>
          </a:xfrm>
          <a:prstGeom prst="rect">
            <a:avLst/>
          </a:prstGeom>
        </p:spPr>
        <p:txBody>
          <a:bodyPr lIns="0" tIns="0" rIns="0" bIns="0" rtlCol="0" anchor="t">
            <a:spAutoFit/>
          </a:bodyPr>
          <a:lstStyle/>
          <a:p>
            <a:pPr algn="ctr">
              <a:lnSpc>
                <a:spcPts val="5150"/>
              </a:lnSpc>
            </a:pPr>
            <a:r>
              <a:rPr lang="en-US" sz="5000">
                <a:solidFill>
                  <a:srgbClr val="156669"/>
                </a:solidFill>
                <a:latin typeface="Codec Pro"/>
                <a:ea typeface="Codec Pro"/>
                <a:cs typeface="Codec Pro"/>
                <a:sym typeface="Codec Pro"/>
              </a:rPr>
              <a:t>01</a:t>
            </a:r>
          </a:p>
        </p:txBody>
      </p:sp>
      <p:sp>
        <p:nvSpPr>
          <p:cNvPr id="44" name="TextBox 44"/>
          <p:cNvSpPr txBox="1"/>
          <p:nvPr/>
        </p:nvSpPr>
        <p:spPr>
          <a:xfrm>
            <a:off x="5568634" y="5380512"/>
            <a:ext cx="1141985" cy="755650"/>
          </a:xfrm>
          <a:prstGeom prst="rect">
            <a:avLst/>
          </a:prstGeom>
        </p:spPr>
        <p:txBody>
          <a:bodyPr lIns="0" tIns="0" rIns="0" bIns="0" rtlCol="0" anchor="t">
            <a:spAutoFit/>
          </a:bodyPr>
          <a:lstStyle/>
          <a:p>
            <a:pPr algn="ctr">
              <a:lnSpc>
                <a:spcPts val="5150"/>
              </a:lnSpc>
            </a:pPr>
            <a:r>
              <a:rPr lang="en-US" sz="5000">
                <a:solidFill>
                  <a:srgbClr val="156669"/>
                </a:solidFill>
                <a:latin typeface="Codec Pro"/>
                <a:ea typeface="Codec Pro"/>
                <a:cs typeface="Codec Pro"/>
                <a:sym typeface="Codec Pro"/>
              </a:rPr>
              <a:t>02</a:t>
            </a:r>
          </a:p>
        </p:txBody>
      </p:sp>
      <p:sp>
        <p:nvSpPr>
          <p:cNvPr id="45" name="TextBox 45"/>
          <p:cNvSpPr txBox="1"/>
          <p:nvPr/>
        </p:nvSpPr>
        <p:spPr>
          <a:xfrm>
            <a:off x="5568634" y="8113106"/>
            <a:ext cx="1141985" cy="755650"/>
          </a:xfrm>
          <a:prstGeom prst="rect">
            <a:avLst/>
          </a:prstGeom>
        </p:spPr>
        <p:txBody>
          <a:bodyPr lIns="0" tIns="0" rIns="0" bIns="0" rtlCol="0" anchor="t">
            <a:spAutoFit/>
          </a:bodyPr>
          <a:lstStyle/>
          <a:p>
            <a:pPr algn="ctr">
              <a:lnSpc>
                <a:spcPts val="5150"/>
              </a:lnSpc>
            </a:pPr>
            <a:r>
              <a:rPr lang="en-US" sz="5000">
                <a:solidFill>
                  <a:srgbClr val="156669"/>
                </a:solidFill>
                <a:latin typeface="Codec Pro"/>
                <a:ea typeface="Codec Pro"/>
                <a:cs typeface="Codec Pro"/>
                <a:sym typeface="Codec Pro"/>
              </a:rPr>
              <a:t>03</a:t>
            </a:r>
          </a:p>
        </p:txBody>
      </p:sp>
      <p:sp>
        <p:nvSpPr>
          <p:cNvPr id="46" name="TextBox 46"/>
          <p:cNvSpPr txBox="1"/>
          <p:nvPr/>
        </p:nvSpPr>
        <p:spPr>
          <a:xfrm>
            <a:off x="8089263" y="2213795"/>
            <a:ext cx="7424006" cy="1441747"/>
          </a:xfrm>
          <a:prstGeom prst="rect">
            <a:avLst/>
          </a:prstGeom>
        </p:spPr>
        <p:txBody>
          <a:bodyPr lIns="0" tIns="0" rIns="0" bIns="0" rtlCol="0" anchor="t">
            <a:spAutoFit/>
          </a:bodyPr>
          <a:lstStyle/>
          <a:p>
            <a:pPr marL="0" lvl="0" indent="0" algn="just">
              <a:lnSpc>
                <a:spcPts val="2833"/>
              </a:lnSpc>
            </a:pPr>
            <a:r>
              <a:rPr lang="en-US" sz="2196">
                <a:solidFill>
                  <a:srgbClr val="156669"/>
                </a:solidFill>
                <a:latin typeface="Codec Pro"/>
                <a:ea typeface="Codec Pro"/>
                <a:cs typeface="Codec Pro"/>
                <a:sym typeface="Codec Pro"/>
              </a:rPr>
              <a:t>La minería de procesos permite reconstruir y analizar los flujos reales de atención a partir de datos clínicos digitales, identificando ineficiencias como demoras, repeticiones o uso inadecuado de insumos (4)</a:t>
            </a:r>
          </a:p>
        </p:txBody>
      </p:sp>
      <p:grpSp>
        <p:nvGrpSpPr>
          <p:cNvPr id="47" name="Group 47"/>
          <p:cNvGrpSpPr/>
          <p:nvPr/>
        </p:nvGrpSpPr>
        <p:grpSpPr>
          <a:xfrm>
            <a:off x="7316763" y="4554384"/>
            <a:ext cx="8788331" cy="2154887"/>
            <a:chOff x="0" y="0"/>
            <a:chExt cx="9761975" cy="2393623"/>
          </a:xfrm>
        </p:grpSpPr>
        <p:sp>
          <p:nvSpPr>
            <p:cNvPr id="48" name="Freeform 48"/>
            <p:cNvSpPr/>
            <p:nvPr/>
          </p:nvSpPr>
          <p:spPr>
            <a:xfrm>
              <a:off x="0" y="0"/>
              <a:ext cx="9761975" cy="2393623"/>
            </a:xfrm>
            <a:custGeom>
              <a:avLst/>
              <a:gdLst/>
              <a:ahLst/>
              <a:cxnLst/>
              <a:rect l="l" t="t" r="r" b="b"/>
              <a:pathLst>
                <a:path w="9761975" h="2393623">
                  <a:moveTo>
                    <a:pt x="33475" y="0"/>
                  </a:moveTo>
                  <a:lnTo>
                    <a:pt x="9728499" y="0"/>
                  </a:lnTo>
                  <a:cubicBezTo>
                    <a:pt x="9746987" y="0"/>
                    <a:pt x="9761975" y="14987"/>
                    <a:pt x="9761975" y="33475"/>
                  </a:cubicBezTo>
                  <a:lnTo>
                    <a:pt x="9761975" y="2360147"/>
                  </a:lnTo>
                  <a:cubicBezTo>
                    <a:pt x="9761975" y="2369026"/>
                    <a:pt x="9758448" y="2377540"/>
                    <a:pt x="9752170" y="2383818"/>
                  </a:cubicBezTo>
                  <a:cubicBezTo>
                    <a:pt x="9745892" y="2390096"/>
                    <a:pt x="9737378" y="2393623"/>
                    <a:pt x="9728499" y="2393623"/>
                  </a:cubicBezTo>
                  <a:lnTo>
                    <a:pt x="33475" y="2393623"/>
                  </a:lnTo>
                  <a:cubicBezTo>
                    <a:pt x="14987" y="2393623"/>
                    <a:pt x="0" y="2378635"/>
                    <a:pt x="0" y="2360147"/>
                  </a:cubicBezTo>
                  <a:lnTo>
                    <a:pt x="0" y="33475"/>
                  </a:lnTo>
                  <a:cubicBezTo>
                    <a:pt x="0" y="14987"/>
                    <a:pt x="14987" y="0"/>
                    <a:pt x="33475" y="0"/>
                  </a:cubicBezTo>
                  <a:close/>
                </a:path>
              </a:pathLst>
            </a:custGeom>
            <a:solidFill>
              <a:srgbClr val="FBF6F1"/>
            </a:solidFill>
          </p:spPr>
          <p:txBody>
            <a:bodyPr/>
            <a:lstStyle/>
            <a:p>
              <a:endParaRPr lang="es-CL"/>
            </a:p>
          </p:txBody>
        </p:sp>
        <p:sp>
          <p:nvSpPr>
            <p:cNvPr id="49" name="TextBox 49"/>
            <p:cNvSpPr txBox="1"/>
            <p:nvPr/>
          </p:nvSpPr>
          <p:spPr>
            <a:xfrm>
              <a:off x="0" y="-28575"/>
              <a:ext cx="9761975" cy="2422198"/>
            </a:xfrm>
            <a:prstGeom prst="rect">
              <a:avLst/>
            </a:prstGeom>
          </p:spPr>
          <p:txBody>
            <a:bodyPr lIns="50800" tIns="50800" rIns="50800" bIns="50800" rtlCol="0" anchor="ctr"/>
            <a:lstStyle/>
            <a:p>
              <a:pPr algn="ctr">
                <a:lnSpc>
                  <a:spcPts val="1960"/>
                </a:lnSpc>
                <a:spcBef>
                  <a:spcPct val="0"/>
                </a:spcBef>
              </a:pPr>
              <a:endParaRPr/>
            </a:p>
          </p:txBody>
        </p:sp>
      </p:grpSp>
      <p:grpSp>
        <p:nvGrpSpPr>
          <p:cNvPr id="50" name="Group 50"/>
          <p:cNvGrpSpPr/>
          <p:nvPr/>
        </p:nvGrpSpPr>
        <p:grpSpPr>
          <a:xfrm>
            <a:off x="7718844" y="4681027"/>
            <a:ext cx="8067865" cy="2028244"/>
            <a:chOff x="0" y="0"/>
            <a:chExt cx="8961689" cy="2252950"/>
          </a:xfrm>
        </p:grpSpPr>
        <p:sp>
          <p:nvSpPr>
            <p:cNvPr id="51" name="Freeform 51"/>
            <p:cNvSpPr/>
            <p:nvPr/>
          </p:nvSpPr>
          <p:spPr>
            <a:xfrm>
              <a:off x="0" y="0"/>
              <a:ext cx="8961689" cy="2252950"/>
            </a:xfrm>
            <a:custGeom>
              <a:avLst/>
              <a:gdLst/>
              <a:ahLst/>
              <a:cxnLst/>
              <a:rect l="l" t="t" r="r" b="b"/>
              <a:pathLst>
                <a:path w="8961689" h="2252950">
                  <a:moveTo>
                    <a:pt x="21111" y="0"/>
                  </a:moveTo>
                  <a:lnTo>
                    <a:pt x="8940578" y="0"/>
                  </a:lnTo>
                  <a:cubicBezTo>
                    <a:pt x="8946177" y="0"/>
                    <a:pt x="8951547" y="2224"/>
                    <a:pt x="8955506" y="6183"/>
                  </a:cubicBezTo>
                  <a:cubicBezTo>
                    <a:pt x="8959466" y="10142"/>
                    <a:pt x="8961689" y="15512"/>
                    <a:pt x="8961689" y="21111"/>
                  </a:cubicBezTo>
                  <a:lnTo>
                    <a:pt x="8961689" y="2231839"/>
                  </a:lnTo>
                  <a:cubicBezTo>
                    <a:pt x="8961689" y="2243498"/>
                    <a:pt x="8952237" y="2252950"/>
                    <a:pt x="8940578" y="2252950"/>
                  </a:cubicBezTo>
                  <a:lnTo>
                    <a:pt x="21111" y="2252950"/>
                  </a:lnTo>
                  <a:cubicBezTo>
                    <a:pt x="9452" y="2252950"/>
                    <a:pt x="0" y="2243498"/>
                    <a:pt x="0" y="2231839"/>
                  </a:cubicBezTo>
                  <a:lnTo>
                    <a:pt x="0" y="21111"/>
                  </a:lnTo>
                  <a:cubicBezTo>
                    <a:pt x="0" y="9452"/>
                    <a:pt x="9452" y="0"/>
                    <a:pt x="21111" y="0"/>
                  </a:cubicBezTo>
                  <a:close/>
                </a:path>
              </a:pathLst>
            </a:custGeom>
            <a:solidFill>
              <a:srgbClr val="FBF6F1"/>
            </a:solidFill>
            <a:ln w="47625" cap="rnd">
              <a:solidFill>
                <a:srgbClr val="C4E0E1"/>
              </a:solidFill>
              <a:prstDash val="dash"/>
              <a:round/>
            </a:ln>
          </p:spPr>
          <p:txBody>
            <a:bodyPr/>
            <a:lstStyle/>
            <a:p>
              <a:endParaRPr lang="es-CL"/>
            </a:p>
          </p:txBody>
        </p:sp>
        <p:sp>
          <p:nvSpPr>
            <p:cNvPr id="52" name="TextBox 52"/>
            <p:cNvSpPr txBox="1"/>
            <p:nvPr/>
          </p:nvSpPr>
          <p:spPr>
            <a:xfrm>
              <a:off x="0" y="-28575"/>
              <a:ext cx="8961689" cy="2281525"/>
            </a:xfrm>
            <a:prstGeom prst="rect">
              <a:avLst/>
            </a:prstGeom>
          </p:spPr>
          <p:txBody>
            <a:bodyPr lIns="50800" tIns="50800" rIns="50800" bIns="50800" rtlCol="0" anchor="ctr"/>
            <a:lstStyle/>
            <a:p>
              <a:pPr marL="0" lvl="0" indent="0" algn="ctr">
                <a:lnSpc>
                  <a:spcPts val="1960"/>
                </a:lnSpc>
                <a:spcBef>
                  <a:spcPct val="0"/>
                </a:spcBef>
              </a:pPr>
              <a:endParaRPr/>
            </a:p>
          </p:txBody>
        </p:sp>
      </p:grpSp>
      <p:sp>
        <p:nvSpPr>
          <p:cNvPr id="53" name="TextBox 53"/>
          <p:cNvSpPr txBox="1"/>
          <p:nvPr/>
        </p:nvSpPr>
        <p:spPr>
          <a:xfrm>
            <a:off x="8089263" y="4788490"/>
            <a:ext cx="7424006" cy="1441747"/>
          </a:xfrm>
          <a:prstGeom prst="rect">
            <a:avLst/>
          </a:prstGeom>
        </p:spPr>
        <p:txBody>
          <a:bodyPr lIns="0" tIns="0" rIns="0" bIns="0" rtlCol="0" anchor="t">
            <a:spAutoFit/>
          </a:bodyPr>
          <a:lstStyle/>
          <a:p>
            <a:pPr marL="0" lvl="0" indent="0" algn="just">
              <a:lnSpc>
                <a:spcPts val="2833"/>
              </a:lnSpc>
            </a:pPr>
            <a:r>
              <a:rPr lang="en-US" sz="2196">
                <a:solidFill>
                  <a:srgbClr val="156669"/>
                </a:solidFill>
                <a:latin typeface="Codec Pro"/>
                <a:ea typeface="Codec Pro"/>
                <a:cs typeface="Codec Pro"/>
                <a:sym typeface="Codec Pro"/>
              </a:rPr>
              <a:t>En salud, esta herramienta ha demostrado mejorar la trazabilidad, reducir tiempos improductivos y apoyar decisiones basadas en indicadores objetivos, fortaleciendo la gestión clínica y administrativa (4).</a:t>
            </a:r>
          </a:p>
        </p:txBody>
      </p:sp>
      <p:grpSp>
        <p:nvGrpSpPr>
          <p:cNvPr id="54" name="Group 54"/>
          <p:cNvGrpSpPr/>
          <p:nvPr/>
        </p:nvGrpSpPr>
        <p:grpSpPr>
          <a:xfrm>
            <a:off x="7316763" y="7046029"/>
            <a:ext cx="8788331" cy="2154887"/>
            <a:chOff x="0" y="0"/>
            <a:chExt cx="9761975" cy="2393623"/>
          </a:xfrm>
        </p:grpSpPr>
        <p:sp>
          <p:nvSpPr>
            <p:cNvPr id="55" name="Freeform 55"/>
            <p:cNvSpPr/>
            <p:nvPr/>
          </p:nvSpPr>
          <p:spPr>
            <a:xfrm>
              <a:off x="0" y="0"/>
              <a:ext cx="9761975" cy="2393623"/>
            </a:xfrm>
            <a:custGeom>
              <a:avLst/>
              <a:gdLst/>
              <a:ahLst/>
              <a:cxnLst/>
              <a:rect l="l" t="t" r="r" b="b"/>
              <a:pathLst>
                <a:path w="9761975" h="2393623">
                  <a:moveTo>
                    <a:pt x="33475" y="0"/>
                  </a:moveTo>
                  <a:lnTo>
                    <a:pt x="9728499" y="0"/>
                  </a:lnTo>
                  <a:cubicBezTo>
                    <a:pt x="9746987" y="0"/>
                    <a:pt x="9761975" y="14987"/>
                    <a:pt x="9761975" y="33475"/>
                  </a:cubicBezTo>
                  <a:lnTo>
                    <a:pt x="9761975" y="2360147"/>
                  </a:lnTo>
                  <a:cubicBezTo>
                    <a:pt x="9761975" y="2369026"/>
                    <a:pt x="9758448" y="2377540"/>
                    <a:pt x="9752170" y="2383818"/>
                  </a:cubicBezTo>
                  <a:cubicBezTo>
                    <a:pt x="9745892" y="2390096"/>
                    <a:pt x="9737378" y="2393623"/>
                    <a:pt x="9728499" y="2393623"/>
                  </a:cubicBezTo>
                  <a:lnTo>
                    <a:pt x="33475" y="2393623"/>
                  </a:lnTo>
                  <a:cubicBezTo>
                    <a:pt x="14987" y="2393623"/>
                    <a:pt x="0" y="2378635"/>
                    <a:pt x="0" y="2360147"/>
                  </a:cubicBezTo>
                  <a:lnTo>
                    <a:pt x="0" y="33475"/>
                  </a:lnTo>
                  <a:cubicBezTo>
                    <a:pt x="0" y="14987"/>
                    <a:pt x="14987" y="0"/>
                    <a:pt x="33475" y="0"/>
                  </a:cubicBezTo>
                  <a:close/>
                </a:path>
              </a:pathLst>
            </a:custGeom>
            <a:solidFill>
              <a:srgbClr val="FBF6F1"/>
            </a:solidFill>
          </p:spPr>
          <p:txBody>
            <a:bodyPr/>
            <a:lstStyle/>
            <a:p>
              <a:endParaRPr lang="es-CL"/>
            </a:p>
          </p:txBody>
        </p:sp>
        <p:sp>
          <p:nvSpPr>
            <p:cNvPr id="56" name="TextBox 56"/>
            <p:cNvSpPr txBox="1"/>
            <p:nvPr/>
          </p:nvSpPr>
          <p:spPr>
            <a:xfrm>
              <a:off x="0" y="-28575"/>
              <a:ext cx="9761975" cy="2422198"/>
            </a:xfrm>
            <a:prstGeom prst="rect">
              <a:avLst/>
            </a:prstGeom>
          </p:spPr>
          <p:txBody>
            <a:bodyPr lIns="50800" tIns="50800" rIns="50800" bIns="50800" rtlCol="0" anchor="ctr"/>
            <a:lstStyle/>
            <a:p>
              <a:pPr algn="ctr">
                <a:lnSpc>
                  <a:spcPts val="1960"/>
                </a:lnSpc>
                <a:spcBef>
                  <a:spcPct val="0"/>
                </a:spcBef>
              </a:pPr>
              <a:endParaRPr/>
            </a:p>
          </p:txBody>
        </p:sp>
      </p:grpSp>
      <p:grpSp>
        <p:nvGrpSpPr>
          <p:cNvPr id="57" name="Group 57"/>
          <p:cNvGrpSpPr/>
          <p:nvPr/>
        </p:nvGrpSpPr>
        <p:grpSpPr>
          <a:xfrm>
            <a:off x="7718844" y="7172672"/>
            <a:ext cx="8067865" cy="2028244"/>
            <a:chOff x="0" y="0"/>
            <a:chExt cx="8961689" cy="2252950"/>
          </a:xfrm>
        </p:grpSpPr>
        <p:sp>
          <p:nvSpPr>
            <p:cNvPr id="58" name="Freeform 58"/>
            <p:cNvSpPr/>
            <p:nvPr/>
          </p:nvSpPr>
          <p:spPr>
            <a:xfrm>
              <a:off x="0" y="0"/>
              <a:ext cx="8961689" cy="2252950"/>
            </a:xfrm>
            <a:custGeom>
              <a:avLst/>
              <a:gdLst/>
              <a:ahLst/>
              <a:cxnLst/>
              <a:rect l="l" t="t" r="r" b="b"/>
              <a:pathLst>
                <a:path w="8961689" h="2252950">
                  <a:moveTo>
                    <a:pt x="21111" y="0"/>
                  </a:moveTo>
                  <a:lnTo>
                    <a:pt x="8940578" y="0"/>
                  </a:lnTo>
                  <a:cubicBezTo>
                    <a:pt x="8946177" y="0"/>
                    <a:pt x="8951547" y="2224"/>
                    <a:pt x="8955506" y="6183"/>
                  </a:cubicBezTo>
                  <a:cubicBezTo>
                    <a:pt x="8959466" y="10142"/>
                    <a:pt x="8961689" y="15512"/>
                    <a:pt x="8961689" y="21111"/>
                  </a:cubicBezTo>
                  <a:lnTo>
                    <a:pt x="8961689" y="2231839"/>
                  </a:lnTo>
                  <a:cubicBezTo>
                    <a:pt x="8961689" y="2243498"/>
                    <a:pt x="8952237" y="2252950"/>
                    <a:pt x="8940578" y="2252950"/>
                  </a:cubicBezTo>
                  <a:lnTo>
                    <a:pt x="21111" y="2252950"/>
                  </a:lnTo>
                  <a:cubicBezTo>
                    <a:pt x="9452" y="2252950"/>
                    <a:pt x="0" y="2243498"/>
                    <a:pt x="0" y="2231839"/>
                  </a:cubicBezTo>
                  <a:lnTo>
                    <a:pt x="0" y="21111"/>
                  </a:lnTo>
                  <a:cubicBezTo>
                    <a:pt x="0" y="9452"/>
                    <a:pt x="9452" y="0"/>
                    <a:pt x="21111" y="0"/>
                  </a:cubicBezTo>
                  <a:close/>
                </a:path>
              </a:pathLst>
            </a:custGeom>
            <a:solidFill>
              <a:srgbClr val="FBF6F1"/>
            </a:solidFill>
            <a:ln w="47625" cap="rnd">
              <a:solidFill>
                <a:srgbClr val="C4E0E1"/>
              </a:solidFill>
              <a:prstDash val="dash"/>
              <a:round/>
            </a:ln>
          </p:spPr>
          <p:txBody>
            <a:bodyPr/>
            <a:lstStyle/>
            <a:p>
              <a:endParaRPr lang="es-CL"/>
            </a:p>
          </p:txBody>
        </p:sp>
        <p:sp>
          <p:nvSpPr>
            <p:cNvPr id="59" name="TextBox 59"/>
            <p:cNvSpPr txBox="1"/>
            <p:nvPr/>
          </p:nvSpPr>
          <p:spPr>
            <a:xfrm>
              <a:off x="0" y="-28575"/>
              <a:ext cx="8961689" cy="2281525"/>
            </a:xfrm>
            <a:prstGeom prst="rect">
              <a:avLst/>
            </a:prstGeom>
          </p:spPr>
          <p:txBody>
            <a:bodyPr lIns="50800" tIns="50800" rIns="50800" bIns="50800" rtlCol="0" anchor="ctr"/>
            <a:lstStyle/>
            <a:p>
              <a:pPr marL="0" lvl="0" indent="0" algn="ctr">
                <a:lnSpc>
                  <a:spcPts val="1960"/>
                </a:lnSpc>
                <a:spcBef>
                  <a:spcPct val="0"/>
                </a:spcBef>
              </a:pPr>
              <a:endParaRPr/>
            </a:p>
          </p:txBody>
        </p:sp>
      </p:grpSp>
      <p:sp>
        <p:nvSpPr>
          <p:cNvPr id="60" name="TextBox 60"/>
          <p:cNvSpPr txBox="1"/>
          <p:nvPr/>
        </p:nvSpPr>
        <p:spPr>
          <a:xfrm>
            <a:off x="8089263" y="7280135"/>
            <a:ext cx="7424006" cy="1794172"/>
          </a:xfrm>
          <a:prstGeom prst="rect">
            <a:avLst/>
          </a:prstGeom>
        </p:spPr>
        <p:txBody>
          <a:bodyPr lIns="0" tIns="0" rIns="0" bIns="0" rtlCol="0" anchor="t">
            <a:spAutoFit/>
          </a:bodyPr>
          <a:lstStyle/>
          <a:p>
            <a:pPr marL="0" lvl="0" indent="0" algn="just">
              <a:lnSpc>
                <a:spcPts val="2833"/>
              </a:lnSpc>
            </a:pPr>
            <a:r>
              <a:rPr lang="en-US" sz="2196">
                <a:solidFill>
                  <a:srgbClr val="156669"/>
                </a:solidFill>
                <a:latin typeface="Codec Pro"/>
                <a:ea typeface="Codec Pro"/>
                <a:cs typeface="Codec Pro"/>
                <a:sym typeface="Codec Pro"/>
              </a:rPr>
              <a:t>Su aplicación ha permitido mapear el recorrido completo del paciente, detectar actividades redundantes y proponer estandarizaciones para reducir costos (5). Su aplicación continúa limitada por la disponibilidad de recursos técnicos y humanos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5096" y="4149327"/>
            <a:ext cx="4322406" cy="1988344"/>
            <a:chOff x="0" y="0"/>
            <a:chExt cx="5763208" cy="2651126"/>
          </a:xfrm>
        </p:grpSpPr>
        <p:sp>
          <p:nvSpPr>
            <p:cNvPr id="3" name="Freeform 3"/>
            <p:cNvSpPr/>
            <p:nvPr/>
          </p:nvSpPr>
          <p:spPr>
            <a:xfrm>
              <a:off x="0" y="0"/>
              <a:ext cx="5763208" cy="2651126"/>
            </a:xfrm>
            <a:custGeom>
              <a:avLst/>
              <a:gdLst/>
              <a:ahLst/>
              <a:cxnLst/>
              <a:rect l="l" t="t" r="r" b="b"/>
              <a:pathLst>
                <a:path w="5763208" h="2651126">
                  <a:moveTo>
                    <a:pt x="0" y="0"/>
                  </a:moveTo>
                  <a:lnTo>
                    <a:pt x="5763208" y="0"/>
                  </a:lnTo>
                  <a:lnTo>
                    <a:pt x="5763208" y="2651126"/>
                  </a:lnTo>
                  <a:lnTo>
                    <a:pt x="0" y="2651126"/>
                  </a:lnTo>
                  <a:close/>
                </a:path>
              </a:pathLst>
            </a:custGeom>
            <a:solidFill>
              <a:srgbClr val="000000">
                <a:alpha val="0"/>
              </a:srgbClr>
            </a:solidFill>
          </p:spPr>
          <p:txBody>
            <a:bodyPr/>
            <a:lstStyle/>
            <a:p>
              <a:endParaRPr lang="es-CL"/>
            </a:p>
          </p:txBody>
        </p:sp>
        <p:sp>
          <p:nvSpPr>
            <p:cNvPr id="4" name="TextBox 4"/>
            <p:cNvSpPr txBox="1"/>
            <p:nvPr/>
          </p:nvSpPr>
          <p:spPr>
            <a:xfrm>
              <a:off x="0" y="171450"/>
              <a:ext cx="5763208" cy="2479676"/>
            </a:xfrm>
            <a:prstGeom prst="rect">
              <a:avLst/>
            </a:prstGeom>
          </p:spPr>
          <p:txBody>
            <a:bodyPr lIns="0" tIns="0" rIns="0" bIns="0" rtlCol="0" anchor="ctr"/>
            <a:lstStyle/>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Materiales</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y</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Métodos</a:t>
              </a:r>
            </a:p>
          </p:txBody>
        </p:sp>
      </p:grpSp>
      <p:grpSp>
        <p:nvGrpSpPr>
          <p:cNvPr id="5" name="Group 5"/>
          <p:cNvGrpSpPr>
            <a:grpSpLocks noChangeAspect="1"/>
          </p:cNvGrpSpPr>
          <p:nvPr/>
        </p:nvGrpSpPr>
        <p:grpSpPr>
          <a:xfrm>
            <a:off x="-3623384" y="-121804"/>
            <a:ext cx="8719433" cy="10530606"/>
            <a:chOff x="0" y="0"/>
            <a:chExt cx="8752114" cy="10570076"/>
          </a:xfrm>
        </p:grpSpPr>
        <p:sp>
          <p:nvSpPr>
            <p:cNvPr id="6" name="Freeform 6"/>
            <p:cNvSpPr/>
            <p:nvPr/>
          </p:nvSpPr>
          <p:spPr>
            <a:xfrm>
              <a:off x="0" y="0"/>
              <a:ext cx="8752078" cy="10570083"/>
            </a:xfrm>
            <a:custGeom>
              <a:avLst/>
              <a:gdLst/>
              <a:ahLst/>
              <a:cxnLst/>
              <a:rect l="l" t="t" r="r" b="b"/>
              <a:pathLst>
                <a:path w="8752078" h="10570083">
                  <a:moveTo>
                    <a:pt x="0" y="0"/>
                  </a:moveTo>
                  <a:lnTo>
                    <a:pt x="8752078" y="0"/>
                  </a:lnTo>
                  <a:lnTo>
                    <a:pt x="8752078" y="10570083"/>
                  </a:lnTo>
                  <a:lnTo>
                    <a:pt x="0" y="10570083"/>
                  </a:lnTo>
                  <a:lnTo>
                    <a:pt x="0" y="0"/>
                  </a:lnTo>
                  <a:close/>
                </a:path>
              </a:pathLst>
            </a:custGeom>
            <a:blipFill>
              <a:blip r:embed="rId2"/>
              <a:stretch>
                <a:fillRect l="-81249" r="-33458"/>
              </a:stretch>
            </a:blipFill>
          </p:spPr>
          <p:txBody>
            <a:bodyPr/>
            <a:lstStyle/>
            <a:p>
              <a:endParaRPr lang="es-CL"/>
            </a:p>
          </p:txBody>
        </p:sp>
      </p:grpSp>
      <p:grpSp>
        <p:nvGrpSpPr>
          <p:cNvPr id="7" name="Group 7"/>
          <p:cNvGrpSpPr/>
          <p:nvPr/>
        </p:nvGrpSpPr>
        <p:grpSpPr>
          <a:xfrm>
            <a:off x="0" y="3753850"/>
            <a:ext cx="6564086" cy="5168768"/>
            <a:chOff x="0" y="0"/>
            <a:chExt cx="8752114" cy="6891690"/>
          </a:xfrm>
        </p:grpSpPr>
        <p:sp>
          <p:nvSpPr>
            <p:cNvPr id="8" name="Freeform 8"/>
            <p:cNvSpPr/>
            <p:nvPr/>
          </p:nvSpPr>
          <p:spPr>
            <a:xfrm>
              <a:off x="0" y="0"/>
              <a:ext cx="8752144" cy="6891655"/>
            </a:xfrm>
            <a:custGeom>
              <a:avLst/>
              <a:gdLst/>
              <a:ahLst/>
              <a:cxnLst/>
              <a:rect l="l" t="t" r="r" b="b"/>
              <a:pathLst>
                <a:path w="8752144" h="6891655">
                  <a:moveTo>
                    <a:pt x="0" y="0"/>
                  </a:moveTo>
                  <a:lnTo>
                    <a:pt x="8752144" y="0"/>
                  </a:lnTo>
                  <a:lnTo>
                    <a:pt x="8752144" y="6891655"/>
                  </a:lnTo>
                  <a:lnTo>
                    <a:pt x="0" y="6891655"/>
                  </a:lnTo>
                  <a:close/>
                </a:path>
              </a:pathLst>
            </a:custGeom>
            <a:gradFill rotWithShape="1">
              <a:gsLst>
                <a:gs pos="0">
                  <a:srgbClr val="F6F8FC">
                    <a:alpha val="14276"/>
                  </a:srgbClr>
                </a:gs>
                <a:gs pos="100000">
                  <a:srgbClr val="FFFFFF">
                    <a:alpha val="100000"/>
                  </a:srgbClr>
                </a:gs>
              </a:gsLst>
              <a:lin ang="0"/>
            </a:gradFill>
          </p:spPr>
          <p:txBody>
            <a:bodyPr/>
            <a:lstStyle/>
            <a:p>
              <a:endParaRPr lang="es-CL"/>
            </a:p>
          </p:txBody>
        </p:sp>
      </p:grpSp>
      <p:grpSp>
        <p:nvGrpSpPr>
          <p:cNvPr id="9" name="Group 9"/>
          <p:cNvGrpSpPr/>
          <p:nvPr/>
        </p:nvGrpSpPr>
        <p:grpSpPr>
          <a:xfrm>
            <a:off x="432363" y="4768470"/>
            <a:ext cx="4663685" cy="1988345"/>
            <a:chOff x="0" y="0"/>
            <a:chExt cx="6218247" cy="2651126"/>
          </a:xfrm>
        </p:grpSpPr>
        <p:sp>
          <p:nvSpPr>
            <p:cNvPr id="10" name="Freeform 10"/>
            <p:cNvSpPr/>
            <p:nvPr/>
          </p:nvSpPr>
          <p:spPr>
            <a:xfrm>
              <a:off x="0" y="0"/>
              <a:ext cx="6218247" cy="2651126"/>
            </a:xfrm>
            <a:custGeom>
              <a:avLst/>
              <a:gdLst/>
              <a:ahLst/>
              <a:cxnLst/>
              <a:rect l="l" t="t" r="r" b="b"/>
              <a:pathLst>
                <a:path w="6218247" h="2651126">
                  <a:moveTo>
                    <a:pt x="0" y="0"/>
                  </a:moveTo>
                  <a:lnTo>
                    <a:pt x="6218247" y="0"/>
                  </a:lnTo>
                  <a:lnTo>
                    <a:pt x="6218247" y="2651126"/>
                  </a:lnTo>
                  <a:lnTo>
                    <a:pt x="0" y="2651126"/>
                  </a:lnTo>
                  <a:close/>
                </a:path>
              </a:pathLst>
            </a:custGeom>
            <a:solidFill>
              <a:srgbClr val="000000">
                <a:alpha val="0"/>
              </a:srgbClr>
            </a:solidFill>
          </p:spPr>
          <p:txBody>
            <a:bodyPr/>
            <a:lstStyle/>
            <a:p>
              <a:endParaRPr lang="es-CL"/>
            </a:p>
          </p:txBody>
        </p:sp>
        <p:sp>
          <p:nvSpPr>
            <p:cNvPr id="11" name="TextBox 11"/>
            <p:cNvSpPr txBox="1"/>
            <p:nvPr/>
          </p:nvSpPr>
          <p:spPr>
            <a:xfrm>
              <a:off x="0" y="-28575"/>
              <a:ext cx="6218247" cy="2679701"/>
            </a:xfrm>
            <a:prstGeom prst="rect">
              <a:avLst/>
            </a:prstGeom>
          </p:spPr>
          <p:txBody>
            <a:bodyPr lIns="0" tIns="0" rIns="0" bIns="0" rtlCol="0" anchor="ctr"/>
            <a:lstStyle/>
            <a:p>
              <a:pPr algn="r">
                <a:lnSpc>
                  <a:spcPts val="6415"/>
                </a:lnSpc>
              </a:pPr>
              <a:r>
                <a:rPr lang="en-US" sz="5940" b="1">
                  <a:solidFill>
                    <a:srgbClr val="003C58"/>
                  </a:solidFill>
                  <a:latin typeface="Codec Pro Bold"/>
                  <a:ea typeface="Codec Pro Bold"/>
                  <a:cs typeface="Codec Pro Bold"/>
                  <a:sym typeface="Codec Pro Bold"/>
                </a:rPr>
                <a:t>Objetivos</a:t>
              </a:r>
            </a:p>
          </p:txBody>
        </p:sp>
      </p:grpSp>
      <p:grpSp>
        <p:nvGrpSpPr>
          <p:cNvPr id="12" name="Group 12"/>
          <p:cNvGrpSpPr/>
          <p:nvPr/>
        </p:nvGrpSpPr>
        <p:grpSpPr>
          <a:xfrm>
            <a:off x="17918265" y="2359437"/>
            <a:ext cx="369735" cy="7927563"/>
            <a:chOff x="0" y="0"/>
            <a:chExt cx="492980" cy="10570084"/>
          </a:xfrm>
        </p:grpSpPr>
        <p:sp>
          <p:nvSpPr>
            <p:cNvPr id="13" name="Freeform 13"/>
            <p:cNvSpPr/>
            <p:nvPr/>
          </p:nvSpPr>
          <p:spPr>
            <a:xfrm>
              <a:off x="0" y="0"/>
              <a:ext cx="493014" cy="10570083"/>
            </a:xfrm>
            <a:custGeom>
              <a:avLst/>
              <a:gdLst/>
              <a:ahLst/>
              <a:cxnLst/>
              <a:rect l="l" t="t" r="r" b="b"/>
              <a:pathLst>
                <a:path w="493014" h="10570083">
                  <a:moveTo>
                    <a:pt x="0" y="0"/>
                  </a:moveTo>
                  <a:lnTo>
                    <a:pt x="493014" y="0"/>
                  </a:lnTo>
                  <a:lnTo>
                    <a:pt x="493014" y="10570083"/>
                  </a:lnTo>
                  <a:lnTo>
                    <a:pt x="0" y="10570083"/>
                  </a:lnTo>
                  <a:close/>
                </a:path>
              </a:pathLst>
            </a:custGeom>
            <a:solidFill>
              <a:srgbClr val="378389"/>
            </a:solidFill>
          </p:spPr>
          <p:txBody>
            <a:bodyPr/>
            <a:lstStyle/>
            <a:p>
              <a:endParaRPr lang="es-CL"/>
            </a:p>
          </p:txBody>
        </p:sp>
      </p:grpSp>
      <p:grpSp>
        <p:nvGrpSpPr>
          <p:cNvPr id="14" name="Group 14"/>
          <p:cNvGrpSpPr/>
          <p:nvPr/>
        </p:nvGrpSpPr>
        <p:grpSpPr>
          <a:xfrm>
            <a:off x="2182232" y="0"/>
            <a:ext cx="13551399" cy="1979690"/>
            <a:chOff x="0" y="0"/>
            <a:chExt cx="18068532" cy="2639586"/>
          </a:xfrm>
        </p:grpSpPr>
        <p:sp>
          <p:nvSpPr>
            <p:cNvPr id="15" name="Freeform 15"/>
            <p:cNvSpPr/>
            <p:nvPr/>
          </p:nvSpPr>
          <p:spPr>
            <a:xfrm>
              <a:off x="0" y="0"/>
              <a:ext cx="18068544" cy="2639568"/>
            </a:xfrm>
            <a:custGeom>
              <a:avLst/>
              <a:gdLst/>
              <a:ahLst/>
              <a:cxnLst/>
              <a:rect l="l" t="t" r="r" b="b"/>
              <a:pathLst>
                <a:path w="18068544" h="2639568">
                  <a:moveTo>
                    <a:pt x="0" y="0"/>
                  </a:moveTo>
                  <a:lnTo>
                    <a:pt x="18068544" y="0"/>
                  </a:lnTo>
                  <a:lnTo>
                    <a:pt x="18068544" y="2639568"/>
                  </a:lnTo>
                  <a:lnTo>
                    <a:pt x="0" y="2639568"/>
                  </a:lnTo>
                  <a:close/>
                </a:path>
              </a:pathLst>
            </a:custGeom>
            <a:solidFill>
              <a:srgbClr val="003C58"/>
            </a:solidFill>
          </p:spPr>
          <p:txBody>
            <a:bodyPr/>
            <a:lstStyle/>
            <a:p>
              <a:endParaRPr lang="es-CL"/>
            </a:p>
          </p:txBody>
        </p:sp>
      </p:grpSp>
      <p:sp>
        <p:nvSpPr>
          <p:cNvPr id="16" name="Freeform 16"/>
          <p:cNvSpPr/>
          <p:nvPr/>
        </p:nvSpPr>
        <p:spPr>
          <a:xfrm>
            <a:off x="2387466" y="136464"/>
            <a:ext cx="12760831" cy="1706761"/>
          </a:xfrm>
          <a:custGeom>
            <a:avLst/>
            <a:gdLst/>
            <a:ahLst/>
            <a:cxnLst/>
            <a:rect l="l" t="t" r="r" b="b"/>
            <a:pathLst>
              <a:path w="12760831" h="1706761">
                <a:moveTo>
                  <a:pt x="0" y="0"/>
                </a:moveTo>
                <a:lnTo>
                  <a:pt x="12760831" y="0"/>
                </a:lnTo>
                <a:lnTo>
                  <a:pt x="12760831" y="1706761"/>
                </a:lnTo>
                <a:lnTo>
                  <a:pt x="0" y="1706761"/>
                </a:lnTo>
                <a:lnTo>
                  <a:pt x="0" y="0"/>
                </a:lnTo>
                <a:close/>
              </a:path>
            </a:pathLst>
          </a:custGeom>
          <a:blipFill>
            <a:blip r:embed="rId3"/>
            <a:stretch>
              <a:fillRect/>
            </a:stretch>
          </a:blipFill>
        </p:spPr>
        <p:txBody>
          <a:bodyPr/>
          <a:lstStyle/>
          <a:p>
            <a:endParaRPr lang="es-CL"/>
          </a:p>
        </p:txBody>
      </p:sp>
      <p:grpSp>
        <p:nvGrpSpPr>
          <p:cNvPr id="17" name="Group 17"/>
          <p:cNvGrpSpPr/>
          <p:nvPr/>
        </p:nvGrpSpPr>
        <p:grpSpPr>
          <a:xfrm>
            <a:off x="5096048" y="4627793"/>
            <a:ext cx="6043202" cy="2182760"/>
            <a:chOff x="0" y="0"/>
            <a:chExt cx="5470564" cy="1975928"/>
          </a:xfrm>
        </p:grpSpPr>
        <p:sp>
          <p:nvSpPr>
            <p:cNvPr id="18" name="Freeform 18"/>
            <p:cNvSpPr/>
            <p:nvPr/>
          </p:nvSpPr>
          <p:spPr>
            <a:xfrm>
              <a:off x="0" y="0"/>
              <a:ext cx="5470564" cy="1975927"/>
            </a:xfrm>
            <a:custGeom>
              <a:avLst/>
              <a:gdLst/>
              <a:ahLst/>
              <a:cxnLst/>
              <a:rect l="l" t="t" r="r" b="b"/>
              <a:pathLst>
                <a:path w="5470564" h="1975927">
                  <a:moveTo>
                    <a:pt x="48682" y="0"/>
                  </a:moveTo>
                  <a:lnTo>
                    <a:pt x="5421883" y="0"/>
                  </a:lnTo>
                  <a:cubicBezTo>
                    <a:pt x="5434794" y="0"/>
                    <a:pt x="5447176" y="5129"/>
                    <a:pt x="5456306" y="14259"/>
                  </a:cubicBezTo>
                  <a:cubicBezTo>
                    <a:pt x="5465435" y="23388"/>
                    <a:pt x="5470564" y="35770"/>
                    <a:pt x="5470564" y="48682"/>
                  </a:cubicBezTo>
                  <a:lnTo>
                    <a:pt x="5470564" y="1927246"/>
                  </a:lnTo>
                  <a:cubicBezTo>
                    <a:pt x="5470564" y="1954132"/>
                    <a:pt x="5448769" y="1975927"/>
                    <a:pt x="5421883" y="1975927"/>
                  </a:cubicBezTo>
                  <a:lnTo>
                    <a:pt x="48682" y="1975927"/>
                  </a:lnTo>
                  <a:cubicBezTo>
                    <a:pt x="21796" y="1975927"/>
                    <a:pt x="0" y="1954132"/>
                    <a:pt x="0" y="1927246"/>
                  </a:cubicBezTo>
                  <a:lnTo>
                    <a:pt x="0" y="48682"/>
                  </a:lnTo>
                  <a:cubicBezTo>
                    <a:pt x="0" y="21796"/>
                    <a:pt x="21796" y="0"/>
                    <a:pt x="48682" y="0"/>
                  </a:cubicBezTo>
                  <a:close/>
                </a:path>
              </a:pathLst>
            </a:custGeom>
            <a:solidFill>
              <a:srgbClr val="5BAEB2"/>
            </a:solidFill>
          </p:spPr>
          <p:txBody>
            <a:bodyPr/>
            <a:lstStyle/>
            <a:p>
              <a:endParaRPr lang="es-CL"/>
            </a:p>
          </p:txBody>
        </p:sp>
        <p:sp>
          <p:nvSpPr>
            <p:cNvPr id="19" name="TextBox 19"/>
            <p:cNvSpPr txBox="1"/>
            <p:nvPr/>
          </p:nvSpPr>
          <p:spPr>
            <a:xfrm>
              <a:off x="0" y="-28575"/>
              <a:ext cx="5470564" cy="2004503"/>
            </a:xfrm>
            <a:prstGeom prst="rect">
              <a:avLst/>
            </a:prstGeom>
          </p:spPr>
          <p:txBody>
            <a:bodyPr lIns="50800" tIns="50800" rIns="50800" bIns="50800" rtlCol="0" anchor="ctr"/>
            <a:lstStyle/>
            <a:p>
              <a:pPr algn="ctr">
                <a:lnSpc>
                  <a:spcPts val="1960"/>
                </a:lnSpc>
                <a:spcBef>
                  <a:spcPct val="0"/>
                </a:spcBef>
              </a:pPr>
              <a:endParaRPr/>
            </a:p>
          </p:txBody>
        </p:sp>
      </p:grpSp>
      <p:grpSp>
        <p:nvGrpSpPr>
          <p:cNvPr id="20" name="Group 20"/>
          <p:cNvGrpSpPr/>
          <p:nvPr/>
        </p:nvGrpSpPr>
        <p:grpSpPr>
          <a:xfrm>
            <a:off x="5273811" y="4801743"/>
            <a:ext cx="5687676" cy="1834860"/>
            <a:chOff x="0" y="0"/>
            <a:chExt cx="5148727" cy="1660993"/>
          </a:xfrm>
        </p:grpSpPr>
        <p:sp>
          <p:nvSpPr>
            <p:cNvPr id="21" name="Freeform 21"/>
            <p:cNvSpPr/>
            <p:nvPr/>
          </p:nvSpPr>
          <p:spPr>
            <a:xfrm>
              <a:off x="0" y="0"/>
              <a:ext cx="5148726" cy="1660993"/>
            </a:xfrm>
            <a:custGeom>
              <a:avLst/>
              <a:gdLst/>
              <a:ahLst/>
              <a:cxnLst/>
              <a:rect l="l" t="t" r="r" b="b"/>
              <a:pathLst>
                <a:path w="5148726" h="1660993">
                  <a:moveTo>
                    <a:pt x="29946" y="0"/>
                  </a:moveTo>
                  <a:lnTo>
                    <a:pt x="5118781" y="0"/>
                  </a:lnTo>
                  <a:cubicBezTo>
                    <a:pt x="5135319" y="0"/>
                    <a:pt x="5148726" y="13407"/>
                    <a:pt x="5148726" y="29946"/>
                  </a:cubicBezTo>
                  <a:lnTo>
                    <a:pt x="5148726" y="1631047"/>
                  </a:lnTo>
                  <a:cubicBezTo>
                    <a:pt x="5148726" y="1647586"/>
                    <a:pt x="5135319" y="1660993"/>
                    <a:pt x="5118781" y="1660993"/>
                  </a:cubicBezTo>
                  <a:lnTo>
                    <a:pt x="29946" y="1660993"/>
                  </a:lnTo>
                  <a:cubicBezTo>
                    <a:pt x="22004" y="1660993"/>
                    <a:pt x="14387" y="1657838"/>
                    <a:pt x="8771" y="1652222"/>
                  </a:cubicBezTo>
                  <a:cubicBezTo>
                    <a:pt x="3155" y="1646606"/>
                    <a:pt x="0" y="1638989"/>
                    <a:pt x="0" y="1631047"/>
                  </a:cubicBezTo>
                  <a:lnTo>
                    <a:pt x="0" y="29946"/>
                  </a:lnTo>
                  <a:cubicBezTo>
                    <a:pt x="0" y="13407"/>
                    <a:pt x="13407" y="0"/>
                    <a:pt x="29946" y="0"/>
                  </a:cubicBezTo>
                  <a:close/>
                </a:path>
              </a:pathLst>
            </a:custGeom>
            <a:solidFill>
              <a:srgbClr val="000000">
                <a:alpha val="0"/>
              </a:srgbClr>
            </a:solidFill>
            <a:ln w="57150" cap="rnd">
              <a:solidFill>
                <a:srgbClr val="FBF6F1"/>
              </a:solidFill>
              <a:prstDash val="dash"/>
              <a:round/>
            </a:ln>
          </p:spPr>
          <p:txBody>
            <a:bodyPr/>
            <a:lstStyle/>
            <a:p>
              <a:endParaRPr lang="es-CL"/>
            </a:p>
          </p:txBody>
        </p:sp>
        <p:sp>
          <p:nvSpPr>
            <p:cNvPr id="22" name="TextBox 22"/>
            <p:cNvSpPr txBox="1"/>
            <p:nvPr/>
          </p:nvSpPr>
          <p:spPr>
            <a:xfrm>
              <a:off x="0" y="-28575"/>
              <a:ext cx="5148727" cy="1689568"/>
            </a:xfrm>
            <a:prstGeom prst="rect">
              <a:avLst/>
            </a:prstGeom>
          </p:spPr>
          <p:txBody>
            <a:bodyPr lIns="50800" tIns="50800" rIns="50800" bIns="50800" rtlCol="0" anchor="ctr"/>
            <a:lstStyle/>
            <a:p>
              <a:pPr algn="ctr">
                <a:lnSpc>
                  <a:spcPts val="1960"/>
                </a:lnSpc>
                <a:spcBef>
                  <a:spcPct val="0"/>
                </a:spcBef>
              </a:pPr>
              <a:endParaRPr/>
            </a:p>
          </p:txBody>
        </p:sp>
      </p:grpSp>
      <p:grpSp>
        <p:nvGrpSpPr>
          <p:cNvPr id="23" name="Group 23"/>
          <p:cNvGrpSpPr/>
          <p:nvPr/>
        </p:nvGrpSpPr>
        <p:grpSpPr>
          <a:xfrm>
            <a:off x="8196895" y="7532943"/>
            <a:ext cx="5687676" cy="1834860"/>
            <a:chOff x="0" y="0"/>
            <a:chExt cx="5148727" cy="1660993"/>
          </a:xfrm>
        </p:grpSpPr>
        <p:sp>
          <p:nvSpPr>
            <p:cNvPr id="24" name="Freeform 24"/>
            <p:cNvSpPr/>
            <p:nvPr/>
          </p:nvSpPr>
          <p:spPr>
            <a:xfrm>
              <a:off x="0" y="0"/>
              <a:ext cx="5148726" cy="1660993"/>
            </a:xfrm>
            <a:custGeom>
              <a:avLst/>
              <a:gdLst/>
              <a:ahLst/>
              <a:cxnLst/>
              <a:rect l="l" t="t" r="r" b="b"/>
              <a:pathLst>
                <a:path w="5148726" h="1660993">
                  <a:moveTo>
                    <a:pt x="29946" y="0"/>
                  </a:moveTo>
                  <a:lnTo>
                    <a:pt x="5118781" y="0"/>
                  </a:lnTo>
                  <a:cubicBezTo>
                    <a:pt x="5135319" y="0"/>
                    <a:pt x="5148726" y="13407"/>
                    <a:pt x="5148726" y="29946"/>
                  </a:cubicBezTo>
                  <a:lnTo>
                    <a:pt x="5148726" y="1631047"/>
                  </a:lnTo>
                  <a:cubicBezTo>
                    <a:pt x="5148726" y="1647586"/>
                    <a:pt x="5135319" y="1660993"/>
                    <a:pt x="5118781" y="1660993"/>
                  </a:cubicBezTo>
                  <a:lnTo>
                    <a:pt x="29946" y="1660993"/>
                  </a:lnTo>
                  <a:cubicBezTo>
                    <a:pt x="22004" y="1660993"/>
                    <a:pt x="14387" y="1657838"/>
                    <a:pt x="8771" y="1652222"/>
                  </a:cubicBezTo>
                  <a:cubicBezTo>
                    <a:pt x="3155" y="1646606"/>
                    <a:pt x="0" y="1638989"/>
                    <a:pt x="0" y="1631047"/>
                  </a:cubicBezTo>
                  <a:lnTo>
                    <a:pt x="0" y="29946"/>
                  </a:lnTo>
                  <a:cubicBezTo>
                    <a:pt x="0" y="13407"/>
                    <a:pt x="13407" y="0"/>
                    <a:pt x="29946" y="0"/>
                  </a:cubicBezTo>
                  <a:close/>
                </a:path>
              </a:pathLst>
            </a:custGeom>
            <a:solidFill>
              <a:srgbClr val="000000">
                <a:alpha val="0"/>
              </a:srgbClr>
            </a:solidFill>
            <a:ln w="57150" cap="rnd">
              <a:solidFill>
                <a:srgbClr val="FBF6F1"/>
              </a:solidFill>
              <a:prstDash val="dash"/>
              <a:round/>
            </a:ln>
          </p:spPr>
          <p:txBody>
            <a:bodyPr/>
            <a:lstStyle/>
            <a:p>
              <a:endParaRPr lang="es-CL"/>
            </a:p>
          </p:txBody>
        </p:sp>
        <p:sp>
          <p:nvSpPr>
            <p:cNvPr id="25" name="TextBox 25"/>
            <p:cNvSpPr txBox="1"/>
            <p:nvPr/>
          </p:nvSpPr>
          <p:spPr>
            <a:xfrm>
              <a:off x="0" y="-28575"/>
              <a:ext cx="5148727" cy="1689568"/>
            </a:xfrm>
            <a:prstGeom prst="rect">
              <a:avLst/>
            </a:prstGeom>
          </p:spPr>
          <p:txBody>
            <a:bodyPr lIns="50800" tIns="50800" rIns="50800" bIns="50800" rtlCol="0" anchor="ctr"/>
            <a:lstStyle/>
            <a:p>
              <a:pPr algn="ctr">
                <a:lnSpc>
                  <a:spcPts val="1960"/>
                </a:lnSpc>
                <a:spcBef>
                  <a:spcPct val="0"/>
                </a:spcBef>
              </a:pPr>
              <a:endParaRPr/>
            </a:p>
          </p:txBody>
        </p:sp>
      </p:grpSp>
      <p:grpSp>
        <p:nvGrpSpPr>
          <p:cNvPr id="26" name="Group 26"/>
          <p:cNvGrpSpPr/>
          <p:nvPr/>
        </p:nvGrpSpPr>
        <p:grpSpPr>
          <a:xfrm>
            <a:off x="8019131" y="7358993"/>
            <a:ext cx="6043202" cy="2182760"/>
            <a:chOff x="0" y="0"/>
            <a:chExt cx="5470564" cy="1975928"/>
          </a:xfrm>
        </p:grpSpPr>
        <p:sp>
          <p:nvSpPr>
            <p:cNvPr id="27" name="Freeform 27"/>
            <p:cNvSpPr/>
            <p:nvPr/>
          </p:nvSpPr>
          <p:spPr>
            <a:xfrm>
              <a:off x="0" y="0"/>
              <a:ext cx="5470564" cy="1975927"/>
            </a:xfrm>
            <a:custGeom>
              <a:avLst/>
              <a:gdLst/>
              <a:ahLst/>
              <a:cxnLst/>
              <a:rect l="l" t="t" r="r" b="b"/>
              <a:pathLst>
                <a:path w="5470564" h="1975927">
                  <a:moveTo>
                    <a:pt x="48682" y="0"/>
                  </a:moveTo>
                  <a:lnTo>
                    <a:pt x="5421883" y="0"/>
                  </a:lnTo>
                  <a:cubicBezTo>
                    <a:pt x="5434794" y="0"/>
                    <a:pt x="5447176" y="5129"/>
                    <a:pt x="5456306" y="14259"/>
                  </a:cubicBezTo>
                  <a:cubicBezTo>
                    <a:pt x="5465435" y="23388"/>
                    <a:pt x="5470564" y="35770"/>
                    <a:pt x="5470564" y="48682"/>
                  </a:cubicBezTo>
                  <a:lnTo>
                    <a:pt x="5470564" y="1927246"/>
                  </a:lnTo>
                  <a:cubicBezTo>
                    <a:pt x="5470564" y="1954132"/>
                    <a:pt x="5448769" y="1975927"/>
                    <a:pt x="5421883" y="1975927"/>
                  </a:cubicBezTo>
                  <a:lnTo>
                    <a:pt x="48682" y="1975927"/>
                  </a:lnTo>
                  <a:cubicBezTo>
                    <a:pt x="21796" y="1975927"/>
                    <a:pt x="0" y="1954132"/>
                    <a:pt x="0" y="1927246"/>
                  </a:cubicBezTo>
                  <a:lnTo>
                    <a:pt x="0" y="48682"/>
                  </a:lnTo>
                  <a:cubicBezTo>
                    <a:pt x="0" y="21796"/>
                    <a:pt x="21796" y="0"/>
                    <a:pt x="48682" y="0"/>
                  </a:cubicBezTo>
                  <a:close/>
                </a:path>
              </a:pathLst>
            </a:custGeom>
            <a:solidFill>
              <a:srgbClr val="5BAEB2"/>
            </a:solidFill>
          </p:spPr>
          <p:txBody>
            <a:bodyPr/>
            <a:lstStyle/>
            <a:p>
              <a:endParaRPr lang="es-CL"/>
            </a:p>
          </p:txBody>
        </p:sp>
        <p:sp>
          <p:nvSpPr>
            <p:cNvPr id="28" name="TextBox 28"/>
            <p:cNvSpPr txBox="1"/>
            <p:nvPr/>
          </p:nvSpPr>
          <p:spPr>
            <a:xfrm>
              <a:off x="0" y="-28575"/>
              <a:ext cx="5470564" cy="2004503"/>
            </a:xfrm>
            <a:prstGeom prst="rect">
              <a:avLst/>
            </a:prstGeom>
          </p:spPr>
          <p:txBody>
            <a:bodyPr lIns="50800" tIns="50800" rIns="50800" bIns="50800" rtlCol="0" anchor="ctr"/>
            <a:lstStyle/>
            <a:p>
              <a:pPr algn="ctr">
                <a:lnSpc>
                  <a:spcPts val="1960"/>
                </a:lnSpc>
                <a:spcBef>
                  <a:spcPct val="0"/>
                </a:spcBef>
              </a:pPr>
              <a:endParaRPr/>
            </a:p>
          </p:txBody>
        </p:sp>
      </p:grpSp>
      <p:sp>
        <p:nvSpPr>
          <p:cNvPr id="29" name="TextBox 29"/>
          <p:cNvSpPr txBox="1"/>
          <p:nvPr/>
        </p:nvSpPr>
        <p:spPr>
          <a:xfrm>
            <a:off x="8259899" y="8144181"/>
            <a:ext cx="1068711" cy="824066"/>
          </a:xfrm>
          <a:prstGeom prst="rect">
            <a:avLst/>
          </a:prstGeom>
        </p:spPr>
        <p:txBody>
          <a:bodyPr lIns="0" tIns="0" rIns="0" bIns="0" rtlCol="0" anchor="t">
            <a:spAutoFit/>
          </a:bodyPr>
          <a:lstStyle/>
          <a:p>
            <a:pPr marL="0" lvl="0" indent="0" algn="ctr">
              <a:lnSpc>
                <a:spcPts val="5419"/>
              </a:lnSpc>
              <a:spcBef>
                <a:spcPct val="0"/>
              </a:spcBef>
            </a:pPr>
            <a:r>
              <a:rPr lang="en-US" sz="5890" spc="-241">
                <a:solidFill>
                  <a:srgbClr val="FBF6F1"/>
                </a:solidFill>
                <a:latin typeface="Codec Pro"/>
                <a:ea typeface="Codec Pro"/>
                <a:cs typeface="Codec Pro"/>
                <a:sym typeface="Codec Pro"/>
              </a:rPr>
              <a:t>03</a:t>
            </a:r>
          </a:p>
        </p:txBody>
      </p:sp>
      <p:sp>
        <p:nvSpPr>
          <p:cNvPr id="30" name="TextBox 30"/>
          <p:cNvSpPr txBox="1"/>
          <p:nvPr/>
        </p:nvSpPr>
        <p:spPr>
          <a:xfrm>
            <a:off x="9500204" y="7699144"/>
            <a:ext cx="3909814" cy="1175042"/>
          </a:xfrm>
          <a:prstGeom prst="rect">
            <a:avLst/>
          </a:prstGeom>
        </p:spPr>
        <p:txBody>
          <a:bodyPr lIns="0" tIns="0" rIns="0" bIns="0" rtlCol="0" anchor="t">
            <a:spAutoFit/>
          </a:bodyPr>
          <a:lstStyle/>
          <a:p>
            <a:pPr marL="0" lvl="0" indent="0" algn="l">
              <a:lnSpc>
                <a:spcPts val="2293"/>
              </a:lnSpc>
            </a:pPr>
            <a:r>
              <a:rPr lang="en-US" sz="1777" b="1">
                <a:solidFill>
                  <a:srgbClr val="FBF6F1"/>
                </a:solidFill>
                <a:latin typeface="Codec Pro Bold"/>
                <a:ea typeface="Codec Pro Bold"/>
                <a:cs typeface="Codec Pro Bold"/>
                <a:sym typeface="Codec Pro Bold"/>
              </a:rPr>
              <a:t>Evaluar el potencial de esta herramienta para reducir costos operativos y disminuir la generación de residuos.</a:t>
            </a:r>
          </a:p>
        </p:txBody>
      </p:sp>
      <p:grpSp>
        <p:nvGrpSpPr>
          <p:cNvPr id="31" name="Group 31"/>
          <p:cNvGrpSpPr/>
          <p:nvPr/>
        </p:nvGrpSpPr>
        <p:grpSpPr>
          <a:xfrm>
            <a:off x="8167633" y="7532943"/>
            <a:ext cx="5687676" cy="1834860"/>
            <a:chOff x="0" y="0"/>
            <a:chExt cx="5148727" cy="1660993"/>
          </a:xfrm>
        </p:grpSpPr>
        <p:sp>
          <p:nvSpPr>
            <p:cNvPr id="32" name="Freeform 32"/>
            <p:cNvSpPr/>
            <p:nvPr/>
          </p:nvSpPr>
          <p:spPr>
            <a:xfrm>
              <a:off x="0" y="0"/>
              <a:ext cx="5148726" cy="1660993"/>
            </a:xfrm>
            <a:custGeom>
              <a:avLst/>
              <a:gdLst/>
              <a:ahLst/>
              <a:cxnLst/>
              <a:rect l="l" t="t" r="r" b="b"/>
              <a:pathLst>
                <a:path w="5148726" h="1660993">
                  <a:moveTo>
                    <a:pt x="29946" y="0"/>
                  </a:moveTo>
                  <a:lnTo>
                    <a:pt x="5118781" y="0"/>
                  </a:lnTo>
                  <a:cubicBezTo>
                    <a:pt x="5135319" y="0"/>
                    <a:pt x="5148726" y="13407"/>
                    <a:pt x="5148726" y="29946"/>
                  </a:cubicBezTo>
                  <a:lnTo>
                    <a:pt x="5148726" y="1631047"/>
                  </a:lnTo>
                  <a:cubicBezTo>
                    <a:pt x="5148726" y="1647586"/>
                    <a:pt x="5135319" y="1660993"/>
                    <a:pt x="5118781" y="1660993"/>
                  </a:cubicBezTo>
                  <a:lnTo>
                    <a:pt x="29946" y="1660993"/>
                  </a:lnTo>
                  <a:cubicBezTo>
                    <a:pt x="22004" y="1660993"/>
                    <a:pt x="14387" y="1657838"/>
                    <a:pt x="8771" y="1652222"/>
                  </a:cubicBezTo>
                  <a:cubicBezTo>
                    <a:pt x="3155" y="1646606"/>
                    <a:pt x="0" y="1638989"/>
                    <a:pt x="0" y="1631047"/>
                  </a:cubicBezTo>
                  <a:lnTo>
                    <a:pt x="0" y="29946"/>
                  </a:lnTo>
                  <a:cubicBezTo>
                    <a:pt x="0" y="13407"/>
                    <a:pt x="13407" y="0"/>
                    <a:pt x="29946" y="0"/>
                  </a:cubicBezTo>
                  <a:close/>
                </a:path>
              </a:pathLst>
            </a:custGeom>
            <a:solidFill>
              <a:srgbClr val="000000">
                <a:alpha val="0"/>
              </a:srgbClr>
            </a:solidFill>
            <a:ln w="57150" cap="rnd">
              <a:solidFill>
                <a:srgbClr val="FBF6F1"/>
              </a:solidFill>
              <a:prstDash val="dash"/>
              <a:round/>
            </a:ln>
          </p:spPr>
          <p:txBody>
            <a:bodyPr/>
            <a:lstStyle/>
            <a:p>
              <a:endParaRPr lang="es-CL"/>
            </a:p>
          </p:txBody>
        </p:sp>
        <p:sp>
          <p:nvSpPr>
            <p:cNvPr id="33" name="TextBox 33"/>
            <p:cNvSpPr txBox="1"/>
            <p:nvPr/>
          </p:nvSpPr>
          <p:spPr>
            <a:xfrm>
              <a:off x="0" y="-28575"/>
              <a:ext cx="5148727" cy="1689568"/>
            </a:xfrm>
            <a:prstGeom prst="rect">
              <a:avLst/>
            </a:prstGeom>
          </p:spPr>
          <p:txBody>
            <a:bodyPr lIns="50800" tIns="50800" rIns="50800" bIns="50800" rtlCol="0" anchor="ctr"/>
            <a:lstStyle/>
            <a:p>
              <a:pPr algn="ctr">
                <a:lnSpc>
                  <a:spcPts val="1960"/>
                </a:lnSpc>
                <a:spcBef>
                  <a:spcPct val="0"/>
                </a:spcBef>
              </a:pPr>
              <a:endParaRPr/>
            </a:p>
          </p:txBody>
        </p:sp>
      </p:grpSp>
      <p:grpSp>
        <p:nvGrpSpPr>
          <p:cNvPr id="34" name="Group 34"/>
          <p:cNvGrpSpPr/>
          <p:nvPr/>
        </p:nvGrpSpPr>
        <p:grpSpPr>
          <a:xfrm>
            <a:off x="11543030" y="4594697"/>
            <a:ext cx="6043202" cy="2182760"/>
            <a:chOff x="0" y="0"/>
            <a:chExt cx="5470564" cy="1975928"/>
          </a:xfrm>
        </p:grpSpPr>
        <p:sp>
          <p:nvSpPr>
            <p:cNvPr id="35" name="Freeform 35"/>
            <p:cNvSpPr/>
            <p:nvPr/>
          </p:nvSpPr>
          <p:spPr>
            <a:xfrm>
              <a:off x="0" y="0"/>
              <a:ext cx="5470564" cy="1975927"/>
            </a:xfrm>
            <a:custGeom>
              <a:avLst/>
              <a:gdLst/>
              <a:ahLst/>
              <a:cxnLst/>
              <a:rect l="l" t="t" r="r" b="b"/>
              <a:pathLst>
                <a:path w="5470564" h="1975927">
                  <a:moveTo>
                    <a:pt x="48682" y="0"/>
                  </a:moveTo>
                  <a:lnTo>
                    <a:pt x="5421883" y="0"/>
                  </a:lnTo>
                  <a:cubicBezTo>
                    <a:pt x="5434794" y="0"/>
                    <a:pt x="5447176" y="5129"/>
                    <a:pt x="5456306" y="14259"/>
                  </a:cubicBezTo>
                  <a:cubicBezTo>
                    <a:pt x="5465435" y="23388"/>
                    <a:pt x="5470564" y="35770"/>
                    <a:pt x="5470564" y="48682"/>
                  </a:cubicBezTo>
                  <a:lnTo>
                    <a:pt x="5470564" y="1927246"/>
                  </a:lnTo>
                  <a:cubicBezTo>
                    <a:pt x="5470564" y="1954132"/>
                    <a:pt x="5448769" y="1975927"/>
                    <a:pt x="5421883" y="1975927"/>
                  </a:cubicBezTo>
                  <a:lnTo>
                    <a:pt x="48682" y="1975927"/>
                  </a:lnTo>
                  <a:cubicBezTo>
                    <a:pt x="21796" y="1975927"/>
                    <a:pt x="0" y="1954132"/>
                    <a:pt x="0" y="1927246"/>
                  </a:cubicBezTo>
                  <a:lnTo>
                    <a:pt x="0" y="48682"/>
                  </a:lnTo>
                  <a:cubicBezTo>
                    <a:pt x="0" y="21796"/>
                    <a:pt x="21796" y="0"/>
                    <a:pt x="48682" y="0"/>
                  </a:cubicBezTo>
                  <a:close/>
                </a:path>
              </a:pathLst>
            </a:custGeom>
            <a:solidFill>
              <a:srgbClr val="5BAEB2"/>
            </a:solidFill>
          </p:spPr>
          <p:txBody>
            <a:bodyPr/>
            <a:lstStyle/>
            <a:p>
              <a:endParaRPr lang="es-CL"/>
            </a:p>
          </p:txBody>
        </p:sp>
        <p:sp>
          <p:nvSpPr>
            <p:cNvPr id="36" name="TextBox 36"/>
            <p:cNvSpPr txBox="1"/>
            <p:nvPr/>
          </p:nvSpPr>
          <p:spPr>
            <a:xfrm>
              <a:off x="0" y="-28575"/>
              <a:ext cx="5470564" cy="2004503"/>
            </a:xfrm>
            <a:prstGeom prst="rect">
              <a:avLst/>
            </a:prstGeom>
          </p:spPr>
          <p:txBody>
            <a:bodyPr lIns="50800" tIns="50800" rIns="50800" bIns="50800" rtlCol="0" anchor="ctr"/>
            <a:lstStyle/>
            <a:p>
              <a:pPr algn="ctr">
                <a:lnSpc>
                  <a:spcPts val="1960"/>
                </a:lnSpc>
                <a:spcBef>
                  <a:spcPct val="0"/>
                </a:spcBef>
              </a:pPr>
              <a:endParaRPr/>
            </a:p>
          </p:txBody>
        </p:sp>
      </p:grpSp>
      <p:grpSp>
        <p:nvGrpSpPr>
          <p:cNvPr id="37" name="Group 37"/>
          <p:cNvGrpSpPr/>
          <p:nvPr/>
        </p:nvGrpSpPr>
        <p:grpSpPr>
          <a:xfrm>
            <a:off x="11720794" y="4768648"/>
            <a:ext cx="5687676" cy="1834860"/>
            <a:chOff x="0" y="0"/>
            <a:chExt cx="5148727" cy="1660993"/>
          </a:xfrm>
        </p:grpSpPr>
        <p:sp>
          <p:nvSpPr>
            <p:cNvPr id="38" name="Freeform 38"/>
            <p:cNvSpPr/>
            <p:nvPr/>
          </p:nvSpPr>
          <p:spPr>
            <a:xfrm>
              <a:off x="0" y="0"/>
              <a:ext cx="5148726" cy="1660993"/>
            </a:xfrm>
            <a:custGeom>
              <a:avLst/>
              <a:gdLst/>
              <a:ahLst/>
              <a:cxnLst/>
              <a:rect l="l" t="t" r="r" b="b"/>
              <a:pathLst>
                <a:path w="5148726" h="1660993">
                  <a:moveTo>
                    <a:pt x="29946" y="0"/>
                  </a:moveTo>
                  <a:lnTo>
                    <a:pt x="5118781" y="0"/>
                  </a:lnTo>
                  <a:cubicBezTo>
                    <a:pt x="5135319" y="0"/>
                    <a:pt x="5148726" y="13407"/>
                    <a:pt x="5148726" y="29946"/>
                  </a:cubicBezTo>
                  <a:lnTo>
                    <a:pt x="5148726" y="1631047"/>
                  </a:lnTo>
                  <a:cubicBezTo>
                    <a:pt x="5148726" y="1647586"/>
                    <a:pt x="5135319" y="1660993"/>
                    <a:pt x="5118781" y="1660993"/>
                  </a:cubicBezTo>
                  <a:lnTo>
                    <a:pt x="29946" y="1660993"/>
                  </a:lnTo>
                  <a:cubicBezTo>
                    <a:pt x="22004" y="1660993"/>
                    <a:pt x="14387" y="1657838"/>
                    <a:pt x="8771" y="1652222"/>
                  </a:cubicBezTo>
                  <a:cubicBezTo>
                    <a:pt x="3155" y="1646606"/>
                    <a:pt x="0" y="1638989"/>
                    <a:pt x="0" y="1631047"/>
                  </a:cubicBezTo>
                  <a:lnTo>
                    <a:pt x="0" y="29946"/>
                  </a:lnTo>
                  <a:cubicBezTo>
                    <a:pt x="0" y="13407"/>
                    <a:pt x="13407" y="0"/>
                    <a:pt x="29946" y="0"/>
                  </a:cubicBezTo>
                  <a:close/>
                </a:path>
              </a:pathLst>
            </a:custGeom>
            <a:solidFill>
              <a:srgbClr val="000000">
                <a:alpha val="0"/>
              </a:srgbClr>
            </a:solidFill>
            <a:ln w="57150" cap="rnd">
              <a:solidFill>
                <a:srgbClr val="FBF6F1"/>
              </a:solidFill>
              <a:prstDash val="dash"/>
              <a:round/>
            </a:ln>
          </p:spPr>
          <p:txBody>
            <a:bodyPr/>
            <a:lstStyle/>
            <a:p>
              <a:endParaRPr lang="es-CL"/>
            </a:p>
          </p:txBody>
        </p:sp>
        <p:sp>
          <p:nvSpPr>
            <p:cNvPr id="39" name="TextBox 39"/>
            <p:cNvSpPr txBox="1"/>
            <p:nvPr/>
          </p:nvSpPr>
          <p:spPr>
            <a:xfrm>
              <a:off x="0" y="-28575"/>
              <a:ext cx="5148727" cy="1689568"/>
            </a:xfrm>
            <a:prstGeom prst="rect">
              <a:avLst/>
            </a:prstGeom>
          </p:spPr>
          <p:txBody>
            <a:bodyPr lIns="50800" tIns="50800" rIns="50800" bIns="50800" rtlCol="0" anchor="ctr"/>
            <a:lstStyle/>
            <a:p>
              <a:pPr algn="ctr">
                <a:lnSpc>
                  <a:spcPts val="1960"/>
                </a:lnSpc>
                <a:spcBef>
                  <a:spcPct val="0"/>
                </a:spcBef>
              </a:pPr>
              <a:endParaRPr/>
            </a:p>
          </p:txBody>
        </p:sp>
      </p:grpSp>
      <p:sp>
        <p:nvSpPr>
          <p:cNvPr id="40" name="Freeform 40"/>
          <p:cNvSpPr/>
          <p:nvPr/>
        </p:nvSpPr>
        <p:spPr>
          <a:xfrm>
            <a:off x="16460307" y="5967334"/>
            <a:ext cx="1291202" cy="1305443"/>
          </a:xfrm>
          <a:custGeom>
            <a:avLst/>
            <a:gdLst/>
            <a:ahLst/>
            <a:cxnLst/>
            <a:rect l="l" t="t" r="r" b="b"/>
            <a:pathLst>
              <a:path w="1291202" h="1305443">
                <a:moveTo>
                  <a:pt x="0" y="0"/>
                </a:moveTo>
                <a:lnTo>
                  <a:pt x="1291202" y="0"/>
                </a:lnTo>
                <a:lnTo>
                  <a:pt x="1291202" y="1305443"/>
                </a:lnTo>
                <a:lnTo>
                  <a:pt x="0" y="13054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sp>
        <p:nvSpPr>
          <p:cNvPr id="41" name="Freeform 41"/>
          <p:cNvSpPr/>
          <p:nvPr/>
        </p:nvSpPr>
        <p:spPr>
          <a:xfrm>
            <a:off x="10238656" y="6128728"/>
            <a:ext cx="1079043" cy="949558"/>
          </a:xfrm>
          <a:custGeom>
            <a:avLst/>
            <a:gdLst/>
            <a:ahLst/>
            <a:cxnLst/>
            <a:rect l="l" t="t" r="r" b="b"/>
            <a:pathLst>
              <a:path w="1079043" h="949558">
                <a:moveTo>
                  <a:pt x="0" y="0"/>
                </a:moveTo>
                <a:lnTo>
                  <a:pt x="1079043" y="0"/>
                </a:lnTo>
                <a:lnTo>
                  <a:pt x="1079043" y="949558"/>
                </a:lnTo>
                <a:lnTo>
                  <a:pt x="0" y="9495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42" name="Freeform 42"/>
          <p:cNvSpPr/>
          <p:nvPr/>
        </p:nvSpPr>
        <p:spPr>
          <a:xfrm>
            <a:off x="13030272" y="8450373"/>
            <a:ext cx="1090461" cy="1438258"/>
          </a:xfrm>
          <a:custGeom>
            <a:avLst/>
            <a:gdLst/>
            <a:ahLst/>
            <a:cxnLst/>
            <a:rect l="l" t="t" r="r" b="b"/>
            <a:pathLst>
              <a:path w="1090461" h="1438258">
                <a:moveTo>
                  <a:pt x="0" y="0"/>
                </a:moveTo>
                <a:lnTo>
                  <a:pt x="1090461" y="0"/>
                </a:lnTo>
                <a:lnTo>
                  <a:pt x="1090461" y="1438258"/>
                </a:lnTo>
                <a:lnTo>
                  <a:pt x="0" y="14382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s-CL"/>
          </a:p>
        </p:txBody>
      </p:sp>
      <p:sp>
        <p:nvSpPr>
          <p:cNvPr id="43" name="TextBox 43"/>
          <p:cNvSpPr txBox="1"/>
          <p:nvPr/>
        </p:nvSpPr>
        <p:spPr>
          <a:xfrm>
            <a:off x="6754884" y="5112590"/>
            <a:ext cx="3904042" cy="1175066"/>
          </a:xfrm>
          <a:prstGeom prst="rect">
            <a:avLst/>
          </a:prstGeom>
        </p:spPr>
        <p:txBody>
          <a:bodyPr lIns="0" tIns="0" rIns="0" bIns="0" rtlCol="0" anchor="t">
            <a:spAutoFit/>
          </a:bodyPr>
          <a:lstStyle/>
          <a:p>
            <a:pPr marL="0" lvl="0" indent="0" algn="just">
              <a:lnSpc>
                <a:spcPts val="2290"/>
              </a:lnSpc>
            </a:pPr>
            <a:r>
              <a:rPr lang="en-US" sz="1775" b="1">
                <a:solidFill>
                  <a:srgbClr val="FBF6F1"/>
                </a:solidFill>
                <a:latin typeface="Codec Pro Bold"/>
                <a:ea typeface="Codec Pro Bold"/>
                <a:cs typeface="Codec Pro Bold"/>
                <a:sym typeface="Codec Pro Bold"/>
              </a:rPr>
              <a:t>Identificar las principales ineficiencias en la gestión clínica y administrativa de los servicios odontológicos.</a:t>
            </a:r>
          </a:p>
        </p:txBody>
      </p:sp>
      <p:sp>
        <p:nvSpPr>
          <p:cNvPr id="44" name="TextBox 44"/>
          <p:cNvSpPr txBox="1"/>
          <p:nvPr/>
        </p:nvSpPr>
        <p:spPr>
          <a:xfrm>
            <a:off x="11961561" y="5347457"/>
            <a:ext cx="1068711" cy="824066"/>
          </a:xfrm>
          <a:prstGeom prst="rect">
            <a:avLst/>
          </a:prstGeom>
        </p:spPr>
        <p:txBody>
          <a:bodyPr lIns="0" tIns="0" rIns="0" bIns="0" rtlCol="0" anchor="t">
            <a:spAutoFit/>
          </a:bodyPr>
          <a:lstStyle/>
          <a:p>
            <a:pPr marL="0" lvl="0" indent="0" algn="ctr">
              <a:lnSpc>
                <a:spcPts val="5419"/>
              </a:lnSpc>
              <a:spcBef>
                <a:spcPct val="0"/>
              </a:spcBef>
            </a:pPr>
            <a:r>
              <a:rPr lang="en-US" sz="5890" spc="-241">
                <a:solidFill>
                  <a:srgbClr val="FBF6F1"/>
                </a:solidFill>
                <a:latin typeface="Codec Pro"/>
                <a:ea typeface="Codec Pro"/>
                <a:cs typeface="Codec Pro"/>
                <a:sym typeface="Codec Pro"/>
              </a:rPr>
              <a:t>02</a:t>
            </a:r>
          </a:p>
        </p:txBody>
      </p:sp>
      <p:sp>
        <p:nvSpPr>
          <p:cNvPr id="45" name="TextBox 45"/>
          <p:cNvSpPr txBox="1"/>
          <p:nvPr/>
        </p:nvSpPr>
        <p:spPr>
          <a:xfrm>
            <a:off x="13201867" y="5078500"/>
            <a:ext cx="3904042" cy="885727"/>
          </a:xfrm>
          <a:prstGeom prst="rect">
            <a:avLst/>
          </a:prstGeom>
        </p:spPr>
        <p:txBody>
          <a:bodyPr lIns="0" tIns="0" rIns="0" bIns="0" rtlCol="0" anchor="t">
            <a:spAutoFit/>
          </a:bodyPr>
          <a:lstStyle/>
          <a:p>
            <a:pPr marL="0" lvl="0" indent="0" algn="just">
              <a:lnSpc>
                <a:spcPts val="2293"/>
              </a:lnSpc>
            </a:pPr>
            <a:r>
              <a:rPr lang="en-US" sz="1777" b="1">
                <a:solidFill>
                  <a:srgbClr val="FBF6F1"/>
                </a:solidFill>
                <a:latin typeface="Codec Pro Bold"/>
                <a:ea typeface="Codec Pro Bold"/>
                <a:cs typeface="Codec Pro Bold"/>
                <a:sym typeface="Codec Pro Bold"/>
              </a:rPr>
              <a:t>Explorar el aporte de la minería de procesos para analizar y optimizar flujos de atención e insumos.</a:t>
            </a:r>
          </a:p>
        </p:txBody>
      </p:sp>
      <p:sp>
        <p:nvSpPr>
          <p:cNvPr id="46" name="TextBox 46"/>
          <p:cNvSpPr txBox="1"/>
          <p:nvPr/>
        </p:nvSpPr>
        <p:spPr>
          <a:xfrm>
            <a:off x="5495375" y="5313606"/>
            <a:ext cx="1068711" cy="824066"/>
          </a:xfrm>
          <a:prstGeom prst="rect">
            <a:avLst/>
          </a:prstGeom>
        </p:spPr>
        <p:txBody>
          <a:bodyPr lIns="0" tIns="0" rIns="0" bIns="0" rtlCol="0" anchor="t">
            <a:spAutoFit/>
          </a:bodyPr>
          <a:lstStyle/>
          <a:p>
            <a:pPr marL="0" lvl="0" indent="0" algn="ctr">
              <a:lnSpc>
                <a:spcPts val="5419"/>
              </a:lnSpc>
              <a:spcBef>
                <a:spcPct val="0"/>
              </a:spcBef>
            </a:pPr>
            <a:r>
              <a:rPr lang="en-US" sz="5890" spc="-241">
                <a:solidFill>
                  <a:srgbClr val="FBF6F1"/>
                </a:solidFill>
                <a:latin typeface="Codec Pro"/>
                <a:ea typeface="Codec Pro"/>
                <a:cs typeface="Codec Pro"/>
                <a:sym typeface="Codec Pro"/>
              </a:rPr>
              <a:t>01</a:t>
            </a:r>
          </a:p>
        </p:txBody>
      </p:sp>
      <p:sp>
        <p:nvSpPr>
          <p:cNvPr id="47" name="TextBox 47"/>
          <p:cNvSpPr txBox="1"/>
          <p:nvPr/>
        </p:nvSpPr>
        <p:spPr>
          <a:xfrm>
            <a:off x="5096048" y="2077373"/>
            <a:ext cx="12343979" cy="2256884"/>
          </a:xfrm>
          <a:prstGeom prst="rect">
            <a:avLst/>
          </a:prstGeom>
        </p:spPr>
        <p:txBody>
          <a:bodyPr lIns="0" tIns="0" rIns="0" bIns="0" rtlCol="0" anchor="t">
            <a:spAutoFit/>
          </a:bodyPr>
          <a:lstStyle/>
          <a:p>
            <a:pPr marL="0" lvl="0" indent="0" algn="just">
              <a:lnSpc>
                <a:spcPts val="4361"/>
              </a:lnSpc>
            </a:pPr>
            <a:r>
              <a:rPr lang="en-US" sz="3380" b="1" u="none" spc="-27">
                <a:solidFill>
                  <a:srgbClr val="156669"/>
                </a:solidFill>
                <a:latin typeface="Codec Pro Bold"/>
                <a:ea typeface="Codec Pro Bold"/>
                <a:cs typeface="Codec Pro Bold"/>
                <a:sym typeface="Codec Pro Bold"/>
              </a:rPr>
              <a:t>Discutir la posibilidad de la adopción minería de procesos para optimizar la gestión de servicios odontológicos en Chile, con el fin de reducir los gastos operativos y la generación de residuos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5096" y="4149327"/>
            <a:ext cx="4322406" cy="1988344"/>
            <a:chOff x="0" y="0"/>
            <a:chExt cx="5763208" cy="2651126"/>
          </a:xfrm>
        </p:grpSpPr>
        <p:sp>
          <p:nvSpPr>
            <p:cNvPr id="3" name="Freeform 3"/>
            <p:cNvSpPr/>
            <p:nvPr/>
          </p:nvSpPr>
          <p:spPr>
            <a:xfrm>
              <a:off x="0" y="0"/>
              <a:ext cx="5763208" cy="2651126"/>
            </a:xfrm>
            <a:custGeom>
              <a:avLst/>
              <a:gdLst/>
              <a:ahLst/>
              <a:cxnLst/>
              <a:rect l="l" t="t" r="r" b="b"/>
              <a:pathLst>
                <a:path w="5763208" h="2651126">
                  <a:moveTo>
                    <a:pt x="0" y="0"/>
                  </a:moveTo>
                  <a:lnTo>
                    <a:pt x="5763208" y="0"/>
                  </a:lnTo>
                  <a:lnTo>
                    <a:pt x="5763208" y="2651126"/>
                  </a:lnTo>
                  <a:lnTo>
                    <a:pt x="0" y="2651126"/>
                  </a:lnTo>
                  <a:close/>
                </a:path>
              </a:pathLst>
            </a:custGeom>
            <a:solidFill>
              <a:srgbClr val="000000">
                <a:alpha val="0"/>
              </a:srgbClr>
            </a:solidFill>
          </p:spPr>
          <p:txBody>
            <a:bodyPr/>
            <a:lstStyle/>
            <a:p>
              <a:endParaRPr lang="es-CL"/>
            </a:p>
          </p:txBody>
        </p:sp>
        <p:sp>
          <p:nvSpPr>
            <p:cNvPr id="4" name="TextBox 4"/>
            <p:cNvSpPr txBox="1"/>
            <p:nvPr/>
          </p:nvSpPr>
          <p:spPr>
            <a:xfrm>
              <a:off x="0" y="171450"/>
              <a:ext cx="5763208" cy="2479676"/>
            </a:xfrm>
            <a:prstGeom prst="rect">
              <a:avLst/>
            </a:prstGeom>
          </p:spPr>
          <p:txBody>
            <a:bodyPr lIns="0" tIns="0" rIns="0" bIns="0" rtlCol="0" anchor="ctr"/>
            <a:lstStyle/>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Materiales</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y</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Métodos</a:t>
              </a:r>
            </a:p>
          </p:txBody>
        </p:sp>
      </p:grpSp>
      <p:grpSp>
        <p:nvGrpSpPr>
          <p:cNvPr id="5" name="Group 5"/>
          <p:cNvGrpSpPr>
            <a:grpSpLocks noChangeAspect="1"/>
          </p:cNvGrpSpPr>
          <p:nvPr/>
        </p:nvGrpSpPr>
        <p:grpSpPr>
          <a:xfrm>
            <a:off x="-3623384" y="-121804"/>
            <a:ext cx="8719433" cy="10530606"/>
            <a:chOff x="0" y="0"/>
            <a:chExt cx="8752114" cy="10570076"/>
          </a:xfrm>
        </p:grpSpPr>
        <p:sp>
          <p:nvSpPr>
            <p:cNvPr id="6" name="Freeform 6"/>
            <p:cNvSpPr/>
            <p:nvPr/>
          </p:nvSpPr>
          <p:spPr>
            <a:xfrm>
              <a:off x="0" y="0"/>
              <a:ext cx="8752078" cy="10570083"/>
            </a:xfrm>
            <a:custGeom>
              <a:avLst/>
              <a:gdLst/>
              <a:ahLst/>
              <a:cxnLst/>
              <a:rect l="l" t="t" r="r" b="b"/>
              <a:pathLst>
                <a:path w="8752078" h="10570083">
                  <a:moveTo>
                    <a:pt x="0" y="0"/>
                  </a:moveTo>
                  <a:lnTo>
                    <a:pt x="8752078" y="0"/>
                  </a:lnTo>
                  <a:lnTo>
                    <a:pt x="8752078" y="10570083"/>
                  </a:lnTo>
                  <a:lnTo>
                    <a:pt x="0" y="10570083"/>
                  </a:lnTo>
                  <a:lnTo>
                    <a:pt x="0" y="0"/>
                  </a:lnTo>
                  <a:close/>
                </a:path>
              </a:pathLst>
            </a:custGeom>
            <a:blipFill>
              <a:blip r:embed="rId2"/>
              <a:stretch>
                <a:fillRect l="-81249" r="-33458"/>
              </a:stretch>
            </a:blipFill>
          </p:spPr>
          <p:txBody>
            <a:bodyPr/>
            <a:lstStyle/>
            <a:p>
              <a:endParaRPr lang="es-CL"/>
            </a:p>
          </p:txBody>
        </p:sp>
      </p:grpSp>
      <p:grpSp>
        <p:nvGrpSpPr>
          <p:cNvPr id="7" name="Group 7"/>
          <p:cNvGrpSpPr/>
          <p:nvPr/>
        </p:nvGrpSpPr>
        <p:grpSpPr>
          <a:xfrm>
            <a:off x="0" y="3753850"/>
            <a:ext cx="6564086" cy="5168768"/>
            <a:chOff x="0" y="0"/>
            <a:chExt cx="8752114" cy="6891690"/>
          </a:xfrm>
        </p:grpSpPr>
        <p:sp>
          <p:nvSpPr>
            <p:cNvPr id="8" name="Freeform 8"/>
            <p:cNvSpPr/>
            <p:nvPr/>
          </p:nvSpPr>
          <p:spPr>
            <a:xfrm>
              <a:off x="0" y="0"/>
              <a:ext cx="8752144" cy="6891655"/>
            </a:xfrm>
            <a:custGeom>
              <a:avLst/>
              <a:gdLst/>
              <a:ahLst/>
              <a:cxnLst/>
              <a:rect l="l" t="t" r="r" b="b"/>
              <a:pathLst>
                <a:path w="8752144" h="6891655">
                  <a:moveTo>
                    <a:pt x="0" y="0"/>
                  </a:moveTo>
                  <a:lnTo>
                    <a:pt x="8752144" y="0"/>
                  </a:lnTo>
                  <a:lnTo>
                    <a:pt x="8752144" y="6891655"/>
                  </a:lnTo>
                  <a:lnTo>
                    <a:pt x="0" y="6891655"/>
                  </a:lnTo>
                  <a:close/>
                </a:path>
              </a:pathLst>
            </a:custGeom>
            <a:gradFill rotWithShape="1">
              <a:gsLst>
                <a:gs pos="0">
                  <a:srgbClr val="F6F8FC">
                    <a:alpha val="14276"/>
                  </a:srgbClr>
                </a:gs>
                <a:gs pos="100000">
                  <a:srgbClr val="FFFFFF">
                    <a:alpha val="100000"/>
                  </a:srgbClr>
                </a:gs>
              </a:gsLst>
              <a:lin ang="0"/>
            </a:gradFill>
          </p:spPr>
          <p:txBody>
            <a:bodyPr/>
            <a:lstStyle/>
            <a:p>
              <a:endParaRPr lang="es-CL"/>
            </a:p>
          </p:txBody>
        </p:sp>
      </p:grpSp>
      <p:grpSp>
        <p:nvGrpSpPr>
          <p:cNvPr id="9" name="Group 9"/>
          <p:cNvGrpSpPr/>
          <p:nvPr/>
        </p:nvGrpSpPr>
        <p:grpSpPr>
          <a:xfrm>
            <a:off x="432363" y="4768470"/>
            <a:ext cx="4663685" cy="1988345"/>
            <a:chOff x="0" y="0"/>
            <a:chExt cx="6218247" cy="2651126"/>
          </a:xfrm>
        </p:grpSpPr>
        <p:sp>
          <p:nvSpPr>
            <p:cNvPr id="10" name="Freeform 10"/>
            <p:cNvSpPr/>
            <p:nvPr/>
          </p:nvSpPr>
          <p:spPr>
            <a:xfrm>
              <a:off x="0" y="0"/>
              <a:ext cx="6218247" cy="2651126"/>
            </a:xfrm>
            <a:custGeom>
              <a:avLst/>
              <a:gdLst/>
              <a:ahLst/>
              <a:cxnLst/>
              <a:rect l="l" t="t" r="r" b="b"/>
              <a:pathLst>
                <a:path w="6218247" h="2651126">
                  <a:moveTo>
                    <a:pt x="0" y="0"/>
                  </a:moveTo>
                  <a:lnTo>
                    <a:pt x="6218247" y="0"/>
                  </a:lnTo>
                  <a:lnTo>
                    <a:pt x="6218247" y="2651126"/>
                  </a:lnTo>
                  <a:lnTo>
                    <a:pt x="0" y="2651126"/>
                  </a:lnTo>
                  <a:close/>
                </a:path>
              </a:pathLst>
            </a:custGeom>
            <a:solidFill>
              <a:srgbClr val="000000">
                <a:alpha val="0"/>
              </a:srgbClr>
            </a:solidFill>
          </p:spPr>
          <p:txBody>
            <a:bodyPr/>
            <a:lstStyle/>
            <a:p>
              <a:endParaRPr lang="es-CL"/>
            </a:p>
          </p:txBody>
        </p:sp>
        <p:sp>
          <p:nvSpPr>
            <p:cNvPr id="11" name="TextBox 11"/>
            <p:cNvSpPr txBox="1"/>
            <p:nvPr/>
          </p:nvSpPr>
          <p:spPr>
            <a:xfrm>
              <a:off x="0" y="-28575"/>
              <a:ext cx="6218247" cy="2679701"/>
            </a:xfrm>
            <a:prstGeom prst="rect">
              <a:avLst/>
            </a:prstGeom>
          </p:spPr>
          <p:txBody>
            <a:bodyPr lIns="0" tIns="0" rIns="0" bIns="0" rtlCol="0" anchor="ctr"/>
            <a:lstStyle/>
            <a:p>
              <a:pPr algn="r">
                <a:lnSpc>
                  <a:spcPts val="6415"/>
                </a:lnSpc>
              </a:pPr>
              <a:r>
                <a:rPr lang="en-US" sz="5940" b="1">
                  <a:solidFill>
                    <a:srgbClr val="003C58"/>
                  </a:solidFill>
                  <a:latin typeface="Codec Pro Bold"/>
                  <a:ea typeface="Codec Pro Bold"/>
                  <a:cs typeface="Codec Pro Bold"/>
                  <a:sym typeface="Codec Pro Bold"/>
                </a:rPr>
                <a:t>Metodología</a:t>
              </a:r>
            </a:p>
          </p:txBody>
        </p:sp>
      </p:grpSp>
      <p:grpSp>
        <p:nvGrpSpPr>
          <p:cNvPr id="12" name="Group 12"/>
          <p:cNvGrpSpPr/>
          <p:nvPr/>
        </p:nvGrpSpPr>
        <p:grpSpPr>
          <a:xfrm>
            <a:off x="17918265" y="2359437"/>
            <a:ext cx="369735" cy="7927563"/>
            <a:chOff x="0" y="0"/>
            <a:chExt cx="492980" cy="10570084"/>
          </a:xfrm>
        </p:grpSpPr>
        <p:sp>
          <p:nvSpPr>
            <p:cNvPr id="13" name="Freeform 13"/>
            <p:cNvSpPr/>
            <p:nvPr/>
          </p:nvSpPr>
          <p:spPr>
            <a:xfrm>
              <a:off x="0" y="0"/>
              <a:ext cx="493014" cy="10570083"/>
            </a:xfrm>
            <a:custGeom>
              <a:avLst/>
              <a:gdLst/>
              <a:ahLst/>
              <a:cxnLst/>
              <a:rect l="l" t="t" r="r" b="b"/>
              <a:pathLst>
                <a:path w="493014" h="10570083">
                  <a:moveTo>
                    <a:pt x="0" y="0"/>
                  </a:moveTo>
                  <a:lnTo>
                    <a:pt x="493014" y="0"/>
                  </a:lnTo>
                  <a:lnTo>
                    <a:pt x="493014" y="10570083"/>
                  </a:lnTo>
                  <a:lnTo>
                    <a:pt x="0" y="10570083"/>
                  </a:lnTo>
                  <a:close/>
                </a:path>
              </a:pathLst>
            </a:custGeom>
            <a:solidFill>
              <a:srgbClr val="378389"/>
            </a:solidFill>
          </p:spPr>
          <p:txBody>
            <a:bodyPr/>
            <a:lstStyle/>
            <a:p>
              <a:endParaRPr lang="es-CL"/>
            </a:p>
          </p:txBody>
        </p:sp>
      </p:grpSp>
      <p:grpSp>
        <p:nvGrpSpPr>
          <p:cNvPr id="14" name="Group 14"/>
          <p:cNvGrpSpPr/>
          <p:nvPr/>
        </p:nvGrpSpPr>
        <p:grpSpPr>
          <a:xfrm>
            <a:off x="2182232" y="0"/>
            <a:ext cx="13551399" cy="1979690"/>
            <a:chOff x="0" y="0"/>
            <a:chExt cx="18068532" cy="2639586"/>
          </a:xfrm>
        </p:grpSpPr>
        <p:sp>
          <p:nvSpPr>
            <p:cNvPr id="15" name="Freeform 15"/>
            <p:cNvSpPr/>
            <p:nvPr/>
          </p:nvSpPr>
          <p:spPr>
            <a:xfrm>
              <a:off x="0" y="0"/>
              <a:ext cx="18068544" cy="2639568"/>
            </a:xfrm>
            <a:custGeom>
              <a:avLst/>
              <a:gdLst/>
              <a:ahLst/>
              <a:cxnLst/>
              <a:rect l="l" t="t" r="r" b="b"/>
              <a:pathLst>
                <a:path w="18068544" h="2639568">
                  <a:moveTo>
                    <a:pt x="0" y="0"/>
                  </a:moveTo>
                  <a:lnTo>
                    <a:pt x="18068544" y="0"/>
                  </a:lnTo>
                  <a:lnTo>
                    <a:pt x="18068544" y="2639568"/>
                  </a:lnTo>
                  <a:lnTo>
                    <a:pt x="0" y="2639568"/>
                  </a:lnTo>
                  <a:close/>
                </a:path>
              </a:pathLst>
            </a:custGeom>
            <a:solidFill>
              <a:srgbClr val="003C58"/>
            </a:solidFill>
          </p:spPr>
          <p:txBody>
            <a:bodyPr/>
            <a:lstStyle/>
            <a:p>
              <a:endParaRPr lang="es-CL"/>
            </a:p>
          </p:txBody>
        </p:sp>
      </p:grpSp>
      <p:sp>
        <p:nvSpPr>
          <p:cNvPr id="16" name="Freeform 16"/>
          <p:cNvSpPr/>
          <p:nvPr/>
        </p:nvSpPr>
        <p:spPr>
          <a:xfrm>
            <a:off x="2387466" y="136464"/>
            <a:ext cx="12760831" cy="1706761"/>
          </a:xfrm>
          <a:custGeom>
            <a:avLst/>
            <a:gdLst/>
            <a:ahLst/>
            <a:cxnLst/>
            <a:rect l="l" t="t" r="r" b="b"/>
            <a:pathLst>
              <a:path w="12760831" h="1706761">
                <a:moveTo>
                  <a:pt x="0" y="0"/>
                </a:moveTo>
                <a:lnTo>
                  <a:pt x="12760831" y="0"/>
                </a:lnTo>
                <a:lnTo>
                  <a:pt x="12760831" y="1706761"/>
                </a:lnTo>
                <a:lnTo>
                  <a:pt x="0" y="1706761"/>
                </a:lnTo>
                <a:lnTo>
                  <a:pt x="0" y="0"/>
                </a:lnTo>
                <a:close/>
              </a:path>
            </a:pathLst>
          </a:custGeom>
          <a:blipFill>
            <a:blip r:embed="rId3"/>
            <a:stretch>
              <a:fillRect/>
            </a:stretch>
          </a:blipFill>
        </p:spPr>
        <p:txBody>
          <a:bodyPr/>
          <a:lstStyle/>
          <a:p>
            <a:endParaRPr lang="es-CL"/>
          </a:p>
        </p:txBody>
      </p:sp>
      <p:sp>
        <p:nvSpPr>
          <p:cNvPr id="17" name="Freeform 17"/>
          <p:cNvSpPr/>
          <p:nvPr/>
        </p:nvSpPr>
        <p:spPr>
          <a:xfrm>
            <a:off x="5344404" y="6137671"/>
            <a:ext cx="2987037" cy="2777944"/>
          </a:xfrm>
          <a:custGeom>
            <a:avLst/>
            <a:gdLst/>
            <a:ahLst/>
            <a:cxnLst/>
            <a:rect l="l" t="t" r="r" b="b"/>
            <a:pathLst>
              <a:path w="2987037" h="2777944">
                <a:moveTo>
                  <a:pt x="0" y="0"/>
                </a:moveTo>
                <a:lnTo>
                  <a:pt x="2987037" y="0"/>
                </a:lnTo>
                <a:lnTo>
                  <a:pt x="2987037" y="2777945"/>
                </a:lnTo>
                <a:lnTo>
                  <a:pt x="0" y="2777945"/>
                </a:lnTo>
                <a:lnTo>
                  <a:pt x="0" y="0"/>
                </a:lnTo>
                <a:close/>
              </a:path>
            </a:pathLst>
          </a:custGeom>
          <a:blipFill>
            <a:blip r:embed="rId4"/>
            <a:stretch>
              <a:fillRect/>
            </a:stretch>
          </a:blipFill>
        </p:spPr>
        <p:txBody>
          <a:bodyPr/>
          <a:lstStyle/>
          <a:p>
            <a:endParaRPr lang="es-CL"/>
          </a:p>
        </p:txBody>
      </p:sp>
      <p:sp>
        <p:nvSpPr>
          <p:cNvPr id="18" name="Freeform 18"/>
          <p:cNvSpPr/>
          <p:nvPr/>
        </p:nvSpPr>
        <p:spPr>
          <a:xfrm>
            <a:off x="9144000" y="6008531"/>
            <a:ext cx="3715227" cy="3041842"/>
          </a:xfrm>
          <a:custGeom>
            <a:avLst/>
            <a:gdLst/>
            <a:ahLst/>
            <a:cxnLst/>
            <a:rect l="l" t="t" r="r" b="b"/>
            <a:pathLst>
              <a:path w="3715227" h="3041842">
                <a:moveTo>
                  <a:pt x="0" y="0"/>
                </a:moveTo>
                <a:lnTo>
                  <a:pt x="3715227" y="0"/>
                </a:lnTo>
                <a:lnTo>
                  <a:pt x="3715227" y="3041842"/>
                </a:lnTo>
                <a:lnTo>
                  <a:pt x="0" y="3041842"/>
                </a:lnTo>
                <a:lnTo>
                  <a:pt x="0" y="0"/>
                </a:lnTo>
                <a:close/>
              </a:path>
            </a:pathLst>
          </a:custGeom>
          <a:blipFill>
            <a:blip r:embed="rId5"/>
            <a:stretch>
              <a:fillRect/>
            </a:stretch>
          </a:blipFill>
        </p:spPr>
        <p:txBody>
          <a:bodyPr/>
          <a:lstStyle/>
          <a:p>
            <a:endParaRPr lang="es-CL"/>
          </a:p>
        </p:txBody>
      </p:sp>
      <p:sp>
        <p:nvSpPr>
          <p:cNvPr id="19" name="Freeform 19"/>
          <p:cNvSpPr/>
          <p:nvPr/>
        </p:nvSpPr>
        <p:spPr>
          <a:xfrm>
            <a:off x="12412530" y="5633770"/>
            <a:ext cx="5690602" cy="3791364"/>
          </a:xfrm>
          <a:custGeom>
            <a:avLst/>
            <a:gdLst/>
            <a:ahLst/>
            <a:cxnLst/>
            <a:rect l="l" t="t" r="r" b="b"/>
            <a:pathLst>
              <a:path w="5690602" h="3791364">
                <a:moveTo>
                  <a:pt x="0" y="0"/>
                </a:moveTo>
                <a:lnTo>
                  <a:pt x="5690602" y="0"/>
                </a:lnTo>
                <a:lnTo>
                  <a:pt x="5690602" y="3791364"/>
                </a:lnTo>
                <a:lnTo>
                  <a:pt x="0" y="3791364"/>
                </a:lnTo>
                <a:lnTo>
                  <a:pt x="0" y="0"/>
                </a:lnTo>
                <a:close/>
              </a:path>
            </a:pathLst>
          </a:custGeom>
          <a:blipFill>
            <a:blip r:embed="rId6"/>
            <a:stretch>
              <a:fillRect/>
            </a:stretch>
          </a:blipFill>
        </p:spPr>
        <p:txBody>
          <a:bodyPr/>
          <a:lstStyle/>
          <a:p>
            <a:endParaRPr lang="es-CL"/>
          </a:p>
        </p:txBody>
      </p:sp>
      <p:sp>
        <p:nvSpPr>
          <p:cNvPr id="20" name="TextBox 20"/>
          <p:cNvSpPr txBox="1"/>
          <p:nvPr/>
        </p:nvSpPr>
        <p:spPr>
          <a:xfrm>
            <a:off x="5096048" y="1893965"/>
            <a:ext cx="12343979" cy="3914234"/>
          </a:xfrm>
          <a:prstGeom prst="rect">
            <a:avLst/>
          </a:prstGeom>
        </p:spPr>
        <p:txBody>
          <a:bodyPr lIns="0" tIns="0" rIns="0" bIns="0" rtlCol="0" anchor="t">
            <a:spAutoFit/>
          </a:bodyPr>
          <a:lstStyle/>
          <a:p>
            <a:pPr marL="0" lvl="0" indent="0" algn="just">
              <a:lnSpc>
                <a:spcPts val="4361"/>
              </a:lnSpc>
            </a:pPr>
            <a:r>
              <a:rPr lang="en-US" sz="3380" b="1" spc="-27">
                <a:solidFill>
                  <a:srgbClr val="156669"/>
                </a:solidFill>
                <a:latin typeface="Codec Pro Bold"/>
                <a:ea typeface="Codec Pro Bold"/>
                <a:cs typeface="Codec Pro Bold"/>
                <a:sym typeface="Codec Pro Bold"/>
              </a:rPr>
              <a:t>La me</a:t>
            </a:r>
            <a:r>
              <a:rPr lang="en-US" sz="3380" b="1" u="none" spc="-27">
                <a:solidFill>
                  <a:srgbClr val="156669"/>
                </a:solidFill>
                <a:latin typeface="Codec Pro Bold"/>
                <a:ea typeface="Codec Pro Bold"/>
                <a:cs typeface="Codec Pro Bold"/>
                <a:sym typeface="Codec Pro Bold"/>
              </a:rPr>
              <a:t>todología empleada corresponde a un ensayo de discusión, en el cual se analizan antecedentes documentados sobre ineficiencias en la gestión odontológica y se reflexiona sobre la aplicación de la minería de procesos como estrategia para optimizar recursos, reducir residuos y alinear el sector con principios de sostenibilidad.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5096" y="4149327"/>
            <a:ext cx="4322406" cy="1988344"/>
            <a:chOff x="0" y="0"/>
            <a:chExt cx="5763208" cy="2651126"/>
          </a:xfrm>
        </p:grpSpPr>
        <p:sp>
          <p:nvSpPr>
            <p:cNvPr id="3" name="Freeform 3"/>
            <p:cNvSpPr/>
            <p:nvPr/>
          </p:nvSpPr>
          <p:spPr>
            <a:xfrm>
              <a:off x="0" y="0"/>
              <a:ext cx="5763208" cy="2651126"/>
            </a:xfrm>
            <a:custGeom>
              <a:avLst/>
              <a:gdLst/>
              <a:ahLst/>
              <a:cxnLst/>
              <a:rect l="l" t="t" r="r" b="b"/>
              <a:pathLst>
                <a:path w="5763208" h="2651126">
                  <a:moveTo>
                    <a:pt x="0" y="0"/>
                  </a:moveTo>
                  <a:lnTo>
                    <a:pt x="5763208" y="0"/>
                  </a:lnTo>
                  <a:lnTo>
                    <a:pt x="5763208" y="2651126"/>
                  </a:lnTo>
                  <a:lnTo>
                    <a:pt x="0" y="2651126"/>
                  </a:lnTo>
                  <a:close/>
                </a:path>
              </a:pathLst>
            </a:custGeom>
            <a:solidFill>
              <a:srgbClr val="000000">
                <a:alpha val="0"/>
              </a:srgbClr>
            </a:solidFill>
          </p:spPr>
          <p:txBody>
            <a:bodyPr/>
            <a:lstStyle/>
            <a:p>
              <a:endParaRPr lang="es-CL"/>
            </a:p>
          </p:txBody>
        </p:sp>
        <p:sp>
          <p:nvSpPr>
            <p:cNvPr id="4" name="TextBox 4"/>
            <p:cNvSpPr txBox="1"/>
            <p:nvPr/>
          </p:nvSpPr>
          <p:spPr>
            <a:xfrm>
              <a:off x="0" y="171450"/>
              <a:ext cx="5763208" cy="2479676"/>
            </a:xfrm>
            <a:prstGeom prst="rect">
              <a:avLst/>
            </a:prstGeom>
          </p:spPr>
          <p:txBody>
            <a:bodyPr lIns="0" tIns="0" rIns="0" bIns="0" rtlCol="0" anchor="ctr"/>
            <a:lstStyle/>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Materiales</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y</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Métodos</a:t>
              </a:r>
            </a:p>
          </p:txBody>
        </p:sp>
      </p:grpSp>
      <p:grpSp>
        <p:nvGrpSpPr>
          <p:cNvPr id="5" name="Group 5"/>
          <p:cNvGrpSpPr>
            <a:grpSpLocks noChangeAspect="1"/>
          </p:cNvGrpSpPr>
          <p:nvPr/>
        </p:nvGrpSpPr>
        <p:grpSpPr>
          <a:xfrm>
            <a:off x="-3623384" y="-121804"/>
            <a:ext cx="8719433" cy="10530606"/>
            <a:chOff x="0" y="0"/>
            <a:chExt cx="8752114" cy="10570076"/>
          </a:xfrm>
        </p:grpSpPr>
        <p:sp>
          <p:nvSpPr>
            <p:cNvPr id="6" name="Freeform 6"/>
            <p:cNvSpPr/>
            <p:nvPr/>
          </p:nvSpPr>
          <p:spPr>
            <a:xfrm>
              <a:off x="0" y="0"/>
              <a:ext cx="8752078" cy="10570083"/>
            </a:xfrm>
            <a:custGeom>
              <a:avLst/>
              <a:gdLst/>
              <a:ahLst/>
              <a:cxnLst/>
              <a:rect l="l" t="t" r="r" b="b"/>
              <a:pathLst>
                <a:path w="8752078" h="10570083">
                  <a:moveTo>
                    <a:pt x="0" y="0"/>
                  </a:moveTo>
                  <a:lnTo>
                    <a:pt x="8752078" y="0"/>
                  </a:lnTo>
                  <a:lnTo>
                    <a:pt x="8752078" y="10570083"/>
                  </a:lnTo>
                  <a:lnTo>
                    <a:pt x="0" y="10570083"/>
                  </a:lnTo>
                  <a:lnTo>
                    <a:pt x="0" y="0"/>
                  </a:lnTo>
                  <a:close/>
                </a:path>
              </a:pathLst>
            </a:custGeom>
            <a:blipFill>
              <a:blip r:embed="rId2"/>
              <a:stretch>
                <a:fillRect l="-81249" r="-33458"/>
              </a:stretch>
            </a:blipFill>
          </p:spPr>
          <p:txBody>
            <a:bodyPr/>
            <a:lstStyle/>
            <a:p>
              <a:endParaRPr lang="es-CL"/>
            </a:p>
          </p:txBody>
        </p:sp>
      </p:grpSp>
      <p:grpSp>
        <p:nvGrpSpPr>
          <p:cNvPr id="7" name="Group 7"/>
          <p:cNvGrpSpPr/>
          <p:nvPr/>
        </p:nvGrpSpPr>
        <p:grpSpPr>
          <a:xfrm>
            <a:off x="0" y="3753850"/>
            <a:ext cx="6564086" cy="5168768"/>
            <a:chOff x="0" y="0"/>
            <a:chExt cx="8752114" cy="6891690"/>
          </a:xfrm>
        </p:grpSpPr>
        <p:sp>
          <p:nvSpPr>
            <p:cNvPr id="8" name="Freeform 8"/>
            <p:cNvSpPr/>
            <p:nvPr/>
          </p:nvSpPr>
          <p:spPr>
            <a:xfrm>
              <a:off x="0" y="0"/>
              <a:ext cx="8752144" cy="6891655"/>
            </a:xfrm>
            <a:custGeom>
              <a:avLst/>
              <a:gdLst/>
              <a:ahLst/>
              <a:cxnLst/>
              <a:rect l="l" t="t" r="r" b="b"/>
              <a:pathLst>
                <a:path w="8752144" h="6891655">
                  <a:moveTo>
                    <a:pt x="0" y="0"/>
                  </a:moveTo>
                  <a:lnTo>
                    <a:pt x="8752144" y="0"/>
                  </a:lnTo>
                  <a:lnTo>
                    <a:pt x="8752144" y="6891655"/>
                  </a:lnTo>
                  <a:lnTo>
                    <a:pt x="0" y="6891655"/>
                  </a:lnTo>
                  <a:close/>
                </a:path>
              </a:pathLst>
            </a:custGeom>
            <a:gradFill rotWithShape="1">
              <a:gsLst>
                <a:gs pos="0">
                  <a:srgbClr val="F6F8FC">
                    <a:alpha val="14276"/>
                  </a:srgbClr>
                </a:gs>
                <a:gs pos="100000">
                  <a:srgbClr val="FFFFFF">
                    <a:alpha val="100000"/>
                  </a:srgbClr>
                </a:gs>
              </a:gsLst>
              <a:lin ang="0"/>
            </a:gradFill>
          </p:spPr>
          <p:txBody>
            <a:bodyPr/>
            <a:lstStyle/>
            <a:p>
              <a:endParaRPr lang="es-CL"/>
            </a:p>
          </p:txBody>
        </p:sp>
      </p:grpSp>
      <p:grpSp>
        <p:nvGrpSpPr>
          <p:cNvPr id="9" name="Group 9"/>
          <p:cNvGrpSpPr/>
          <p:nvPr/>
        </p:nvGrpSpPr>
        <p:grpSpPr>
          <a:xfrm>
            <a:off x="432363" y="4768470"/>
            <a:ext cx="4663685" cy="3919122"/>
            <a:chOff x="0" y="0"/>
            <a:chExt cx="6218247" cy="5225496"/>
          </a:xfrm>
        </p:grpSpPr>
        <p:sp>
          <p:nvSpPr>
            <p:cNvPr id="10" name="Freeform 10"/>
            <p:cNvSpPr/>
            <p:nvPr/>
          </p:nvSpPr>
          <p:spPr>
            <a:xfrm>
              <a:off x="0" y="0"/>
              <a:ext cx="6218247" cy="5225495"/>
            </a:xfrm>
            <a:custGeom>
              <a:avLst/>
              <a:gdLst/>
              <a:ahLst/>
              <a:cxnLst/>
              <a:rect l="l" t="t" r="r" b="b"/>
              <a:pathLst>
                <a:path w="6218247" h="5225495">
                  <a:moveTo>
                    <a:pt x="0" y="0"/>
                  </a:moveTo>
                  <a:lnTo>
                    <a:pt x="6218247" y="0"/>
                  </a:lnTo>
                  <a:lnTo>
                    <a:pt x="6218247" y="5225495"/>
                  </a:lnTo>
                  <a:lnTo>
                    <a:pt x="0" y="5225495"/>
                  </a:lnTo>
                  <a:close/>
                </a:path>
              </a:pathLst>
            </a:custGeom>
            <a:solidFill>
              <a:srgbClr val="000000">
                <a:alpha val="0"/>
              </a:srgbClr>
            </a:solidFill>
          </p:spPr>
          <p:txBody>
            <a:bodyPr/>
            <a:lstStyle/>
            <a:p>
              <a:endParaRPr lang="es-CL"/>
            </a:p>
          </p:txBody>
        </p:sp>
        <p:sp>
          <p:nvSpPr>
            <p:cNvPr id="11" name="TextBox 11"/>
            <p:cNvSpPr txBox="1"/>
            <p:nvPr/>
          </p:nvSpPr>
          <p:spPr>
            <a:xfrm>
              <a:off x="0" y="-28575"/>
              <a:ext cx="6218247" cy="5254071"/>
            </a:xfrm>
            <a:prstGeom prst="rect">
              <a:avLst/>
            </a:prstGeom>
          </p:spPr>
          <p:txBody>
            <a:bodyPr lIns="0" tIns="0" rIns="0" bIns="0" rtlCol="0" anchor="ctr"/>
            <a:lstStyle/>
            <a:p>
              <a:pPr algn="just">
                <a:lnSpc>
                  <a:spcPts val="6415"/>
                </a:lnSpc>
              </a:pPr>
              <a:r>
                <a:rPr lang="en-US" sz="5940" b="1">
                  <a:solidFill>
                    <a:srgbClr val="003C58"/>
                  </a:solidFill>
                  <a:latin typeface="Codec Pro Bold"/>
                  <a:ea typeface="Codec Pro Bold"/>
                  <a:cs typeface="Codec Pro Bold"/>
                  <a:sym typeface="Codec Pro Bold"/>
                </a:rPr>
                <a:t>1)Principales ineficiencias en la gestión clínica</a:t>
              </a:r>
            </a:p>
          </p:txBody>
        </p:sp>
      </p:grpSp>
      <p:grpSp>
        <p:nvGrpSpPr>
          <p:cNvPr id="12" name="Group 12"/>
          <p:cNvGrpSpPr/>
          <p:nvPr/>
        </p:nvGrpSpPr>
        <p:grpSpPr>
          <a:xfrm>
            <a:off x="17918265" y="2359437"/>
            <a:ext cx="369735" cy="7927563"/>
            <a:chOff x="0" y="0"/>
            <a:chExt cx="492980" cy="10570084"/>
          </a:xfrm>
        </p:grpSpPr>
        <p:sp>
          <p:nvSpPr>
            <p:cNvPr id="13" name="Freeform 13"/>
            <p:cNvSpPr/>
            <p:nvPr/>
          </p:nvSpPr>
          <p:spPr>
            <a:xfrm>
              <a:off x="0" y="0"/>
              <a:ext cx="493014" cy="10570083"/>
            </a:xfrm>
            <a:custGeom>
              <a:avLst/>
              <a:gdLst/>
              <a:ahLst/>
              <a:cxnLst/>
              <a:rect l="l" t="t" r="r" b="b"/>
              <a:pathLst>
                <a:path w="493014" h="10570083">
                  <a:moveTo>
                    <a:pt x="0" y="0"/>
                  </a:moveTo>
                  <a:lnTo>
                    <a:pt x="493014" y="0"/>
                  </a:lnTo>
                  <a:lnTo>
                    <a:pt x="493014" y="10570083"/>
                  </a:lnTo>
                  <a:lnTo>
                    <a:pt x="0" y="10570083"/>
                  </a:lnTo>
                  <a:close/>
                </a:path>
              </a:pathLst>
            </a:custGeom>
            <a:solidFill>
              <a:srgbClr val="378389"/>
            </a:solidFill>
          </p:spPr>
          <p:txBody>
            <a:bodyPr/>
            <a:lstStyle/>
            <a:p>
              <a:endParaRPr lang="es-CL"/>
            </a:p>
          </p:txBody>
        </p:sp>
      </p:grpSp>
      <p:grpSp>
        <p:nvGrpSpPr>
          <p:cNvPr id="14" name="Group 14"/>
          <p:cNvGrpSpPr/>
          <p:nvPr/>
        </p:nvGrpSpPr>
        <p:grpSpPr>
          <a:xfrm>
            <a:off x="2182232" y="0"/>
            <a:ext cx="13551399" cy="1979690"/>
            <a:chOff x="0" y="0"/>
            <a:chExt cx="18068532" cy="2639586"/>
          </a:xfrm>
        </p:grpSpPr>
        <p:sp>
          <p:nvSpPr>
            <p:cNvPr id="15" name="Freeform 15"/>
            <p:cNvSpPr/>
            <p:nvPr/>
          </p:nvSpPr>
          <p:spPr>
            <a:xfrm>
              <a:off x="0" y="0"/>
              <a:ext cx="18068544" cy="2639568"/>
            </a:xfrm>
            <a:custGeom>
              <a:avLst/>
              <a:gdLst/>
              <a:ahLst/>
              <a:cxnLst/>
              <a:rect l="l" t="t" r="r" b="b"/>
              <a:pathLst>
                <a:path w="18068544" h="2639568">
                  <a:moveTo>
                    <a:pt x="0" y="0"/>
                  </a:moveTo>
                  <a:lnTo>
                    <a:pt x="18068544" y="0"/>
                  </a:lnTo>
                  <a:lnTo>
                    <a:pt x="18068544" y="2639568"/>
                  </a:lnTo>
                  <a:lnTo>
                    <a:pt x="0" y="2639568"/>
                  </a:lnTo>
                  <a:close/>
                </a:path>
              </a:pathLst>
            </a:custGeom>
            <a:solidFill>
              <a:srgbClr val="003C58"/>
            </a:solidFill>
          </p:spPr>
          <p:txBody>
            <a:bodyPr/>
            <a:lstStyle/>
            <a:p>
              <a:endParaRPr lang="es-CL"/>
            </a:p>
          </p:txBody>
        </p:sp>
      </p:grpSp>
      <p:sp>
        <p:nvSpPr>
          <p:cNvPr id="16" name="Freeform 16"/>
          <p:cNvSpPr/>
          <p:nvPr/>
        </p:nvSpPr>
        <p:spPr>
          <a:xfrm>
            <a:off x="2387466" y="136464"/>
            <a:ext cx="12760831" cy="1706761"/>
          </a:xfrm>
          <a:custGeom>
            <a:avLst/>
            <a:gdLst/>
            <a:ahLst/>
            <a:cxnLst/>
            <a:rect l="l" t="t" r="r" b="b"/>
            <a:pathLst>
              <a:path w="12760831" h="1706761">
                <a:moveTo>
                  <a:pt x="0" y="0"/>
                </a:moveTo>
                <a:lnTo>
                  <a:pt x="12760831" y="0"/>
                </a:lnTo>
                <a:lnTo>
                  <a:pt x="12760831" y="1706761"/>
                </a:lnTo>
                <a:lnTo>
                  <a:pt x="0" y="1706761"/>
                </a:lnTo>
                <a:lnTo>
                  <a:pt x="0" y="0"/>
                </a:lnTo>
                <a:close/>
              </a:path>
            </a:pathLst>
          </a:custGeom>
          <a:blipFill>
            <a:blip r:embed="rId3"/>
            <a:stretch>
              <a:fillRect/>
            </a:stretch>
          </a:blipFill>
        </p:spPr>
        <p:txBody>
          <a:bodyPr/>
          <a:lstStyle/>
          <a:p>
            <a:endParaRPr lang="es-CL"/>
          </a:p>
        </p:txBody>
      </p:sp>
      <p:sp>
        <p:nvSpPr>
          <p:cNvPr id="17" name="TextBox 17"/>
          <p:cNvSpPr txBox="1"/>
          <p:nvPr/>
        </p:nvSpPr>
        <p:spPr>
          <a:xfrm>
            <a:off x="6968477" y="2641733"/>
            <a:ext cx="4004313" cy="420853"/>
          </a:xfrm>
          <a:prstGeom prst="rect">
            <a:avLst/>
          </a:prstGeom>
        </p:spPr>
        <p:txBody>
          <a:bodyPr lIns="0" tIns="0" rIns="0" bIns="0" rtlCol="0" anchor="t">
            <a:spAutoFit/>
          </a:bodyPr>
          <a:lstStyle/>
          <a:p>
            <a:pPr algn="ctr">
              <a:lnSpc>
                <a:spcPts val="3027"/>
              </a:lnSpc>
            </a:pPr>
            <a:endParaRPr/>
          </a:p>
        </p:txBody>
      </p:sp>
      <p:grpSp>
        <p:nvGrpSpPr>
          <p:cNvPr id="18" name="Group 18"/>
          <p:cNvGrpSpPr/>
          <p:nvPr/>
        </p:nvGrpSpPr>
        <p:grpSpPr>
          <a:xfrm>
            <a:off x="6625996" y="3855241"/>
            <a:ext cx="4655155" cy="1404910"/>
            <a:chOff x="0" y="0"/>
            <a:chExt cx="6206874" cy="1873213"/>
          </a:xfrm>
        </p:grpSpPr>
        <p:grpSp>
          <p:nvGrpSpPr>
            <p:cNvPr id="19" name="Group 19"/>
            <p:cNvGrpSpPr/>
            <p:nvPr/>
          </p:nvGrpSpPr>
          <p:grpSpPr>
            <a:xfrm>
              <a:off x="0" y="0"/>
              <a:ext cx="6206874" cy="1873213"/>
              <a:chOff x="0" y="0"/>
              <a:chExt cx="9960274" cy="3005977"/>
            </a:xfrm>
          </p:grpSpPr>
          <p:sp>
            <p:nvSpPr>
              <p:cNvPr id="20" name="Freeform 20"/>
              <p:cNvSpPr/>
              <p:nvPr/>
            </p:nvSpPr>
            <p:spPr>
              <a:xfrm>
                <a:off x="0" y="0"/>
                <a:ext cx="9960273" cy="3005977"/>
              </a:xfrm>
              <a:custGeom>
                <a:avLst/>
                <a:gdLst/>
                <a:ahLst/>
                <a:cxnLst/>
                <a:rect l="l" t="t" r="r" b="b"/>
                <a:pathLst>
                  <a:path w="9960273" h="3005977">
                    <a:moveTo>
                      <a:pt x="63197" y="0"/>
                    </a:moveTo>
                    <a:lnTo>
                      <a:pt x="9897077" y="0"/>
                    </a:lnTo>
                    <a:cubicBezTo>
                      <a:pt x="9913838" y="0"/>
                      <a:pt x="9929912" y="6658"/>
                      <a:pt x="9941764" y="18510"/>
                    </a:cubicBezTo>
                    <a:cubicBezTo>
                      <a:pt x="9953615" y="30362"/>
                      <a:pt x="9960273" y="46436"/>
                      <a:pt x="9960273" y="63197"/>
                    </a:cubicBezTo>
                    <a:lnTo>
                      <a:pt x="9960273" y="2942779"/>
                    </a:lnTo>
                    <a:cubicBezTo>
                      <a:pt x="9960273" y="2959540"/>
                      <a:pt x="9953615" y="2975615"/>
                      <a:pt x="9941764" y="2987466"/>
                    </a:cubicBezTo>
                    <a:cubicBezTo>
                      <a:pt x="9929912" y="2999318"/>
                      <a:pt x="9913838" y="3005977"/>
                      <a:pt x="9897077" y="3005977"/>
                    </a:cubicBezTo>
                    <a:lnTo>
                      <a:pt x="63197" y="3005977"/>
                    </a:lnTo>
                    <a:cubicBezTo>
                      <a:pt x="46436" y="3005977"/>
                      <a:pt x="30362" y="2999318"/>
                      <a:pt x="18510" y="2987466"/>
                    </a:cubicBezTo>
                    <a:cubicBezTo>
                      <a:pt x="6658" y="2975615"/>
                      <a:pt x="0" y="2959540"/>
                      <a:pt x="0" y="2942779"/>
                    </a:cubicBezTo>
                    <a:lnTo>
                      <a:pt x="0" y="63197"/>
                    </a:lnTo>
                    <a:cubicBezTo>
                      <a:pt x="0" y="46436"/>
                      <a:pt x="6658" y="30362"/>
                      <a:pt x="18510" y="18510"/>
                    </a:cubicBezTo>
                    <a:cubicBezTo>
                      <a:pt x="30362" y="6658"/>
                      <a:pt x="46436" y="0"/>
                      <a:pt x="63197" y="0"/>
                    </a:cubicBezTo>
                    <a:close/>
                  </a:path>
                </a:pathLst>
              </a:custGeom>
              <a:solidFill>
                <a:srgbClr val="5BAEB2"/>
              </a:solidFill>
            </p:spPr>
            <p:txBody>
              <a:bodyPr/>
              <a:lstStyle/>
              <a:p>
                <a:endParaRPr lang="es-CL"/>
              </a:p>
            </p:txBody>
          </p:sp>
          <p:sp>
            <p:nvSpPr>
              <p:cNvPr id="21" name="TextBox 21"/>
              <p:cNvSpPr txBox="1"/>
              <p:nvPr/>
            </p:nvSpPr>
            <p:spPr>
              <a:xfrm>
                <a:off x="0" y="-28575"/>
                <a:ext cx="9960274" cy="3034552"/>
              </a:xfrm>
              <a:prstGeom prst="rect">
                <a:avLst/>
              </a:prstGeom>
            </p:spPr>
            <p:txBody>
              <a:bodyPr lIns="50800" tIns="50800" rIns="50800" bIns="50800" rtlCol="0" anchor="ctr"/>
              <a:lstStyle/>
              <a:p>
                <a:pPr algn="ctr">
                  <a:lnSpc>
                    <a:spcPts val="1960"/>
                  </a:lnSpc>
                  <a:spcBef>
                    <a:spcPct val="0"/>
                  </a:spcBef>
                </a:pPr>
                <a:endParaRPr/>
              </a:p>
            </p:txBody>
          </p:sp>
        </p:grpSp>
        <p:sp>
          <p:nvSpPr>
            <p:cNvPr id="22" name="TextBox 22"/>
            <p:cNvSpPr txBox="1"/>
            <p:nvPr/>
          </p:nvSpPr>
          <p:spPr>
            <a:xfrm>
              <a:off x="456641" y="379813"/>
              <a:ext cx="5339084" cy="1046912"/>
            </a:xfrm>
            <a:prstGeom prst="rect">
              <a:avLst/>
            </a:prstGeom>
          </p:spPr>
          <p:txBody>
            <a:bodyPr lIns="0" tIns="0" rIns="0" bIns="0" rtlCol="0" anchor="t">
              <a:spAutoFit/>
            </a:bodyPr>
            <a:lstStyle/>
            <a:p>
              <a:pPr algn="ctr">
                <a:lnSpc>
                  <a:spcPts val="3027"/>
                </a:lnSpc>
              </a:pPr>
              <a:r>
                <a:rPr lang="en-US" sz="2346" b="1" spc="-18">
                  <a:solidFill>
                    <a:srgbClr val="FFFFFF"/>
                  </a:solidFill>
                  <a:latin typeface="Codec Pro Bold"/>
                  <a:ea typeface="Codec Pro Bold"/>
                  <a:cs typeface="Codec Pro Bold"/>
                  <a:sym typeface="Codec Pro Bold"/>
                </a:rPr>
                <a:t>Variabilidad clínica y  estandarización</a:t>
              </a:r>
            </a:p>
          </p:txBody>
        </p:sp>
      </p:grpSp>
      <p:grpSp>
        <p:nvGrpSpPr>
          <p:cNvPr id="23" name="Group 23"/>
          <p:cNvGrpSpPr/>
          <p:nvPr/>
        </p:nvGrpSpPr>
        <p:grpSpPr>
          <a:xfrm>
            <a:off x="6625996" y="5527441"/>
            <a:ext cx="4655155" cy="1404910"/>
            <a:chOff x="0" y="0"/>
            <a:chExt cx="6206874" cy="1873213"/>
          </a:xfrm>
        </p:grpSpPr>
        <p:grpSp>
          <p:nvGrpSpPr>
            <p:cNvPr id="24" name="Group 24"/>
            <p:cNvGrpSpPr/>
            <p:nvPr/>
          </p:nvGrpSpPr>
          <p:grpSpPr>
            <a:xfrm>
              <a:off x="0" y="0"/>
              <a:ext cx="6206874" cy="1873213"/>
              <a:chOff x="0" y="0"/>
              <a:chExt cx="9960274" cy="3005977"/>
            </a:xfrm>
          </p:grpSpPr>
          <p:sp>
            <p:nvSpPr>
              <p:cNvPr id="25" name="Freeform 25"/>
              <p:cNvSpPr/>
              <p:nvPr/>
            </p:nvSpPr>
            <p:spPr>
              <a:xfrm>
                <a:off x="0" y="0"/>
                <a:ext cx="9960273" cy="3005977"/>
              </a:xfrm>
              <a:custGeom>
                <a:avLst/>
                <a:gdLst/>
                <a:ahLst/>
                <a:cxnLst/>
                <a:rect l="l" t="t" r="r" b="b"/>
                <a:pathLst>
                  <a:path w="9960273" h="3005977">
                    <a:moveTo>
                      <a:pt x="63197" y="0"/>
                    </a:moveTo>
                    <a:lnTo>
                      <a:pt x="9897077" y="0"/>
                    </a:lnTo>
                    <a:cubicBezTo>
                      <a:pt x="9913838" y="0"/>
                      <a:pt x="9929912" y="6658"/>
                      <a:pt x="9941764" y="18510"/>
                    </a:cubicBezTo>
                    <a:cubicBezTo>
                      <a:pt x="9953615" y="30362"/>
                      <a:pt x="9960273" y="46436"/>
                      <a:pt x="9960273" y="63197"/>
                    </a:cubicBezTo>
                    <a:lnTo>
                      <a:pt x="9960273" y="2942779"/>
                    </a:lnTo>
                    <a:cubicBezTo>
                      <a:pt x="9960273" y="2959540"/>
                      <a:pt x="9953615" y="2975615"/>
                      <a:pt x="9941764" y="2987466"/>
                    </a:cubicBezTo>
                    <a:cubicBezTo>
                      <a:pt x="9929912" y="2999318"/>
                      <a:pt x="9913838" y="3005977"/>
                      <a:pt x="9897077" y="3005977"/>
                    </a:cubicBezTo>
                    <a:lnTo>
                      <a:pt x="63197" y="3005977"/>
                    </a:lnTo>
                    <a:cubicBezTo>
                      <a:pt x="46436" y="3005977"/>
                      <a:pt x="30362" y="2999318"/>
                      <a:pt x="18510" y="2987466"/>
                    </a:cubicBezTo>
                    <a:cubicBezTo>
                      <a:pt x="6658" y="2975615"/>
                      <a:pt x="0" y="2959540"/>
                      <a:pt x="0" y="2942779"/>
                    </a:cubicBezTo>
                    <a:lnTo>
                      <a:pt x="0" y="63197"/>
                    </a:lnTo>
                    <a:cubicBezTo>
                      <a:pt x="0" y="46436"/>
                      <a:pt x="6658" y="30362"/>
                      <a:pt x="18510" y="18510"/>
                    </a:cubicBezTo>
                    <a:cubicBezTo>
                      <a:pt x="30362" y="6658"/>
                      <a:pt x="46436" y="0"/>
                      <a:pt x="63197" y="0"/>
                    </a:cubicBezTo>
                    <a:close/>
                  </a:path>
                </a:pathLst>
              </a:custGeom>
              <a:solidFill>
                <a:srgbClr val="5BAEB2"/>
              </a:solidFill>
            </p:spPr>
            <p:txBody>
              <a:bodyPr/>
              <a:lstStyle/>
              <a:p>
                <a:endParaRPr lang="es-CL"/>
              </a:p>
            </p:txBody>
          </p:sp>
          <p:sp>
            <p:nvSpPr>
              <p:cNvPr id="26" name="TextBox 26"/>
              <p:cNvSpPr txBox="1"/>
              <p:nvPr/>
            </p:nvSpPr>
            <p:spPr>
              <a:xfrm>
                <a:off x="0" y="-28575"/>
                <a:ext cx="9960274" cy="3034552"/>
              </a:xfrm>
              <a:prstGeom prst="rect">
                <a:avLst/>
              </a:prstGeom>
            </p:spPr>
            <p:txBody>
              <a:bodyPr lIns="50800" tIns="50800" rIns="50800" bIns="50800" rtlCol="0" anchor="ctr"/>
              <a:lstStyle/>
              <a:p>
                <a:pPr algn="ctr">
                  <a:lnSpc>
                    <a:spcPts val="1960"/>
                  </a:lnSpc>
                  <a:spcBef>
                    <a:spcPct val="0"/>
                  </a:spcBef>
                </a:pPr>
                <a:endParaRPr/>
              </a:p>
            </p:txBody>
          </p:sp>
        </p:grpSp>
        <p:sp>
          <p:nvSpPr>
            <p:cNvPr id="27" name="TextBox 27"/>
            <p:cNvSpPr txBox="1"/>
            <p:nvPr/>
          </p:nvSpPr>
          <p:spPr>
            <a:xfrm>
              <a:off x="456641" y="379813"/>
              <a:ext cx="5339084" cy="1046912"/>
            </a:xfrm>
            <a:prstGeom prst="rect">
              <a:avLst/>
            </a:prstGeom>
          </p:spPr>
          <p:txBody>
            <a:bodyPr lIns="0" tIns="0" rIns="0" bIns="0" rtlCol="0" anchor="t">
              <a:spAutoFit/>
            </a:bodyPr>
            <a:lstStyle/>
            <a:p>
              <a:pPr algn="ctr">
                <a:lnSpc>
                  <a:spcPts val="3027"/>
                </a:lnSpc>
              </a:pPr>
              <a:r>
                <a:rPr lang="en-US" sz="2346" b="1" spc="-18">
                  <a:solidFill>
                    <a:srgbClr val="FFFFFF"/>
                  </a:solidFill>
                  <a:latin typeface="Codec Pro Bold"/>
                  <a:ea typeface="Codec Pro Bold"/>
                  <a:cs typeface="Codec Pro Bold"/>
                  <a:sym typeface="Codec Pro Bold"/>
                </a:rPr>
                <a:t>Problemas en la gestión insumos</a:t>
              </a:r>
            </a:p>
          </p:txBody>
        </p:sp>
      </p:grpSp>
      <p:grpSp>
        <p:nvGrpSpPr>
          <p:cNvPr id="28" name="Group 28"/>
          <p:cNvGrpSpPr/>
          <p:nvPr/>
        </p:nvGrpSpPr>
        <p:grpSpPr>
          <a:xfrm>
            <a:off x="6625996" y="7199051"/>
            <a:ext cx="4655155" cy="1404910"/>
            <a:chOff x="0" y="0"/>
            <a:chExt cx="6206874" cy="1873213"/>
          </a:xfrm>
        </p:grpSpPr>
        <p:grpSp>
          <p:nvGrpSpPr>
            <p:cNvPr id="29" name="Group 29"/>
            <p:cNvGrpSpPr/>
            <p:nvPr/>
          </p:nvGrpSpPr>
          <p:grpSpPr>
            <a:xfrm>
              <a:off x="0" y="0"/>
              <a:ext cx="6206874" cy="1873213"/>
              <a:chOff x="0" y="0"/>
              <a:chExt cx="9960274" cy="3005977"/>
            </a:xfrm>
          </p:grpSpPr>
          <p:sp>
            <p:nvSpPr>
              <p:cNvPr id="30" name="Freeform 30"/>
              <p:cNvSpPr/>
              <p:nvPr/>
            </p:nvSpPr>
            <p:spPr>
              <a:xfrm>
                <a:off x="0" y="0"/>
                <a:ext cx="9960273" cy="3005977"/>
              </a:xfrm>
              <a:custGeom>
                <a:avLst/>
                <a:gdLst/>
                <a:ahLst/>
                <a:cxnLst/>
                <a:rect l="l" t="t" r="r" b="b"/>
                <a:pathLst>
                  <a:path w="9960273" h="3005977">
                    <a:moveTo>
                      <a:pt x="63197" y="0"/>
                    </a:moveTo>
                    <a:lnTo>
                      <a:pt x="9897077" y="0"/>
                    </a:lnTo>
                    <a:cubicBezTo>
                      <a:pt x="9913838" y="0"/>
                      <a:pt x="9929912" y="6658"/>
                      <a:pt x="9941764" y="18510"/>
                    </a:cubicBezTo>
                    <a:cubicBezTo>
                      <a:pt x="9953615" y="30362"/>
                      <a:pt x="9960273" y="46436"/>
                      <a:pt x="9960273" y="63197"/>
                    </a:cubicBezTo>
                    <a:lnTo>
                      <a:pt x="9960273" y="2942779"/>
                    </a:lnTo>
                    <a:cubicBezTo>
                      <a:pt x="9960273" y="2959540"/>
                      <a:pt x="9953615" y="2975615"/>
                      <a:pt x="9941764" y="2987466"/>
                    </a:cubicBezTo>
                    <a:cubicBezTo>
                      <a:pt x="9929912" y="2999318"/>
                      <a:pt x="9913838" y="3005977"/>
                      <a:pt x="9897077" y="3005977"/>
                    </a:cubicBezTo>
                    <a:lnTo>
                      <a:pt x="63197" y="3005977"/>
                    </a:lnTo>
                    <a:cubicBezTo>
                      <a:pt x="46436" y="3005977"/>
                      <a:pt x="30362" y="2999318"/>
                      <a:pt x="18510" y="2987466"/>
                    </a:cubicBezTo>
                    <a:cubicBezTo>
                      <a:pt x="6658" y="2975615"/>
                      <a:pt x="0" y="2959540"/>
                      <a:pt x="0" y="2942779"/>
                    </a:cubicBezTo>
                    <a:lnTo>
                      <a:pt x="0" y="63197"/>
                    </a:lnTo>
                    <a:cubicBezTo>
                      <a:pt x="0" y="46436"/>
                      <a:pt x="6658" y="30362"/>
                      <a:pt x="18510" y="18510"/>
                    </a:cubicBezTo>
                    <a:cubicBezTo>
                      <a:pt x="30362" y="6658"/>
                      <a:pt x="46436" y="0"/>
                      <a:pt x="63197" y="0"/>
                    </a:cubicBezTo>
                    <a:close/>
                  </a:path>
                </a:pathLst>
              </a:custGeom>
              <a:solidFill>
                <a:srgbClr val="5BAEB2"/>
              </a:solidFill>
            </p:spPr>
            <p:txBody>
              <a:bodyPr/>
              <a:lstStyle/>
              <a:p>
                <a:endParaRPr lang="es-CL"/>
              </a:p>
            </p:txBody>
          </p:sp>
          <p:sp>
            <p:nvSpPr>
              <p:cNvPr id="31" name="TextBox 31"/>
              <p:cNvSpPr txBox="1"/>
              <p:nvPr/>
            </p:nvSpPr>
            <p:spPr>
              <a:xfrm>
                <a:off x="0" y="-28575"/>
                <a:ext cx="9960274" cy="3034552"/>
              </a:xfrm>
              <a:prstGeom prst="rect">
                <a:avLst/>
              </a:prstGeom>
            </p:spPr>
            <p:txBody>
              <a:bodyPr lIns="50800" tIns="50800" rIns="50800" bIns="50800" rtlCol="0" anchor="ctr"/>
              <a:lstStyle/>
              <a:p>
                <a:pPr algn="ctr">
                  <a:lnSpc>
                    <a:spcPts val="1960"/>
                  </a:lnSpc>
                  <a:spcBef>
                    <a:spcPct val="0"/>
                  </a:spcBef>
                </a:pPr>
                <a:endParaRPr/>
              </a:p>
            </p:txBody>
          </p:sp>
        </p:grpSp>
        <p:sp>
          <p:nvSpPr>
            <p:cNvPr id="32" name="TextBox 32"/>
            <p:cNvSpPr txBox="1"/>
            <p:nvPr/>
          </p:nvSpPr>
          <p:spPr>
            <a:xfrm>
              <a:off x="456641" y="379813"/>
              <a:ext cx="5339084" cy="1046912"/>
            </a:xfrm>
            <a:prstGeom prst="rect">
              <a:avLst/>
            </a:prstGeom>
          </p:spPr>
          <p:txBody>
            <a:bodyPr lIns="0" tIns="0" rIns="0" bIns="0" rtlCol="0" anchor="t">
              <a:spAutoFit/>
            </a:bodyPr>
            <a:lstStyle/>
            <a:p>
              <a:pPr algn="ctr">
                <a:lnSpc>
                  <a:spcPts val="3027"/>
                </a:lnSpc>
              </a:pPr>
              <a:r>
                <a:rPr lang="en-US" sz="2346" spc="-18">
                  <a:solidFill>
                    <a:srgbClr val="FFFFFF"/>
                  </a:solidFill>
                  <a:latin typeface="Codec Pro"/>
                  <a:ea typeface="Codec Pro"/>
                  <a:cs typeface="Codec Pro"/>
                  <a:sym typeface="Codec Pro"/>
                </a:rPr>
                <a:t>Falta de formación en gestión y sostenibilidad</a:t>
              </a:r>
            </a:p>
          </p:txBody>
        </p:sp>
      </p:grpSp>
      <p:sp>
        <p:nvSpPr>
          <p:cNvPr id="33" name="Freeform 33"/>
          <p:cNvSpPr/>
          <p:nvPr/>
        </p:nvSpPr>
        <p:spPr>
          <a:xfrm>
            <a:off x="5448864" y="2475628"/>
            <a:ext cx="1039964" cy="819736"/>
          </a:xfrm>
          <a:custGeom>
            <a:avLst/>
            <a:gdLst/>
            <a:ahLst/>
            <a:cxnLst/>
            <a:rect l="l" t="t" r="r" b="b"/>
            <a:pathLst>
              <a:path w="1039964" h="819736">
                <a:moveTo>
                  <a:pt x="0" y="0"/>
                </a:moveTo>
                <a:lnTo>
                  <a:pt x="1039964" y="0"/>
                </a:lnTo>
                <a:lnTo>
                  <a:pt x="1039964" y="819737"/>
                </a:lnTo>
                <a:lnTo>
                  <a:pt x="0" y="8197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sp>
        <p:nvSpPr>
          <p:cNvPr id="34" name="Freeform 34"/>
          <p:cNvSpPr/>
          <p:nvPr/>
        </p:nvSpPr>
        <p:spPr>
          <a:xfrm>
            <a:off x="5448864" y="4053168"/>
            <a:ext cx="1039964" cy="819736"/>
          </a:xfrm>
          <a:custGeom>
            <a:avLst/>
            <a:gdLst/>
            <a:ahLst/>
            <a:cxnLst/>
            <a:rect l="l" t="t" r="r" b="b"/>
            <a:pathLst>
              <a:path w="1039964" h="819736">
                <a:moveTo>
                  <a:pt x="0" y="0"/>
                </a:moveTo>
                <a:lnTo>
                  <a:pt x="1039964" y="0"/>
                </a:lnTo>
                <a:lnTo>
                  <a:pt x="1039964" y="819737"/>
                </a:lnTo>
                <a:lnTo>
                  <a:pt x="0" y="8197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sp>
        <p:nvSpPr>
          <p:cNvPr id="35" name="Freeform 35"/>
          <p:cNvSpPr/>
          <p:nvPr/>
        </p:nvSpPr>
        <p:spPr>
          <a:xfrm>
            <a:off x="5448864" y="5629528"/>
            <a:ext cx="1039964" cy="819736"/>
          </a:xfrm>
          <a:custGeom>
            <a:avLst/>
            <a:gdLst/>
            <a:ahLst/>
            <a:cxnLst/>
            <a:rect l="l" t="t" r="r" b="b"/>
            <a:pathLst>
              <a:path w="1039964" h="819736">
                <a:moveTo>
                  <a:pt x="0" y="0"/>
                </a:moveTo>
                <a:lnTo>
                  <a:pt x="1039964" y="0"/>
                </a:lnTo>
                <a:lnTo>
                  <a:pt x="1039964" y="819737"/>
                </a:lnTo>
                <a:lnTo>
                  <a:pt x="0" y="8197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s-CL"/>
          </a:p>
        </p:txBody>
      </p:sp>
      <p:sp>
        <p:nvSpPr>
          <p:cNvPr id="36" name="Freeform 36"/>
          <p:cNvSpPr/>
          <p:nvPr/>
        </p:nvSpPr>
        <p:spPr>
          <a:xfrm>
            <a:off x="5242413" y="7220785"/>
            <a:ext cx="1383583" cy="1090589"/>
          </a:xfrm>
          <a:custGeom>
            <a:avLst/>
            <a:gdLst/>
            <a:ahLst/>
            <a:cxnLst/>
            <a:rect l="l" t="t" r="r" b="b"/>
            <a:pathLst>
              <a:path w="1383583" h="1090589">
                <a:moveTo>
                  <a:pt x="0" y="0"/>
                </a:moveTo>
                <a:lnTo>
                  <a:pt x="1383583" y="0"/>
                </a:lnTo>
                <a:lnTo>
                  <a:pt x="1383583" y="1090590"/>
                </a:lnTo>
                <a:lnTo>
                  <a:pt x="0" y="1090590"/>
                </a:lnTo>
                <a:lnTo>
                  <a:pt x="0" y="0"/>
                </a:lnTo>
                <a:close/>
              </a:path>
            </a:pathLst>
          </a:custGeom>
          <a:blipFill>
            <a:blip r:embed="rId6"/>
            <a:stretch>
              <a:fillRect l="-9265" r="-9265"/>
            </a:stretch>
          </a:blipFill>
        </p:spPr>
        <p:txBody>
          <a:bodyPr/>
          <a:lstStyle/>
          <a:p>
            <a:endParaRPr lang="es-CL"/>
          </a:p>
        </p:txBody>
      </p:sp>
      <p:sp>
        <p:nvSpPr>
          <p:cNvPr id="37" name="TextBox 37"/>
          <p:cNvSpPr txBox="1"/>
          <p:nvPr/>
        </p:nvSpPr>
        <p:spPr>
          <a:xfrm>
            <a:off x="11488321" y="2147625"/>
            <a:ext cx="5632402" cy="1418592"/>
          </a:xfrm>
          <a:prstGeom prst="rect">
            <a:avLst/>
          </a:prstGeom>
        </p:spPr>
        <p:txBody>
          <a:bodyPr lIns="0" tIns="0" rIns="0" bIns="0" rtlCol="0" anchor="t">
            <a:spAutoFit/>
          </a:bodyPr>
          <a:lstStyle/>
          <a:p>
            <a:pPr algn="l">
              <a:lnSpc>
                <a:spcPts val="2221"/>
              </a:lnSpc>
            </a:pPr>
            <a:r>
              <a:rPr lang="en-US" sz="1722" spc="-13">
                <a:solidFill>
                  <a:srgbClr val="156669"/>
                </a:solidFill>
                <a:latin typeface="Codec Pro"/>
                <a:ea typeface="Codec Pro"/>
                <a:cs typeface="Codec Pro"/>
                <a:sym typeface="Codec Pro"/>
              </a:rPr>
              <a:t>Las interrupciones en el flujo clínico, la duplicación de tareas y los retrasos en actividades administrativas (como la revisión de imágenes y la programación de pacientes) generan tiempos de espera prolongados y disminuyen la eficiencia  en la atención(6).</a:t>
            </a:r>
          </a:p>
        </p:txBody>
      </p:sp>
      <p:sp>
        <p:nvSpPr>
          <p:cNvPr id="38" name="TextBox 38"/>
          <p:cNvSpPr txBox="1"/>
          <p:nvPr/>
        </p:nvSpPr>
        <p:spPr>
          <a:xfrm>
            <a:off x="11414501" y="3819825"/>
            <a:ext cx="5632402" cy="1418592"/>
          </a:xfrm>
          <a:prstGeom prst="rect">
            <a:avLst/>
          </a:prstGeom>
        </p:spPr>
        <p:txBody>
          <a:bodyPr lIns="0" tIns="0" rIns="0" bIns="0" rtlCol="0" anchor="t">
            <a:spAutoFit/>
          </a:bodyPr>
          <a:lstStyle/>
          <a:p>
            <a:pPr algn="l">
              <a:lnSpc>
                <a:spcPts val="2221"/>
              </a:lnSpc>
            </a:pPr>
            <a:r>
              <a:rPr lang="en-US" sz="1722" spc="-13">
                <a:solidFill>
                  <a:srgbClr val="156669"/>
                </a:solidFill>
                <a:latin typeface="Codec Pro"/>
                <a:ea typeface="Codec Pro"/>
                <a:cs typeface="Codec Pro"/>
                <a:sym typeface="Codec Pro"/>
              </a:rPr>
              <a:t>La heterogeneidad en los procedimientos, la ausencia de protocolos estandarizados y la variabilidad en la toma de decisiones clínicas dificultan la continuidad del cuidado en matererias de salud digital, generan inconsistencias en la calidad del servicio (7).</a:t>
            </a:r>
          </a:p>
        </p:txBody>
      </p:sp>
      <p:sp>
        <p:nvSpPr>
          <p:cNvPr id="39" name="TextBox 39"/>
          <p:cNvSpPr txBox="1"/>
          <p:nvPr/>
        </p:nvSpPr>
        <p:spPr>
          <a:xfrm>
            <a:off x="11414501" y="5399800"/>
            <a:ext cx="5632402" cy="1418592"/>
          </a:xfrm>
          <a:prstGeom prst="rect">
            <a:avLst/>
          </a:prstGeom>
        </p:spPr>
        <p:txBody>
          <a:bodyPr lIns="0" tIns="0" rIns="0" bIns="0" rtlCol="0" anchor="t">
            <a:spAutoFit/>
          </a:bodyPr>
          <a:lstStyle/>
          <a:p>
            <a:pPr algn="l">
              <a:lnSpc>
                <a:spcPts val="2221"/>
              </a:lnSpc>
            </a:pPr>
            <a:r>
              <a:rPr lang="en-US" sz="1722" spc="-13">
                <a:solidFill>
                  <a:srgbClr val="156669"/>
                </a:solidFill>
                <a:latin typeface="Codec Pro"/>
                <a:ea typeface="Codec Pro"/>
                <a:cs typeface="Codec Pro"/>
                <a:sym typeface="Codec Pro"/>
              </a:rPr>
              <a:t>Las fallas en la gestión de inventarios (incluyendo sobrestock, materiales vencidos, pérdidas por almacenamiento inadecuado y sistemas deficientes de reposición) producen gastos innecesarios, aumentan el desperdicio (8).</a:t>
            </a:r>
          </a:p>
        </p:txBody>
      </p:sp>
      <p:sp>
        <p:nvSpPr>
          <p:cNvPr id="40" name="TextBox 40"/>
          <p:cNvSpPr txBox="1"/>
          <p:nvPr/>
        </p:nvSpPr>
        <p:spPr>
          <a:xfrm>
            <a:off x="11414501" y="7163635"/>
            <a:ext cx="5632402" cy="1418592"/>
          </a:xfrm>
          <a:prstGeom prst="rect">
            <a:avLst/>
          </a:prstGeom>
        </p:spPr>
        <p:txBody>
          <a:bodyPr lIns="0" tIns="0" rIns="0" bIns="0" rtlCol="0" anchor="t">
            <a:spAutoFit/>
          </a:bodyPr>
          <a:lstStyle/>
          <a:p>
            <a:pPr algn="l">
              <a:lnSpc>
                <a:spcPts val="2221"/>
              </a:lnSpc>
            </a:pPr>
            <a:r>
              <a:rPr lang="en-US" sz="1722" spc="-13">
                <a:solidFill>
                  <a:srgbClr val="156669"/>
                </a:solidFill>
                <a:latin typeface="Codec Pro"/>
                <a:ea typeface="Codec Pro"/>
                <a:cs typeface="Codec Pro"/>
                <a:sym typeface="Codec Pro"/>
              </a:rPr>
              <a:t>La ausencia de capacitación en gestión clínica, control de insumos y prácticas sostenibles contribuye a una utilización ineficiente de recursos, al uso excesivo de materiales descartables y a una segregación inadecuada de residuos (9).</a:t>
            </a:r>
          </a:p>
        </p:txBody>
      </p:sp>
      <p:grpSp>
        <p:nvGrpSpPr>
          <p:cNvPr id="41" name="Group 41"/>
          <p:cNvGrpSpPr/>
          <p:nvPr/>
        </p:nvGrpSpPr>
        <p:grpSpPr>
          <a:xfrm>
            <a:off x="6661716" y="2183041"/>
            <a:ext cx="4655155" cy="1404910"/>
            <a:chOff x="0" y="0"/>
            <a:chExt cx="6206874" cy="1873213"/>
          </a:xfrm>
        </p:grpSpPr>
        <p:grpSp>
          <p:nvGrpSpPr>
            <p:cNvPr id="42" name="Group 42"/>
            <p:cNvGrpSpPr/>
            <p:nvPr/>
          </p:nvGrpSpPr>
          <p:grpSpPr>
            <a:xfrm>
              <a:off x="0" y="0"/>
              <a:ext cx="6206874" cy="1873213"/>
              <a:chOff x="0" y="0"/>
              <a:chExt cx="9960274" cy="3005977"/>
            </a:xfrm>
          </p:grpSpPr>
          <p:sp>
            <p:nvSpPr>
              <p:cNvPr id="43" name="Freeform 43"/>
              <p:cNvSpPr/>
              <p:nvPr/>
            </p:nvSpPr>
            <p:spPr>
              <a:xfrm>
                <a:off x="0" y="0"/>
                <a:ext cx="9960273" cy="3005977"/>
              </a:xfrm>
              <a:custGeom>
                <a:avLst/>
                <a:gdLst/>
                <a:ahLst/>
                <a:cxnLst/>
                <a:rect l="l" t="t" r="r" b="b"/>
                <a:pathLst>
                  <a:path w="9960273" h="3005977">
                    <a:moveTo>
                      <a:pt x="63197" y="0"/>
                    </a:moveTo>
                    <a:lnTo>
                      <a:pt x="9897077" y="0"/>
                    </a:lnTo>
                    <a:cubicBezTo>
                      <a:pt x="9913838" y="0"/>
                      <a:pt x="9929912" y="6658"/>
                      <a:pt x="9941764" y="18510"/>
                    </a:cubicBezTo>
                    <a:cubicBezTo>
                      <a:pt x="9953615" y="30362"/>
                      <a:pt x="9960273" y="46436"/>
                      <a:pt x="9960273" y="63197"/>
                    </a:cubicBezTo>
                    <a:lnTo>
                      <a:pt x="9960273" y="2942779"/>
                    </a:lnTo>
                    <a:cubicBezTo>
                      <a:pt x="9960273" y="2959540"/>
                      <a:pt x="9953615" y="2975615"/>
                      <a:pt x="9941764" y="2987466"/>
                    </a:cubicBezTo>
                    <a:cubicBezTo>
                      <a:pt x="9929912" y="2999318"/>
                      <a:pt x="9913838" y="3005977"/>
                      <a:pt x="9897077" y="3005977"/>
                    </a:cubicBezTo>
                    <a:lnTo>
                      <a:pt x="63197" y="3005977"/>
                    </a:lnTo>
                    <a:cubicBezTo>
                      <a:pt x="46436" y="3005977"/>
                      <a:pt x="30362" y="2999318"/>
                      <a:pt x="18510" y="2987466"/>
                    </a:cubicBezTo>
                    <a:cubicBezTo>
                      <a:pt x="6658" y="2975615"/>
                      <a:pt x="0" y="2959540"/>
                      <a:pt x="0" y="2942779"/>
                    </a:cubicBezTo>
                    <a:lnTo>
                      <a:pt x="0" y="63197"/>
                    </a:lnTo>
                    <a:cubicBezTo>
                      <a:pt x="0" y="46436"/>
                      <a:pt x="6658" y="30362"/>
                      <a:pt x="18510" y="18510"/>
                    </a:cubicBezTo>
                    <a:cubicBezTo>
                      <a:pt x="30362" y="6658"/>
                      <a:pt x="46436" y="0"/>
                      <a:pt x="63197" y="0"/>
                    </a:cubicBezTo>
                    <a:close/>
                  </a:path>
                </a:pathLst>
              </a:custGeom>
              <a:solidFill>
                <a:srgbClr val="5BAEB2"/>
              </a:solidFill>
            </p:spPr>
            <p:txBody>
              <a:bodyPr/>
              <a:lstStyle/>
              <a:p>
                <a:endParaRPr lang="es-CL"/>
              </a:p>
            </p:txBody>
          </p:sp>
          <p:sp>
            <p:nvSpPr>
              <p:cNvPr id="44" name="TextBox 44"/>
              <p:cNvSpPr txBox="1"/>
              <p:nvPr/>
            </p:nvSpPr>
            <p:spPr>
              <a:xfrm>
                <a:off x="0" y="-28575"/>
                <a:ext cx="9960274" cy="3034552"/>
              </a:xfrm>
              <a:prstGeom prst="rect">
                <a:avLst/>
              </a:prstGeom>
            </p:spPr>
            <p:txBody>
              <a:bodyPr lIns="50800" tIns="50800" rIns="50800" bIns="50800" rtlCol="0" anchor="ctr"/>
              <a:lstStyle/>
              <a:p>
                <a:pPr algn="ctr">
                  <a:lnSpc>
                    <a:spcPts val="1960"/>
                  </a:lnSpc>
                  <a:spcBef>
                    <a:spcPct val="0"/>
                  </a:spcBef>
                </a:pPr>
                <a:endParaRPr/>
              </a:p>
            </p:txBody>
          </p:sp>
        </p:grpSp>
        <p:sp>
          <p:nvSpPr>
            <p:cNvPr id="45" name="TextBox 45"/>
            <p:cNvSpPr txBox="1"/>
            <p:nvPr/>
          </p:nvSpPr>
          <p:spPr>
            <a:xfrm>
              <a:off x="456641" y="379813"/>
              <a:ext cx="5339084" cy="1046912"/>
            </a:xfrm>
            <a:prstGeom prst="rect">
              <a:avLst/>
            </a:prstGeom>
          </p:spPr>
          <p:txBody>
            <a:bodyPr lIns="0" tIns="0" rIns="0" bIns="0" rtlCol="0" anchor="t">
              <a:spAutoFit/>
            </a:bodyPr>
            <a:lstStyle/>
            <a:p>
              <a:pPr algn="ctr">
                <a:lnSpc>
                  <a:spcPts val="3027"/>
                </a:lnSpc>
              </a:pPr>
              <a:r>
                <a:rPr lang="en-US" sz="2346" b="1" spc="-18">
                  <a:solidFill>
                    <a:srgbClr val="FFFFFF"/>
                  </a:solidFill>
                  <a:latin typeface="Codec Pro Bold"/>
                  <a:ea typeface="Codec Pro Bold"/>
                  <a:cs typeface="Codec Pro Bold"/>
                  <a:sym typeface="Codec Pro Bold"/>
                </a:rPr>
                <a:t>Ineficiencias en el flujo clínico y tiempos de espera</a:t>
              </a:r>
            </a:p>
          </p:txBody>
        </p:sp>
      </p:grpSp>
      <p:sp>
        <p:nvSpPr>
          <p:cNvPr id="46" name="TextBox 46"/>
          <p:cNvSpPr txBox="1"/>
          <p:nvPr/>
        </p:nvSpPr>
        <p:spPr>
          <a:xfrm>
            <a:off x="5096048" y="8752205"/>
            <a:ext cx="12822217" cy="1478915"/>
          </a:xfrm>
          <a:prstGeom prst="rect">
            <a:avLst/>
          </a:prstGeom>
        </p:spPr>
        <p:txBody>
          <a:bodyPr lIns="0" tIns="0" rIns="0" bIns="0" rtlCol="0" anchor="t">
            <a:spAutoFit/>
          </a:bodyPr>
          <a:lstStyle/>
          <a:p>
            <a:pPr algn="l">
              <a:lnSpc>
                <a:spcPts val="1959"/>
              </a:lnSpc>
            </a:pPr>
            <a:r>
              <a:rPr lang="en-US" sz="1399">
                <a:solidFill>
                  <a:srgbClr val="156669"/>
                </a:solidFill>
                <a:latin typeface="Century Gothic Paneuropean"/>
                <a:ea typeface="Century Gothic Paneuropean"/>
                <a:cs typeface="Century Gothic Paneuropean"/>
                <a:sym typeface="Century Gothic Paneuropean"/>
              </a:rPr>
              <a:t>6)Walji MF, Kalenderian E, Stark PC, White JM, Kookal KK, Phan D, et al. Exploring dental providers’ workflow in an electronic dental record environment. J Am Dent Assoc. 2016;147(4):288-96. </a:t>
            </a:r>
          </a:p>
          <a:p>
            <a:pPr algn="l">
              <a:lnSpc>
                <a:spcPts val="1959"/>
              </a:lnSpc>
            </a:pPr>
            <a:r>
              <a:rPr lang="en-US" sz="1399">
                <a:solidFill>
                  <a:srgbClr val="156669"/>
                </a:solidFill>
                <a:latin typeface="Century Gothic Paneuropean"/>
                <a:ea typeface="Century Gothic Paneuropean"/>
                <a:cs typeface="Century Gothic Paneuropean"/>
                <a:sym typeface="Century Gothic Paneuropean"/>
              </a:rPr>
              <a:t>7)Booth ET, Eckert GJ, Fontana MJ. Variability in caries management decision-making in a dental school setting. J Dent Educ. 2022;86(1):57-67. </a:t>
            </a:r>
          </a:p>
          <a:p>
            <a:pPr algn="l">
              <a:lnSpc>
                <a:spcPts val="1959"/>
              </a:lnSpc>
            </a:pPr>
            <a:r>
              <a:rPr lang="en-US" sz="1399">
                <a:solidFill>
                  <a:srgbClr val="156669"/>
                </a:solidFill>
                <a:latin typeface="Century Gothic Paneuropean"/>
                <a:ea typeface="Century Gothic Paneuropean"/>
                <a:cs typeface="Century Gothic Paneuropean"/>
                <a:sym typeface="Century Gothic Paneuropean"/>
              </a:rPr>
              <a:t>8)Alkahtani A, Albugami R, Orfali S. Challenges of dental material ordering at governmental PHC clinics, specialized dental centers, and hospitals in KSA. Saudi Med Horizons J. 2024;4(2):75-79. </a:t>
            </a:r>
          </a:p>
          <a:p>
            <a:pPr algn="l">
              <a:lnSpc>
                <a:spcPts val="1959"/>
              </a:lnSpc>
              <a:spcBef>
                <a:spcPct val="0"/>
              </a:spcBef>
            </a:pPr>
            <a:r>
              <a:rPr lang="en-US" sz="1399">
                <a:solidFill>
                  <a:srgbClr val="156669"/>
                </a:solidFill>
                <a:latin typeface="Century Gothic Paneuropean"/>
                <a:ea typeface="Century Gothic Paneuropean"/>
                <a:cs typeface="Century Gothic Paneuropean"/>
                <a:sym typeface="Century Gothic Paneuropean"/>
              </a:rPr>
              <a:t>9)Agarwal B, Singh SV, Bhansali S, Agarwal S. Waste management in the dental office. Indian J Community Med. 2012;37(3):201-2.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5096" y="4149327"/>
            <a:ext cx="4322406" cy="1988344"/>
            <a:chOff x="0" y="0"/>
            <a:chExt cx="5763208" cy="2651126"/>
          </a:xfrm>
        </p:grpSpPr>
        <p:sp>
          <p:nvSpPr>
            <p:cNvPr id="3" name="Freeform 3"/>
            <p:cNvSpPr/>
            <p:nvPr/>
          </p:nvSpPr>
          <p:spPr>
            <a:xfrm>
              <a:off x="0" y="0"/>
              <a:ext cx="5763208" cy="2651126"/>
            </a:xfrm>
            <a:custGeom>
              <a:avLst/>
              <a:gdLst/>
              <a:ahLst/>
              <a:cxnLst/>
              <a:rect l="l" t="t" r="r" b="b"/>
              <a:pathLst>
                <a:path w="5763208" h="2651126">
                  <a:moveTo>
                    <a:pt x="0" y="0"/>
                  </a:moveTo>
                  <a:lnTo>
                    <a:pt x="5763208" y="0"/>
                  </a:lnTo>
                  <a:lnTo>
                    <a:pt x="5763208" y="2651126"/>
                  </a:lnTo>
                  <a:lnTo>
                    <a:pt x="0" y="2651126"/>
                  </a:lnTo>
                  <a:close/>
                </a:path>
              </a:pathLst>
            </a:custGeom>
            <a:solidFill>
              <a:srgbClr val="000000">
                <a:alpha val="0"/>
              </a:srgbClr>
            </a:solidFill>
          </p:spPr>
          <p:txBody>
            <a:bodyPr/>
            <a:lstStyle/>
            <a:p>
              <a:endParaRPr lang="es-CL"/>
            </a:p>
          </p:txBody>
        </p:sp>
        <p:sp>
          <p:nvSpPr>
            <p:cNvPr id="4" name="TextBox 4"/>
            <p:cNvSpPr txBox="1"/>
            <p:nvPr/>
          </p:nvSpPr>
          <p:spPr>
            <a:xfrm>
              <a:off x="0" y="171450"/>
              <a:ext cx="5763208" cy="2479676"/>
            </a:xfrm>
            <a:prstGeom prst="rect">
              <a:avLst/>
            </a:prstGeom>
          </p:spPr>
          <p:txBody>
            <a:bodyPr lIns="0" tIns="0" rIns="0" bIns="0" rtlCol="0" anchor="ctr"/>
            <a:lstStyle/>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Materiales</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y</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Métodos</a:t>
              </a:r>
            </a:p>
          </p:txBody>
        </p:sp>
      </p:grpSp>
      <p:grpSp>
        <p:nvGrpSpPr>
          <p:cNvPr id="5" name="Group 5"/>
          <p:cNvGrpSpPr>
            <a:grpSpLocks noChangeAspect="1"/>
          </p:cNvGrpSpPr>
          <p:nvPr/>
        </p:nvGrpSpPr>
        <p:grpSpPr>
          <a:xfrm>
            <a:off x="-3623384" y="-121804"/>
            <a:ext cx="8719433" cy="10530606"/>
            <a:chOff x="0" y="0"/>
            <a:chExt cx="8752114" cy="10570076"/>
          </a:xfrm>
        </p:grpSpPr>
        <p:sp>
          <p:nvSpPr>
            <p:cNvPr id="6" name="Freeform 6"/>
            <p:cNvSpPr/>
            <p:nvPr/>
          </p:nvSpPr>
          <p:spPr>
            <a:xfrm>
              <a:off x="0" y="0"/>
              <a:ext cx="8752078" cy="10570083"/>
            </a:xfrm>
            <a:custGeom>
              <a:avLst/>
              <a:gdLst/>
              <a:ahLst/>
              <a:cxnLst/>
              <a:rect l="l" t="t" r="r" b="b"/>
              <a:pathLst>
                <a:path w="8752078" h="10570083">
                  <a:moveTo>
                    <a:pt x="0" y="0"/>
                  </a:moveTo>
                  <a:lnTo>
                    <a:pt x="8752078" y="0"/>
                  </a:lnTo>
                  <a:lnTo>
                    <a:pt x="8752078" y="10570083"/>
                  </a:lnTo>
                  <a:lnTo>
                    <a:pt x="0" y="10570083"/>
                  </a:lnTo>
                  <a:lnTo>
                    <a:pt x="0" y="0"/>
                  </a:lnTo>
                  <a:close/>
                </a:path>
              </a:pathLst>
            </a:custGeom>
            <a:blipFill>
              <a:blip r:embed="rId2"/>
              <a:stretch>
                <a:fillRect l="-81249" r="-33458"/>
              </a:stretch>
            </a:blipFill>
          </p:spPr>
          <p:txBody>
            <a:bodyPr/>
            <a:lstStyle/>
            <a:p>
              <a:endParaRPr lang="es-CL"/>
            </a:p>
          </p:txBody>
        </p:sp>
      </p:grpSp>
      <p:grpSp>
        <p:nvGrpSpPr>
          <p:cNvPr id="7" name="Group 7"/>
          <p:cNvGrpSpPr/>
          <p:nvPr/>
        </p:nvGrpSpPr>
        <p:grpSpPr>
          <a:xfrm>
            <a:off x="0" y="3753850"/>
            <a:ext cx="6564086" cy="5168768"/>
            <a:chOff x="0" y="0"/>
            <a:chExt cx="8752114" cy="6891690"/>
          </a:xfrm>
        </p:grpSpPr>
        <p:sp>
          <p:nvSpPr>
            <p:cNvPr id="8" name="Freeform 8"/>
            <p:cNvSpPr/>
            <p:nvPr/>
          </p:nvSpPr>
          <p:spPr>
            <a:xfrm>
              <a:off x="0" y="0"/>
              <a:ext cx="8752144" cy="6891655"/>
            </a:xfrm>
            <a:custGeom>
              <a:avLst/>
              <a:gdLst/>
              <a:ahLst/>
              <a:cxnLst/>
              <a:rect l="l" t="t" r="r" b="b"/>
              <a:pathLst>
                <a:path w="8752144" h="6891655">
                  <a:moveTo>
                    <a:pt x="0" y="0"/>
                  </a:moveTo>
                  <a:lnTo>
                    <a:pt x="8752144" y="0"/>
                  </a:lnTo>
                  <a:lnTo>
                    <a:pt x="8752144" y="6891655"/>
                  </a:lnTo>
                  <a:lnTo>
                    <a:pt x="0" y="6891655"/>
                  </a:lnTo>
                  <a:close/>
                </a:path>
              </a:pathLst>
            </a:custGeom>
            <a:gradFill rotWithShape="1">
              <a:gsLst>
                <a:gs pos="0">
                  <a:srgbClr val="F6F8FC">
                    <a:alpha val="14276"/>
                  </a:srgbClr>
                </a:gs>
                <a:gs pos="100000">
                  <a:srgbClr val="FFFFFF">
                    <a:alpha val="100000"/>
                  </a:srgbClr>
                </a:gs>
              </a:gsLst>
              <a:lin ang="0"/>
            </a:gradFill>
          </p:spPr>
          <p:txBody>
            <a:bodyPr/>
            <a:lstStyle/>
            <a:p>
              <a:endParaRPr lang="es-CL"/>
            </a:p>
          </p:txBody>
        </p:sp>
      </p:grpSp>
      <p:grpSp>
        <p:nvGrpSpPr>
          <p:cNvPr id="9" name="Group 9"/>
          <p:cNvGrpSpPr/>
          <p:nvPr/>
        </p:nvGrpSpPr>
        <p:grpSpPr>
          <a:xfrm>
            <a:off x="432363" y="4768470"/>
            <a:ext cx="4663685" cy="3919122"/>
            <a:chOff x="0" y="0"/>
            <a:chExt cx="6218247" cy="5225496"/>
          </a:xfrm>
        </p:grpSpPr>
        <p:sp>
          <p:nvSpPr>
            <p:cNvPr id="10" name="Freeform 10"/>
            <p:cNvSpPr/>
            <p:nvPr/>
          </p:nvSpPr>
          <p:spPr>
            <a:xfrm>
              <a:off x="0" y="0"/>
              <a:ext cx="6218247" cy="5225495"/>
            </a:xfrm>
            <a:custGeom>
              <a:avLst/>
              <a:gdLst/>
              <a:ahLst/>
              <a:cxnLst/>
              <a:rect l="l" t="t" r="r" b="b"/>
              <a:pathLst>
                <a:path w="6218247" h="5225495">
                  <a:moveTo>
                    <a:pt x="0" y="0"/>
                  </a:moveTo>
                  <a:lnTo>
                    <a:pt x="6218247" y="0"/>
                  </a:lnTo>
                  <a:lnTo>
                    <a:pt x="6218247" y="5225495"/>
                  </a:lnTo>
                  <a:lnTo>
                    <a:pt x="0" y="5225495"/>
                  </a:lnTo>
                  <a:close/>
                </a:path>
              </a:pathLst>
            </a:custGeom>
            <a:solidFill>
              <a:srgbClr val="000000">
                <a:alpha val="0"/>
              </a:srgbClr>
            </a:solidFill>
          </p:spPr>
          <p:txBody>
            <a:bodyPr/>
            <a:lstStyle/>
            <a:p>
              <a:endParaRPr lang="es-CL"/>
            </a:p>
          </p:txBody>
        </p:sp>
        <p:sp>
          <p:nvSpPr>
            <p:cNvPr id="11" name="TextBox 11"/>
            <p:cNvSpPr txBox="1"/>
            <p:nvPr/>
          </p:nvSpPr>
          <p:spPr>
            <a:xfrm>
              <a:off x="0" y="-28575"/>
              <a:ext cx="6218247" cy="5254071"/>
            </a:xfrm>
            <a:prstGeom prst="rect">
              <a:avLst/>
            </a:prstGeom>
          </p:spPr>
          <p:txBody>
            <a:bodyPr lIns="0" tIns="0" rIns="0" bIns="0" rtlCol="0" anchor="ctr"/>
            <a:lstStyle/>
            <a:p>
              <a:pPr algn="just">
                <a:lnSpc>
                  <a:spcPts val="6415"/>
                </a:lnSpc>
              </a:pPr>
              <a:r>
                <a:rPr lang="en-US" sz="5940" b="1">
                  <a:solidFill>
                    <a:srgbClr val="003C58"/>
                  </a:solidFill>
                  <a:latin typeface="Codec Pro Bold"/>
                  <a:ea typeface="Codec Pro Bold"/>
                  <a:cs typeface="Codec Pro Bold"/>
                  <a:sym typeface="Codec Pro Bold"/>
                </a:rPr>
                <a:t>2)Explorar el aporte de la minería de procesos </a:t>
              </a:r>
            </a:p>
          </p:txBody>
        </p:sp>
      </p:grpSp>
      <p:grpSp>
        <p:nvGrpSpPr>
          <p:cNvPr id="12" name="Group 12"/>
          <p:cNvGrpSpPr/>
          <p:nvPr/>
        </p:nvGrpSpPr>
        <p:grpSpPr>
          <a:xfrm>
            <a:off x="17918265" y="2359437"/>
            <a:ext cx="369735" cy="7927563"/>
            <a:chOff x="0" y="0"/>
            <a:chExt cx="492980" cy="10570084"/>
          </a:xfrm>
        </p:grpSpPr>
        <p:sp>
          <p:nvSpPr>
            <p:cNvPr id="13" name="Freeform 13"/>
            <p:cNvSpPr/>
            <p:nvPr/>
          </p:nvSpPr>
          <p:spPr>
            <a:xfrm>
              <a:off x="0" y="0"/>
              <a:ext cx="493014" cy="10570083"/>
            </a:xfrm>
            <a:custGeom>
              <a:avLst/>
              <a:gdLst/>
              <a:ahLst/>
              <a:cxnLst/>
              <a:rect l="l" t="t" r="r" b="b"/>
              <a:pathLst>
                <a:path w="493014" h="10570083">
                  <a:moveTo>
                    <a:pt x="0" y="0"/>
                  </a:moveTo>
                  <a:lnTo>
                    <a:pt x="493014" y="0"/>
                  </a:lnTo>
                  <a:lnTo>
                    <a:pt x="493014" y="10570083"/>
                  </a:lnTo>
                  <a:lnTo>
                    <a:pt x="0" y="10570083"/>
                  </a:lnTo>
                  <a:close/>
                </a:path>
              </a:pathLst>
            </a:custGeom>
            <a:solidFill>
              <a:srgbClr val="378389"/>
            </a:solidFill>
          </p:spPr>
          <p:txBody>
            <a:bodyPr/>
            <a:lstStyle/>
            <a:p>
              <a:endParaRPr lang="es-CL"/>
            </a:p>
          </p:txBody>
        </p:sp>
      </p:grpSp>
      <p:grpSp>
        <p:nvGrpSpPr>
          <p:cNvPr id="14" name="Group 14"/>
          <p:cNvGrpSpPr/>
          <p:nvPr/>
        </p:nvGrpSpPr>
        <p:grpSpPr>
          <a:xfrm rot="5400000">
            <a:off x="9220526" y="2091399"/>
            <a:ext cx="4489701" cy="12905777"/>
            <a:chOff x="0" y="0"/>
            <a:chExt cx="1201171" cy="3452800"/>
          </a:xfrm>
        </p:grpSpPr>
        <p:sp>
          <p:nvSpPr>
            <p:cNvPr id="15" name="Freeform 15"/>
            <p:cNvSpPr/>
            <p:nvPr/>
          </p:nvSpPr>
          <p:spPr>
            <a:xfrm>
              <a:off x="0" y="0"/>
              <a:ext cx="1201171" cy="3452800"/>
            </a:xfrm>
            <a:custGeom>
              <a:avLst/>
              <a:gdLst/>
              <a:ahLst/>
              <a:cxnLst/>
              <a:rect l="l" t="t" r="r" b="b"/>
              <a:pathLst>
                <a:path w="1201171" h="3452800">
                  <a:moveTo>
                    <a:pt x="41385" y="0"/>
                  </a:moveTo>
                  <a:lnTo>
                    <a:pt x="1159786" y="0"/>
                  </a:lnTo>
                  <a:cubicBezTo>
                    <a:pt x="1182642" y="0"/>
                    <a:pt x="1201171" y="18529"/>
                    <a:pt x="1201171" y="41385"/>
                  </a:cubicBezTo>
                  <a:lnTo>
                    <a:pt x="1201171" y="3411415"/>
                  </a:lnTo>
                  <a:cubicBezTo>
                    <a:pt x="1201171" y="3422391"/>
                    <a:pt x="1196810" y="3432918"/>
                    <a:pt x="1189049" y="3440679"/>
                  </a:cubicBezTo>
                  <a:cubicBezTo>
                    <a:pt x="1181288" y="3448440"/>
                    <a:pt x="1170762" y="3452800"/>
                    <a:pt x="1159786" y="3452800"/>
                  </a:cubicBezTo>
                  <a:lnTo>
                    <a:pt x="41385" y="3452800"/>
                  </a:lnTo>
                  <a:cubicBezTo>
                    <a:pt x="18529" y="3452800"/>
                    <a:pt x="0" y="3434272"/>
                    <a:pt x="0" y="3411415"/>
                  </a:cubicBezTo>
                  <a:lnTo>
                    <a:pt x="0" y="41385"/>
                  </a:lnTo>
                  <a:cubicBezTo>
                    <a:pt x="0" y="18529"/>
                    <a:pt x="18529" y="0"/>
                    <a:pt x="41385" y="0"/>
                  </a:cubicBezTo>
                  <a:close/>
                </a:path>
              </a:pathLst>
            </a:custGeom>
            <a:solidFill>
              <a:srgbClr val="FBF6F1"/>
            </a:solidFill>
            <a:ln cap="rnd">
              <a:noFill/>
              <a:prstDash val="solid"/>
              <a:round/>
            </a:ln>
          </p:spPr>
          <p:txBody>
            <a:bodyPr/>
            <a:lstStyle/>
            <a:p>
              <a:endParaRPr lang="es-CL"/>
            </a:p>
          </p:txBody>
        </p:sp>
        <p:sp>
          <p:nvSpPr>
            <p:cNvPr id="16" name="TextBox 16"/>
            <p:cNvSpPr txBox="1"/>
            <p:nvPr/>
          </p:nvSpPr>
          <p:spPr>
            <a:xfrm>
              <a:off x="0" y="-38100"/>
              <a:ext cx="1201171" cy="3490900"/>
            </a:xfrm>
            <a:prstGeom prst="rect">
              <a:avLst/>
            </a:prstGeom>
          </p:spPr>
          <p:txBody>
            <a:bodyPr lIns="50800" tIns="50800" rIns="50800" bIns="50800" rtlCol="0" anchor="ctr"/>
            <a:lstStyle/>
            <a:p>
              <a:pPr marL="0" lvl="0" indent="0" algn="ctr">
                <a:lnSpc>
                  <a:spcPts val="2879"/>
                </a:lnSpc>
                <a:spcBef>
                  <a:spcPct val="0"/>
                </a:spcBef>
              </a:pPr>
              <a:endParaRPr/>
            </a:p>
          </p:txBody>
        </p:sp>
      </p:grpSp>
      <p:sp>
        <p:nvSpPr>
          <p:cNvPr id="17" name="AutoShape 17"/>
          <p:cNvSpPr/>
          <p:nvPr/>
        </p:nvSpPr>
        <p:spPr>
          <a:xfrm flipH="1" flipV="1">
            <a:off x="9297502" y="1509556"/>
            <a:ext cx="29275" cy="7178036"/>
          </a:xfrm>
          <a:prstGeom prst="line">
            <a:avLst/>
          </a:prstGeom>
          <a:ln w="28575" cap="flat">
            <a:solidFill>
              <a:srgbClr val="156669"/>
            </a:solidFill>
            <a:prstDash val="sysDash"/>
            <a:headEnd type="none" w="sm" len="sm"/>
            <a:tailEnd type="none" w="sm" len="sm"/>
          </a:ln>
        </p:spPr>
        <p:txBody>
          <a:bodyPr/>
          <a:lstStyle/>
          <a:p>
            <a:endParaRPr lang="es-CL"/>
          </a:p>
        </p:txBody>
      </p:sp>
      <p:grpSp>
        <p:nvGrpSpPr>
          <p:cNvPr id="18" name="Group 18"/>
          <p:cNvGrpSpPr/>
          <p:nvPr/>
        </p:nvGrpSpPr>
        <p:grpSpPr>
          <a:xfrm>
            <a:off x="10778639" y="5874468"/>
            <a:ext cx="2213974" cy="2328397"/>
            <a:chOff x="0" y="0"/>
            <a:chExt cx="2951966" cy="3104529"/>
          </a:xfrm>
        </p:grpSpPr>
        <p:sp>
          <p:nvSpPr>
            <p:cNvPr id="19" name="Freeform 19"/>
            <p:cNvSpPr/>
            <p:nvPr/>
          </p:nvSpPr>
          <p:spPr>
            <a:xfrm>
              <a:off x="0" y="1552265"/>
              <a:ext cx="2951966" cy="1552265"/>
            </a:xfrm>
            <a:custGeom>
              <a:avLst/>
              <a:gdLst/>
              <a:ahLst/>
              <a:cxnLst/>
              <a:rect l="l" t="t" r="r" b="b"/>
              <a:pathLst>
                <a:path w="2951966" h="1552265">
                  <a:moveTo>
                    <a:pt x="0" y="0"/>
                  </a:moveTo>
                  <a:lnTo>
                    <a:pt x="2951966" y="0"/>
                  </a:lnTo>
                  <a:lnTo>
                    <a:pt x="2951966" y="1552264"/>
                  </a:lnTo>
                  <a:lnTo>
                    <a:pt x="0" y="1552264"/>
                  </a:lnTo>
                  <a:lnTo>
                    <a:pt x="0" y="0"/>
                  </a:lnTo>
                  <a:close/>
                </a:path>
              </a:pathLst>
            </a:custGeom>
            <a:blipFill>
              <a:blip r:embed="rId3">
                <a:extLst>
                  <a:ext uri="{96DAC541-7B7A-43D3-8B79-37D633B846F1}">
                    <asvg:svgBlip xmlns:asvg="http://schemas.microsoft.com/office/drawing/2016/SVG/main" r:embed="rId4"/>
                  </a:ext>
                </a:extLst>
              </a:blip>
              <a:stretch>
                <a:fillRect t="-208310" r="-25374"/>
              </a:stretch>
            </a:blipFill>
          </p:spPr>
          <p:txBody>
            <a:bodyPr/>
            <a:lstStyle/>
            <a:p>
              <a:endParaRPr lang="es-CL"/>
            </a:p>
          </p:txBody>
        </p:sp>
        <p:sp>
          <p:nvSpPr>
            <p:cNvPr id="20" name="Freeform 20"/>
            <p:cNvSpPr/>
            <p:nvPr/>
          </p:nvSpPr>
          <p:spPr>
            <a:xfrm>
              <a:off x="365923" y="0"/>
              <a:ext cx="2220120" cy="1552265"/>
            </a:xfrm>
            <a:custGeom>
              <a:avLst/>
              <a:gdLst/>
              <a:ahLst/>
              <a:cxnLst/>
              <a:rect l="l" t="t" r="r" b="b"/>
              <a:pathLst>
                <a:path w="2220120" h="1552265">
                  <a:moveTo>
                    <a:pt x="0" y="0"/>
                  </a:moveTo>
                  <a:lnTo>
                    <a:pt x="2220120" y="0"/>
                  </a:lnTo>
                  <a:lnTo>
                    <a:pt x="2220120" y="1552265"/>
                  </a:lnTo>
                  <a:lnTo>
                    <a:pt x="0" y="1552265"/>
                  </a:lnTo>
                  <a:lnTo>
                    <a:pt x="0" y="0"/>
                  </a:lnTo>
                  <a:close/>
                </a:path>
              </a:pathLst>
            </a:custGeom>
            <a:blipFill>
              <a:blip r:embed="rId3">
                <a:extLst>
                  <a:ext uri="{96DAC541-7B7A-43D3-8B79-37D633B846F1}">
                    <asvg:svgBlip xmlns:asvg="http://schemas.microsoft.com/office/drawing/2016/SVG/main" r:embed="rId4"/>
                  </a:ext>
                </a:extLst>
              </a:blip>
              <a:stretch>
                <a:fillRect t="-208310" r="-66703"/>
              </a:stretch>
            </a:blipFill>
          </p:spPr>
          <p:txBody>
            <a:bodyPr/>
            <a:lstStyle/>
            <a:p>
              <a:endParaRPr lang="es-CL"/>
            </a:p>
          </p:txBody>
        </p:sp>
      </p:grpSp>
      <p:sp>
        <p:nvSpPr>
          <p:cNvPr id="21" name="AutoShape 21"/>
          <p:cNvSpPr/>
          <p:nvPr/>
        </p:nvSpPr>
        <p:spPr>
          <a:xfrm flipV="1">
            <a:off x="13195485" y="1152572"/>
            <a:ext cx="242613" cy="7535020"/>
          </a:xfrm>
          <a:prstGeom prst="line">
            <a:avLst/>
          </a:prstGeom>
          <a:ln w="28575" cap="flat">
            <a:solidFill>
              <a:srgbClr val="156669"/>
            </a:solidFill>
            <a:prstDash val="sysDash"/>
            <a:headEnd type="none" w="sm" len="sm"/>
            <a:tailEnd type="none" w="sm" len="sm"/>
          </a:ln>
        </p:spPr>
        <p:txBody>
          <a:bodyPr/>
          <a:lstStyle/>
          <a:p>
            <a:endParaRPr lang="es-CL"/>
          </a:p>
        </p:txBody>
      </p:sp>
      <p:grpSp>
        <p:nvGrpSpPr>
          <p:cNvPr id="22" name="Group 22"/>
          <p:cNvGrpSpPr/>
          <p:nvPr/>
        </p:nvGrpSpPr>
        <p:grpSpPr>
          <a:xfrm>
            <a:off x="2182232" y="0"/>
            <a:ext cx="13551399" cy="1979690"/>
            <a:chOff x="0" y="0"/>
            <a:chExt cx="18068532" cy="2639586"/>
          </a:xfrm>
        </p:grpSpPr>
        <p:sp>
          <p:nvSpPr>
            <p:cNvPr id="23" name="Freeform 23"/>
            <p:cNvSpPr/>
            <p:nvPr/>
          </p:nvSpPr>
          <p:spPr>
            <a:xfrm>
              <a:off x="0" y="0"/>
              <a:ext cx="18068544" cy="2639568"/>
            </a:xfrm>
            <a:custGeom>
              <a:avLst/>
              <a:gdLst/>
              <a:ahLst/>
              <a:cxnLst/>
              <a:rect l="l" t="t" r="r" b="b"/>
              <a:pathLst>
                <a:path w="18068544" h="2639568">
                  <a:moveTo>
                    <a:pt x="0" y="0"/>
                  </a:moveTo>
                  <a:lnTo>
                    <a:pt x="18068544" y="0"/>
                  </a:lnTo>
                  <a:lnTo>
                    <a:pt x="18068544" y="2639568"/>
                  </a:lnTo>
                  <a:lnTo>
                    <a:pt x="0" y="2639568"/>
                  </a:lnTo>
                  <a:close/>
                </a:path>
              </a:pathLst>
            </a:custGeom>
            <a:solidFill>
              <a:srgbClr val="003C58"/>
            </a:solidFill>
          </p:spPr>
          <p:txBody>
            <a:bodyPr/>
            <a:lstStyle/>
            <a:p>
              <a:endParaRPr lang="es-CL"/>
            </a:p>
          </p:txBody>
        </p:sp>
      </p:grpSp>
      <p:sp>
        <p:nvSpPr>
          <p:cNvPr id="24" name="Freeform 24"/>
          <p:cNvSpPr/>
          <p:nvPr/>
        </p:nvSpPr>
        <p:spPr>
          <a:xfrm>
            <a:off x="2387466" y="136464"/>
            <a:ext cx="12760831" cy="1706761"/>
          </a:xfrm>
          <a:custGeom>
            <a:avLst/>
            <a:gdLst/>
            <a:ahLst/>
            <a:cxnLst/>
            <a:rect l="l" t="t" r="r" b="b"/>
            <a:pathLst>
              <a:path w="12760831" h="1706761">
                <a:moveTo>
                  <a:pt x="0" y="0"/>
                </a:moveTo>
                <a:lnTo>
                  <a:pt x="12760831" y="0"/>
                </a:lnTo>
                <a:lnTo>
                  <a:pt x="12760831" y="1706761"/>
                </a:lnTo>
                <a:lnTo>
                  <a:pt x="0" y="1706761"/>
                </a:lnTo>
                <a:lnTo>
                  <a:pt x="0" y="0"/>
                </a:lnTo>
                <a:close/>
              </a:path>
            </a:pathLst>
          </a:custGeom>
          <a:blipFill>
            <a:blip r:embed="rId5"/>
            <a:stretch>
              <a:fillRect/>
            </a:stretch>
          </a:blipFill>
        </p:spPr>
        <p:txBody>
          <a:bodyPr/>
          <a:lstStyle/>
          <a:p>
            <a:endParaRPr lang="es-CL"/>
          </a:p>
        </p:txBody>
      </p:sp>
      <p:sp>
        <p:nvSpPr>
          <p:cNvPr id="25" name="Freeform 25"/>
          <p:cNvSpPr/>
          <p:nvPr/>
        </p:nvSpPr>
        <p:spPr>
          <a:xfrm>
            <a:off x="15266096" y="5862978"/>
            <a:ext cx="2073208" cy="2339886"/>
          </a:xfrm>
          <a:custGeom>
            <a:avLst/>
            <a:gdLst/>
            <a:ahLst/>
            <a:cxnLst/>
            <a:rect l="l" t="t" r="r" b="b"/>
            <a:pathLst>
              <a:path w="2073208" h="2339886">
                <a:moveTo>
                  <a:pt x="0" y="0"/>
                </a:moveTo>
                <a:lnTo>
                  <a:pt x="2073208" y="0"/>
                </a:lnTo>
                <a:lnTo>
                  <a:pt x="2073208" y="2339887"/>
                </a:lnTo>
                <a:lnTo>
                  <a:pt x="0" y="233988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s-CL"/>
          </a:p>
        </p:txBody>
      </p:sp>
      <p:sp>
        <p:nvSpPr>
          <p:cNvPr id="26" name="Freeform 26"/>
          <p:cNvSpPr/>
          <p:nvPr/>
        </p:nvSpPr>
        <p:spPr>
          <a:xfrm>
            <a:off x="6258401" y="5773532"/>
            <a:ext cx="2834314" cy="2530269"/>
          </a:xfrm>
          <a:custGeom>
            <a:avLst/>
            <a:gdLst/>
            <a:ahLst/>
            <a:cxnLst/>
            <a:rect l="l" t="t" r="r" b="b"/>
            <a:pathLst>
              <a:path w="2834314" h="2530269">
                <a:moveTo>
                  <a:pt x="0" y="0"/>
                </a:moveTo>
                <a:lnTo>
                  <a:pt x="2834313" y="0"/>
                </a:lnTo>
                <a:lnTo>
                  <a:pt x="2834313" y="2530269"/>
                </a:lnTo>
                <a:lnTo>
                  <a:pt x="0" y="2530269"/>
                </a:lnTo>
                <a:lnTo>
                  <a:pt x="0" y="0"/>
                </a:lnTo>
                <a:close/>
              </a:path>
            </a:pathLst>
          </a:custGeom>
          <a:blipFill>
            <a:blip r:embed="rId8"/>
            <a:stretch>
              <a:fillRect/>
            </a:stretch>
          </a:blipFill>
        </p:spPr>
        <p:txBody>
          <a:bodyPr/>
          <a:lstStyle/>
          <a:p>
            <a:endParaRPr lang="es-CL"/>
          </a:p>
        </p:txBody>
      </p:sp>
      <p:sp>
        <p:nvSpPr>
          <p:cNvPr id="27" name="TextBox 27"/>
          <p:cNvSpPr txBox="1"/>
          <p:nvPr/>
        </p:nvSpPr>
        <p:spPr>
          <a:xfrm>
            <a:off x="5096048" y="2490199"/>
            <a:ext cx="4230728" cy="435887"/>
          </a:xfrm>
          <a:prstGeom prst="rect">
            <a:avLst/>
          </a:prstGeom>
        </p:spPr>
        <p:txBody>
          <a:bodyPr lIns="0" tIns="0" rIns="0" bIns="0" rtlCol="0" anchor="t">
            <a:spAutoFit/>
          </a:bodyPr>
          <a:lstStyle/>
          <a:p>
            <a:pPr marL="0" lvl="1" indent="0" algn="l">
              <a:lnSpc>
                <a:spcPts val="3299"/>
              </a:lnSpc>
            </a:pPr>
            <a:r>
              <a:rPr lang="en-US" sz="3234" b="1" spc="-148">
                <a:solidFill>
                  <a:srgbClr val="156669"/>
                </a:solidFill>
                <a:latin typeface="Raleway Medium"/>
                <a:ea typeface="Raleway Medium"/>
                <a:cs typeface="Raleway Medium"/>
                <a:sym typeface="Raleway Medium"/>
              </a:rPr>
              <a:t>Tiempos de atención</a:t>
            </a:r>
          </a:p>
        </p:txBody>
      </p:sp>
      <p:sp>
        <p:nvSpPr>
          <p:cNvPr id="28" name="TextBox 28"/>
          <p:cNvSpPr txBox="1"/>
          <p:nvPr/>
        </p:nvSpPr>
        <p:spPr>
          <a:xfrm>
            <a:off x="5156738" y="3331820"/>
            <a:ext cx="3801194" cy="2169002"/>
          </a:xfrm>
          <a:prstGeom prst="rect">
            <a:avLst/>
          </a:prstGeom>
        </p:spPr>
        <p:txBody>
          <a:bodyPr lIns="0" tIns="0" rIns="0" bIns="0" rtlCol="0" anchor="t">
            <a:spAutoFit/>
          </a:bodyPr>
          <a:lstStyle/>
          <a:p>
            <a:pPr marL="0" lvl="0" indent="0" algn="just">
              <a:lnSpc>
                <a:spcPts val="2155"/>
              </a:lnSpc>
            </a:pPr>
            <a:r>
              <a:rPr lang="en-US" sz="1539" spc="92">
                <a:solidFill>
                  <a:srgbClr val="156669"/>
                </a:solidFill>
                <a:latin typeface="Codec Pro"/>
                <a:ea typeface="Codec Pro"/>
                <a:cs typeface="Codec Pro"/>
                <a:sym typeface="Codec Pro"/>
              </a:rPr>
              <a:t>Las técnicas de minería de procesos permiten medir tiempos de ejecución, rutas más eficientes y variaciones operacionales, lo que apoya la optimización de recursos, mejora del desempeño clínico y reducción de demoras en el servicio (10)</a:t>
            </a:r>
          </a:p>
        </p:txBody>
      </p:sp>
      <p:sp>
        <p:nvSpPr>
          <p:cNvPr id="29" name="TextBox 29"/>
          <p:cNvSpPr txBox="1"/>
          <p:nvPr/>
        </p:nvSpPr>
        <p:spPr>
          <a:xfrm>
            <a:off x="9350012" y="2285343"/>
            <a:ext cx="4088086" cy="845462"/>
          </a:xfrm>
          <a:prstGeom prst="rect">
            <a:avLst/>
          </a:prstGeom>
        </p:spPr>
        <p:txBody>
          <a:bodyPr lIns="0" tIns="0" rIns="0" bIns="0" rtlCol="0" anchor="t">
            <a:spAutoFit/>
          </a:bodyPr>
          <a:lstStyle/>
          <a:p>
            <a:pPr marL="0" lvl="1" indent="0" algn="l">
              <a:lnSpc>
                <a:spcPts val="3299"/>
              </a:lnSpc>
            </a:pPr>
            <a:r>
              <a:rPr lang="en-US" sz="3234" b="1" spc="-148">
                <a:solidFill>
                  <a:srgbClr val="156669"/>
                </a:solidFill>
                <a:latin typeface="Raleway Medium"/>
                <a:ea typeface="Raleway Medium"/>
                <a:cs typeface="Raleway Medium"/>
                <a:sym typeface="Raleway Medium"/>
              </a:rPr>
              <a:t>Mapeo de flujos clínicos reales</a:t>
            </a:r>
          </a:p>
        </p:txBody>
      </p:sp>
      <p:sp>
        <p:nvSpPr>
          <p:cNvPr id="30" name="TextBox 30"/>
          <p:cNvSpPr txBox="1"/>
          <p:nvPr/>
        </p:nvSpPr>
        <p:spPr>
          <a:xfrm>
            <a:off x="13490486" y="2080555"/>
            <a:ext cx="4230728" cy="1255037"/>
          </a:xfrm>
          <a:prstGeom prst="rect">
            <a:avLst/>
          </a:prstGeom>
        </p:spPr>
        <p:txBody>
          <a:bodyPr lIns="0" tIns="0" rIns="0" bIns="0" rtlCol="0" anchor="t">
            <a:spAutoFit/>
          </a:bodyPr>
          <a:lstStyle/>
          <a:p>
            <a:pPr marL="0" lvl="1" indent="0" algn="l">
              <a:lnSpc>
                <a:spcPts val="3299"/>
              </a:lnSpc>
            </a:pPr>
            <a:r>
              <a:rPr lang="en-US" sz="3234" b="1" spc="-148">
                <a:solidFill>
                  <a:srgbClr val="156669"/>
                </a:solidFill>
                <a:latin typeface="Raleway Medium"/>
                <a:ea typeface="Raleway Medium"/>
                <a:cs typeface="Raleway Medium"/>
                <a:sym typeface="Raleway Medium"/>
              </a:rPr>
              <a:t>Identificación de ineficiencias en logística e insumos</a:t>
            </a:r>
          </a:p>
        </p:txBody>
      </p:sp>
      <p:sp>
        <p:nvSpPr>
          <p:cNvPr id="31" name="TextBox 31"/>
          <p:cNvSpPr txBox="1"/>
          <p:nvPr/>
        </p:nvSpPr>
        <p:spPr>
          <a:xfrm>
            <a:off x="9394291" y="3331820"/>
            <a:ext cx="3801194" cy="2437873"/>
          </a:xfrm>
          <a:prstGeom prst="rect">
            <a:avLst/>
          </a:prstGeom>
        </p:spPr>
        <p:txBody>
          <a:bodyPr lIns="0" tIns="0" rIns="0" bIns="0" rtlCol="0" anchor="t">
            <a:spAutoFit/>
          </a:bodyPr>
          <a:lstStyle/>
          <a:p>
            <a:pPr marL="0" lvl="0" indent="0" algn="just">
              <a:lnSpc>
                <a:spcPts val="2155"/>
              </a:lnSpc>
            </a:pPr>
            <a:r>
              <a:rPr lang="en-US" sz="1539" spc="92">
                <a:solidFill>
                  <a:srgbClr val="156669"/>
                </a:solidFill>
                <a:latin typeface="Codec Pro"/>
                <a:ea typeface="Codec Pro"/>
                <a:cs typeface="Codec Pro"/>
                <a:sym typeface="Codec Pro"/>
              </a:rPr>
              <a:t>La minería de procesos permite reconstruir y visualizar el flujo real de atención a partir de datos digitales, identificando cuellos de botella, redundancias, desviaciones del protocolo y variaciones en la secuencia clínica, lo que facilita la toma de decisiones basada en evidencia (11).</a:t>
            </a:r>
          </a:p>
        </p:txBody>
      </p:sp>
      <p:sp>
        <p:nvSpPr>
          <p:cNvPr id="32" name="TextBox 32"/>
          <p:cNvSpPr txBox="1"/>
          <p:nvPr/>
        </p:nvSpPr>
        <p:spPr>
          <a:xfrm>
            <a:off x="13538111" y="3266860"/>
            <a:ext cx="3801194" cy="2437873"/>
          </a:xfrm>
          <a:prstGeom prst="rect">
            <a:avLst/>
          </a:prstGeom>
        </p:spPr>
        <p:txBody>
          <a:bodyPr lIns="0" tIns="0" rIns="0" bIns="0" rtlCol="0" anchor="t">
            <a:spAutoFit/>
          </a:bodyPr>
          <a:lstStyle/>
          <a:p>
            <a:pPr marL="0" lvl="0" indent="0" algn="just">
              <a:lnSpc>
                <a:spcPts val="2155"/>
              </a:lnSpc>
            </a:pPr>
            <a:r>
              <a:rPr lang="en-US" sz="1539" spc="92">
                <a:solidFill>
                  <a:srgbClr val="156669"/>
                </a:solidFill>
                <a:latin typeface="Codec Pro"/>
                <a:ea typeface="Codec Pro"/>
                <a:cs typeface="Codec Pro"/>
                <a:sym typeface="Codec Pro"/>
              </a:rPr>
              <a:t>La minería de procesos basada en registros electrónicos permite detectar patrones de uso ineficiente de insumos, actividades que generan costos innecesarios y movimientos logísticos redundantes, favoreciendo la planificación basada en datos y la mejora continua (12)</a:t>
            </a:r>
          </a:p>
        </p:txBody>
      </p:sp>
      <p:sp>
        <p:nvSpPr>
          <p:cNvPr id="33" name="TextBox 33"/>
          <p:cNvSpPr txBox="1"/>
          <p:nvPr/>
        </p:nvSpPr>
        <p:spPr>
          <a:xfrm>
            <a:off x="5096048" y="8752205"/>
            <a:ext cx="12822217" cy="1478915"/>
          </a:xfrm>
          <a:prstGeom prst="rect">
            <a:avLst/>
          </a:prstGeom>
        </p:spPr>
        <p:txBody>
          <a:bodyPr lIns="0" tIns="0" rIns="0" bIns="0" rtlCol="0" anchor="t">
            <a:spAutoFit/>
          </a:bodyPr>
          <a:lstStyle/>
          <a:p>
            <a:pPr algn="l">
              <a:lnSpc>
                <a:spcPts val="1959"/>
              </a:lnSpc>
            </a:pPr>
            <a:r>
              <a:rPr lang="en-US" sz="1399">
                <a:solidFill>
                  <a:srgbClr val="156669"/>
                </a:solidFill>
                <a:latin typeface="Century Gothic Paneuropean"/>
                <a:ea typeface="Century Gothic Paneuropean"/>
                <a:cs typeface="Century Gothic Paneuropean"/>
                <a:sym typeface="Century Gothic Paneuropean"/>
              </a:rPr>
              <a:t>10) Schedlbauer M, Ojo A, He Z. Using process mining techniques to study workflows in a preoperative setting. AMIA Annu Symp Proc. 2018;2018:1524-33.</a:t>
            </a:r>
          </a:p>
          <a:p>
            <a:pPr algn="l">
              <a:lnSpc>
                <a:spcPts val="1959"/>
              </a:lnSpc>
            </a:pPr>
            <a:r>
              <a:rPr lang="en-US" sz="1399">
                <a:solidFill>
                  <a:srgbClr val="156669"/>
                </a:solidFill>
                <a:latin typeface="Century Gothic Paneuropean"/>
                <a:ea typeface="Century Gothic Paneuropean"/>
                <a:cs typeface="Century Gothic Paneuropean"/>
                <a:sym typeface="Century Gothic Paneuropean"/>
              </a:rPr>
              <a:t> 11) Mans RS, Reijers HA, van Genuchten MJIM, Wismeijer D. Mining processes in dentistry: A case study. Proc ACM Int Health Informatics Symposium. 2012;379-88.</a:t>
            </a:r>
          </a:p>
          <a:p>
            <a:pPr algn="l">
              <a:lnSpc>
                <a:spcPts val="1959"/>
              </a:lnSpc>
              <a:spcBef>
                <a:spcPct val="0"/>
              </a:spcBef>
            </a:pPr>
            <a:r>
              <a:rPr lang="en-US" sz="1399">
                <a:solidFill>
                  <a:srgbClr val="156669"/>
                </a:solidFill>
                <a:latin typeface="Century Gothic Paneuropean"/>
                <a:ea typeface="Century Gothic Paneuropean"/>
                <a:cs typeface="Century Gothic Paneuropean"/>
                <a:sym typeface="Century Gothic Paneuropean"/>
              </a:rPr>
              <a:t>12) Leeming BW, Cullen K, Fitzgerald K. Dental extractions under general anaesthetic: New insights from process mining. Int J Environ Res Public Health. 2022;19(11):6627.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55096" y="4149327"/>
            <a:ext cx="4322406" cy="1988344"/>
            <a:chOff x="0" y="0"/>
            <a:chExt cx="5763208" cy="2651126"/>
          </a:xfrm>
        </p:grpSpPr>
        <p:sp>
          <p:nvSpPr>
            <p:cNvPr id="3" name="Freeform 3"/>
            <p:cNvSpPr/>
            <p:nvPr/>
          </p:nvSpPr>
          <p:spPr>
            <a:xfrm>
              <a:off x="0" y="0"/>
              <a:ext cx="5763208" cy="2651126"/>
            </a:xfrm>
            <a:custGeom>
              <a:avLst/>
              <a:gdLst/>
              <a:ahLst/>
              <a:cxnLst/>
              <a:rect l="l" t="t" r="r" b="b"/>
              <a:pathLst>
                <a:path w="5763208" h="2651126">
                  <a:moveTo>
                    <a:pt x="0" y="0"/>
                  </a:moveTo>
                  <a:lnTo>
                    <a:pt x="5763208" y="0"/>
                  </a:lnTo>
                  <a:lnTo>
                    <a:pt x="5763208" y="2651126"/>
                  </a:lnTo>
                  <a:lnTo>
                    <a:pt x="0" y="2651126"/>
                  </a:lnTo>
                  <a:close/>
                </a:path>
              </a:pathLst>
            </a:custGeom>
            <a:solidFill>
              <a:srgbClr val="000000">
                <a:alpha val="0"/>
              </a:srgbClr>
            </a:solidFill>
          </p:spPr>
          <p:txBody>
            <a:bodyPr/>
            <a:lstStyle/>
            <a:p>
              <a:endParaRPr lang="es-CL"/>
            </a:p>
          </p:txBody>
        </p:sp>
        <p:sp>
          <p:nvSpPr>
            <p:cNvPr id="4" name="TextBox 4"/>
            <p:cNvSpPr txBox="1"/>
            <p:nvPr/>
          </p:nvSpPr>
          <p:spPr>
            <a:xfrm>
              <a:off x="0" y="171450"/>
              <a:ext cx="5763208" cy="2479676"/>
            </a:xfrm>
            <a:prstGeom prst="rect">
              <a:avLst/>
            </a:prstGeom>
          </p:spPr>
          <p:txBody>
            <a:bodyPr lIns="0" tIns="0" rIns="0" bIns="0" rtlCol="0" anchor="ctr"/>
            <a:lstStyle/>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Materiales</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y</a:t>
              </a:r>
            </a:p>
            <a:p>
              <a:pPr algn="ctr">
                <a:lnSpc>
                  <a:spcPts val="4704"/>
                </a:lnSpc>
              </a:pPr>
              <a:r>
                <a:rPr lang="en-US" sz="5445">
                  <a:solidFill>
                    <a:srgbClr val="FFFFFF"/>
                  </a:solidFill>
                  <a:latin typeface="Century Gothic Paneuropean"/>
                  <a:ea typeface="Century Gothic Paneuropean"/>
                  <a:cs typeface="Century Gothic Paneuropean"/>
                  <a:sym typeface="Century Gothic Paneuropean"/>
                </a:rPr>
                <a:t>Métodos</a:t>
              </a:r>
            </a:p>
          </p:txBody>
        </p:sp>
      </p:grpSp>
      <p:grpSp>
        <p:nvGrpSpPr>
          <p:cNvPr id="5" name="Group 5"/>
          <p:cNvGrpSpPr>
            <a:grpSpLocks noChangeAspect="1"/>
          </p:cNvGrpSpPr>
          <p:nvPr/>
        </p:nvGrpSpPr>
        <p:grpSpPr>
          <a:xfrm>
            <a:off x="-3623384" y="-121804"/>
            <a:ext cx="8719433" cy="10530606"/>
            <a:chOff x="0" y="0"/>
            <a:chExt cx="8752114" cy="10570076"/>
          </a:xfrm>
        </p:grpSpPr>
        <p:sp>
          <p:nvSpPr>
            <p:cNvPr id="6" name="Freeform 6"/>
            <p:cNvSpPr/>
            <p:nvPr/>
          </p:nvSpPr>
          <p:spPr>
            <a:xfrm>
              <a:off x="0" y="0"/>
              <a:ext cx="8752078" cy="10570083"/>
            </a:xfrm>
            <a:custGeom>
              <a:avLst/>
              <a:gdLst/>
              <a:ahLst/>
              <a:cxnLst/>
              <a:rect l="l" t="t" r="r" b="b"/>
              <a:pathLst>
                <a:path w="8752078" h="10570083">
                  <a:moveTo>
                    <a:pt x="0" y="0"/>
                  </a:moveTo>
                  <a:lnTo>
                    <a:pt x="8752078" y="0"/>
                  </a:lnTo>
                  <a:lnTo>
                    <a:pt x="8752078" y="10570083"/>
                  </a:lnTo>
                  <a:lnTo>
                    <a:pt x="0" y="10570083"/>
                  </a:lnTo>
                  <a:lnTo>
                    <a:pt x="0" y="0"/>
                  </a:lnTo>
                  <a:close/>
                </a:path>
              </a:pathLst>
            </a:custGeom>
            <a:blipFill>
              <a:blip r:embed="rId2"/>
              <a:stretch>
                <a:fillRect l="-81249" r="-33458"/>
              </a:stretch>
            </a:blipFill>
          </p:spPr>
          <p:txBody>
            <a:bodyPr/>
            <a:lstStyle/>
            <a:p>
              <a:endParaRPr lang="es-CL"/>
            </a:p>
          </p:txBody>
        </p:sp>
      </p:grpSp>
      <p:grpSp>
        <p:nvGrpSpPr>
          <p:cNvPr id="7" name="Group 7"/>
          <p:cNvGrpSpPr/>
          <p:nvPr/>
        </p:nvGrpSpPr>
        <p:grpSpPr>
          <a:xfrm>
            <a:off x="0" y="3753850"/>
            <a:ext cx="6564086" cy="5168768"/>
            <a:chOff x="0" y="0"/>
            <a:chExt cx="8752114" cy="6891690"/>
          </a:xfrm>
        </p:grpSpPr>
        <p:sp>
          <p:nvSpPr>
            <p:cNvPr id="8" name="Freeform 8"/>
            <p:cNvSpPr/>
            <p:nvPr/>
          </p:nvSpPr>
          <p:spPr>
            <a:xfrm>
              <a:off x="0" y="0"/>
              <a:ext cx="8752144" cy="6891655"/>
            </a:xfrm>
            <a:custGeom>
              <a:avLst/>
              <a:gdLst/>
              <a:ahLst/>
              <a:cxnLst/>
              <a:rect l="l" t="t" r="r" b="b"/>
              <a:pathLst>
                <a:path w="8752144" h="6891655">
                  <a:moveTo>
                    <a:pt x="0" y="0"/>
                  </a:moveTo>
                  <a:lnTo>
                    <a:pt x="8752144" y="0"/>
                  </a:lnTo>
                  <a:lnTo>
                    <a:pt x="8752144" y="6891655"/>
                  </a:lnTo>
                  <a:lnTo>
                    <a:pt x="0" y="6891655"/>
                  </a:lnTo>
                  <a:close/>
                </a:path>
              </a:pathLst>
            </a:custGeom>
            <a:gradFill rotWithShape="1">
              <a:gsLst>
                <a:gs pos="0">
                  <a:srgbClr val="F6F8FC">
                    <a:alpha val="14276"/>
                  </a:srgbClr>
                </a:gs>
                <a:gs pos="100000">
                  <a:srgbClr val="FFFFFF">
                    <a:alpha val="100000"/>
                  </a:srgbClr>
                </a:gs>
              </a:gsLst>
              <a:lin ang="0"/>
            </a:gradFill>
          </p:spPr>
          <p:txBody>
            <a:bodyPr/>
            <a:lstStyle/>
            <a:p>
              <a:endParaRPr lang="es-CL"/>
            </a:p>
          </p:txBody>
        </p:sp>
      </p:grpSp>
      <p:grpSp>
        <p:nvGrpSpPr>
          <p:cNvPr id="9" name="Group 9"/>
          <p:cNvGrpSpPr/>
          <p:nvPr/>
        </p:nvGrpSpPr>
        <p:grpSpPr>
          <a:xfrm>
            <a:off x="432363" y="4768470"/>
            <a:ext cx="4663685" cy="3919122"/>
            <a:chOff x="0" y="0"/>
            <a:chExt cx="6218247" cy="5225496"/>
          </a:xfrm>
        </p:grpSpPr>
        <p:sp>
          <p:nvSpPr>
            <p:cNvPr id="10" name="Freeform 10"/>
            <p:cNvSpPr/>
            <p:nvPr/>
          </p:nvSpPr>
          <p:spPr>
            <a:xfrm>
              <a:off x="0" y="0"/>
              <a:ext cx="6218247" cy="5225495"/>
            </a:xfrm>
            <a:custGeom>
              <a:avLst/>
              <a:gdLst/>
              <a:ahLst/>
              <a:cxnLst/>
              <a:rect l="l" t="t" r="r" b="b"/>
              <a:pathLst>
                <a:path w="6218247" h="5225495">
                  <a:moveTo>
                    <a:pt x="0" y="0"/>
                  </a:moveTo>
                  <a:lnTo>
                    <a:pt x="6218247" y="0"/>
                  </a:lnTo>
                  <a:lnTo>
                    <a:pt x="6218247" y="5225495"/>
                  </a:lnTo>
                  <a:lnTo>
                    <a:pt x="0" y="5225495"/>
                  </a:lnTo>
                  <a:close/>
                </a:path>
              </a:pathLst>
            </a:custGeom>
            <a:solidFill>
              <a:srgbClr val="000000">
                <a:alpha val="0"/>
              </a:srgbClr>
            </a:solidFill>
          </p:spPr>
          <p:txBody>
            <a:bodyPr/>
            <a:lstStyle/>
            <a:p>
              <a:endParaRPr lang="es-CL"/>
            </a:p>
          </p:txBody>
        </p:sp>
        <p:sp>
          <p:nvSpPr>
            <p:cNvPr id="11" name="TextBox 11"/>
            <p:cNvSpPr txBox="1"/>
            <p:nvPr/>
          </p:nvSpPr>
          <p:spPr>
            <a:xfrm>
              <a:off x="0" y="-28575"/>
              <a:ext cx="6218247" cy="5254071"/>
            </a:xfrm>
            <a:prstGeom prst="rect">
              <a:avLst/>
            </a:prstGeom>
          </p:spPr>
          <p:txBody>
            <a:bodyPr lIns="0" tIns="0" rIns="0" bIns="0" rtlCol="0" anchor="ctr"/>
            <a:lstStyle/>
            <a:p>
              <a:pPr algn="just">
                <a:lnSpc>
                  <a:spcPts val="6415"/>
                </a:lnSpc>
              </a:pPr>
              <a:r>
                <a:rPr lang="en-US" sz="5940" b="1">
                  <a:solidFill>
                    <a:srgbClr val="003C58"/>
                  </a:solidFill>
                  <a:latin typeface="Codec Pro Bold"/>
                  <a:ea typeface="Codec Pro Bold"/>
                  <a:cs typeface="Codec Pro Bold"/>
                  <a:sym typeface="Codec Pro Bold"/>
                </a:rPr>
                <a:t>3)Evaluar el potencial de esta herramienta</a:t>
              </a:r>
            </a:p>
          </p:txBody>
        </p:sp>
      </p:grpSp>
      <p:grpSp>
        <p:nvGrpSpPr>
          <p:cNvPr id="12" name="Group 12"/>
          <p:cNvGrpSpPr/>
          <p:nvPr/>
        </p:nvGrpSpPr>
        <p:grpSpPr>
          <a:xfrm>
            <a:off x="17918265" y="2359437"/>
            <a:ext cx="369735" cy="7927563"/>
            <a:chOff x="0" y="0"/>
            <a:chExt cx="492980" cy="10570084"/>
          </a:xfrm>
        </p:grpSpPr>
        <p:sp>
          <p:nvSpPr>
            <p:cNvPr id="13" name="Freeform 13"/>
            <p:cNvSpPr/>
            <p:nvPr/>
          </p:nvSpPr>
          <p:spPr>
            <a:xfrm>
              <a:off x="0" y="0"/>
              <a:ext cx="493014" cy="10570083"/>
            </a:xfrm>
            <a:custGeom>
              <a:avLst/>
              <a:gdLst/>
              <a:ahLst/>
              <a:cxnLst/>
              <a:rect l="l" t="t" r="r" b="b"/>
              <a:pathLst>
                <a:path w="493014" h="10570083">
                  <a:moveTo>
                    <a:pt x="0" y="0"/>
                  </a:moveTo>
                  <a:lnTo>
                    <a:pt x="493014" y="0"/>
                  </a:lnTo>
                  <a:lnTo>
                    <a:pt x="493014" y="10570083"/>
                  </a:lnTo>
                  <a:lnTo>
                    <a:pt x="0" y="10570083"/>
                  </a:lnTo>
                  <a:close/>
                </a:path>
              </a:pathLst>
            </a:custGeom>
            <a:solidFill>
              <a:srgbClr val="378389"/>
            </a:solidFill>
          </p:spPr>
          <p:txBody>
            <a:bodyPr/>
            <a:lstStyle/>
            <a:p>
              <a:endParaRPr lang="es-CL"/>
            </a:p>
          </p:txBody>
        </p:sp>
      </p:grpSp>
      <p:grpSp>
        <p:nvGrpSpPr>
          <p:cNvPr id="14" name="Group 14"/>
          <p:cNvGrpSpPr/>
          <p:nvPr/>
        </p:nvGrpSpPr>
        <p:grpSpPr>
          <a:xfrm>
            <a:off x="2182232" y="0"/>
            <a:ext cx="13551399" cy="1979690"/>
            <a:chOff x="0" y="0"/>
            <a:chExt cx="18068532" cy="2639586"/>
          </a:xfrm>
        </p:grpSpPr>
        <p:sp>
          <p:nvSpPr>
            <p:cNvPr id="15" name="Freeform 15"/>
            <p:cNvSpPr/>
            <p:nvPr/>
          </p:nvSpPr>
          <p:spPr>
            <a:xfrm>
              <a:off x="0" y="0"/>
              <a:ext cx="18068544" cy="2639568"/>
            </a:xfrm>
            <a:custGeom>
              <a:avLst/>
              <a:gdLst/>
              <a:ahLst/>
              <a:cxnLst/>
              <a:rect l="l" t="t" r="r" b="b"/>
              <a:pathLst>
                <a:path w="18068544" h="2639568">
                  <a:moveTo>
                    <a:pt x="0" y="0"/>
                  </a:moveTo>
                  <a:lnTo>
                    <a:pt x="18068544" y="0"/>
                  </a:lnTo>
                  <a:lnTo>
                    <a:pt x="18068544" y="2639568"/>
                  </a:lnTo>
                  <a:lnTo>
                    <a:pt x="0" y="2639568"/>
                  </a:lnTo>
                  <a:close/>
                </a:path>
              </a:pathLst>
            </a:custGeom>
            <a:solidFill>
              <a:srgbClr val="003C58"/>
            </a:solidFill>
          </p:spPr>
          <p:txBody>
            <a:bodyPr/>
            <a:lstStyle/>
            <a:p>
              <a:endParaRPr lang="es-CL"/>
            </a:p>
          </p:txBody>
        </p:sp>
      </p:grpSp>
      <p:sp>
        <p:nvSpPr>
          <p:cNvPr id="16" name="Freeform 16"/>
          <p:cNvSpPr/>
          <p:nvPr/>
        </p:nvSpPr>
        <p:spPr>
          <a:xfrm>
            <a:off x="2387466" y="136464"/>
            <a:ext cx="12760831" cy="1706761"/>
          </a:xfrm>
          <a:custGeom>
            <a:avLst/>
            <a:gdLst/>
            <a:ahLst/>
            <a:cxnLst/>
            <a:rect l="l" t="t" r="r" b="b"/>
            <a:pathLst>
              <a:path w="12760831" h="1706761">
                <a:moveTo>
                  <a:pt x="0" y="0"/>
                </a:moveTo>
                <a:lnTo>
                  <a:pt x="12760831" y="0"/>
                </a:lnTo>
                <a:lnTo>
                  <a:pt x="12760831" y="1706761"/>
                </a:lnTo>
                <a:lnTo>
                  <a:pt x="0" y="1706761"/>
                </a:lnTo>
                <a:lnTo>
                  <a:pt x="0" y="0"/>
                </a:lnTo>
                <a:close/>
              </a:path>
            </a:pathLst>
          </a:custGeom>
          <a:blipFill>
            <a:blip r:embed="rId3"/>
            <a:stretch>
              <a:fillRect/>
            </a:stretch>
          </a:blipFill>
        </p:spPr>
        <p:txBody>
          <a:bodyPr/>
          <a:lstStyle/>
          <a:p>
            <a:endParaRPr lang="es-CL"/>
          </a:p>
        </p:txBody>
      </p:sp>
      <p:grpSp>
        <p:nvGrpSpPr>
          <p:cNvPr id="17" name="Group 17"/>
          <p:cNvGrpSpPr/>
          <p:nvPr/>
        </p:nvGrpSpPr>
        <p:grpSpPr>
          <a:xfrm>
            <a:off x="9035232" y="2585830"/>
            <a:ext cx="5572563" cy="1168020"/>
            <a:chOff x="0" y="0"/>
            <a:chExt cx="1467671" cy="307627"/>
          </a:xfrm>
        </p:grpSpPr>
        <p:sp>
          <p:nvSpPr>
            <p:cNvPr id="18" name="Freeform 18"/>
            <p:cNvSpPr/>
            <p:nvPr/>
          </p:nvSpPr>
          <p:spPr>
            <a:xfrm>
              <a:off x="0" y="0"/>
              <a:ext cx="1467671" cy="307627"/>
            </a:xfrm>
            <a:custGeom>
              <a:avLst/>
              <a:gdLst/>
              <a:ahLst/>
              <a:cxnLst/>
              <a:rect l="l" t="t" r="r" b="b"/>
              <a:pathLst>
                <a:path w="1467671" h="307627">
                  <a:moveTo>
                    <a:pt x="0" y="0"/>
                  </a:moveTo>
                  <a:lnTo>
                    <a:pt x="1467671" y="0"/>
                  </a:lnTo>
                  <a:lnTo>
                    <a:pt x="1467671" y="307627"/>
                  </a:lnTo>
                  <a:lnTo>
                    <a:pt x="0" y="307627"/>
                  </a:lnTo>
                  <a:close/>
                </a:path>
              </a:pathLst>
            </a:custGeom>
            <a:solidFill>
              <a:srgbClr val="136D70"/>
            </a:solidFill>
          </p:spPr>
          <p:txBody>
            <a:bodyPr/>
            <a:lstStyle/>
            <a:p>
              <a:endParaRPr lang="es-CL"/>
            </a:p>
          </p:txBody>
        </p:sp>
        <p:sp>
          <p:nvSpPr>
            <p:cNvPr id="19" name="TextBox 19"/>
            <p:cNvSpPr txBox="1"/>
            <p:nvPr/>
          </p:nvSpPr>
          <p:spPr>
            <a:xfrm>
              <a:off x="0" y="-47625"/>
              <a:ext cx="1467671" cy="355252"/>
            </a:xfrm>
            <a:prstGeom prst="rect">
              <a:avLst/>
            </a:prstGeom>
          </p:spPr>
          <p:txBody>
            <a:bodyPr lIns="50800" tIns="50800" rIns="50800" bIns="50800" rtlCol="0" anchor="ctr"/>
            <a:lstStyle/>
            <a:p>
              <a:pPr algn="ctr">
                <a:lnSpc>
                  <a:spcPts val="2640"/>
                </a:lnSpc>
              </a:pPr>
              <a:r>
                <a:rPr lang="en-US" sz="2046" spc="-16">
                  <a:solidFill>
                    <a:srgbClr val="FFFFFF"/>
                  </a:solidFill>
                  <a:latin typeface="Codec Pro"/>
                  <a:ea typeface="Codec Pro"/>
                  <a:cs typeface="Codec Pro"/>
                  <a:sym typeface="Codec Pro"/>
                </a:rPr>
                <a:t>Minería de Procesos en Odontología (optimización basada en datos)</a:t>
              </a:r>
            </a:p>
          </p:txBody>
        </p:sp>
      </p:grpSp>
      <p:grpSp>
        <p:nvGrpSpPr>
          <p:cNvPr id="20" name="Group 20"/>
          <p:cNvGrpSpPr/>
          <p:nvPr/>
        </p:nvGrpSpPr>
        <p:grpSpPr>
          <a:xfrm>
            <a:off x="5871832" y="4559489"/>
            <a:ext cx="3694518" cy="1168020"/>
            <a:chOff x="0" y="0"/>
            <a:chExt cx="973042" cy="307627"/>
          </a:xfrm>
        </p:grpSpPr>
        <p:sp>
          <p:nvSpPr>
            <p:cNvPr id="21" name="Freeform 21"/>
            <p:cNvSpPr/>
            <p:nvPr/>
          </p:nvSpPr>
          <p:spPr>
            <a:xfrm>
              <a:off x="0" y="0"/>
              <a:ext cx="973042" cy="307627"/>
            </a:xfrm>
            <a:custGeom>
              <a:avLst/>
              <a:gdLst/>
              <a:ahLst/>
              <a:cxnLst/>
              <a:rect l="l" t="t" r="r" b="b"/>
              <a:pathLst>
                <a:path w="973042" h="307627">
                  <a:moveTo>
                    <a:pt x="0" y="0"/>
                  </a:moveTo>
                  <a:lnTo>
                    <a:pt x="973042" y="0"/>
                  </a:lnTo>
                  <a:lnTo>
                    <a:pt x="973042" y="307627"/>
                  </a:lnTo>
                  <a:lnTo>
                    <a:pt x="0" y="307627"/>
                  </a:lnTo>
                  <a:close/>
                </a:path>
              </a:pathLst>
            </a:custGeom>
            <a:solidFill>
              <a:srgbClr val="00A79D"/>
            </a:solidFill>
          </p:spPr>
          <p:txBody>
            <a:bodyPr/>
            <a:lstStyle/>
            <a:p>
              <a:endParaRPr lang="es-CL"/>
            </a:p>
          </p:txBody>
        </p:sp>
        <p:sp>
          <p:nvSpPr>
            <p:cNvPr id="22" name="TextBox 22"/>
            <p:cNvSpPr txBox="1"/>
            <p:nvPr/>
          </p:nvSpPr>
          <p:spPr>
            <a:xfrm>
              <a:off x="0" y="-47625"/>
              <a:ext cx="973042" cy="355252"/>
            </a:xfrm>
            <a:prstGeom prst="rect">
              <a:avLst/>
            </a:prstGeom>
          </p:spPr>
          <p:txBody>
            <a:bodyPr lIns="50800" tIns="50800" rIns="50800" bIns="50800" rtlCol="0" anchor="ctr"/>
            <a:lstStyle/>
            <a:p>
              <a:pPr algn="ctr">
                <a:lnSpc>
                  <a:spcPts val="2640"/>
                </a:lnSpc>
              </a:pPr>
              <a:r>
                <a:rPr lang="en-US" sz="2046" spc="-16">
                  <a:solidFill>
                    <a:srgbClr val="FFFFFF"/>
                  </a:solidFill>
                  <a:latin typeface="Codec Pro"/>
                  <a:ea typeface="Codec Pro"/>
                  <a:cs typeface="Codec Pro"/>
                  <a:sym typeface="Codec Pro"/>
                </a:rPr>
                <a:t>Optimiza tiempos y recursos</a:t>
              </a:r>
            </a:p>
          </p:txBody>
        </p:sp>
      </p:grpSp>
      <p:sp>
        <p:nvSpPr>
          <p:cNvPr id="23" name="AutoShape 23"/>
          <p:cNvSpPr/>
          <p:nvPr/>
        </p:nvSpPr>
        <p:spPr>
          <a:xfrm flipH="1">
            <a:off x="11785588" y="4149327"/>
            <a:ext cx="35925" cy="3963672"/>
          </a:xfrm>
          <a:prstGeom prst="line">
            <a:avLst/>
          </a:prstGeom>
          <a:ln w="38100" cap="flat">
            <a:solidFill>
              <a:srgbClr val="000000"/>
            </a:solidFill>
            <a:prstDash val="solid"/>
            <a:headEnd type="none" w="sm" len="sm"/>
            <a:tailEnd type="none" w="sm" len="sm"/>
          </a:ln>
        </p:spPr>
        <p:txBody>
          <a:bodyPr/>
          <a:lstStyle/>
          <a:p>
            <a:endParaRPr lang="es-CL"/>
          </a:p>
        </p:txBody>
      </p:sp>
      <p:grpSp>
        <p:nvGrpSpPr>
          <p:cNvPr id="24" name="Group 24"/>
          <p:cNvGrpSpPr/>
          <p:nvPr/>
        </p:nvGrpSpPr>
        <p:grpSpPr>
          <a:xfrm>
            <a:off x="9937824" y="4559489"/>
            <a:ext cx="3695527" cy="1168020"/>
            <a:chOff x="0" y="0"/>
            <a:chExt cx="973308" cy="307627"/>
          </a:xfrm>
        </p:grpSpPr>
        <p:sp>
          <p:nvSpPr>
            <p:cNvPr id="25" name="Freeform 25"/>
            <p:cNvSpPr/>
            <p:nvPr/>
          </p:nvSpPr>
          <p:spPr>
            <a:xfrm>
              <a:off x="0" y="0"/>
              <a:ext cx="973308" cy="307627"/>
            </a:xfrm>
            <a:custGeom>
              <a:avLst/>
              <a:gdLst/>
              <a:ahLst/>
              <a:cxnLst/>
              <a:rect l="l" t="t" r="r" b="b"/>
              <a:pathLst>
                <a:path w="973308" h="307627">
                  <a:moveTo>
                    <a:pt x="0" y="0"/>
                  </a:moveTo>
                  <a:lnTo>
                    <a:pt x="973308" y="0"/>
                  </a:lnTo>
                  <a:lnTo>
                    <a:pt x="973308" y="307627"/>
                  </a:lnTo>
                  <a:lnTo>
                    <a:pt x="0" y="307627"/>
                  </a:lnTo>
                  <a:close/>
                </a:path>
              </a:pathLst>
            </a:custGeom>
            <a:solidFill>
              <a:srgbClr val="00A79D"/>
            </a:solidFill>
          </p:spPr>
          <p:txBody>
            <a:bodyPr/>
            <a:lstStyle/>
            <a:p>
              <a:endParaRPr lang="es-CL"/>
            </a:p>
          </p:txBody>
        </p:sp>
        <p:sp>
          <p:nvSpPr>
            <p:cNvPr id="26" name="TextBox 26"/>
            <p:cNvSpPr txBox="1"/>
            <p:nvPr/>
          </p:nvSpPr>
          <p:spPr>
            <a:xfrm>
              <a:off x="0" y="-47625"/>
              <a:ext cx="973308" cy="355252"/>
            </a:xfrm>
            <a:prstGeom prst="rect">
              <a:avLst/>
            </a:prstGeom>
          </p:spPr>
          <p:txBody>
            <a:bodyPr lIns="50800" tIns="50800" rIns="50800" bIns="50800" rtlCol="0" anchor="ctr"/>
            <a:lstStyle/>
            <a:p>
              <a:pPr algn="ctr">
                <a:lnSpc>
                  <a:spcPts val="2640"/>
                </a:lnSpc>
              </a:pPr>
              <a:r>
                <a:rPr lang="en-US" sz="2046" spc="-16">
                  <a:solidFill>
                    <a:srgbClr val="FFFFFF"/>
                  </a:solidFill>
                  <a:latin typeface="Codec Pro"/>
                  <a:ea typeface="Codec Pro"/>
                  <a:cs typeface="Codec Pro"/>
                  <a:sym typeface="Codec Pro"/>
                </a:rPr>
                <a:t>Reducción del uso ineficiente de insumos</a:t>
              </a:r>
            </a:p>
          </p:txBody>
        </p:sp>
      </p:grpSp>
      <p:sp>
        <p:nvSpPr>
          <p:cNvPr id="27" name="AutoShape 27"/>
          <p:cNvSpPr/>
          <p:nvPr/>
        </p:nvSpPr>
        <p:spPr>
          <a:xfrm>
            <a:off x="15852590" y="4149327"/>
            <a:ext cx="0" cy="2040668"/>
          </a:xfrm>
          <a:prstGeom prst="line">
            <a:avLst/>
          </a:prstGeom>
          <a:ln w="38100" cap="flat">
            <a:solidFill>
              <a:srgbClr val="000000"/>
            </a:solidFill>
            <a:prstDash val="solid"/>
            <a:headEnd type="none" w="sm" len="sm"/>
            <a:tailEnd type="none" w="sm" len="sm"/>
          </a:ln>
        </p:spPr>
        <p:txBody>
          <a:bodyPr/>
          <a:lstStyle/>
          <a:p>
            <a:endParaRPr lang="es-CL"/>
          </a:p>
        </p:txBody>
      </p:sp>
      <p:grpSp>
        <p:nvGrpSpPr>
          <p:cNvPr id="28" name="Group 28"/>
          <p:cNvGrpSpPr/>
          <p:nvPr/>
        </p:nvGrpSpPr>
        <p:grpSpPr>
          <a:xfrm>
            <a:off x="14004827" y="4559490"/>
            <a:ext cx="3695527" cy="1168020"/>
            <a:chOff x="0" y="0"/>
            <a:chExt cx="973308" cy="307627"/>
          </a:xfrm>
        </p:grpSpPr>
        <p:sp>
          <p:nvSpPr>
            <p:cNvPr id="29" name="Freeform 29"/>
            <p:cNvSpPr/>
            <p:nvPr/>
          </p:nvSpPr>
          <p:spPr>
            <a:xfrm>
              <a:off x="0" y="0"/>
              <a:ext cx="973308" cy="307627"/>
            </a:xfrm>
            <a:custGeom>
              <a:avLst/>
              <a:gdLst/>
              <a:ahLst/>
              <a:cxnLst/>
              <a:rect l="l" t="t" r="r" b="b"/>
              <a:pathLst>
                <a:path w="973308" h="307627">
                  <a:moveTo>
                    <a:pt x="0" y="0"/>
                  </a:moveTo>
                  <a:lnTo>
                    <a:pt x="973308" y="0"/>
                  </a:lnTo>
                  <a:lnTo>
                    <a:pt x="973308" y="307627"/>
                  </a:lnTo>
                  <a:lnTo>
                    <a:pt x="0" y="307627"/>
                  </a:lnTo>
                  <a:close/>
                </a:path>
              </a:pathLst>
            </a:custGeom>
            <a:solidFill>
              <a:srgbClr val="00A79D"/>
            </a:solidFill>
          </p:spPr>
          <p:txBody>
            <a:bodyPr/>
            <a:lstStyle/>
            <a:p>
              <a:endParaRPr lang="es-CL"/>
            </a:p>
          </p:txBody>
        </p:sp>
        <p:sp>
          <p:nvSpPr>
            <p:cNvPr id="30" name="TextBox 30"/>
            <p:cNvSpPr txBox="1"/>
            <p:nvPr/>
          </p:nvSpPr>
          <p:spPr>
            <a:xfrm>
              <a:off x="0" y="-47625"/>
              <a:ext cx="973308" cy="355252"/>
            </a:xfrm>
            <a:prstGeom prst="rect">
              <a:avLst/>
            </a:prstGeom>
          </p:spPr>
          <p:txBody>
            <a:bodyPr lIns="50800" tIns="50800" rIns="50800" bIns="50800" rtlCol="0" anchor="ctr"/>
            <a:lstStyle/>
            <a:p>
              <a:pPr algn="ctr">
                <a:lnSpc>
                  <a:spcPts val="2640"/>
                </a:lnSpc>
              </a:pPr>
              <a:r>
                <a:rPr lang="en-US" sz="2046" spc="-16">
                  <a:solidFill>
                    <a:srgbClr val="FFFFFF"/>
                  </a:solidFill>
                  <a:latin typeface="Codec Pro"/>
                  <a:ea typeface="Codec Pro"/>
                  <a:cs typeface="Codec Pro"/>
                  <a:sym typeface="Codec Pro"/>
                </a:rPr>
                <a:t>Mejora de sostenibilidad y gestión de residuos</a:t>
              </a:r>
            </a:p>
          </p:txBody>
        </p:sp>
      </p:grpSp>
      <p:grpSp>
        <p:nvGrpSpPr>
          <p:cNvPr id="31" name="Group 31"/>
          <p:cNvGrpSpPr/>
          <p:nvPr/>
        </p:nvGrpSpPr>
        <p:grpSpPr>
          <a:xfrm>
            <a:off x="5871832" y="6137672"/>
            <a:ext cx="3695527" cy="2256379"/>
            <a:chOff x="0" y="0"/>
            <a:chExt cx="973308" cy="594273"/>
          </a:xfrm>
        </p:grpSpPr>
        <p:sp>
          <p:nvSpPr>
            <p:cNvPr id="32" name="Freeform 32"/>
            <p:cNvSpPr/>
            <p:nvPr/>
          </p:nvSpPr>
          <p:spPr>
            <a:xfrm>
              <a:off x="0" y="0"/>
              <a:ext cx="973308" cy="594273"/>
            </a:xfrm>
            <a:custGeom>
              <a:avLst/>
              <a:gdLst/>
              <a:ahLst/>
              <a:cxnLst/>
              <a:rect l="l" t="t" r="r" b="b"/>
              <a:pathLst>
                <a:path w="973308" h="594273">
                  <a:moveTo>
                    <a:pt x="0" y="0"/>
                  </a:moveTo>
                  <a:lnTo>
                    <a:pt x="973308" y="0"/>
                  </a:lnTo>
                  <a:lnTo>
                    <a:pt x="973308" y="594273"/>
                  </a:lnTo>
                  <a:lnTo>
                    <a:pt x="0" y="594273"/>
                  </a:lnTo>
                  <a:close/>
                </a:path>
              </a:pathLst>
            </a:custGeom>
            <a:solidFill>
              <a:srgbClr val="5BAEB2"/>
            </a:solidFill>
          </p:spPr>
          <p:txBody>
            <a:bodyPr/>
            <a:lstStyle/>
            <a:p>
              <a:endParaRPr lang="es-CL"/>
            </a:p>
          </p:txBody>
        </p:sp>
        <p:sp>
          <p:nvSpPr>
            <p:cNvPr id="33" name="TextBox 33"/>
            <p:cNvSpPr txBox="1"/>
            <p:nvPr/>
          </p:nvSpPr>
          <p:spPr>
            <a:xfrm>
              <a:off x="0" y="-47625"/>
              <a:ext cx="973308" cy="641898"/>
            </a:xfrm>
            <a:prstGeom prst="rect">
              <a:avLst/>
            </a:prstGeom>
          </p:spPr>
          <p:txBody>
            <a:bodyPr lIns="50800" tIns="50800" rIns="50800" bIns="50800" rtlCol="0" anchor="ctr"/>
            <a:lstStyle/>
            <a:p>
              <a:pPr algn="ctr">
                <a:lnSpc>
                  <a:spcPts val="2640"/>
                </a:lnSpc>
              </a:pPr>
              <a:r>
                <a:rPr lang="en-US" sz="2046" spc="-16">
                  <a:solidFill>
                    <a:srgbClr val="FFFFFF"/>
                  </a:solidFill>
                  <a:latin typeface="Codec Pro"/>
                  <a:ea typeface="Codec Pro"/>
                  <a:cs typeface="Codec Pro"/>
                  <a:sym typeface="Codec Pro"/>
                </a:rPr>
                <a:t>Permite identificar cuellos de botella, actividades redundantes reduciendo tiempos operativos y mejorando la asignación de recursos (13).</a:t>
              </a:r>
            </a:p>
          </p:txBody>
        </p:sp>
      </p:grpSp>
      <p:grpSp>
        <p:nvGrpSpPr>
          <p:cNvPr id="34" name="Group 34"/>
          <p:cNvGrpSpPr/>
          <p:nvPr/>
        </p:nvGrpSpPr>
        <p:grpSpPr>
          <a:xfrm>
            <a:off x="9937824" y="6189995"/>
            <a:ext cx="3695527" cy="1923004"/>
            <a:chOff x="0" y="0"/>
            <a:chExt cx="973308" cy="506470"/>
          </a:xfrm>
        </p:grpSpPr>
        <p:sp>
          <p:nvSpPr>
            <p:cNvPr id="35" name="Freeform 35"/>
            <p:cNvSpPr/>
            <p:nvPr/>
          </p:nvSpPr>
          <p:spPr>
            <a:xfrm>
              <a:off x="0" y="0"/>
              <a:ext cx="973308" cy="506470"/>
            </a:xfrm>
            <a:custGeom>
              <a:avLst/>
              <a:gdLst/>
              <a:ahLst/>
              <a:cxnLst/>
              <a:rect l="l" t="t" r="r" b="b"/>
              <a:pathLst>
                <a:path w="973308" h="506470">
                  <a:moveTo>
                    <a:pt x="0" y="0"/>
                  </a:moveTo>
                  <a:lnTo>
                    <a:pt x="973308" y="0"/>
                  </a:lnTo>
                  <a:lnTo>
                    <a:pt x="973308" y="506470"/>
                  </a:lnTo>
                  <a:lnTo>
                    <a:pt x="0" y="506470"/>
                  </a:lnTo>
                  <a:close/>
                </a:path>
              </a:pathLst>
            </a:custGeom>
            <a:solidFill>
              <a:srgbClr val="5BAEB2"/>
            </a:solidFill>
          </p:spPr>
          <p:txBody>
            <a:bodyPr/>
            <a:lstStyle/>
            <a:p>
              <a:endParaRPr lang="es-CL"/>
            </a:p>
          </p:txBody>
        </p:sp>
        <p:sp>
          <p:nvSpPr>
            <p:cNvPr id="36" name="TextBox 36"/>
            <p:cNvSpPr txBox="1"/>
            <p:nvPr/>
          </p:nvSpPr>
          <p:spPr>
            <a:xfrm>
              <a:off x="0" y="-47625"/>
              <a:ext cx="973308" cy="554095"/>
            </a:xfrm>
            <a:prstGeom prst="rect">
              <a:avLst/>
            </a:prstGeom>
          </p:spPr>
          <p:txBody>
            <a:bodyPr lIns="50800" tIns="50800" rIns="50800" bIns="50800" rtlCol="0" anchor="ctr"/>
            <a:lstStyle/>
            <a:p>
              <a:pPr algn="ctr">
                <a:lnSpc>
                  <a:spcPts val="2640"/>
                </a:lnSpc>
              </a:pPr>
              <a:r>
                <a:rPr lang="en-US" sz="2046" spc="-16">
                  <a:solidFill>
                    <a:srgbClr val="FFFFFF"/>
                  </a:solidFill>
                  <a:latin typeface="Codec Pro"/>
                  <a:ea typeface="Codec Pro"/>
                  <a:cs typeface="Codec Pro"/>
                  <a:sym typeface="Codec Pro"/>
                </a:rPr>
                <a:t>Detecta patrones de consumo excesivo, materiales vencidos y rotación deficiente de inventarios(14).</a:t>
              </a:r>
            </a:p>
          </p:txBody>
        </p:sp>
      </p:grpSp>
      <p:grpSp>
        <p:nvGrpSpPr>
          <p:cNvPr id="37" name="Group 37"/>
          <p:cNvGrpSpPr/>
          <p:nvPr/>
        </p:nvGrpSpPr>
        <p:grpSpPr>
          <a:xfrm>
            <a:off x="14004827" y="6189995"/>
            <a:ext cx="3695527" cy="2256379"/>
            <a:chOff x="0" y="0"/>
            <a:chExt cx="973308" cy="594273"/>
          </a:xfrm>
        </p:grpSpPr>
        <p:sp>
          <p:nvSpPr>
            <p:cNvPr id="38" name="Freeform 38"/>
            <p:cNvSpPr/>
            <p:nvPr/>
          </p:nvSpPr>
          <p:spPr>
            <a:xfrm>
              <a:off x="0" y="0"/>
              <a:ext cx="973308" cy="594273"/>
            </a:xfrm>
            <a:custGeom>
              <a:avLst/>
              <a:gdLst/>
              <a:ahLst/>
              <a:cxnLst/>
              <a:rect l="l" t="t" r="r" b="b"/>
              <a:pathLst>
                <a:path w="973308" h="594273">
                  <a:moveTo>
                    <a:pt x="0" y="0"/>
                  </a:moveTo>
                  <a:lnTo>
                    <a:pt x="973308" y="0"/>
                  </a:lnTo>
                  <a:lnTo>
                    <a:pt x="973308" y="594273"/>
                  </a:lnTo>
                  <a:lnTo>
                    <a:pt x="0" y="594273"/>
                  </a:lnTo>
                  <a:close/>
                </a:path>
              </a:pathLst>
            </a:custGeom>
            <a:solidFill>
              <a:srgbClr val="5BAEB2"/>
            </a:solidFill>
          </p:spPr>
          <p:txBody>
            <a:bodyPr/>
            <a:lstStyle/>
            <a:p>
              <a:endParaRPr lang="es-CL"/>
            </a:p>
          </p:txBody>
        </p:sp>
        <p:sp>
          <p:nvSpPr>
            <p:cNvPr id="39" name="TextBox 39"/>
            <p:cNvSpPr txBox="1"/>
            <p:nvPr/>
          </p:nvSpPr>
          <p:spPr>
            <a:xfrm>
              <a:off x="0" y="-47625"/>
              <a:ext cx="973308" cy="641898"/>
            </a:xfrm>
            <a:prstGeom prst="rect">
              <a:avLst/>
            </a:prstGeom>
          </p:spPr>
          <p:txBody>
            <a:bodyPr lIns="50800" tIns="50800" rIns="50800" bIns="50800" rtlCol="0" anchor="ctr"/>
            <a:lstStyle/>
            <a:p>
              <a:pPr algn="ctr">
                <a:lnSpc>
                  <a:spcPts val="2640"/>
                </a:lnSpc>
              </a:pPr>
              <a:r>
                <a:rPr lang="en-US" sz="2046" spc="-16">
                  <a:solidFill>
                    <a:srgbClr val="FFFFFF"/>
                  </a:solidFill>
                  <a:latin typeface="Codec Pro"/>
                  <a:ea typeface="Codec Pro"/>
                  <a:cs typeface="Codec Pro"/>
                  <a:sym typeface="Codec Pro"/>
                </a:rPr>
                <a:t>Integra indicadores ambientales para identificar prácticas que generan desechos innecesarios y orientar intervenciones de eficiencia ecológica (15)</a:t>
              </a:r>
            </a:p>
          </p:txBody>
        </p:sp>
      </p:grpSp>
      <p:sp>
        <p:nvSpPr>
          <p:cNvPr id="40" name="AutoShape 40"/>
          <p:cNvSpPr/>
          <p:nvPr/>
        </p:nvSpPr>
        <p:spPr>
          <a:xfrm>
            <a:off x="11821513" y="3753850"/>
            <a:ext cx="0" cy="395476"/>
          </a:xfrm>
          <a:prstGeom prst="line">
            <a:avLst/>
          </a:prstGeom>
          <a:ln w="38100" cap="flat">
            <a:solidFill>
              <a:srgbClr val="000000"/>
            </a:solidFill>
            <a:prstDash val="solid"/>
            <a:headEnd type="none" w="sm" len="sm"/>
            <a:tailEnd type="none" w="sm" len="sm"/>
          </a:ln>
        </p:spPr>
        <p:txBody>
          <a:bodyPr/>
          <a:lstStyle/>
          <a:p>
            <a:endParaRPr lang="es-CL"/>
          </a:p>
        </p:txBody>
      </p:sp>
      <p:sp>
        <p:nvSpPr>
          <p:cNvPr id="41" name="AutoShape 41"/>
          <p:cNvSpPr/>
          <p:nvPr/>
        </p:nvSpPr>
        <p:spPr>
          <a:xfrm flipV="1">
            <a:off x="7718838" y="4168377"/>
            <a:ext cx="8133500" cy="0"/>
          </a:xfrm>
          <a:prstGeom prst="line">
            <a:avLst/>
          </a:prstGeom>
          <a:ln w="38100" cap="flat">
            <a:solidFill>
              <a:srgbClr val="000000"/>
            </a:solidFill>
            <a:prstDash val="solid"/>
            <a:headEnd type="none" w="sm" len="sm"/>
            <a:tailEnd type="none" w="sm" len="sm"/>
          </a:ln>
        </p:spPr>
        <p:txBody>
          <a:bodyPr/>
          <a:lstStyle/>
          <a:p>
            <a:endParaRPr lang="es-CL"/>
          </a:p>
        </p:txBody>
      </p:sp>
      <p:sp>
        <p:nvSpPr>
          <p:cNvPr id="42" name="AutoShape 42"/>
          <p:cNvSpPr/>
          <p:nvPr/>
        </p:nvSpPr>
        <p:spPr>
          <a:xfrm flipH="1">
            <a:off x="7719090" y="4149327"/>
            <a:ext cx="505" cy="410162"/>
          </a:xfrm>
          <a:prstGeom prst="line">
            <a:avLst/>
          </a:prstGeom>
          <a:ln w="38100" cap="flat">
            <a:solidFill>
              <a:srgbClr val="000000"/>
            </a:solidFill>
            <a:prstDash val="solid"/>
            <a:headEnd type="none" w="sm" len="sm"/>
            <a:tailEnd type="none" w="sm" len="sm"/>
          </a:ln>
        </p:spPr>
        <p:txBody>
          <a:bodyPr/>
          <a:lstStyle/>
          <a:p>
            <a:endParaRPr lang="es-CL"/>
          </a:p>
        </p:txBody>
      </p:sp>
      <p:sp>
        <p:nvSpPr>
          <p:cNvPr id="43" name="AutoShape 43"/>
          <p:cNvSpPr/>
          <p:nvPr/>
        </p:nvSpPr>
        <p:spPr>
          <a:xfrm>
            <a:off x="7719090" y="5727509"/>
            <a:ext cx="505" cy="410162"/>
          </a:xfrm>
          <a:prstGeom prst="line">
            <a:avLst/>
          </a:prstGeom>
          <a:ln w="38100" cap="flat">
            <a:solidFill>
              <a:srgbClr val="000000"/>
            </a:solidFill>
            <a:prstDash val="solid"/>
            <a:headEnd type="none" w="sm" len="sm"/>
            <a:tailEnd type="none" w="sm" len="sm"/>
          </a:ln>
        </p:spPr>
        <p:txBody>
          <a:bodyPr/>
          <a:lstStyle/>
          <a:p>
            <a:endParaRPr lang="es-CL"/>
          </a:p>
        </p:txBody>
      </p:sp>
      <p:sp>
        <p:nvSpPr>
          <p:cNvPr id="44" name="TextBox 44"/>
          <p:cNvSpPr txBox="1"/>
          <p:nvPr/>
        </p:nvSpPr>
        <p:spPr>
          <a:xfrm>
            <a:off x="5096048" y="8752205"/>
            <a:ext cx="12822217" cy="1726565"/>
          </a:xfrm>
          <a:prstGeom prst="rect">
            <a:avLst/>
          </a:prstGeom>
        </p:spPr>
        <p:txBody>
          <a:bodyPr lIns="0" tIns="0" rIns="0" bIns="0" rtlCol="0" anchor="t">
            <a:spAutoFit/>
          </a:bodyPr>
          <a:lstStyle/>
          <a:p>
            <a:pPr algn="l">
              <a:lnSpc>
                <a:spcPts val="1959"/>
              </a:lnSpc>
            </a:pPr>
            <a:r>
              <a:rPr lang="en-US" sz="1399">
                <a:solidFill>
                  <a:srgbClr val="156669"/>
                </a:solidFill>
                <a:latin typeface="Century Gothic Paneuropean"/>
                <a:ea typeface="Century Gothic Paneuropean"/>
                <a:cs typeface="Century Gothic Paneuropean"/>
                <a:sym typeface="Century Gothic Paneuropean"/>
              </a:rPr>
              <a:t> 13) Leemans SJJ, Partington A, Karnon J, Wynn M. Process mining for healthcare decision analytics with micro-costing estimations. Artif Intell Med. 2023;135:102473.</a:t>
            </a:r>
          </a:p>
          <a:p>
            <a:pPr algn="l">
              <a:lnSpc>
                <a:spcPts val="1959"/>
              </a:lnSpc>
            </a:pPr>
            <a:r>
              <a:rPr lang="en-US" sz="1399">
                <a:solidFill>
                  <a:srgbClr val="156669"/>
                </a:solidFill>
                <a:latin typeface="Century Gothic Paneuropean"/>
                <a:ea typeface="Century Gothic Paneuropean"/>
                <a:cs typeface="Century Gothic Paneuropean"/>
                <a:sym typeface="Century Gothic Paneuropean"/>
              </a:rPr>
              <a:t>14) Graves N, Koren I, van der Aalst WMP. ReThink Your Processes! A Review of Process Mining for Sustainability. In: Proceedings of the 9th International Conference on ICT for Sustainability (ICT4S) 2023; Rennes – France. IEEE; 2023</a:t>
            </a:r>
          </a:p>
          <a:p>
            <a:pPr algn="l">
              <a:lnSpc>
                <a:spcPts val="1959"/>
              </a:lnSpc>
            </a:pPr>
            <a:r>
              <a:rPr lang="en-US" sz="1399">
                <a:solidFill>
                  <a:srgbClr val="156669"/>
                </a:solidFill>
                <a:latin typeface="Century Gothic Paneuropean"/>
                <a:ea typeface="Century Gothic Paneuropean"/>
                <a:cs typeface="Century Gothic Paneuropean"/>
                <a:sym typeface="Century Gothic Paneuropean"/>
              </a:rPr>
              <a:t>15) Areta Hiziroglu O, Dogan O. A framework for sustainability performance measurement through process mining: Integration of GRI metrics in operational processes. Systems. 2025</a:t>
            </a:r>
          </a:p>
          <a:p>
            <a:pPr algn="l">
              <a:lnSpc>
                <a:spcPts val="1959"/>
              </a:lnSpc>
              <a:spcBef>
                <a:spcPct val="0"/>
              </a:spcBef>
            </a:pPr>
            <a:endParaRPr lang="en-US" sz="1399">
              <a:solidFill>
                <a:srgbClr val="156669"/>
              </a:solidFill>
              <a:latin typeface="Century Gothic Paneuropean"/>
              <a:ea typeface="Century Gothic Paneuropean"/>
              <a:cs typeface="Century Gothic Paneuropean"/>
              <a:sym typeface="Century Gothic Paneurope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2160</Words>
  <Application>Microsoft Office PowerPoint</Application>
  <PresentationFormat>Personalizado</PresentationFormat>
  <Paragraphs>119</Paragraphs>
  <Slides>12</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Raleway Medium</vt:lpstr>
      <vt:lpstr>Century Gothic Paneuropean</vt:lpstr>
      <vt:lpstr>Codec Pro Bold</vt:lpstr>
      <vt:lpstr>Calibri</vt:lpstr>
      <vt:lpstr>Arial</vt:lpstr>
      <vt:lpstr>Codec Pro</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CongresoPPT (3).pptx</dc:title>
  <dc:creator>Esteban Vicente</dc:creator>
  <cp:lastModifiedBy>Esteban Vicente Chiu López</cp:lastModifiedBy>
  <cp:revision>2</cp:revision>
  <dcterms:created xsi:type="dcterms:W3CDTF">2006-08-16T00:00:00Z</dcterms:created>
  <dcterms:modified xsi:type="dcterms:W3CDTF">2025-11-17T00:03:11Z</dcterms:modified>
  <dc:identifier>DAG40mjyyLI</dc:identifier>
</cp:coreProperties>
</file>