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7Ls7XJ6O8VAiH4DiqogsluVjt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11945510" y="2340864"/>
              <a:ext cx="246490" cy="4517136"/>
            </a:xfrm>
            <a:prstGeom prst="rect">
              <a:avLst/>
            </a:prstGeom>
            <a:solidFill>
              <a:srgbClr val="3783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438570" y="0"/>
              <a:ext cx="9034266" cy="1319793"/>
            </a:xfrm>
            <a:prstGeom prst="rect">
              <a:avLst/>
            </a:prstGeom>
            <a:solidFill>
              <a:srgbClr val="003C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" name="Google Shape;88;p1"/>
            <p:cNvGrpSpPr/>
            <p:nvPr/>
          </p:nvGrpSpPr>
          <p:grpSpPr>
            <a:xfrm>
              <a:off x="1884169" y="338074"/>
              <a:ext cx="2506171" cy="822278"/>
              <a:chOff x="1079889" y="319741"/>
              <a:chExt cx="3498810" cy="1107103"/>
            </a:xfrm>
          </p:grpSpPr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79889" y="319741"/>
                <a:ext cx="2163825" cy="1008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504831" y="442002"/>
                <a:ext cx="1073868" cy="9848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1"/>
            <p:cNvGrpSpPr/>
            <p:nvPr/>
          </p:nvGrpSpPr>
          <p:grpSpPr>
            <a:xfrm>
              <a:off x="5616667" y="207469"/>
              <a:ext cx="4587947" cy="1112324"/>
              <a:chOff x="6363037" y="239638"/>
              <a:chExt cx="4934020" cy="1197748"/>
            </a:xfrm>
          </p:grpSpPr>
          <p:pic>
            <p:nvPicPr>
              <p:cNvPr id="92" name="Google Shape;92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64578" t="0"/>
              <a:stretch/>
            </p:blipFill>
            <p:spPr>
              <a:xfrm>
                <a:off x="10156193" y="239638"/>
                <a:ext cx="1140864" cy="11977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363037" y="489227"/>
                <a:ext cx="3783531" cy="6600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4" name="Google Shape;94;p1"/>
          <p:cNvSpPr txBox="1"/>
          <p:nvPr/>
        </p:nvSpPr>
        <p:spPr>
          <a:xfrm>
            <a:off x="527206" y="1883860"/>
            <a:ext cx="10178922" cy="1422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s-CL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 SALUD COLECTIVA Y CRISIS CLIMÁTICA: HACIA UNA FORMACIÓN INTEGRAL EN PROFESIONALES DE SALUD“ ID 2</a:t>
            </a:r>
            <a:r>
              <a:rPr lang="es-CL" sz="3600">
                <a:solidFill>
                  <a:schemeClr val="lt1"/>
                </a:solidFill>
              </a:rPr>
              <a:t>0</a:t>
            </a:r>
            <a:r>
              <a:rPr b="0" i="0" lang="es-CL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357358" y="4343543"/>
            <a:ext cx="8344078" cy="1203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Tiare Moreno Ramírez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Camila León 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572512" y="5703561"/>
            <a:ext cx="8128924" cy="972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Escuela de Enfermería, Universidad de Santiago de Chile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809210" y="1572958"/>
            <a:ext cx="8177642" cy="4719925"/>
            <a:chOff x="0" y="0"/>
            <a:chExt cx="8177642" cy="4719925"/>
          </a:xfrm>
        </p:grpSpPr>
        <p:cxnSp>
          <p:nvCxnSpPr>
            <p:cNvPr id="102" name="Google Shape;102;p2"/>
            <p:cNvCxnSpPr/>
            <p:nvPr/>
          </p:nvCxnSpPr>
          <p:spPr>
            <a:xfrm>
              <a:off x="0" y="0"/>
              <a:ext cx="8177642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3" name="Google Shape;103;p2"/>
            <p:cNvSpPr/>
            <p:nvPr/>
          </p:nvSpPr>
          <p:spPr>
            <a:xfrm>
              <a:off x="0" y="0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0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es-CL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Crisis climática como problema estructural y no solo ambiental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" name="Google Shape;105;p2"/>
            <p:cNvCxnSpPr/>
            <p:nvPr/>
          </p:nvCxnSpPr>
          <p:spPr>
            <a:xfrm>
              <a:off x="0" y="1179981"/>
              <a:ext cx="8177642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" name="Google Shape;106;p2"/>
            <p:cNvSpPr/>
            <p:nvPr/>
          </p:nvSpPr>
          <p:spPr>
            <a:xfrm>
              <a:off x="0" y="1179981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1179981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es-CL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Vinculación entre los modelos biomédicos vs los modelos de salud colectiva.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0" y="2359962"/>
              <a:ext cx="8177642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2"/>
            <p:cNvSpPr/>
            <p:nvPr/>
          </p:nvSpPr>
          <p:spPr>
            <a:xfrm>
              <a:off x="0" y="2359963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2359963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es-CL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Necesidad de transversalizar la crisis climática en la formación sanitaria en Chile. 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2"/>
            <p:cNvCxnSpPr/>
            <p:nvPr/>
          </p:nvCxnSpPr>
          <p:spPr>
            <a:xfrm>
              <a:off x="0" y="3539944"/>
              <a:ext cx="8177642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2" name="Google Shape;112;p2"/>
            <p:cNvSpPr/>
            <p:nvPr/>
          </p:nvSpPr>
          <p:spPr>
            <a:xfrm>
              <a:off x="0" y="3539944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0" y="3539944"/>
              <a:ext cx="8177642" cy="1179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1" i="0" lang="es-CL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Objetivo General: Analizar la potencialidad de la salud colectiva en la formación de pregrado frente a la crisis climática. </a:t>
              </a:r>
              <a:endPara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9747" r="38303" t="0"/>
          <a:stretch/>
        </p:blipFill>
        <p:spPr>
          <a:xfrm>
            <a:off x="8986852" y="0"/>
            <a:ext cx="32051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809210" y="581981"/>
            <a:ext cx="3657602" cy="990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3"/>
          <p:cNvGrpSpPr/>
          <p:nvPr/>
        </p:nvGrpSpPr>
        <p:grpSpPr>
          <a:xfrm>
            <a:off x="4947556" y="593119"/>
            <a:ext cx="6997954" cy="5819642"/>
            <a:chOff x="0" y="5290"/>
            <a:chExt cx="6997954" cy="5819642"/>
          </a:xfrm>
        </p:grpSpPr>
        <p:sp>
          <p:nvSpPr>
            <p:cNvPr id="122" name="Google Shape;122;p3"/>
            <p:cNvSpPr/>
            <p:nvPr/>
          </p:nvSpPr>
          <p:spPr>
            <a:xfrm>
              <a:off x="0" y="5290"/>
              <a:ext cx="6997954" cy="1668353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04676" y="380670"/>
              <a:ext cx="918491" cy="91759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927845" y="5290"/>
              <a:ext cx="4994576" cy="166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1927845" y="5290"/>
              <a:ext cx="4994576" cy="166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6725" lIns="176725" spcFirstLastPara="1" rIns="176725" wrap="square" tIns="1767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s-CL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Ensayo que adopta un enfoque analítico y reflexivo, basado en la revisión de literatura académica y textos de referencia de la salud colectiva y crisis climática. 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0" y="2080119"/>
              <a:ext cx="6997954" cy="1668353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4676" y="2455499"/>
              <a:ext cx="918491" cy="91759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927845" y="2080119"/>
              <a:ext cx="4994576" cy="166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1927845" y="2080119"/>
              <a:ext cx="4994576" cy="166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6725" lIns="176725" spcFirstLastPara="1" rIns="176725" wrap="square" tIns="1767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s-CL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Revisión bibliográfica especializada que aborda la relación entre salud colectiva, colonialidad del saber y crisis climática con el propósito de construir una reflexión sustentada en el pensamiento de autores del sur global.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0" y="4154948"/>
              <a:ext cx="6997954" cy="1668353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04676" y="4530328"/>
              <a:ext cx="918491" cy="91759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927845" y="4154948"/>
              <a:ext cx="4994576" cy="166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1927845" y="4154948"/>
              <a:ext cx="4994576" cy="166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6725" lIns="176725" spcFirstLastPara="1" rIns="176725" wrap="square" tIns="1767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s-CL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articula desde la epistemología crítica latinoamericana, priorizando autores como Breilh, Basile y Quijano a fin de discutir sus implicancias y la formación en salud en Chile 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3"/>
          <p:cNvSpPr txBox="1"/>
          <p:nvPr/>
        </p:nvSpPr>
        <p:spPr>
          <a:xfrm>
            <a:off x="170064" y="2766218"/>
            <a:ext cx="288160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0" i="0" lang="es-CL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</a:t>
            </a:r>
            <a:br>
              <a:rPr b="0" i="0" lang="es-CL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s-CL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br>
              <a:rPr b="0" i="0" lang="es-CL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s-CL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Métodos</a:t>
            </a:r>
            <a:endParaRPr b="0" i="0" sz="4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6">
            <a:alphaModFix/>
          </a:blip>
          <a:srcRect b="0" l="37842" r="15583" t="0"/>
          <a:stretch/>
        </p:blipFill>
        <p:spPr>
          <a:xfrm>
            <a:off x="0" y="0"/>
            <a:ext cx="4376057" cy="688396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490888" y="2173853"/>
            <a:ext cx="3885169" cy="3445845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>
            <p:ph type="title"/>
          </p:nvPr>
        </p:nvSpPr>
        <p:spPr>
          <a:xfrm>
            <a:off x="1494453" y="3233995"/>
            <a:ext cx="288160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100000"/>
              <a:buFont typeface="Arial"/>
              <a:buNone/>
            </a:pPr>
            <a:r>
              <a:rPr b="1"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Materiales </a:t>
            </a:r>
            <a:br>
              <a:rPr b="1"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y métodos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194551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5731329" y="843833"/>
            <a:ext cx="5638800" cy="4582682"/>
            <a:chOff x="0" y="559"/>
            <a:chExt cx="5638800" cy="4582682"/>
          </a:xfrm>
        </p:grpSpPr>
        <p:sp>
          <p:nvSpPr>
            <p:cNvPr id="144" name="Google Shape;144;p4"/>
            <p:cNvSpPr/>
            <p:nvPr/>
          </p:nvSpPr>
          <p:spPr>
            <a:xfrm>
              <a:off x="0" y="559"/>
              <a:ext cx="5638800" cy="130933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96074" y="295160"/>
              <a:ext cx="720135" cy="7201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512285" y="559"/>
              <a:ext cx="4126514" cy="1309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1512285" y="559"/>
              <a:ext cx="4126514" cy="1309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550" lIns="138550" spcFirstLastPara="1" rIns="138550" wrap="square" tIns="13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es-CL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Formación en salud con enfoque eurocéntrica y biomédica 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0" y="1637232"/>
              <a:ext cx="5638800" cy="130933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96074" y="1931833"/>
              <a:ext cx="720135" cy="72013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512285" y="1637232"/>
              <a:ext cx="4126514" cy="1309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512285" y="1637232"/>
              <a:ext cx="4126514" cy="1309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550" lIns="138550" spcFirstLastPara="1" rIns="138550" wrap="square" tIns="13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es-CL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Necesidad de una justicia epistémica que reconozca saberes ancestrales y comunitarios 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0" y="3273904"/>
              <a:ext cx="5638800" cy="130933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96074" y="3568505"/>
              <a:ext cx="720135" cy="72013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512285" y="3273904"/>
              <a:ext cx="4126514" cy="1309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1512285" y="3273904"/>
              <a:ext cx="4126514" cy="1309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550" lIns="138550" spcFirstLastPara="1" rIns="138550" wrap="square" tIns="13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es-CL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Impactos sanitarios de la crisis climática (ODS 3 y 13) 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119063" y="2959388"/>
            <a:ext cx="310864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0" i="0" lang="es-CL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6">
            <a:alphaModFix/>
          </a:blip>
          <a:srcRect b="0" l="9747" r="38303" t="0"/>
          <a:stretch/>
        </p:blipFill>
        <p:spPr>
          <a:xfrm>
            <a:off x="0" y="0"/>
            <a:ext cx="488090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611651" y="5281891"/>
            <a:ext cx="3657602" cy="990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 rot="5400000">
            <a:off x="195376" y="1208014"/>
            <a:ext cx="4490153" cy="3657602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1945510" y="0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b="1"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br>
              <a:rPr b="1"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406121" y="1693031"/>
            <a:ext cx="8367176" cy="4797497"/>
            <a:chOff x="0" y="2344"/>
            <a:chExt cx="8367176" cy="4797497"/>
          </a:xfrm>
        </p:grpSpPr>
        <p:cxnSp>
          <p:nvCxnSpPr>
            <p:cNvPr id="167" name="Google Shape;167;p5"/>
            <p:cNvCxnSpPr/>
            <p:nvPr/>
          </p:nvCxnSpPr>
          <p:spPr>
            <a:xfrm>
              <a:off x="0" y="2344"/>
              <a:ext cx="836717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8" name="Google Shape;168;p5"/>
            <p:cNvSpPr/>
            <p:nvPr/>
          </p:nvSpPr>
          <p:spPr>
            <a:xfrm>
              <a:off x="0" y="2344"/>
              <a:ext cx="8367176" cy="159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0" y="2344"/>
              <a:ext cx="8367176" cy="159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Importancia de incorporar crisis Climática y Salud.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Quintero-Puchuncaví, como zona de sacrificio ambiental en Chile.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Implicancias en derechos humanos y justicia ambiental.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0" name="Google Shape;170;p5"/>
            <p:cNvCxnSpPr/>
            <p:nvPr/>
          </p:nvCxnSpPr>
          <p:spPr>
            <a:xfrm>
              <a:off x="0" y="1601510"/>
              <a:ext cx="836717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1" name="Google Shape;171;p5"/>
            <p:cNvSpPr/>
            <p:nvPr/>
          </p:nvSpPr>
          <p:spPr>
            <a:xfrm>
              <a:off x="0" y="1601510"/>
              <a:ext cx="8367176" cy="159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0" y="1601510"/>
              <a:ext cx="8367176" cy="159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Cuestionamiento al paradigma biomédico.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Formación centrada en la enfermedad individual y fragmentada. 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Déficit de visión ecológica, social y política de la salud.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Urgencia de una formación integral, interdisciplinaria y situada.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5"/>
            <p:cNvCxnSpPr/>
            <p:nvPr/>
          </p:nvCxnSpPr>
          <p:spPr>
            <a:xfrm>
              <a:off x="0" y="3200676"/>
              <a:ext cx="836717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4" name="Google Shape;174;p5"/>
            <p:cNvSpPr/>
            <p:nvPr/>
          </p:nvSpPr>
          <p:spPr>
            <a:xfrm>
              <a:off x="0" y="3200676"/>
              <a:ext cx="8367176" cy="159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0" y="3200676"/>
              <a:ext cx="8367176" cy="159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Necesidad de una transformación curricular: 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Integrar crisis climática y salud colectiva en la formación. 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Promover competencias éticas, críticas y territoriales. 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Ejemplo: Diálogo intercultural.</a:t>
              </a:r>
              <a:br>
                <a:rPr b="0" i="0" lang="es-CL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11945510" y="0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b="0" l="9747" r="38303" t="0"/>
          <a:stretch/>
        </p:blipFill>
        <p:spPr>
          <a:xfrm>
            <a:off x="8986852" y="0"/>
            <a:ext cx="32051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20688" r="0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>
            <p:ph type="title"/>
          </p:nvPr>
        </p:nvSpPr>
        <p:spPr>
          <a:xfrm>
            <a:off x="7531610" y="365125"/>
            <a:ext cx="3822189" cy="991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000"/>
              <a:buFont typeface="Arial"/>
              <a:buNone/>
            </a:pPr>
            <a:r>
              <a:rPr b="1" lang="es-CL" sz="4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endParaRPr b="1" sz="400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2934119" y="1527349"/>
            <a:ext cx="8912887" cy="4762919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6"/>
          <p:cNvGrpSpPr/>
          <p:nvPr/>
        </p:nvGrpSpPr>
        <p:grpSpPr>
          <a:xfrm>
            <a:off x="3044651" y="2127397"/>
            <a:ext cx="8802356" cy="3703501"/>
            <a:chOff x="0" y="529708"/>
            <a:chExt cx="8802356" cy="3703501"/>
          </a:xfrm>
        </p:grpSpPr>
        <p:sp>
          <p:nvSpPr>
            <p:cNvPr id="188" name="Google Shape;188;p6"/>
            <p:cNvSpPr/>
            <p:nvPr/>
          </p:nvSpPr>
          <p:spPr>
            <a:xfrm>
              <a:off x="0" y="529708"/>
              <a:ext cx="8802356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23417" y="553125"/>
              <a:ext cx="8755522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Salud Colectiva ofrece un marco emancipador frente al cambio climático.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0" y="1067008"/>
              <a:ext cx="8802356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23417" y="1090425"/>
              <a:ext cx="8755522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requiere una transformación epistemológica y pedagógica profunda.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0" y="1604308"/>
              <a:ext cx="8802356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23417" y="1627725"/>
              <a:ext cx="8755522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justicia ambiental y sanitaria con horizontes inseparables.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0" y="2141609"/>
              <a:ext cx="8802356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23417" y="2165026"/>
              <a:ext cx="8755522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Recomendaciones: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0" y="2678909"/>
              <a:ext cx="8802356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3417" y="2702326"/>
              <a:ext cx="8755522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Fortalecer formación de docentes en salud colectiva y crisis ecológica.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3216209"/>
              <a:ext cx="8802356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23417" y="3239626"/>
              <a:ext cx="8755522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Fomentar investigación y cooperación Sur-Sur sobre salud y ambiente.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0" y="3753509"/>
              <a:ext cx="8802356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23417" y="3776926"/>
              <a:ext cx="8755522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Entender la salud colectiva como clave de justicia ambiental y emancipación social.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6"/>
          <p:cNvSpPr/>
          <p:nvPr/>
        </p:nvSpPr>
        <p:spPr>
          <a:xfrm>
            <a:off x="11943984" y="1527349"/>
            <a:ext cx="246490" cy="4762919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/>
          <p:nvPr/>
        </p:nvSpPr>
        <p:spPr>
          <a:xfrm>
            <a:off x="838198" y="2059912"/>
            <a:ext cx="10429570" cy="4230356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>
            <p:ph type="title"/>
          </p:nvPr>
        </p:nvSpPr>
        <p:spPr>
          <a:xfrm>
            <a:off x="838199" y="626382"/>
            <a:ext cx="35378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s-C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 txBox="1"/>
          <p:nvPr>
            <p:ph idx="1" type="body"/>
          </p:nvPr>
        </p:nvSpPr>
        <p:spPr>
          <a:xfrm>
            <a:off x="1601981" y="2059912"/>
            <a:ext cx="8902004" cy="4230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Basile, G. (2018). Salud internacional Sur Sur: hacia un giro decolonial y epistemológico. II Dossiers de Salud Internacional Sur Sur. CLACSO.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Breilh, J. (2022). La determinación social de la salud y la transformación del derecho y la ética. Revista Redbioética/UNESCO, 13(25), 39-59.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Castañeda, H., et al. (2020). Los efectos del cambio climático, especialmente los eventos meteorológicos extremos, emocional, cognición y desarrollo escolar. Revista Médica.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Fernández, R., et al. (2019). Análisis de problemática ambiental en Puchuncaví y zonas afectadas. Revista de Salud Ambiental, 9(2), 50-65.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Gobierno de Chile. (2025). Estrategia de implementación Agenda 2030. Ministerio del Medio Ambiente.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G5 Noticias. (2025). Salud y Medioambiente capacitarán a 1.140 personas para dar respuesta a episodios ambientales de Quintero y Puchuncaví.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Greenpeace Chile. (2024). La Corte Suprema responsabiliza a autoridades por la crisis ambiental de Quintero-Puchuncaví.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Greenpeace Chile. (2025). Pide el cierre de las termoeléctricas de Quintero-Puchuncaví.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IMFD. (2022). Monitor de Impactos Medioambientales. Instituto Milenio Fundamentos de los Datos.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INDH. (2021). Quintero y Puchuncaví: Contaminación y crisis medioambiental 2011-2018. Instituto Nacional de Derechos Humanos.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Ministerio del Medio Ambiente. (2020). Plan para las comunas de Concón, Quintero y Puchuncaví.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Munayco, A. (2021). Fallo de la Corte Suprema y responsabilidad en crisis de contaminación.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Quijano, A. (2000). Colonialidad del poder, eurocentrismo y América Latina. In Aníbal Quijano (Ed.), Colonialidad del poder, cultura y conocimiento en América Latina.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s-CL" sz="1800">
                <a:latin typeface="Times New Roman"/>
                <a:ea typeface="Times New Roman"/>
                <a:cs typeface="Times New Roman"/>
                <a:sym typeface="Times New Roman"/>
              </a:rPr>
              <a:t>Vargas, M., et al. (2017). Desafíos en la formación en salud colectiva y crisis climática. Revista Colombiana de Salud Pública, 12(3), 145-155.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11945510" y="2059913"/>
            <a:ext cx="246490" cy="4230356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27361"/>
          <a:stretch/>
        </p:blipFill>
        <p:spPr>
          <a:xfrm>
            <a:off x="1506326" y="-3"/>
            <a:ext cx="8744579" cy="357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4792" y="3882169"/>
            <a:ext cx="9361159" cy="29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/>
          <p:nvPr/>
        </p:nvSpPr>
        <p:spPr>
          <a:xfrm>
            <a:off x="10250905" y="0"/>
            <a:ext cx="1941094" cy="3572933"/>
          </a:xfrm>
          <a:prstGeom prst="rect">
            <a:avLst/>
          </a:prstGeom>
          <a:solidFill>
            <a:srgbClr val="003C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8"/>
          <p:cNvGrpSpPr/>
          <p:nvPr/>
        </p:nvGrpSpPr>
        <p:grpSpPr>
          <a:xfrm>
            <a:off x="4555997" y="2090057"/>
            <a:ext cx="7086437" cy="1463623"/>
            <a:chOff x="5505274" y="239638"/>
            <a:chExt cx="5791783" cy="1197748"/>
          </a:xfrm>
        </p:grpSpPr>
        <p:pic>
          <p:nvPicPr>
            <p:cNvPr id="220" name="Google Shape;220;p8"/>
            <p:cNvPicPr preferRelativeResize="0"/>
            <p:nvPr/>
          </p:nvPicPr>
          <p:blipFill rotWithShape="1">
            <a:blip r:embed="rId5">
              <a:alphaModFix/>
            </a:blip>
            <a:srcRect b="0" l="0" r="64578" t="0"/>
            <a:stretch/>
          </p:blipFill>
          <p:spPr>
            <a:xfrm>
              <a:off x="10156193" y="239638"/>
              <a:ext cx="1140864" cy="1197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05274" y="443736"/>
              <a:ext cx="4450386" cy="7764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8"/>
          <p:cNvSpPr/>
          <p:nvPr/>
        </p:nvSpPr>
        <p:spPr>
          <a:xfrm>
            <a:off x="1415420" y="0"/>
            <a:ext cx="90906" cy="357293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2023-09-24T14:12:27Z</dcterms:created>
  <dc:creator>Matías Alejandro Salamanca Muñoz</dc:creator>
</cp:coreProperties>
</file>