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9.jpg" ContentType="image/png"/>
  <Override PartName="/ppt/media/image2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69" r:id="rId5"/>
    <p:sldId id="270" r:id="rId6"/>
    <p:sldId id="271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>
        <p:scale>
          <a:sx n="59" d="100"/>
          <a:sy n="59" d="100"/>
        </p:scale>
        <p:origin x="39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f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63" y="0"/>
            <a:ext cx="9191874" cy="6858000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xmlns="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xmlns="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xmlns="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xmlns="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xmlns="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xmlns="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xmlns="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xmlns="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xmlns="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4156364" y="2225504"/>
            <a:ext cx="6545072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Promoción de Salud y Cultura </a:t>
            </a:r>
            <a:r>
              <a:rPr lang="es-E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 Respuesta en el Contexto Actual de Salud</a:t>
            </a:r>
            <a:r>
              <a:rPr lang="es-CL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CL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Nº 1937)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xmlns="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Autores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xmlns="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572512" y="5060594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Eduardo Moya López</a:t>
            </a:r>
          </a:p>
          <a:p>
            <a:pPr algn="r"/>
            <a:r>
              <a:rPr lang="es-CL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Sandra Varas Castillo</a:t>
            </a:r>
          </a:p>
          <a:p>
            <a:pPr algn="r"/>
            <a:r>
              <a:rPr lang="es-MX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 de Promoción de Salud y Cultura. Quillota</a:t>
            </a:r>
          </a:p>
          <a:p>
            <a:pPr algn="r"/>
            <a:endParaRPr lang="es-CL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56" y="682269"/>
            <a:ext cx="6497731" cy="6298558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Quillota, el Centro de Promoción de Salud y Cultura </a:t>
            </a:r>
            <a:r>
              <a:rPr lang="es-ES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dirty="0" err="1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propone </a:t>
            </a:r>
            <a:r>
              <a:rPr lang="es-ES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poner el bienestar, la </a:t>
            </a:r>
            <a:r>
              <a:rPr lang="es-ES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 activa, 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creatividad y los vínculos al centro de la salud</a:t>
            </a:r>
            <a:r>
              <a:rPr lang="es-ES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 iniciativas son un complemento a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atención clínica con estrategias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comunitarias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expresivas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dirty="0" smtClean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es-ES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trayectoria y alta participación, demuestran 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salud no solo se trabaja en los consultorios tradicionales, 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 que también se construye en los espacios culturales, deportivos y comunitarios.</a:t>
            </a: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873458"/>
            <a:ext cx="4880907" cy="59845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r="10043"/>
          <a:stretch/>
        </p:blipFill>
        <p:spPr>
          <a:xfrm>
            <a:off x="7109587" y="641979"/>
            <a:ext cx="5116207" cy="6216019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xmlns="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06702" y="-43913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F1B4357-9575-9CE3-3588-E5A0C06A8669}"/>
              </a:ext>
            </a:extLst>
          </p:cNvPr>
          <p:cNvSpPr/>
          <p:nvPr/>
        </p:nvSpPr>
        <p:spPr>
          <a:xfrm>
            <a:off x="7529494" y="4080946"/>
            <a:ext cx="4477897" cy="25025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Promoción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Salud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y </a:t>
            </a: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Cultura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una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estrategia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local para el </a:t>
            </a: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bienestar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integral en </a:t>
            </a: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Quillota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Más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de 25 </a:t>
            </a: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años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con un</a:t>
            </a:r>
            <a:r>
              <a:rPr lang="es-MX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MX" b="1" i="1" dirty="0">
                <a:solidFill>
                  <a:schemeClr val="accent1">
                    <a:lumMod val="75000"/>
                  </a:schemeClr>
                </a:solidFill>
              </a:rPr>
              <a:t>modelo basado en </a:t>
            </a:r>
            <a:r>
              <a:rPr lang="es-MX" b="1" i="1" dirty="0" smtClean="0">
                <a:solidFill>
                  <a:schemeClr val="accent1">
                    <a:lumMod val="75000"/>
                  </a:schemeClr>
                </a:solidFill>
              </a:rPr>
              <a:t>participación, </a:t>
            </a:r>
            <a:r>
              <a:rPr lang="es-MX" b="1" i="1" dirty="0">
                <a:solidFill>
                  <a:schemeClr val="accent1">
                    <a:lumMod val="75000"/>
                  </a:schemeClr>
                </a:solidFill>
              </a:rPr>
              <a:t>creatividad y flexibilidad</a:t>
            </a:r>
            <a:r>
              <a:rPr lang="es-MX" b="1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ctr"/>
            <a:endParaRPr lang="es-MX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MX" b="1" i="1" dirty="0" smtClean="0">
                <a:solidFill>
                  <a:schemeClr val="accent1">
                    <a:lumMod val="75000"/>
                  </a:schemeClr>
                </a:solidFill>
              </a:rPr>
              <a:t>Principales </a:t>
            </a:r>
            <a:r>
              <a:rPr lang="es-MX" b="1" i="1" dirty="0">
                <a:solidFill>
                  <a:schemeClr val="accent1">
                    <a:lumMod val="75000"/>
                  </a:schemeClr>
                </a:solidFill>
              </a:rPr>
              <a:t>líneas de acción: </a:t>
            </a:r>
            <a:r>
              <a:rPr lang="es-MX" b="1" i="1" dirty="0" smtClean="0">
                <a:solidFill>
                  <a:schemeClr val="accent1">
                    <a:lumMod val="75000"/>
                  </a:schemeClr>
                </a:solidFill>
              </a:rPr>
              <a:t>cultura</a:t>
            </a:r>
            <a:r>
              <a:rPr lang="es-MX" b="1" i="1" dirty="0">
                <a:solidFill>
                  <a:schemeClr val="accent1">
                    <a:lumMod val="75000"/>
                  </a:schemeClr>
                </a:solidFill>
              </a:rPr>
              <a:t>, deporte, salud mental, inclusión y medio ambiente.</a:t>
            </a:r>
          </a:p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 </a:t>
            </a:r>
            <a:endParaRPr lang="es-CL" b="1" i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xmlns="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556" y="587829"/>
            <a:ext cx="6406243" cy="5830224"/>
          </a:xfrm>
        </p:spPr>
        <p:txBody>
          <a:bodyPr/>
          <a:lstStyle/>
          <a:p>
            <a:pPr marL="0" indent="0">
              <a:buNone/>
            </a:pPr>
            <a:endParaRPr lang="es-MX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dirty="0" smtClean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" t="257" r="5832" b="-257"/>
          <a:stretch/>
        </p:blipFill>
        <p:spPr>
          <a:xfrm>
            <a:off x="-16678" y="1266070"/>
            <a:ext cx="4881180" cy="565142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7864E9EC-7A9B-48FE-9963-6CC4AAC9C95D}"/>
              </a:ext>
            </a:extLst>
          </p:cNvPr>
          <p:cNvSpPr/>
          <p:nvPr/>
        </p:nvSpPr>
        <p:spPr>
          <a:xfrm>
            <a:off x="620211" y="3173081"/>
            <a:ext cx="4235857" cy="14473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204" y="3233994"/>
            <a:ext cx="305222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MX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 y Problema</a:t>
            </a:r>
            <a:endParaRPr lang="es-CL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8FC3D870-3FFE-8AFC-4E46-41BBE006585E}"/>
              </a:ext>
            </a:extLst>
          </p:cNvPr>
          <p:cNvSpPr txBox="1">
            <a:spLocks/>
          </p:cNvSpPr>
          <p:nvPr/>
        </p:nvSpPr>
        <p:spPr>
          <a:xfrm>
            <a:off x="4856068" y="585409"/>
            <a:ext cx="6497731" cy="6298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contexto actual de crisis sanitaria y ambiental, los problemas de salud mental, el estrés y la desconfianza institucional se han profundizado.</a:t>
            </a:r>
          </a:p>
          <a:p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sistemas de salud tradicionales no siempre logran responder a las dimensiones subjetivas y sociales del bienestar.</a:t>
            </a:r>
          </a:p>
          <a:p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APS, la Promoción de Salud es mayoritariamente abordada por equipos pequeños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con pocos recursos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innovar y articular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salud, cultura y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 social.</a:t>
            </a:r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xmlns="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787" y="600428"/>
            <a:ext cx="6406243" cy="58302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s-MX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MX" sz="2900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establece un centro no asistencial, exclusivo para la promoción de salud, el bienestar individual y colectivo</a:t>
            </a:r>
          </a:p>
          <a:p>
            <a:pPr>
              <a:buFontTx/>
              <a:buChar char="-"/>
            </a:pPr>
            <a:r>
              <a:rPr lang="es-MX" sz="2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modelo basado en </a:t>
            </a:r>
            <a:r>
              <a:rPr lang="es-MX" sz="2900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participación comunitaria, las creatividad </a:t>
            </a:r>
            <a:r>
              <a:rPr lang="es-MX" sz="2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MX" sz="2900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innovación.</a:t>
            </a:r>
            <a:endParaRPr lang="es-MX" sz="29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MX" sz="2900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flexible e interdisciplinario</a:t>
            </a:r>
            <a:r>
              <a:rPr lang="es-MX" sz="2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profesionales de salud, arte, deporte y </a:t>
            </a:r>
            <a:r>
              <a:rPr lang="es-MX" sz="2900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</a:t>
            </a:r>
            <a:r>
              <a:rPr lang="es-MX" sz="2900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s-MX" sz="2900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espacio intergeneracional, que promueve el encuentro.</a:t>
            </a:r>
            <a:endParaRPr lang="es-MX" sz="2900" dirty="0" smtClean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MX" sz="2900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</a:t>
            </a:r>
            <a:r>
              <a:rPr lang="es-MX" sz="29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diseñadas desde las inquietudes y motivaciones de la </a:t>
            </a:r>
            <a:r>
              <a:rPr lang="es-MX" sz="2900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comunidad.</a:t>
            </a:r>
          </a:p>
          <a:p>
            <a:pPr>
              <a:buFontTx/>
              <a:buChar char="-"/>
            </a:pPr>
            <a:r>
              <a:rPr lang="es-MX" sz="2900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 líneas de acción: cultura, actividad física, participación social, salud mental, inclusión y medio ambiente.</a:t>
            </a:r>
          </a:p>
          <a:p>
            <a:pPr marL="0" indent="0">
              <a:buNone/>
            </a:pPr>
            <a:endParaRPr lang="es-MX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732" y="1489299"/>
            <a:ext cx="5838651" cy="538474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7864E9EC-7A9B-48FE-9963-6CC4AAC9C95D}"/>
              </a:ext>
            </a:extLst>
          </p:cNvPr>
          <p:cNvSpPr/>
          <p:nvPr/>
        </p:nvSpPr>
        <p:spPr>
          <a:xfrm>
            <a:off x="506930" y="3515540"/>
            <a:ext cx="4341989" cy="16523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35" y="3635337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9126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xmlns="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536" y="1053743"/>
            <a:ext cx="7497219" cy="58302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MX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 de Ensayos // Estudio de Grabación</a:t>
            </a:r>
          </a:p>
          <a:p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Talleres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Actividad Física y Gimnasio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  <a:p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Exposiciones</a:t>
            </a:r>
          </a:p>
          <a:p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Comunitario</a:t>
            </a:r>
            <a:endParaRPr lang="es-MX" dirty="0" smtClean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Celebración de niñas y niños de 6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</a:p>
          <a:p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de Batería Para Todas las Personas</a:t>
            </a:r>
          </a:p>
          <a:p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Acompañamiento a Embarazadas y sus Familias</a:t>
            </a:r>
          </a:p>
          <a:p>
            <a:r>
              <a:rPr lang="es-MX" dirty="0" err="1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Trawün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(Encuentro de Personas Interesadas en las Culturas Ancestrales)</a:t>
            </a:r>
          </a:p>
          <a:p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 Ambiental Rock en Río Aconcagua.</a:t>
            </a:r>
          </a:p>
          <a:p>
            <a:endParaRPr lang="es-MX" dirty="0" smtClean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1" y="683363"/>
            <a:ext cx="4135272" cy="620060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7864E9EC-7A9B-48FE-9963-6CC4AAC9C95D}"/>
              </a:ext>
            </a:extLst>
          </p:cNvPr>
          <p:cNvSpPr/>
          <p:nvPr/>
        </p:nvSpPr>
        <p:spPr>
          <a:xfrm>
            <a:off x="8261307" y="141526"/>
            <a:ext cx="3885169" cy="13255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078" y="247395"/>
            <a:ext cx="3248169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MX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Iniciativas Destacadas</a:t>
            </a:r>
            <a:endParaRPr lang="es-CL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6" b="19590"/>
          <a:stretch/>
        </p:blipFill>
        <p:spPr>
          <a:xfrm>
            <a:off x="-309489" y="5162843"/>
            <a:ext cx="4812365" cy="173536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92" y="1626815"/>
            <a:ext cx="4649768" cy="17211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" b="38481"/>
          <a:stretch/>
        </p:blipFill>
        <p:spPr>
          <a:xfrm>
            <a:off x="-432099" y="3348111"/>
            <a:ext cx="4934975" cy="18147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 b="24401"/>
          <a:stretch/>
        </p:blipFill>
        <p:spPr>
          <a:xfrm>
            <a:off x="-33098" y="-112542"/>
            <a:ext cx="4526913" cy="18710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19" y="1758462"/>
            <a:ext cx="2363114" cy="157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9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xmlns="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970" y="583936"/>
            <a:ext cx="6945539" cy="6417336"/>
          </a:xfrm>
        </p:spPr>
        <p:txBody>
          <a:bodyPr>
            <a:normAutofit fontScale="92500" lnSpcReduction="20000"/>
          </a:bodyPr>
          <a:lstStyle/>
          <a:p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de 25 años de continuidad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alta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 ciudadana y satisfacción usuaria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bienestar emocional y los vínculos sociales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personas que participan de estas iniciativas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destacan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enorme valor e impacto positivo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salud.</a:t>
            </a:r>
            <a:endParaRPr lang="es-MX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Integración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efectiva entre salud, cultura y medio ambiente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acciones del </a:t>
            </a:r>
            <a:r>
              <a:rPr lang="es-MX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influido en otras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instituciones y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locales, además de la proliferación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distintas escenas culturales, agrupaciones y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organizaciones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sociales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vez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personas ven la salud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un estado de bienestar físico y mental, que va de la mano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el desarrollo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cultural, el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de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vínculos y el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cuidado </a:t>
            </a:r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MX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entorno.</a:t>
            </a: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xmlns="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7900533" y="-199239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5" b="1445"/>
          <a:stretch/>
        </p:blipFill>
        <p:spPr>
          <a:xfrm>
            <a:off x="-2" y="0"/>
            <a:ext cx="2921400" cy="17886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4" t="21538" r="5654" b="33949"/>
          <a:stretch/>
        </p:blipFill>
        <p:spPr>
          <a:xfrm>
            <a:off x="-53485" y="1749022"/>
            <a:ext cx="4975791" cy="19091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2"/>
          <a:stretch/>
        </p:blipFill>
        <p:spPr>
          <a:xfrm>
            <a:off x="-391359" y="1738100"/>
            <a:ext cx="2628121" cy="19195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1"/>
          <a:stretch/>
        </p:blipFill>
        <p:spPr>
          <a:xfrm>
            <a:off x="-476696" y="3601329"/>
            <a:ext cx="2690456" cy="256370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7"/>
          <a:stretch/>
        </p:blipFill>
        <p:spPr>
          <a:xfrm>
            <a:off x="2896195" y="-32043"/>
            <a:ext cx="2005412" cy="177643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0945"/>
            <a:ext cx="4901607" cy="117076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t="16391" r="1956" b="-395"/>
          <a:stretch/>
        </p:blipFill>
        <p:spPr>
          <a:xfrm>
            <a:off x="2208627" y="3596703"/>
            <a:ext cx="2713679" cy="216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5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741429CA-67ED-8F95-167B-2C2CC79392D1}"/>
              </a:ext>
            </a:extLst>
          </p:cNvPr>
          <p:cNvSpPr/>
          <p:nvPr/>
        </p:nvSpPr>
        <p:spPr>
          <a:xfrm>
            <a:off x="335170" y="1169245"/>
            <a:ext cx="8999303" cy="49337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7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030" y="1368585"/>
            <a:ext cx="10787783" cy="42175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promoción </a:t>
            </a:r>
            <a:r>
              <a:rPr lang="es-MX" sz="2400" b="1" dirty="0" smtClean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salud y la cultura amplían </a:t>
            </a:r>
            <a:r>
              <a:rPr lang="es-MX" sz="24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 alcances del sistema </a:t>
            </a:r>
            <a:r>
              <a:rPr lang="es-MX" sz="2400" b="1" dirty="0" smtClean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sanitario. </a:t>
            </a:r>
          </a:p>
          <a:p>
            <a:pPr marL="0" indent="0">
              <a:buNone/>
            </a:pPr>
            <a:r>
              <a:rPr lang="es-MX" sz="2400" b="1" dirty="0" smtClean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MX" sz="24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acciones del </a:t>
            </a:r>
            <a:r>
              <a:rPr lang="es-MX" sz="2400" b="1" dirty="0" err="1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</a:t>
            </a:r>
            <a:r>
              <a:rPr lang="es-MX" sz="24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demuestran que promover bienestar no es sólo prevenir </a:t>
            </a:r>
            <a:r>
              <a:rPr lang="es-MX" sz="2400" b="1" dirty="0" smtClean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enfermedades, </a:t>
            </a:r>
            <a:r>
              <a:rPr lang="es-MX" sz="24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sino </a:t>
            </a:r>
            <a:r>
              <a:rPr lang="es-MX" sz="2400" b="1" dirty="0" smtClean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también fortalecer la salud física y mental, generando </a:t>
            </a:r>
            <a:r>
              <a:rPr lang="es-MX" sz="24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condiciones para vivir </a:t>
            </a:r>
            <a:r>
              <a:rPr lang="es-MX" sz="2400" b="1" dirty="0" smtClean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mejor, </a:t>
            </a:r>
            <a:r>
              <a:rPr lang="es-MX" sz="2400" b="1" dirty="0" smtClean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ocupándonos de nuestro entorno, </a:t>
            </a:r>
            <a:r>
              <a:rPr lang="es-MX" sz="2400" b="1" dirty="0" smtClean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 mayor sentido y vínculos comunitarios. </a:t>
            </a:r>
            <a:endParaRPr lang="es-MX" sz="2400" b="1" dirty="0" smtClean="0">
              <a:solidFill>
                <a:srgbClr val="003C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2400" b="1" dirty="0" smtClean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Diversos estudios </a:t>
            </a:r>
            <a:r>
              <a:rPr lang="es-MX" sz="24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demuestran que la </a:t>
            </a:r>
            <a:r>
              <a:rPr lang="es-MX" sz="2400" b="1" dirty="0" smtClean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participación y el desarrollo artístico reducen </a:t>
            </a:r>
            <a:r>
              <a:rPr lang="es-MX" sz="24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síntomas de ansiedad y depresión, </a:t>
            </a:r>
            <a:r>
              <a:rPr lang="es-MX" sz="2400" b="1" dirty="0" smtClean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mejoran </a:t>
            </a:r>
            <a:r>
              <a:rPr lang="es-MX" sz="24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salud cardiovascular y </a:t>
            </a:r>
            <a:r>
              <a:rPr lang="es-MX" sz="2400" b="1" dirty="0" smtClean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fortalecen </a:t>
            </a:r>
            <a:r>
              <a:rPr lang="es-MX" sz="24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sistema inmune </a:t>
            </a:r>
            <a:r>
              <a:rPr lang="es-MX" sz="18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1800" b="1" dirty="0" err="1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Fancourt</a:t>
            </a:r>
            <a:r>
              <a:rPr lang="es-MX" sz="18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s-MX" sz="1800" b="1" dirty="0" err="1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Finn</a:t>
            </a:r>
            <a:r>
              <a:rPr lang="es-MX" sz="18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OMS, </a:t>
            </a:r>
            <a:r>
              <a:rPr lang="es-MX" sz="1800" b="1" dirty="0" smtClean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2019)</a:t>
            </a:r>
            <a:r>
              <a:rPr lang="es-MX" sz="2400" b="1" dirty="0" smtClean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MX" sz="2400" b="1" dirty="0">
                <a:solidFill>
                  <a:srgbClr val="003C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Quillota, esta evidencia se traduce en prácticas cotidianas y resultados visibles.</a:t>
            </a:r>
            <a:endParaRPr lang="es-MX" sz="2400" b="1" dirty="0" smtClean="0">
              <a:solidFill>
                <a:srgbClr val="003C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3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6" y="2220148"/>
            <a:ext cx="10305242" cy="44854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Fancourt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&amp;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(2019).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well-being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WHO Regional Office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r>
              <a:rPr lang="es-CL" sz="2400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s-CL" sz="2400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 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Mundial de la Salud (OMS). (1986). Carta de Ottawa para la Promoción de la Salud</a:t>
            </a:r>
            <a:r>
              <a:rPr lang="es-CL" sz="2400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s-CL" sz="2400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 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Mundial de la Salud (OMS). (2021).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 of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2022–2026</a:t>
            </a:r>
            <a:r>
              <a:rPr lang="es-CL" sz="2400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s-CL" sz="2400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Promoción de Salud y Cultura de Quillota (2016). Investigación CPSC: Participación y Salud en el Territorio</a:t>
            </a:r>
            <a:r>
              <a:rPr lang="es-CL" sz="2400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s-CL" sz="2400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Promoción de Salud y Cultura de Quillota (2018). Relatos de Vida del Centro Promo</a:t>
            </a:r>
            <a:r>
              <a:rPr lang="es-CL" sz="2400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s-CL" sz="2400" b="1" dirty="0" err="1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Minsal</a:t>
            </a:r>
            <a:r>
              <a:rPr lang="es-CL" sz="2400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Chile (2023). Estrategia Nacional de Salud Mental y Bienestar 2021–2030</a:t>
            </a:r>
            <a:r>
              <a:rPr lang="es-CL" sz="2400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s-CL" sz="2400" b="1" dirty="0" err="1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CL" sz="2400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Agency of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(2019).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Determinants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Evolving</a:t>
            </a: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</a:t>
            </a:r>
            <a:r>
              <a:rPr lang="es-CL" sz="2400" b="1" dirty="0" smtClean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L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299639F-21E6-6C68-4255-3508216A48A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xmlns="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xmlns="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741429CA-67ED-8F95-167B-2C2CC79392D1}"/>
              </a:ext>
            </a:extLst>
          </p:cNvPr>
          <p:cNvSpPr/>
          <p:nvPr/>
        </p:nvSpPr>
        <p:spPr>
          <a:xfrm>
            <a:off x="3978442" y="392984"/>
            <a:ext cx="5163526" cy="139749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7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170947" y="630065"/>
            <a:ext cx="5470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smtClean="0">
                <a:solidFill>
                  <a:schemeClr val="accent1">
                    <a:lumMod val="75000"/>
                  </a:schemeClr>
                </a:solidFill>
              </a:rPr>
              <a:t>Muchas Gracias</a:t>
            </a:r>
            <a:endParaRPr lang="es-CL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3377</TotalTime>
  <Words>737</Words>
  <Application>Microsoft Office PowerPoint</Application>
  <PresentationFormat>Panorámica</PresentationFormat>
  <Paragraphs>65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Contexto  y Problema</vt:lpstr>
      <vt:lpstr>Materiales  y métodos</vt:lpstr>
      <vt:lpstr>Iniciativas Destacadas</vt:lpstr>
      <vt:lpstr>Presentación de PowerPoint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Cuenta Microsoft</cp:lastModifiedBy>
  <cp:revision>53</cp:revision>
  <dcterms:created xsi:type="dcterms:W3CDTF">2023-09-24T14:12:27Z</dcterms:created>
  <dcterms:modified xsi:type="dcterms:W3CDTF">2025-10-21T01:15:27Z</dcterms:modified>
</cp:coreProperties>
</file>