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3" r:id="rId2"/>
    <p:sldId id="268" r:id="rId3"/>
    <p:sldId id="265" r:id="rId4"/>
    <p:sldId id="266" r:id="rId5"/>
    <p:sldId id="269" r:id="rId6"/>
    <p:sldId id="27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FFCCFF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ANA!$C$2</c:f>
              <c:strCache>
                <c:ptCount val="1"/>
                <c:pt idx="0">
                  <c:v>Usuarios y dirigentes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ANA!$A$3:$A$10</c:f>
              <c:strCache>
                <c:ptCount val="8"/>
                <c:pt idx="0">
                  <c:v>Colina</c:v>
                </c:pt>
                <c:pt idx="1">
                  <c:v>Conchalí</c:v>
                </c:pt>
                <c:pt idx="2">
                  <c:v>Huechuraba</c:v>
                </c:pt>
                <c:pt idx="3">
                  <c:v>Independencia</c:v>
                </c:pt>
                <c:pt idx="4">
                  <c:v>Lampa</c:v>
                </c:pt>
                <c:pt idx="5">
                  <c:v>Quilicura</c:v>
                </c:pt>
                <c:pt idx="6">
                  <c:v>Recoleta</c:v>
                </c:pt>
                <c:pt idx="7">
                  <c:v>Til Til</c:v>
                </c:pt>
              </c:strCache>
            </c:strRef>
          </c:cat>
          <c:val>
            <c:numRef>
              <c:f>ANA!$C$3:$C$10</c:f>
              <c:numCache>
                <c:formatCode>General</c:formatCode>
                <c:ptCount val="8"/>
                <c:pt idx="0">
                  <c:v>67</c:v>
                </c:pt>
                <c:pt idx="1">
                  <c:v>42</c:v>
                </c:pt>
                <c:pt idx="2">
                  <c:v>44</c:v>
                </c:pt>
                <c:pt idx="3">
                  <c:v>25</c:v>
                </c:pt>
                <c:pt idx="4">
                  <c:v>65</c:v>
                </c:pt>
                <c:pt idx="5">
                  <c:v>44</c:v>
                </c:pt>
                <c:pt idx="6">
                  <c:v>41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9D-41FC-B686-041D01A4C88C}"/>
            </c:ext>
          </c:extLst>
        </c:ser>
        <c:ser>
          <c:idx val="2"/>
          <c:order val="2"/>
          <c:tx>
            <c:strRef>
              <c:f>ANA!$D$2</c:f>
              <c:strCache>
                <c:ptCount val="1"/>
                <c:pt idx="0">
                  <c:v>Funcionarios Comunales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1.3919724183405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1D-43EB-B550-E3BFE25CD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ANA!$A$3:$A$10</c:f>
              <c:strCache>
                <c:ptCount val="8"/>
                <c:pt idx="0">
                  <c:v>Colina</c:v>
                </c:pt>
                <c:pt idx="1">
                  <c:v>Conchalí</c:v>
                </c:pt>
                <c:pt idx="2">
                  <c:v>Huechuraba</c:v>
                </c:pt>
                <c:pt idx="3">
                  <c:v>Independencia</c:v>
                </c:pt>
                <c:pt idx="4">
                  <c:v>Lampa</c:v>
                </c:pt>
                <c:pt idx="5">
                  <c:v>Quilicura</c:v>
                </c:pt>
                <c:pt idx="6">
                  <c:v>Recoleta</c:v>
                </c:pt>
                <c:pt idx="7">
                  <c:v>Til Til</c:v>
                </c:pt>
              </c:strCache>
            </c:strRef>
          </c:cat>
          <c:val>
            <c:numRef>
              <c:f>ANA!$D$3:$D$10</c:f>
              <c:numCache>
                <c:formatCode>General</c:formatCode>
                <c:ptCount val="8"/>
                <c:pt idx="0">
                  <c:v>8</c:v>
                </c:pt>
                <c:pt idx="1">
                  <c:v>28</c:v>
                </c:pt>
                <c:pt idx="2">
                  <c:v>16</c:v>
                </c:pt>
                <c:pt idx="3">
                  <c:v>7</c:v>
                </c:pt>
                <c:pt idx="4">
                  <c:v>23</c:v>
                </c:pt>
                <c:pt idx="5">
                  <c:v>15</c:v>
                </c:pt>
                <c:pt idx="6">
                  <c:v>21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9D-41FC-B686-041D01A4C88C}"/>
            </c:ext>
          </c:extLst>
        </c:ser>
        <c:ser>
          <c:idx val="3"/>
          <c:order val="3"/>
          <c:tx>
            <c:strRef>
              <c:f>ANA!$E$2</c:f>
              <c:strCache>
                <c:ptCount val="1"/>
                <c:pt idx="0">
                  <c:v>Funcionarios SSMN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5.56788967336216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41D-43EB-B550-E3BFE25CD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ANA!$A$3:$A$10</c:f>
              <c:strCache>
                <c:ptCount val="8"/>
                <c:pt idx="0">
                  <c:v>Colina</c:v>
                </c:pt>
                <c:pt idx="1">
                  <c:v>Conchalí</c:v>
                </c:pt>
                <c:pt idx="2">
                  <c:v>Huechuraba</c:v>
                </c:pt>
                <c:pt idx="3">
                  <c:v>Independencia</c:v>
                </c:pt>
                <c:pt idx="4">
                  <c:v>Lampa</c:v>
                </c:pt>
                <c:pt idx="5">
                  <c:v>Quilicura</c:v>
                </c:pt>
                <c:pt idx="6">
                  <c:v>Recoleta</c:v>
                </c:pt>
                <c:pt idx="7">
                  <c:v>Til Til</c:v>
                </c:pt>
              </c:strCache>
            </c:strRef>
          </c:cat>
          <c:val>
            <c:numRef>
              <c:f>ANA!$E$3:$E$10</c:f>
              <c:numCache>
                <c:formatCode>General</c:formatCode>
                <c:ptCount val="8"/>
                <c:pt idx="0">
                  <c:v>9</c:v>
                </c:pt>
                <c:pt idx="1">
                  <c:v>13</c:v>
                </c:pt>
                <c:pt idx="2">
                  <c:v>13</c:v>
                </c:pt>
                <c:pt idx="3">
                  <c:v>8</c:v>
                </c:pt>
                <c:pt idx="4">
                  <c:v>10</c:v>
                </c:pt>
                <c:pt idx="5">
                  <c:v>9</c:v>
                </c:pt>
                <c:pt idx="6">
                  <c:v>12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9D-41FC-B686-041D01A4C88C}"/>
            </c:ext>
          </c:extLst>
        </c:ser>
        <c:ser>
          <c:idx val="4"/>
          <c:order val="4"/>
          <c:tx>
            <c:strRef>
              <c:f>ANA!$F$2</c:f>
              <c:strCache>
                <c:ptCount val="1"/>
                <c:pt idx="0">
                  <c:v>Funcionarios Hospitales</c:v>
                </c:pt>
              </c:strCache>
            </c:strRef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6.91428047996539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41D-43EB-B550-E3BFE25CD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ANA!$A$3:$A$10</c:f>
              <c:strCache>
                <c:ptCount val="8"/>
                <c:pt idx="0">
                  <c:v>Colina</c:v>
                </c:pt>
                <c:pt idx="1">
                  <c:v>Conchalí</c:v>
                </c:pt>
                <c:pt idx="2">
                  <c:v>Huechuraba</c:v>
                </c:pt>
                <c:pt idx="3">
                  <c:v>Independencia</c:v>
                </c:pt>
                <c:pt idx="4">
                  <c:v>Lampa</c:v>
                </c:pt>
                <c:pt idx="5">
                  <c:v>Quilicura</c:v>
                </c:pt>
                <c:pt idx="6">
                  <c:v>Recoleta</c:v>
                </c:pt>
                <c:pt idx="7">
                  <c:v>Til Til</c:v>
                </c:pt>
              </c:strCache>
            </c:strRef>
          </c:cat>
          <c:val>
            <c:numRef>
              <c:f>ANA!$F$3:$F$10</c:f>
              <c:numCache>
                <c:formatCode>General</c:formatCode>
                <c:ptCount val="8"/>
                <c:pt idx="3">
                  <c:v>5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9D-41FC-B686-041D01A4C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01861632"/>
        <c:axId val="100186537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ANA!$B$2</c15:sqref>
                        </c15:formulaRef>
                      </c:ext>
                    </c:extLst>
                    <c:strCache>
                      <c:ptCount val="1"/>
                      <c:pt idx="0">
                        <c:v>Organizaciones comunitarias</c:v>
                      </c:pt>
                    </c:strCache>
                  </c:strRef>
                </c:tx>
                <c:spPr>
                  <a:solidFill>
                    <a:schemeClr val="accent1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ANA!$A$3:$A$10</c15:sqref>
                        </c15:formulaRef>
                      </c:ext>
                    </c:extLst>
                    <c:strCache>
                      <c:ptCount val="8"/>
                      <c:pt idx="0">
                        <c:v>Colina</c:v>
                      </c:pt>
                      <c:pt idx="1">
                        <c:v>Conchalí</c:v>
                      </c:pt>
                      <c:pt idx="2">
                        <c:v>Huechuraba</c:v>
                      </c:pt>
                      <c:pt idx="3">
                        <c:v>Independencia</c:v>
                      </c:pt>
                      <c:pt idx="4">
                        <c:v>Lampa</c:v>
                      </c:pt>
                      <c:pt idx="5">
                        <c:v>Quilicura</c:v>
                      </c:pt>
                      <c:pt idx="6">
                        <c:v>Recoleta</c:v>
                      </c:pt>
                      <c:pt idx="7">
                        <c:v>Til Til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ANA!$B$3:$B$10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39</c:v>
                      </c:pt>
                      <c:pt idx="1">
                        <c:v>15</c:v>
                      </c:pt>
                      <c:pt idx="2">
                        <c:v>20</c:v>
                      </c:pt>
                      <c:pt idx="3">
                        <c:v>11</c:v>
                      </c:pt>
                      <c:pt idx="4">
                        <c:v>24</c:v>
                      </c:pt>
                      <c:pt idx="5">
                        <c:v>25</c:v>
                      </c:pt>
                      <c:pt idx="6">
                        <c:v>13</c:v>
                      </c:pt>
                      <c:pt idx="7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5D9D-41FC-B686-041D01A4C88C}"/>
                  </c:ext>
                </c:extLst>
              </c15:ser>
            </c15:filteredBarSeries>
          </c:ext>
        </c:extLst>
      </c:barChart>
      <c:catAx>
        <c:axId val="100186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865376"/>
        <c:crosses val="autoZero"/>
        <c:auto val="1"/>
        <c:lblAlgn val="ctr"/>
        <c:lblOffset val="100"/>
        <c:noMultiLvlLbl val="0"/>
      </c:catAx>
      <c:valAx>
        <c:axId val="1001865376"/>
        <c:scaling>
          <c:orientation val="minMax"/>
          <c:max val="130"/>
        </c:scaling>
        <c:delete val="1"/>
        <c:axPos val="l"/>
        <c:numFmt formatCode="General" sourceLinked="1"/>
        <c:majorTickMark val="out"/>
        <c:minorTickMark val="none"/>
        <c:tickLblPos val="nextTo"/>
        <c:crossAx val="1001861632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605112511540256E-2"/>
          <c:y val="0.89087615785800212"/>
          <c:w val="0.81401848960573775"/>
          <c:h val="0.108485726912109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'ANA2'!$B$15:$F$15</c:f>
              <c:strCache>
                <c:ptCount val="5"/>
                <c:pt idx="0">
                  <c:v>Disponibilidad</c:v>
                </c:pt>
                <c:pt idx="1">
                  <c:v>Accesibilidad</c:v>
                </c:pt>
                <c:pt idx="2">
                  <c:v>Aceptabilidad</c:v>
                </c:pt>
                <c:pt idx="3">
                  <c:v>Contacto</c:v>
                </c:pt>
                <c:pt idx="4">
                  <c:v>Cobertura efectiva</c:v>
                </c:pt>
              </c:strCache>
            </c:strRef>
          </c:cat>
          <c:val>
            <c:numRef>
              <c:f>'ANA2'!$B$16:$F$16</c:f>
              <c:numCache>
                <c:formatCode>General</c:formatCode>
                <c:ptCount val="5"/>
                <c:pt idx="0">
                  <c:v>29.841261351367699</c:v>
                </c:pt>
                <c:pt idx="1">
                  <c:v>37.158644106257071</c:v>
                </c:pt>
                <c:pt idx="2">
                  <c:v>23.697111959484264</c:v>
                </c:pt>
                <c:pt idx="3">
                  <c:v>4.5338038591914325</c:v>
                </c:pt>
                <c:pt idx="4">
                  <c:v>4.7691787236995324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A-45AC-88B5-2D9CC3FBB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6024208"/>
        <c:axId val="446023848"/>
      </c:barChart>
      <c:catAx>
        <c:axId val="446024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023848"/>
        <c:crosses val="autoZero"/>
        <c:auto val="1"/>
        <c:lblAlgn val="ctr"/>
        <c:lblOffset val="100"/>
        <c:noMultiLvlLbl val="0"/>
      </c:catAx>
      <c:valAx>
        <c:axId val="446023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porcentaje del total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02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ANALISIS!$B$1</c:f>
              <c:strCache>
                <c:ptCount val="1"/>
                <c:pt idx="0">
                  <c:v>Disponibilidad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ANALISIS!$A$2:$A$9</c:f>
              <c:strCache>
                <c:ptCount val="8"/>
                <c:pt idx="0">
                  <c:v>Lampa</c:v>
                </c:pt>
                <c:pt idx="1">
                  <c:v>Til Til</c:v>
                </c:pt>
                <c:pt idx="2">
                  <c:v>Colina</c:v>
                </c:pt>
                <c:pt idx="3">
                  <c:v>Quilicura</c:v>
                </c:pt>
                <c:pt idx="4">
                  <c:v>Huechuraba</c:v>
                </c:pt>
                <c:pt idx="5">
                  <c:v>Recoleta</c:v>
                </c:pt>
                <c:pt idx="6">
                  <c:v>Conchalí</c:v>
                </c:pt>
                <c:pt idx="7">
                  <c:v>Independencia</c:v>
                </c:pt>
              </c:strCache>
            </c:strRef>
          </c:cat>
          <c:val>
            <c:numRef>
              <c:f>ANALISIS!$B$2:$B$9</c:f>
              <c:numCache>
                <c:formatCode>0.0</c:formatCode>
                <c:ptCount val="8"/>
                <c:pt idx="0">
                  <c:v>36.231884057971016</c:v>
                </c:pt>
                <c:pt idx="1">
                  <c:v>34.482758620689658</c:v>
                </c:pt>
                <c:pt idx="2">
                  <c:v>32.989690721649481</c:v>
                </c:pt>
                <c:pt idx="3">
                  <c:v>29.577464788732396</c:v>
                </c:pt>
                <c:pt idx="4">
                  <c:v>29.508196721311474</c:v>
                </c:pt>
                <c:pt idx="5">
                  <c:v>28.846153846153847</c:v>
                </c:pt>
                <c:pt idx="6">
                  <c:v>24.705882352941178</c:v>
                </c:pt>
                <c:pt idx="7">
                  <c:v>22.388059701492537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50-4D79-83CE-3540297B2668}"/>
            </c:ext>
          </c:extLst>
        </c:ser>
        <c:ser>
          <c:idx val="1"/>
          <c:order val="1"/>
          <c:tx>
            <c:strRef>
              <c:f>ANALISIS!$C$1</c:f>
              <c:strCache>
                <c:ptCount val="1"/>
                <c:pt idx="0">
                  <c:v>Accesibilidad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ANALISIS!$A$2:$A$9</c:f>
              <c:strCache>
                <c:ptCount val="8"/>
                <c:pt idx="0">
                  <c:v>Lampa</c:v>
                </c:pt>
                <c:pt idx="1">
                  <c:v>Til Til</c:v>
                </c:pt>
                <c:pt idx="2">
                  <c:v>Colina</c:v>
                </c:pt>
                <c:pt idx="3">
                  <c:v>Quilicura</c:v>
                </c:pt>
                <c:pt idx="4">
                  <c:v>Huechuraba</c:v>
                </c:pt>
                <c:pt idx="5">
                  <c:v>Recoleta</c:v>
                </c:pt>
                <c:pt idx="6">
                  <c:v>Conchalí</c:v>
                </c:pt>
                <c:pt idx="7">
                  <c:v>Independencia</c:v>
                </c:pt>
              </c:strCache>
            </c:strRef>
          </c:cat>
          <c:val>
            <c:numRef>
              <c:f>ANALISIS!$C$2:$C$9</c:f>
              <c:numCache>
                <c:formatCode>0.0</c:formatCode>
                <c:ptCount val="8"/>
                <c:pt idx="0">
                  <c:v>29.710144927536231</c:v>
                </c:pt>
                <c:pt idx="1">
                  <c:v>32.758620689655174</c:v>
                </c:pt>
                <c:pt idx="2">
                  <c:v>34.020618556701031</c:v>
                </c:pt>
                <c:pt idx="3">
                  <c:v>29.577464788732396</c:v>
                </c:pt>
                <c:pt idx="4">
                  <c:v>34.42622950819672</c:v>
                </c:pt>
                <c:pt idx="5">
                  <c:v>39.743589743589745</c:v>
                </c:pt>
                <c:pt idx="6">
                  <c:v>38.823529411764703</c:v>
                </c:pt>
                <c:pt idx="7">
                  <c:v>58.208955223880594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50-4D79-83CE-3540297B2668}"/>
            </c:ext>
          </c:extLst>
        </c:ser>
        <c:ser>
          <c:idx val="2"/>
          <c:order val="2"/>
          <c:tx>
            <c:strRef>
              <c:f>ANALISIS!$D$1</c:f>
              <c:strCache>
                <c:ptCount val="1"/>
                <c:pt idx="0">
                  <c:v>Aceptabilidad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ANALISIS!$A$2:$A$9</c:f>
              <c:strCache>
                <c:ptCount val="8"/>
                <c:pt idx="0">
                  <c:v>Lampa</c:v>
                </c:pt>
                <c:pt idx="1">
                  <c:v>Til Til</c:v>
                </c:pt>
                <c:pt idx="2">
                  <c:v>Colina</c:v>
                </c:pt>
                <c:pt idx="3">
                  <c:v>Quilicura</c:v>
                </c:pt>
                <c:pt idx="4">
                  <c:v>Huechuraba</c:v>
                </c:pt>
                <c:pt idx="5">
                  <c:v>Recoleta</c:v>
                </c:pt>
                <c:pt idx="6">
                  <c:v>Conchalí</c:v>
                </c:pt>
                <c:pt idx="7">
                  <c:v>Independencia</c:v>
                </c:pt>
              </c:strCache>
            </c:strRef>
          </c:cat>
          <c:val>
            <c:numRef>
              <c:f>ANALISIS!$D$2:$D$9</c:f>
              <c:numCache>
                <c:formatCode>0.0</c:formatCode>
                <c:ptCount val="8"/>
                <c:pt idx="0">
                  <c:v>27.536231884057973</c:v>
                </c:pt>
                <c:pt idx="1">
                  <c:v>22.413793103448278</c:v>
                </c:pt>
                <c:pt idx="2">
                  <c:v>20.618556701030929</c:v>
                </c:pt>
                <c:pt idx="3">
                  <c:v>28.169014084507044</c:v>
                </c:pt>
                <c:pt idx="4">
                  <c:v>34.42622950819672</c:v>
                </c:pt>
                <c:pt idx="5">
                  <c:v>22.435897435897434</c:v>
                </c:pt>
                <c:pt idx="6">
                  <c:v>23.529411764705884</c:v>
                </c:pt>
                <c:pt idx="7">
                  <c:v>10.447761194029852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50-4D79-83CE-3540297B2668}"/>
            </c:ext>
          </c:extLst>
        </c:ser>
        <c:ser>
          <c:idx val="3"/>
          <c:order val="3"/>
          <c:tx>
            <c:strRef>
              <c:f>ANALISIS!$E$1</c:f>
              <c:strCache>
                <c:ptCount val="1"/>
                <c:pt idx="0">
                  <c:v>Contacto y cobertura efectiva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ANALISIS!$A$2:$A$9</c:f>
              <c:strCache>
                <c:ptCount val="8"/>
                <c:pt idx="0">
                  <c:v>Lampa</c:v>
                </c:pt>
                <c:pt idx="1">
                  <c:v>Til Til</c:v>
                </c:pt>
                <c:pt idx="2">
                  <c:v>Colina</c:v>
                </c:pt>
                <c:pt idx="3">
                  <c:v>Quilicura</c:v>
                </c:pt>
                <c:pt idx="4">
                  <c:v>Huechuraba</c:v>
                </c:pt>
                <c:pt idx="5">
                  <c:v>Recoleta</c:v>
                </c:pt>
                <c:pt idx="6">
                  <c:v>Conchalí</c:v>
                </c:pt>
                <c:pt idx="7">
                  <c:v>Independencia</c:v>
                </c:pt>
              </c:strCache>
            </c:strRef>
          </c:cat>
          <c:val>
            <c:numRef>
              <c:f>ANALISIS!$E$2:$E$9</c:f>
              <c:numCache>
                <c:formatCode>0.0</c:formatCode>
                <c:ptCount val="8"/>
                <c:pt idx="0">
                  <c:v>6.5217391304347823</c:v>
                </c:pt>
                <c:pt idx="1">
                  <c:v>10.344827586206897</c:v>
                </c:pt>
                <c:pt idx="2">
                  <c:v>12.371134020618557</c:v>
                </c:pt>
                <c:pt idx="3">
                  <c:v>12.67605633802817</c:v>
                </c:pt>
                <c:pt idx="4">
                  <c:v>1.639344262295082</c:v>
                </c:pt>
                <c:pt idx="5">
                  <c:v>8.9743589743589745</c:v>
                </c:pt>
                <c:pt idx="6">
                  <c:v>12.941176470588236</c:v>
                </c:pt>
                <c:pt idx="7">
                  <c:v>8.9552238805970141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50-4D79-83CE-3540297B2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81550984"/>
        <c:axId val="581541984"/>
      </c:barChart>
      <c:catAx>
        <c:axId val="58155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41984"/>
        <c:crosses val="autoZero"/>
        <c:auto val="1"/>
        <c:lblAlgn val="ctr"/>
        <c:lblOffset val="100"/>
        <c:noMultiLvlLbl val="0"/>
      </c:catAx>
      <c:valAx>
        <c:axId val="5815419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dirty="0"/>
                  <a:t>Porcentaje   del   total</a:t>
                </a:r>
                <a:endParaRPr lang="es-CL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55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>
            <a:lumMod val="65000"/>
            <a:lumOff val="3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224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115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526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54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0055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668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7397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2848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641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482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19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267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2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944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105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528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662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7514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05543" y="0"/>
            <a:ext cx="11386457" cy="6858000"/>
            <a:chOff x="805543" y="0"/>
            <a:chExt cx="11386457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543" y="0"/>
              <a:ext cx="10580914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805543" y="1491507"/>
            <a:ext cx="9856499" cy="14229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Ventana de Oportunidad para el diálogo en los territorios </a:t>
            </a:r>
            <a:endParaRPr lang="es-CL" sz="4400" b="1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N°1469</a:t>
            </a:r>
            <a:endParaRPr lang="es-CL" sz="36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-49458" y="5060423"/>
            <a:ext cx="4950722" cy="193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Moller Zamorano S. </a:t>
            </a:r>
          </a:p>
          <a:p>
            <a:pPr algn="r"/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Weinstein Balmaceda D. </a:t>
            </a:r>
          </a:p>
          <a:p>
            <a:pPr algn="r"/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Bernal </a:t>
            </a:r>
            <a:r>
              <a:rPr lang="es-CL" b="1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Stoute</a:t>
            </a:r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</a:p>
          <a:p>
            <a:pPr algn="r"/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Cifuentes Huinca J.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3257533" y="6018884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Unidad de Participación Social</a:t>
            </a:r>
          </a:p>
          <a:p>
            <a:pPr algn="r"/>
            <a:r>
              <a:rPr lang="es-CL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Servicio </a:t>
            </a:r>
            <a:r>
              <a:rPr lang="es-CL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de Salud Metropolitano Norte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5320"/>
            <a:ext cx="1164210" cy="10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90" y="1572958"/>
            <a:ext cx="6220411" cy="5149584"/>
          </a:xfrm>
        </p:spPr>
        <p:txBody>
          <a:bodyPr>
            <a:normAutofit fontScale="70000" lnSpcReduction="20000"/>
          </a:bodyPr>
          <a:lstStyle/>
          <a:p>
            <a:pPr marL="252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 comunitarias e institucionales de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participación 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salud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instrumentalizada de la participación en la gestión de la salud.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agenda de participación que ha crecido en los últimos años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darle un carácter ciudadano a la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participación? 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comunidad está entre las precariedades de las redes de salud y una cultura neoliberal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institución sanitaria está lejos de la 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 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tejido social y de las organizaciones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comunitarias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esto más diálogo y escuchar a la comunidad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123245" y="155951"/>
            <a:ext cx="3657602" cy="9909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2" y="2348324"/>
            <a:ext cx="6589830" cy="4271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905" y="0"/>
            <a:ext cx="1638095" cy="1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13" y="437226"/>
            <a:ext cx="4316972" cy="1325563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362" y="65454"/>
            <a:ext cx="3054185" cy="1548080"/>
          </a:xfrm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 de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cuentas públicas participativas</a:t>
            </a:r>
          </a:p>
          <a:p>
            <a:pPr marL="0" indent="0" algn="ctr">
              <a:buNone/>
            </a:pPr>
            <a:endParaRPr lang="es-C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329277"/>
              </p:ext>
            </p:extLst>
          </p:nvPr>
        </p:nvGraphicFramePr>
        <p:xfrm>
          <a:off x="4609774" y="2049080"/>
          <a:ext cx="7347113" cy="4561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66"/>
          <a:stretch/>
        </p:blipFill>
        <p:spPr>
          <a:xfrm>
            <a:off x="5108" y="2538000"/>
            <a:ext cx="4494934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120" y="5936191"/>
            <a:ext cx="1009880" cy="92180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992374" y="1592662"/>
            <a:ext cx="26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Encuentros territoriales 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88777" y="2104224"/>
            <a:ext cx="11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Usuarios </a:t>
            </a:r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 rot="21230647">
            <a:off x="197049" y="5870907"/>
            <a:ext cx="4452543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¿Qué espera de la salud pública? </a:t>
            </a:r>
            <a:endParaRPr lang="es-E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</a:rPr>
              <a:t>¿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Qué oportunidades tenemos para mejorar?</a:t>
            </a:r>
          </a:p>
        </p:txBody>
      </p:sp>
      <p:sp>
        <p:nvSpPr>
          <p:cNvPr id="17" name="Datos 16"/>
          <p:cNvSpPr/>
          <p:nvPr/>
        </p:nvSpPr>
        <p:spPr>
          <a:xfrm>
            <a:off x="3795096" y="2049080"/>
            <a:ext cx="1046603" cy="412875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342</a:t>
            </a:r>
            <a:endParaRPr lang="en-US" dirty="0"/>
          </a:p>
        </p:txBody>
      </p:sp>
      <p:sp>
        <p:nvSpPr>
          <p:cNvPr id="18" name="Datos 17"/>
          <p:cNvSpPr/>
          <p:nvPr/>
        </p:nvSpPr>
        <p:spPr>
          <a:xfrm>
            <a:off x="4022566" y="1538367"/>
            <a:ext cx="1046603" cy="412875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8</a:t>
            </a:r>
            <a:endParaRPr lang="en-US" dirty="0"/>
          </a:p>
        </p:txBody>
      </p:sp>
      <p:sp>
        <p:nvSpPr>
          <p:cNvPr id="19" name="Datos 18"/>
          <p:cNvSpPr/>
          <p:nvPr/>
        </p:nvSpPr>
        <p:spPr>
          <a:xfrm>
            <a:off x="7231509" y="2016289"/>
            <a:ext cx="1046603" cy="412875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219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247623" y="2049080"/>
            <a:ext cx="144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Funcionarios </a:t>
            </a:r>
            <a:endParaRPr lang="en-US" dirty="0"/>
          </a:p>
        </p:txBody>
      </p:sp>
      <p:sp>
        <p:nvSpPr>
          <p:cNvPr id="21" name="Datos 20"/>
          <p:cNvSpPr/>
          <p:nvPr/>
        </p:nvSpPr>
        <p:spPr>
          <a:xfrm>
            <a:off x="7445219" y="1512961"/>
            <a:ext cx="1046603" cy="412875"/>
          </a:xfrm>
          <a:prstGeom prst="flowChartInputOut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47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420504" y="1613534"/>
            <a:ext cx="198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Mesas de diálogo </a:t>
            </a:r>
            <a:endParaRPr lang="en-US" dirty="0"/>
          </a:p>
        </p:txBody>
      </p:sp>
      <p:sp>
        <p:nvSpPr>
          <p:cNvPr id="23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 txBox="1">
            <a:spLocks/>
          </p:cNvSpPr>
          <p:nvPr/>
        </p:nvSpPr>
        <p:spPr>
          <a:xfrm>
            <a:off x="8824273" y="65454"/>
            <a:ext cx="3054185" cy="154808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temático del contenido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</a:t>
            </a:r>
            <a:r>
              <a:rPr lang="es-CL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Tanahashi</a:t>
            </a:r>
            <a:endParaRPr lang="es-C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284" y="841864"/>
            <a:ext cx="5146594" cy="280836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Comunas rurales con menor disponibilidad que las urbanas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 de la accesibilidad organizativa</a:t>
            </a:r>
          </a:p>
          <a:p>
            <a:pPr>
              <a:lnSpc>
                <a:spcPct val="120000"/>
              </a:lnSpc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aceptabilidad juega un rol importante. El trato.</a:t>
            </a:r>
          </a:p>
          <a:p>
            <a:pPr>
              <a:lnSpc>
                <a:spcPct val="120000"/>
              </a:lnSpc>
            </a:pP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contacto y la cobertura efectiva requiere de otras fuentes y de otro </a:t>
            </a:r>
            <a:r>
              <a:rPr lang="es-CL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ser medido</a:t>
            </a: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2760351" y="-149113"/>
            <a:ext cx="6939126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Resultados - Contenido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2704A14-F30A-5B09-9B9C-1C8B5D0134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005602"/>
              </p:ext>
            </p:extLst>
          </p:nvPr>
        </p:nvGraphicFramePr>
        <p:xfrm>
          <a:off x="6432134" y="39134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962">
            <a:off x="-54659" y="3868709"/>
            <a:ext cx="3479490" cy="2989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F0772E6-525D-73C8-A4B5-C4C9ACAB1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60975"/>
              </p:ext>
            </p:extLst>
          </p:nvPr>
        </p:nvGraphicFramePr>
        <p:xfrm>
          <a:off x="-74686" y="633678"/>
          <a:ext cx="5834554" cy="358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310" y="6008475"/>
            <a:ext cx="930690" cy="8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396C-A41F-4179-B7F6-ED8854C1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6C0A2A49-8CC7-2039-6CBA-8D8981191F8F}"/>
              </a:ext>
            </a:extLst>
          </p:cNvPr>
          <p:cNvSpPr txBox="1">
            <a:spLocks/>
          </p:cNvSpPr>
          <p:nvPr/>
        </p:nvSpPr>
        <p:spPr>
          <a:xfrm>
            <a:off x="3074364" y="-85953"/>
            <a:ext cx="6164097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Resultados - Proceso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C77B965-50B4-90B9-D8AE-83E744C64BC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contenido 9">
            <a:extLst>
              <a:ext uri="{FF2B5EF4-FFF2-40B4-BE49-F238E27FC236}">
                <a16:creationId xmlns:a16="http://schemas.microsoft.com/office/drawing/2014/main" id="{97C6E475-C575-F10B-B4DA-91C0A6B25C7D}"/>
              </a:ext>
            </a:extLst>
          </p:cNvPr>
          <p:cNvSpPr txBox="1">
            <a:spLocks/>
          </p:cNvSpPr>
          <p:nvPr/>
        </p:nvSpPr>
        <p:spPr>
          <a:xfrm>
            <a:off x="187286" y="998695"/>
            <a:ext cx="4264504" cy="458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convocatoria.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 de mayor vinculación con el territorio y sus organizaciones y actores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Agotamiento de los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diagnósticos. Avanzar hacia el seguimiento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clientelar. </a:t>
            </a:r>
            <a:r>
              <a:rPr lang="es-C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Buscar un cambio de relación. Modelos de participación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27" y="1639336"/>
            <a:ext cx="5825122" cy="3759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31156"/>
            <a:ext cx="1344058" cy="12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396C-A41F-4179-B7F6-ED8854C1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6C0A2A49-8CC7-2039-6CBA-8D8981191F8F}"/>
              </a:ext>
            </a:extLst>
          </p:cNvPr>
          <p:cNvSpPr txBox="1">
            <a:spLocks/>
          </p:cNvSpPr>
          <p:nvPr/>
        </p:nvSpPr>
        <p:spPr>
          <a:xfrm>
            <a:off x="-935777" y="145858"/>
            <a:ext cx="6164097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C77B965-50B4-90B9-D8AE-83E744C64BC9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93" y="2137916"/>
            <a:ext cx="3693547" cy="3773688"/>
          </a:xfrm>
        </p:spPr>
        <p:txBody>
          <a:bodyPr>
            <a:normAutofit lnSpcReduction="10000"/>
          </a:bodyPr>
          <a:lstStyle/>
          <a:p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 </a:t>
            </a:r>
            <a:r>
              <a:rPr lang="es-C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Modelo </a:t>
            </a:r>
            <a:r>
              <a:rPr lang="es-CL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Tanahashi</a:t>
            </a:r>
            <a:r>
              <a:rPr lang="es-C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observar </a:t>
            </a:r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dimensión de la salud comunitaria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 de instalar Ciclos de </a:t>
            </a:r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</a:t>
            </a:r>
          </a:p>
          <a:p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Transitar</a:t>
            </a:r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todos los niveles </a:t>
            </a:r>
          </a:p>
          <a:p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 de involucramiento comunitario</a:t>
            </a:r>
          </a:p>
          <a:p>
            <a:r>
              <a:rPr lang="es-C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como un medio y un fin en sí misma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21" y="3688429"/>
            <a:ext cx="4962134" cy="3193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ángulo redondeado 10"/>
          <p:cNvSpPr/>
          <p:nvPr/>
        </p:nvSpPr>
        <p:spPr>
          <a:xfrm>
            <a:off x="6575567" y="101482"/>
            <a:ext cx="1696598" cy="10245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Vinculación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Cohesión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214621" y="1101678"/>
            <a:ext cx="1696598" cy="10245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Información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6575567" y="2127821"/>
            <a:ext cx="1696598" cy="10245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Diálogo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949272" y="1112463"/>
            <a:ext cx="1696598" cy="10245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Formación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603861" y="3234330"/>
            <a:ext cx="1696598" cy="10245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Seguimiento de acuerdos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4970000" y="4238439"/>
            <a:ext cx="1696598" cy="10245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Toma de decisiones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6611042" y="5316248"/>
            <a:ext cx="1696598" cy="10245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Mejoras en la gestión</a:t>
            </a:r>
          </a:p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Accountability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8239114" y="4253516"/>
            <a:ext cx="1696598" cy="10245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Mejores coberturas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7944969">
            <a:off x="4744890" y="741084"/>
            <a:ext cx="970857" cy="27918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echa curvada hacia la izquierda 28"/>
          <p:cNvSpPr/>
          <p:nvPr/>
        </p:nvSpPr>
        <p:spPr>
          <a:xfrm rot="19038091">
            <a:off x="9206820" y="-476275"/>
            <a:ext cx="970857" cy="27918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lecha curvada hacia la derecha 31"/>
          <p:cNvSpPr/>
          <p:nvPr/>
        </p:nvSpPr>
        <p:spPr>
          <a:xfrm rot="20984910">
            <a:off x="4695898" y="3488955"/>
            <a:ext cx="1159470" cy="30753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lecha curvada hacia la derecha 32"/>
          <p:cNvSpPr/>
          <p:nvPr/>
        </p:nvSpPr>
        <p:spPr>
          <a:xfrm rot="11451215">
            <a:off x="8987398" y="3208100"/>
            <a:ext cx="1159470" cy="30753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495" y="0"/>
            <a:ext cx="839505" cy="7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0"/>
            <a:ext cx="10580914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81215" y="2059913"/>
            <a:ext cx="10429570" cy="42303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chemeClr val="bg1"/>
                </a:solidFill>
              </a:rPr>
              <a:t>OMS, 2024 “</a:t>
            </a:r>
            <a:r>
              <a:rPr lang="es-CL" dirty="0" err="1" smtClean="0">
                <a:solidFill>
                  <a:schemeClr val="bg1"/>
                </a:solidFill>
              </a:rPr>
              <a:t>Hanbook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for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conducting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assesments</a:t>
            </a:r>
            <a:r>
              <a:rPr lang="es-CL" dirty="0" smtClean="0">
                <a:solidFill>
                  <a:schemeClr val="bg1"/>
                </a:solidFill>
              </a:rPr>
              <a:t> of </a:t>
            </a:r>
            <a:r>
              <a:rPr lang="es-CL" dirty="0" err="1" smtClean="0">
                <a:solidFill>
                  <a:schemeClr val="bg1"/>
                </a:solidFill>
              </a:rPr>
              <a:t>barriers</a:t>
            </a:r>
            <a:r>
              <a:rPr lang="es-CL" dirty="0" smtClean="0">
                <a:solidFill>
                  <a:schemeClr val="bg1"/>
                </a:solidFill>
              </a:rPr>
              <a:t> to </a:t>
            </a:r>
            <a:r>
              <a:rPr lang="es-CL" dirty="0" err="1" smtClean="0">
                <a:solidFill>
                  <a:schemeClr val="bg1"/>
                </a:solidFill>
              </a:rPr>
              <a:t>efective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coverage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with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health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services</a:t>
            </a:r>
            <a:r>
              <a:rPr lang="es-CL" dirty="0" smtClean="0">
                <a:solidFill>
                  <a:schemeClr val="bg1"/>
                </a:solidFill>
              </a:rPr>
              <a:t> in </a:t>
            </a:r>
            <a:r>
              <a:rPr lang="es-CL" dirty="0" err="1" smtClean="0">
                <a:solidFill>
                  <a:schemeClr val="bg1"/>
                </a:solidFill>
              </a:rPr>
              <a:t>support</a:t>
            </a:r>
            <a:r>
              <a:rPr lang="es-CL" dirty="0" smtClean="0">
                <a:solidFill>
                  <a:schemeClr val="bg1"/>
                </a:solidFill>
              </a:rPr>
              <a:t> of </a:t>
            </a:r>
            <a:r>
              <a:rPr lang="es-CL" dirty="0" err="1" smtClean="0">
                <a:solidFill>
                  <a:schemeClr val="bg1"/>
                </a:solidFill>
              </a:rPr>
              <a:t>equity-oriented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reforms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towards</a:t>
            </a:r>
            <a:r>
              <a:rPr lang="es-CL" dirty="0" smtClean="0">
                <a:solidFill>
                  <a:schemeClr val="bg1"/>
                </a:solidFill>
              </a:rPr>
              <a:t> universal </a:t>
            </a:r>
            <a:r>
              <a:rPr lang="es-CL" dirty="0" err="1" smtClean="0">
                <a:solidFill>
                  <a:schemeClr val="bg1"/>
                </a:solidFill>
              </a:rPr>
              <a:t>health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 err="1" smtClean="0">
                <a:solidFill>
                  <a:schemeClr val="bg1"/>
                </a:solidFill>
              </a:rPr>
              <a:t>coverage</a:t>
            </a:r>
            <a:r>
              <a:rPr lang="es-CL" dirty="0" smtClean="0">
                <a:solidFill>
                  <a:schemeClr val="bg1"/>
                </a:solidFill>
              </a:rPr>
              <a:t>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Hirmas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Adauy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Macarena,Poffald</a:t>
            </a:r>
            <a:r>
              <a:rPr lang="en-US" dirty="0">
                <a:solidFill>
                  <a:schemeClr val="bg1"/>
                </a:solidFill>
              </a:rPr>
              <a:t> Angulo, </a:t>
            </a:r>
            <a:r>
              <a:rPr lang="en-US" dirty="0" err="1">
                <a:solidFill>
                  <a:schemeClr val="bg1"/>
                </a:solidFill>
              </a:rPr>
              <a:t>Lucy,Jasmen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Sepúlveda</a:t>
            </a:r>
            <a:r>
              <a:rPr lang="en-US" dirty="0">
                <a:solidFill>
                  <a:schemeClr val="bg1"/>
                </a:solidFill>
              </a:rPr>
              <a:t>, Anita </a:t>
            </a:r>
            <a:r>
              <a:rPr lang="en-US" dirty="0" err="1">
                <a:solidFill>
                  <a:schemeClr val="bg1"/>
                </a:solidFill>
              </a:rPr>
              <a:t>María,Aguilera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Sanhueza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Ximena,Delgado</a:t>
            </a:r>
            <a:r>
              <a:rPr lang="en-US" dirty="0">
                <a:solidFill>
                  <a:schemeClr val="bg1"/>
                </a:solidFill>
              </a:rPr>
              <a:t> Becerra, </a:t>
            </a:r>
            <a:r>
              <a:rPr lang="en-US" dirty="0" err="1">
                <a:solidFill>
                  <a:schemeClr val="bg1"/>
                </a:solidFill>
              </a:rPr>
              <a:t>Iris,Vega</a:t>
            </a:r>
            <a:r>
              <a:rPr lang="en-US" dirty="0">
                <a:solidFill>
                  <a:schemeClr val="bg1"/>
                </a:solidFill>
              </a:rPr>
              <a:t> Morales, Jeanette (2013) </a:t>
            </a:r>
            <a:r>
              <a:rPr lang="en-US" dirty="0" err="1">
                <a:solidFill>
                  <a:schemeClr val="bg1"/>
                </a:solidFill>
              </a:rPr>
              <a:t>Barreras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facilitadores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acceso</a:t>
            </a:r>
            <a:r>
              <a:rPr lang="en-US" dirty="0">
                <a:solidFill>
                  <a:schemeClr val="bg1"/>
                </a:solidFill>
              </a:rPr>
              <a:t> a la </a:t>
            </a:r>
            <a:r>
              <a:rPr lang="en-US" dirty="0" err="1">
                <a:solidFill>
                  <a:schemeClr val="bg1"/>
                </a:solidFill>
              </a:rPr>
              <a:t>atención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salud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revisión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sistemática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cualitativa</a:t>
            </a:r>
            <a:r>
              <a:rPr lang="en-US" dirty="0">
                <a:solidFill>
                  <a:schemeClr val="bg1"/>
                </a:solidFill>
              </a:rPr>
              <a:t>. Rev </a:t>
            </a:r>
            <a:r>
              <a:rPr lang="en-US" dirty="0" err="1">
                <a:solidFill>
                  <a:schemeClr val="bg1"/>
                </a:solidFill>
              </a:rPr>
              <a:t>Panam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Salud</a:t>
            </a:r>
            <a:r>
              <a:rPr lang="en-US" dirty="0">
                <a:solidFill>
                  <a:schemeClr val="bg1"/>
                </a:solidFill>
              </a:rPr>
              <a:t> Publica;33(3) 223-229,mar</a:t>
            </a:r>
            <a:r>
              <a:rPr lang="en-US" dirty="0" smtClean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chemeClr val="bg1"/>
                </a:solidFill>
              </a:rPr>
              <a:t>Tanahashi</a:t>
            </a:r>
            <a:r>
              <a:rPr lang="es-ES" dirty="0" smtClean="0">
                <a:solidFill>
                  <a:schemeClr val="bg1"/>
                </a:solidFill>
              </a:rPr>
              <a:t>, T. (1978) “</a:t>
            </a:r>
            <a:r>
              <a:rPr lang="es-ES" dirty="0" err="1" smtClean="0">
                <a:solidFill>
                  <a:schemeClr val="bg1"/>
                </a:solidFill>
              </a:rPr>
              <a:t>Health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service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coverage</a:t>
            </a:r>
            <a:r>
              <a:rPr lang="es-ES" dirty="0" smtClean="0">
                <a:solidFill>
                  <a:schemeClr val="bg1"/>
                </a:solidFill>
              </a:rPr>
              <a:t> and </a:t>
            </a:r>
            <a:r>
              <a:rPr lang="es-ES" dirty="0" err="1" smtClean="0">
                <a:solidFill>
                  <a:schemeClr val="bg1"/>
                </a:solidFill>
              </a:rPr>
              <a:t>its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evaluation</a:t>
            </a:r>
            <a:r>
              <a:rPr lang="es-ES" dirty="0" smtClean="0">
                <a:solidFill>
                  <a:schemeClr val="bg1"/>
                </a:solidFill>
              </a:rPr>
              <a:t>”. </a:t>
            </a:r>
            <a:r>
              <a:rPr lang="es-ES" dirty="0" err="1" smtClean="0">
                <a:solidFill>
                  <a:schemeClr val="bg1"/>
                </a:solidFill>
              </a:rPr>
              <a:t>Bulletin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World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Health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Organization</a:t>
            </a:r>
            <a:r>
              <a:rPr lang="es-ES" dirty="0" smtClean="0">
                <a:solidFill>
                  <a:schemeClr val="bg1"/>
                </a:solidFill>
              </a:rPr>
              <a:t>, 56 (2): 295-303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chemeClr val="bg1"/>
                </a:solidFill>
              </a:rPr>
              <a:t>Arnstein</a:t>
            </a:r>
            <a:r>
              <a:rPr lang="es-ES" dirty="0" smtClean="0">
                <a:solidFill>
                  <a:schemeClr val="bg1"/>
                </a:solidFill>
              </a:rPr>
              <a:t>, Sherry, “A </a:t>
            </a:r>
            <a:r>
              <a:rPr lang="es-ES" dirty="0" err="1" smtClean="0">
                <a:solidFill>
                  <a:schemeClr val="bg1"/>
                </a:solidFill>
              </a:rPr>
              <a:t>ladder</a:t>
            </a:r>
            <a:r>
              <a:rPr lang="es-ES" dirty="0" smtClean="0">
                <a:solidFill>
                  <a:schemeClr val="bg1"/>
                </a:solidFill>
              </a:rPr>
              <a:t> of </a:t>
            </a:r>
            <a:r>
              <a:rPr lang="es-ES" dirty="0" err="1" smtClean="0">
                <a:solidFill>
                  <a:schemeClr val="bg1"/>
                </a:solidFill>
              </a:rPr>
              <a:t>citizen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participation</a:t>
            </a:r>
            <a:r>
              <a:rPr lang="es-ES" dirty="0" smtClean="0">
                <a:solidFill>
                  <a:schemeClr val="bg1"/>
                </a:solidFill>
              </a:rPr>
              <a:t>”. </a:t>
            </a:r>
            <a:r>
              <a:rPr lang="en-US" dirty="0" smtClean="0">
                <a:solidFill>
                  <a:schemeClr val="bg1"/>
                </a:solidFill>
              </a:rPr>
              <a:t>Journal </a:t>
            </a:r>
            <a:r>
              <a:rPr lang="en-US" dirty="0">
                <a:solidFill>
                  <a:schemeClr val="bg1"/>
                </a:solidFill>
              </a:rPr>
              <a:t>of the American Planning Association , 35(4), 216–224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s-ES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938900" cy="1325563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2374799"/>
            <a:ext cx="10233025" cy="3252990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1246</TotalTime>
  <Words>426</Words>
  <Application>Microsoft Office PowerPoint</Application>
  <PresentationFormat>Panorámica</PresentationFormat>
  <Paragraphs>65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Corbel</vt:lpstr>
      <vt:lpstr>Verdana</vt:lpstr>
      <vt:lpstr>Wingdings</vt:lpstr>
      <vt:lpstr>Profundidad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Jefatura Participación Social</cp:lastModifiedBy>
  <cp:revision>32</cp:revision>
  <dcterms:created xsi:type="dcterms:W3CDTF">2023-09-24T14:12:27Z</dcterms:created>
  <dcterms:modified xsi:type="dcterms:W3CDTF">2025-11-03T21:35:36Z</dcterms:modified>
</cp:coreProperties>
</file>