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embeddedFontLst>
    <p:embeddedFont>
      <p:font typeface="Century Gothic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hSXpvo108xFVOdm8TeQfeDKV0b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font" Target="fonts/CenturyGothic-regular.fntdata"/><Relationship Id="rId7" Type="http://schemas.openxmlformats.org/officeDocument/2006/relationships/font" Target="fonts/CenturyGothic-bold.fntdata"/><Relationship Id="rId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rgbClr val="2D2E33"/>
                </a:solidFill>
              </a:rPr>
              <a:t>(sumando todas las categorías de obesidad). </a:t>
            </a:r>
            <a:endParaRPr sz="1300">
              <a:solidFill>
                <a:srgbClr val="2D2E3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lang="es-MX" sz="1300">
                <a:solidFill>
                  <a:srgbClr val="2D2E33"/>
                </a:solidFill>
              </a:rPr>
              <a:t>(&gt;88 cm en mujeres y &gt;102 cm en hombres) </a:t>
            </a:r>
            <a:endParaRPr sz="1300">
              <a:solidFill>
                <a:srgbClr val="2D2E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grupos focales, entrevistas</a:t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-97580"/>
            <a:ext cx="32399288" cy="43298218"/>
            <a:chOff x="0" y="-97580"/>
            <a:chExt cx="32399288" cy="43298218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2044213" y="40360603"/>
              <a:ext cx="28310862" cy="2840035"/>
              <a:chOff x="2044213" y="40005003"/>
              <a:chExt cx="28310862" cy="2840035"/>
            </a:xfrm>
          </p:grpSpPr>
          <p:pic>
            <p:nvPicPr>
              <p:cNvPr id="86" name="Google Shape;86;p1"/>
              <p:cNvPicPr preferRelativeResize="0"/>
              <p:nvPr/>
            </p:nvPicPr>
            <p:blipFill rotWithShape="1">
              <a:blip r:embed="rId3">
                <a:alphaModFix/>
              </a:blip>
              <a:srcRect b="53427" l="0" r="0" t="0"/>
              <a:stretch/>
            </p:blipFill>
            <p:spPr>
              <a:xfrm>
                <a:off x="2044213" y="40101545"/>
                <a:ext cx="18530246" cy="27434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 b="2969" l="0" r="62735" t="50457"/>
              <a:stretch/>
            </p:blipFill>
            <p:spPr>
              <a:xfrm>
                <a:off x="23449740" y="40005003"/>
                <a:ext cx="6905335" cy="27434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8" name="Google Shape;88;p1"/>
            <p:cNvSpPr/>
            <p:nvPr/>
          </p:nvSpPr>
          <p:spPr>
            <a:xfrm>
              <a:off x="0" y="-97580"/>
              <a:ext cx="32399288" cy="39547410"/>
            </a:xfrm>
            <a:prstGeom prst="rect">
              <a:avLst/>
            </a:prstGeom>
            <a:solidFill>
              <a:srgbClr val="003C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4612" r="22085" t="0"/>
            <a:stretch/>
          </p:blipFill>
          <p:spPr>
            <a:xfrm>
              <a:off x="0" y="15239825"/>
              <a:ext cx="32399288" cy="24993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"/>
            <p:cNvSpPr/>
            <p:nvPr/>
          </p:nvSpPr>
          <p:spPr>
            <a:xfrm>
              <a:off x="0" y="15131652"/>
              <a:ext cx="32399288" cy="5086544"/>
            </a:xfrm>
            <a:prstGeom prst="rect">
              <a:avLst/>
            </a:prstGeom>
            <a:gradFill>
              <a:gsLst>
                <a:gs pos="0">
                  <a:srgbClr val="003C58"/>
                </a:gs>
                <a:gs pos="100000">
                  <a:srgbClr val="003C58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" name="Google Shape;91;p1"/>
            <p:cNvGrpSpPr/>
            <p:nvPr/>
          </p:nvGrpSpPr>
          <p:grpSpPr>
            <a:xfrm>
              <a:off x="17927445" y="258689"/>
              <a:ext cx="13135253" cy="3184574"/>
              <a:chOff x="6363037" y="239638"/>
              <a:chExt cx="4934020" cy="1197748"/>
            </a:xfrm>
          </p:grpSpPr>
          <p:pic>
            <p:nvPicPr>
              <p:cNvPr id="92" name="Google Shape;92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4578" t="0"/>
              <a:stretch/>
            </p:blipFill>
            <p:spPr>
              <a:xfrm>
                <a:off x="10156193" y="239638"/>
                <a:ext cx="1140864" cy="11977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363037" y="489227"/>
                <a:ext cx="3783531" cy="6600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1"/>
            <p:cNvGrpSpPr/>
            <p:nvPr/>
          </p:nvGrpSpPr>
          <p:grpSpPr>
            <a:xfrm>
              <a:off x="1675214" y="694950"/>
              <a:ext cx="7523868" cy="2468591"/>
              <a:chOff x="1079889" y="319741"/>
              <a:chExt cx="3498810" cy="1107103"/>
            </a:xfrm>
          </p:grpSpPr>
          <p:pic>
            <p:nvPicPr>
              <p:cNvPr id="95" name="Google Shape;95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079889" y="319741"/>
                <a:ext cx="2163825" cy="1008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3504831" y="442002"/>
                <a:ext cx="1073868" cy="9848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7" name="Google Shape;97;p1"/>
          <p:cNvSpPr txBox="1"/>
          <p:nvPr/>
        </p:nvSpPr>
        <p:spPr>
          <a:xfrm>
            <a:off x="2219853" y="8599333"/>
            <a:ext cx="19759500" cy="34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</a:pPr>
            <a:r>
              <a:t/>
            </a:r>
            <a:endParaRPr b="0" i="0" sz="212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585350" y="21092300"/>
            <a:ext cx="14251500" cy="1016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s-MX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1332233" y="30721772"/>
            <a:ext cx="109224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s-MX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542045" y="16541079"/>
            <a:ext cx="29442900" cy="37521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determinó el </a:t>
            </a:r>
            <a:r>
              <a:rPr b="1" i="0" lang="es-MX" sz="3000" u="none" cap="none" strike="noStrike">
                <a:solidFill>
                  <a:schemeClr val="dk1"/>
                </a:solidFill>
              </a:rPr>
              <a:t>perfil cardiovascular</a:t>
            </a:r>
            <a:r>
              <a:rPr b="0" i="0" lang="es-MX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una muestra de 1.262 integrantes del CBS incluyendo exámenes de laboratorio, antropometría y entrevistas médicas.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intervención se diseñó un </a:t>
            </a:r>
            <a:r>
              <a:rPr b="1" i="0" lang="es-MX" sz="3000" u="none" cap="none" strike="noStrike">
                <a:solidFill>
                  <a:schemeClr val="dk1"/>
                </a:solidFill>
              </a:rPr>
              <a:t>manual de recomendaciones nutricionales</a:t>
            </a:r>
            <a:r>
              <a:rPr b="1" lang="es-MX" sz="3000">
                <a:solidFill>
                  <a:schemeClr val="dk1"/>
                </a:solidFill>
              </a:rPr>
              <a:t> </a:t>
            </a:r>
            <a:r>
              <a:rPr b="0" i="0" lang="es-MX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 el Departamento de Salud Preventiva y Corporación Actuemos, además 10 </a:t>
            </a:r>
            <a:r>
              <a:rPr b="1" i="0" lang="es-MX" sz="3000" u="none" cap="none" strike="noStrike">
                <a:solidFill>
                  <a:schemeClr val="dk1"/>
                </a:solidFill>
              </a:rPr>
              <a:t>talleres teórico-prácticos con enfoque de alfabetización alimentario-nutricional </a:t>
            </a:r>
            <a:r>
              <a:rPr b="0" i="0" lang="es-MX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temáticas de etiquetado nutricional, impacto de consumo de ultraprocesados</a:t>
            </a:r>
            <a:r>
              <a:rPr lang="es-MX" sz="3000">
                <a:solidFill>
                  <a:schemeClr val="dk1"/>
                </a:solidFill>
              </a:rPr>
              <a:t> </a:t>
            </a:r>
            <a:r>
              <a:rPr b="0" i="0" lang="es-MX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estrategias para abordar el ambiente alimentario (hogar, cuartel y situaciones de emergencia).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evaluaron 8/10 talleres con una encuesta de satisfacción. Para entender la dinámica de alimentación complementando los resultados</a:t>
            </a:r>
            <a:r>
              <a:rPr lang="es-MX" sz="3000">
                <a:solidFill>
                  <a:schemeClr val="dk1"/>
                </a:solidFill>
              </a:rPr>
              <a:t>, </a:t>
            </a:r>
            <a:r>
              <a:rPr b="0" i="0" lang="es-MX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realizaron grupos focales no estructurados.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585350" y="21996575"/>
            <a:ext cx="14251500" cy="76707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41.9% de los voluntarios presenta sobrepeso y el 33% obesidad</a:t>
            </a:r>
            <a:r>
              <a:rPr lang="es-MX" sz="3000">
                <a:solidFill>
                  <a:srgbClr val="2D2E33"/>
                </a:solidFill>
              </a:rPr>
              <a:t>.</a:t>
            </a:r>
            <a:endParaRPr sz="3000">
              <a:solidFill>
                <a:srgbClr val="2D2E3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2D2E3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Solo el 24.9% tiene normopeso.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Las mujeres tienen una mayor proporción de normopeso (44.1%) comparado con los hombres (22.8%).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La circunferencia de cintura elevada se observa en el 28.6% de la población total, siendo similar en ambos sexos.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Un 23% tiene riesgo cardiovascular alto.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El 100% de los talleres fueron evaluados con 6-7 puntos de 7.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Las observaciones cualitativas preliminares, sugieren que comparten vínculos sociales con sus compañeros y las normas culturales del cuartel están arraigadas en sus actividades diarias.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19024600" y="31475450"/>
            <a:ext cx="11972700" cy="7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s-MX" sz="3000">
                <a:solidFill>
                  <a:schemeClr val="lt1"/>
                </a:solidFill>
              </a:rPr>
              <a:t>Jahnke SA, Poston WS, Jitnarin N, Haddock CK. Health concerns of the U.S. fire service: perspectives from the firehouse. Am J Health Promot. 2012 Nov-Dec;27(2):111-8.</a:t>
            </a:r>
            <a:endParaRPr sz="30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s-MX" sz="3000">
                <a:solidFill>
                  <a:schemeClr val="lt1"/>
                </a:solidFill>
              </a:rPr>
              <a:t>Burris JC, Werner CM, Woolf K. The Relationship Between Dietary Intake and Dietary-Focused Lifestyle Interventions on Risk Factors Associated with Cardiovascular Disease in Firefighters. Curr Nutr Rep. 2022 Jun;11(2):206-224.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s-MX" sz="3000">
                <a:solidFill>
                  <a:schemeClr val="lt1"/>
                </a:solidFill>
              </a:rPr>
              <a:t>Bucher Della Torre S, Wild P, Dorribo V, Amati F, Danuser B. Eating Habits of Professional Firefighters: Comparison With National Guidelines and Impact Healthy Eating Promotion Program. J Occup Environ Med. 2019 May;61(5):e183-e190.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6440925" y="21996575"/>
            <a:ext cx="14556300" cy="85722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000">
                <a:solidFill>
                  <a:schemeClr val="dk1"/>
                </a:solidFill>
              </a:rPr>
              <a:t>Bomberos tienen </a:t>
            </a:r>
            <a:r>
              <a:rPr b="1" lang="es-MX" sz="3000">
                <a:solidFill>
                  <a:schemeClr val="dk1"/>
                </a:solidFill>
              </a:rPr>
              <a:t>identidad y cultura organizacional propia. </a:t>
            </a:r>
            <a:r>
              <a:rPr lang="es-MX" sz="3000">
                <a:solidFill>
                  <a:srgbClr val="2D2E33"/>
                </a:solidFill>
              </a:rPr>
              <a:t>Los </a:t>
            </a:r>
            <a:r>
              <a:rPr b="1" lang="es-MX" sz="3000">
                <a:solidFill>
                  <a:srgbClr val="2D2E33"/>
                </a:solidFill>
              </a:rPr>
              <a:t>vínculos y normas culturales arraigadas </a:t>
            </a:r>
            <a:r>
              <a:rPr lang="es-MX" sz="3000">
                <a:solidFill>
                  <a:srgbClr val="2D2E33"/>
                </a:solidFill>
              </a:rPr>
              <a:t>en sus actividades diarias relacionadas con alimentación sugieren la necesidad de un </a:t>
            </a:r>
            <a:r>
              <a:rPr b="1" lang="es-MX" sz="3000">
                <a:solidFill>
                  <a:srgbClr val="2D2E33"/>
                </a:solidFill>
              </a:rPr>
              <a:t>enfoque</a:t>
            </a:r>
            <a:r>
              <a:rPr lang="es-MX" sz="3000">
                <a:solidFill>
                  <a:srgbClr val="2D2E33"/>
                </a:solidFill>
              </a:rPr>
              <a:t> que involucre </a:t>
            </a:r>
            <a:r>
              <a:rPr b="1" lang="es-MX" sz="3000">
                <a:solidFill>
                  <a:srgbClr val="2D2E33"/>
                </a:solidFill>
              </a:rPr>
              <a:t>entornos alimentarios </a:t>
            </a:r>
            <a:r>
              <a:rPr lang="es-MX" sz="3000">
                <a:solidFill>
                  <a:srgbClr val="2D2E33"/>
                </a:solidFill>
              </a:rPr>
              <a:t>y </a:t>
            </a:r>
            <a:r>
              <a:rPr b="1" lang="es-MX" sz="3000">
                <a:solidFill>
                  <a:srgbClr val="2D2E33"/>
                </a:solidFill>
              </a:rPr>
              <a:t>pertinencia cultural </a:t>
            </a:r>
            <a:r>
              <a:rPr lang="es-MX" sz="3000">
                <a:solidFill>
                  <a:srgbClr val="2D2E33"/>
                </a:solidFill>
              </a:rPr>
              <a:t>en combinación con una mayor cobertura en </a:t>
            </a:r>
            <a:r>
              <a:rPr b="1" lang="es-MX" sz="3000">
                <a:solidFill>
                  <a:srgbClr val="2D2E33"/>
                </a:solidFill>
              </a:rPr>
              <a:t>educación.</a:t>
            </a:r>
            <a:r>
              <a:rPr lang="es-MX" sz="3000">
                <a:solidFill>
                  <a:srgbClr val="2D2E33"/>
                </a:solidFill>
              </a:rPr>
              <a:t> </a:t>
            </a:r>
            <a:endParaRPr sz="3000">
              <a:solidFill>
                <a:srgbClr val="2D2E33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000">
                <a:solidFill>
                  <a:schemeClr val="dk1"/>
                </a:solidFill>
              </a:rPr>
              <a:t>La </a:t>
            </a:r>
            <a:r>
              <a:rPr b="1" lang="es-MX" sz="3000">
                <a:solidFill>
                  <a:schemeClr val="dk1"/>
                </a:solidFill>
              </a:rPr>
              <a:t>intervención educativa se adaptó</a:t>
            </a:r>
            <a:r>
              <a:rPr lang="es-MX" sz="3000">
                <a:solidFill>
                  <a:schemeClr val="dk1"/>
                </a:solidFill>
              </a:rPr>
              <a:t> a sus valores, rutinas y rol comunitario, asegurando </a:t>
            </a:r>
            <a:r>
              <a:rPr b="1" lang="es-MX" sz="3000">
                <a:solidFill>
                  <a:schemeClr val="dk1"/>
                </a:solidFill>
              </a:rPr>
              <a:t>pertinencia cultural.</a:t>
            </a:r>
            <a:r>
              <a:rPr lang="es-MX" sz="3000">
                <a:solidFill>
                  <a:schemeClr val="dk1"/>
                </a:solidFill>
              </a:rPr>
              <a:t> Este enfoque facilitó la participación, la apropiación de contenidos y un impacto potencial en su salud.</a:t>
            </a:r>
            <a:endParaRPr sz="3000">
              <a:solidFill>
                <a:srgbClr val="2D2E33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Los talleres educativos aportaron a la 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sensibilización de cambios individuales 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y del 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entorno alimentario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en el cuartel con una evaluación positiva</a:t>
            </a:r>
            <a:r>
              <a:rPr lang="es-MX" sz="3000">
                <a:solidFill>
                  <a:srgbClr val="2D2E33"/>
                </a:solidFill>
              </a:rPr>
              <a:t>, </a:t>
            </a:r>
            <a:r>
              <a:rPr lang="es-MX" sz="3000">
                <a:solidFill>
                  <a:schemeClr val="dk1"/>
                </a:solidFill>
              </a:rPr>
              <a:t>contribuyendo gradualmente a fortalecer una </a:t>
            </a:r>
            <a:r>
              <a:rPr b="1" lang="es-MX" sz="3000">
                <a:solidFill>
                  <a:schemeClr val="dk1"/>
                </a:solidFill>
              </a:rPr>
              <a:t>cultura alimentaria</a:t>
            </a:r>
            <a:r>
              <a:rPr lang="es-MX" sz="3000">
                <a:solidFill>
                  <a:schemeClr val="dk1"/>
                </a:solidFill>
              </a:rPr>
              <a:t> que favorezca decisiones informadas y </a:t>
            </a:r>
            <a:r>
              <a:rPr b="1" lang="es-MX" sz="3000">
                <a:solidFill>
                  <a:schemeClr val="dk1"/>
                </a:solidFill>
              </a:rPr>
              <a:t>entornos protectores.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lang="es-MX" sz="3000">
                <a:solidFill>
                  <a:schemeClr val="dk1"/>
                </a:solidFill>
              </a:rPr>
              <a:t>Proponemos desarrollar estudios con </a:t>
            </a:r>
            <a:r>
              <a:rPr b="1" lang="es-MX" sz="3000">
                <a:solidFill>
                  <a:schemeClr val="dk1"/>
                </a:solidFill>
              </a:rPr>
              <a:t>metodología cualitativa </a:t>
            </a:r>
            <a:r>
              <a:rPr lang="es-MX" sz="3000">
                <a:solidFill>
                  <a:schemeClr val="dk1"/>
                </a:solidFill>
              </a:rPr>
              <a:t>para conocer actitudes, opiniones y percepciones sobre su propia salud. </a:t>
            </a:r>
            <a:r>
              <a:rPr lang="es-MX" sz="3000">
                <a:solidFill>
                  <a:srgbClr val="2D2E33"/>
                </a:solidFill>
              </a:rPr>
              <a:t>Se requieren estrategias preventivas, efectivas, viables, adaptadas culturalmente y </a:t>
            </a:r>
            <a:r>
              <a:rPr b="1" lang="es-MX" sz="3000">
                <a:solidFill>
                  <a:srgbClr val="2D2E33"/>
                </a:solidFill>
              </a:rPr>
              <a:t>sostenidas en el tiempo</a:t>
            </a:r>
            <a:r>
              <a:rPr lang="es-MX" sz="3000">
                <a:solidFill>
                  <a:srgbClr val="2D2E33"/>
                </a:solidFill>
              </a:rPr>
              <a:t>. 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542095" y="11725238"/>
            <a:ext cx="29442900" cy="28563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1" i="0" lang="es-MX" sz="3000" u="none" cap="none" strike="noStrike">
                <a:solidFill>
                  <a:srgbClr val="2D2E33"/>
                </a:solidFill>
              </a:rPr>
              <a:t>Bomberos 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presenta mayor riesgo de enfermedades 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cardiovasculares 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y ciertos tipos de 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cáncer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intervenciones 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educativas de 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estilo de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 vida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3000">
                <a:solidFill>
                  <a:srgbClr val="2D2E33"/>
                </a:solidFill>
              </a:rPr>
              <a:t>combinadas con </a:t>
            </a:r>
            <a:r>
              <a:rPr b="1" lang="es-MX" sz="3000">
                <a:solidFill>
                  <a:srgbClr val="2D2E33"/>
                </a:solidFill>
              </a:rPr>
              <a:t>abordajes ambientales</a:t>
            </a:r>
            <a:r>
              <a:rPr lang="es-MX" sz="3000">
                <a:solidFill>
                  <a:srgbClr val="2D2E33"/>
                </a:solidFill>
              </a:rPr>
              <a:t> 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pueden disminuir factores de riesgo de enfermedades crónicas no transmisibles.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rgbClr val="2D2E33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El objetivo es c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aracterizar el estado nutricional y factores de riesgo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asociados a salud cardiovascular de bomberos y describir una 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experiencia educativa 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para abordar estos problemas en el Cuerpo de </a:t>
            </a:r>
            <a:r>
              <a:rPr b="1" i="0" lang="es-MX" sz="3000" u="none" cap="none" strike="noStrike">
                <a:solidFill>
                  <a:srgbClr val="2D2E33"/>
                </a:solidFill>
              </a:rPr>
              <a:t>Bomberos de Santiago </a:t>
            </a:r>
            <a:r>
              <a:rPr b="0" i="0" lang="es-MX" sz="30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(CBS).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1609900" y="4060428"/>
            <a:ext cx="29387484" cy="2052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s-MX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Salud cardiovascular y Alimentación en Bomberos: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s-MX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Diagnóstico, Intervención Educativa y Desafíos (2010)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609901" y="6976522"/>
            <a:ext cx="29387483" cy="13766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1" lang="es-MX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Rodríguez Ramírez MP </a:t>
            </a:r>
            <a:r>
              <a:rPr b="1" baseline="30000" i="1" lang="es-MX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1" lang="es-MX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Vizcarra Catalán M </a:t>
            </a:r>
            <a:r>
              <a:rPr baseline="30000" i="1" lang="es-MX" sz="4800">
                <a:solidFill>
                  <a:schemeClr val="lt1"/>
                </a:solidFill>
              </a:rPr>
              <a:t>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1" lang="es-MX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Cortés Larenas A</a:t>
            </a:r>
            <a:r>
              <a:rPr baseline="30000" i="1" lang="es-MX" sz="4800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1554300" y="8465389"/>
            <a:ext cx="294186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MX" sz="2000">
                <a:solidFill>
                  <a:schemeClr val="lt1"/>
                </a:solidFill>
              </a:rPr>
              <a:t>Médico </a:t>
            </a:r>
            <a:r>
              <a:rPr lang="es-MX" sz="2000">
                <a:solidFill>
                  <a:schemeClr val="lt1"/>
                </a:solidFill>
              </a:rPr>
              <a:t>fisiatra</a:t>
            </a:r>
            <a:r>
              <a:rPr lang="es-MX" sz="2000">
                <a:solidFill>
                  <a:schemeClr val="lt1"/>
                </a:solidFill>
              </a:rPr>
              <a:t> y Salubrista. </a:t>
            </a:r>
            <a:r>
              <a:rPr b="0" i="0" lang="es-MX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Inspectora Departamento de Salud Preventiva Cuerpo de Bomberos de Santiago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b="0" i="0" lang="es-MX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Nutricionista Corporación Actuemos. PhD en Salud Comunitaria. Centro de Investigación del Comportamiento Alimentario (CEIC). Académica Escuela de Nutrición y Dietética, Universidad de Valparaíso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MX" sz="2000">
                <a:solidFill>
                  <a:schemeClr val="lt1"/>
                </a:solidFill>
              </a:rPr>
              <a:t>Nutricionista Corporación Actuemos. Magíster en Docencia Universitaria. </a:t>
            </a:r>
            <a:r>
              <a:rPr b="0" i="0" lang="es-MX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Académica y Directora de Carrera Nutrición y Dietética Sede Santiago, Universidad de las Américas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6440925" y="21092300"/>
            <a:ext cx="14556300" cy="1016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s-MX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Conclusión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554358" y="15554562"/>
            <a:ext cx="29442900" cy="10512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s-MX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Materiales y Métodos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529861" y="10674046"/>
            <a:ext cx="29467500" cy="10512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s-MX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9900" y="30302200"/>
            <a:ext cx="7364400" cy="92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93925" y="32748075"/>
            <a:ext cx="9006000" cy="675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2023-09-24T13:07:43Z</dcterms:created>
  <dc:creator>Matías Alejandro Salamanca Muñoz</dc:creator>
</cp:coreProperties>
</file>