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43200625" cx="32399275"/>
  <p:notesSz cx="6858000" cy="9144000"/>
  <p:embeddedFontLst>
    <p:embeddedFont>
      <p:font typeface="Century Gothic"/>
      <p:regular r:id="rId6"/>
      <p:bold r:id="rId7"/>
      <p:italic r:id="rId8"/>
      <p:boldItalic r:id="rId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0" roundtripDataSignature="AMtx7miqUjU3OBKDbUXXTe5/stZqEwdM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0" Type="http://customschemas.google.com/relationships/presentationmetadata" Target="metadata"/><Relationship Id="rId9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6" Type="http://schemas.openxmlformats.org/officeDocument/2006/relationships/font" Target="fonts/CenturyGothic-regular.fntdata"/><Relationship Id="rId7" Type="http://schemas.openxmlformats.org/officeDocument/2006/relationships/font" Target="fonts/CenturyGothic-bold.fntdata"/><Relationship Id="rId8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2143125" y="685800"/>
            <a:ext cx="25717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2429947" y="7070108"/>
            <a:ext cx="27539395" cy="1504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4049911" y="22690338"/>
            <a:ext cx="24299466" cy="104301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/>
            </a:lvl1pPr>
            <a:lvl2pPr lvl="1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sz="7086"/>
            </a:lvl2pPr>
            <a:lvl3pPr lvl="2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sz="6378"/>
            </a:lvl3pPr>
            <a:lvl4pPr lvl="3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4pPr>
            <a:lvl5pPr lvl="4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5pPr>
            <a:lvl6pPr lvl="5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6pPr>
            <a:lvl7pPr lvl="6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7pPr>
            <a:lvl8pPr lvl="7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8pPr>
            <a:lvl9pPr lvl="8" algn="ctr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494440" y="11233181"/>
            <a:ext cx="27410408" cy="279443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8373518" y="17112258"/>
            <a:ext cx="36610544" cy="69860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5801170" y="10328657"/>
            <a:ext cx="36610544" cy="20553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2210578" y="10770172"/>
            <a:ext cx="27944386" cy="17970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  <a:defRPr sz="21259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2210578" y="28910440"/>
            <a:ext cx="27944386" cy="94501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sz="8504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7086"/>
              <a:buNone/>
              <a:defRPr sz="7086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6378"/>
              <a:buNone/>
              <a:defRPr sz="6378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2227451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16402140" y="11500170"/>
            <a:ext cx="13769697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223167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2231675" y="10590160"/>
            <a:ext cx="13706415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2231675" y="15780233"/>
            <a:ext cx="13706415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16402142" y="10590160"/>
            <a:ext cx="13773917" cy="51900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8504"/>
              <a:buNone/>
              <a:defRPr b="1" sz="8504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None/>
              <a:defRPr b="1" sz="7086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None/>
              <a:defRPr b="1" sz="6378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b="1" sz="5669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16402142" y="15780233"/>
            <a:ext cx="13773917" cy="23210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948563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11338"/>
              <a:buChar char="•"/>
              <a:defRPr sz="11338"/>
            </a:lvl1pPr>
            <a:lvl2pPr indent="-858583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9921"/>
              <a:buChar char="•"/>
              <a:defRPr sz="9921"/>
            </a:lvl2pPr>
            <a:lvl3pPr indent="-768604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Char char="•"/>
              <a:defRPr sz="8504"/>
            </a:lvl3pPr>
            <a:lvl4pPr indent="-678561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4pPr>
            <a:lvl5pPr indent="-678561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5pPr>
            <a:lvl6pPr indent="-67856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6pPr>
            <a:lvl7pPr indent="-67856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7pPr>
            <a:lvl8pPr indent="-67856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8pPr>
            <a:lvl9pPr indent="-67856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Char char="•"/>
              <a:defRPr sz="7086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2231671" y="2880042"/>
            <a:ext cx="10449614" cy="1008014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338"/>
              <a:buFont typeface="Calibri"/>
              <a:buNone/>
              <a:defRPr sz="11338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3773917" y="6220102"/>
            <a:ext cx="16402140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2231671" y="12960191"/>
            <a:ext cx="10449614" cy="240103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1pPr>
            <a:lvl2pPr indent="-228600" lvl="1" marL="914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960"/>
              <a:buNone/>
              <a:defRPr sz="4960"/>
            </a:lvl2pPr>
            <a:lvl3pPr indent="-228600" lvl="2" marL="1371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4252"/>
              <a:buNone/>
              <a:defRPr sz="4252"/>
            </a:lvl3pPr>
            <a:lvl4pPr indent="-228600" lvl="3" marL="1828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4pPr>
            <a:lvl5pPr indent="-228600" lvl="4" marL="22860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5pPr>
            <a:lvl6pPr indent="-228600" lvl="5" marL="27432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6pPr>
            <a:lvl7pPr indent="-228600" lvl="6" marL="32004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7pPr>
            <a:lvl8pPr indent="-228600" lvl="7" marL="36576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8pPr>
            <a:lvl9pPr indent="-228600" lvl="8" marL="411480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3543"/>
              <a:buNone/>
              <a:defRPr sz="3543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590"/>
              <a:buFont typeface="Calibri"/>
              <a:buNone/>
              <a:defRPr b="0" i="0" sz="15589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858583" lvl="0" marL="45720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9921"/>
              <a:buFont typeface="Arial"/>
              <a:buChar char="•"/>
              <a:defRPr b="0" i="0" sz="9921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8604" lvl="1" marL="914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8504"/>
              <a:buFont typeface="Arial"/>
              <a:buChar char="•"/>
              <a:defRPr b="0" i="0" sz="850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78561" lvl="2" marL="1371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7086"/>
              <a:buFont typeface="Arial"/>
              <a:buChar char="•"/>
              <a:defRPr b="0" i="0" sz="7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633603" lvl="3" marL="1828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633603" lvl="4" marL="22860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633603" lvl="5" marL="27432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633603" lvl="6" marL="32004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633603" lvl="7" marL="36576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633603" lvl="8" marL="4114800" marR="0" rtl="0" algn="l">
              <a:lnSpc>
                <a:spcPct val="90000"/>
              </a:lnSpc>
              <a:spcBef>
                <a:spcPts val="1772"/>
              </a:spcBef>
              <a:spcAft>
                <a:spcPts val="0"/>
              </a:spcAft>
              <a:buClr>
                <a:schemeClr val="dk1"/>
              </a:buClr>
              <a:buSzPts val="6378"/>
              <a:buFont typeface="Arial"/>
              <a:buChar char="•"/>
              <a:defRPr b="0" i="0" sz="6378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2"/>
              <a:buFont typeface="Arial"/>
              <a:buNone/>
              <a:defRPr b="0" i="0" sz="4252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1" Type="http://schemas.openxmlformats.org/officeDocument/2006/relationships/image" Target="../media/image5.png"/><Relationship Id="rId10" Type="http://schemas.openxmlformats.org/officeDocument/2006/relationships/image" Target="../media/image2.png"/><Relationship Id="rId12" Type="http://schemas.openxmlformats.org/officeDocument/2006/relationships/image" Target="../media/image10.png"/><Relationship Id="rId9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.png"/><Relationship Id="rId7" Type="http://schemas.openxmlformats.org/officeDocument/2006/relationships/image" Target="../media/image7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03951" y="-48788"/>
            <a:ext cx="32399288" cy="43298218"/>
            <a:chOff x="0" y="-97580"/>
            <a:chExt cx="32399288" cy="43298218"/>
          </a:xfrm>
        </p:grpSpPr>
        <p:grpSp>
          <p:nvGrpSpPr>
            <p:cNvPr id="85" name="Google Shape;85;p1"/>
            <p:cNvGrpSpPr/>
            <p:nvPr/>
          </p:nvGrpSpPr>
          <p:grpSpPr>
            <a:xfrm>
              <a:off x="2044213" y="40360603"/>
              <a:ext cx="28310862" cy="2840035"/>
              <a:chOff x="2044213" y="40005003"/>
              <a:chExt cx="28310862" cy="2840035"/>
            </a:xfrm>
          </p:grpSpPr>
          <p:pic>
            <p:nvPicPr>
              <p:cNvPr id="86" name="Google Shape;86;p1"/>
              <p:cNvPicPr preferRelativeResize="0"/>
              <p:nvPr/>
            </p:nvPicPr>
            <p:blipFill rotWithShape="1">
              <a:blip r:embed="rId3">
                <a:alphaModFix/>
              </a:blip>
              <a:srcRect b="53427" l="0" r="0" t="0"/>
              <a:stretch/>
            </p:blipFill>
            <p:spPr>
              <a:xfrm>
                <a:off x="2044213" y="40101545"/>
                <a:ext cx="18530246" cy="274349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7" name="Google Shape;87;p1"/>
              <p:cNvPicPr preferRelativeResize="0"/>
              <p:nvPr/>
            </p:nvPicPr>
            <p:blipFill rotWithShape="1">
              <a:blip r:embed="rId3">
                <a:alphaModFix/>
              </a:blip>
              <a:srcRect b="2969" l="0" r="62735" t="50457"/>
              <a:stretch/>
            </p:blipFill>
            <p:spPr>
              <a:xfrm>
                <a:off x="23449740" y="40005003"/>
                <a:ext cx="6905335" cy="274349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88" name="Google Shape;88;p1"/>
            <p:cNvSpPr/>
            <p:nvPr/>
          </p:nvSpPr>
          <p:spPr>
            <a:xfrm>
              <a:off x="0" y="-97580"/>
              <a:ext cx="32399288" cy="39547410"/>
            </a:xfrm>
            <a:prstGeom prst="rect">
              <a:avLst/>
            </a:prstGeom>
            <a:solidFill>
              <a:srgbClr val="003C5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" name="Google Shape;89;p1"/>
            <p:cNvPicPr preferRelativeResize="0"/>
            <p:nvPr/>
          </p:nvPicPr>
          <p:blipFill rotWithShape="1">
            <a:blip r:embed="rId4">
              <a:alphaModFix/>
            </a:blip>
            <a:srcRect b="0" l="4612" r="22084" t="0"/>
            <a:stretch/>
          </p:blipFill>
          <p:spPr>
            <a:xfrm>
              <a:off x="0" y="15239825"/>
              <a:ext cx="32399288" cy="2499353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" name="Google Shape;90;p1"/>
            <p:cNvSpPr/>
            <p:nvPr/>
          </p:nvSpPr>
          <p:spPr>
            <a:xfrm>
              <a:off x="0" y="15131652"/>
              <a:ext cx="32399288" cy="5086544"/>
            </a:xfrm>
            <a:prstGeom prst="rect">
              <a:avLst/>
            </a:prstGeom>
            <a:gradFill>
              <a:gsLst>
                <a:gs pos="0">
                  <a:srgbClr val="003C58"/>
                </a:gs>
                <a:gs pos="100000">
                  <a:srgbClr val="003C58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91;p1"/>
            <p:cNvGrpSpPr/>
            <p:nvPr/>
          </p:nvGrpSpPr>
          <p:grpSpPr>
            <a:xfrm>
              <a:off x="17927445" y="258689"/>
              <a:ext cx="13135253" cy="3184574"/>
              <a:chOff x="6363037" y="239638"/>
              <a:chExt cx="4934020" cy="1197748"/>
            </a:xfrm>
          </p:grpSpPr>
          <p:pic>
            <p:nvPicPr>
              <p:cNvPr id="92" name="Google Shape;92;p1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64578" t="0"/>
              <a:stretch/>
            </p:blipFill>
            <p:spPr>
              <a:xfrm>
                <a:off x="10156193" y="239638"/>
                <a:ext cx="1140864" cy="11977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3" name="Google Shape;93;p1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0" t="0"/>
              <a:stretch/>
            </p:blipFill>
            <p:spPr>
              <a:xfrm>
                <a:off x="6363037" y="489227"/>
                <a:ext cx="3783531" cy="6600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94" name="Google Shape;94;p1"/>
            <p:cNvGrpSpPr/>
            <p:nvPr/>
          </p:nvGrpSpPr>
          <p:grpSpPr>
            <a:xfrm>
              <a:off x="1675214" y="694950"/>
              <a:ext cx="7523868" cy="2468591"/>
              <a:chOff x="1079889" y="319741"/>
              <a:chExt cx="3498810" cy="1107103"/>
            </a:xfrm>
          </p:grpSpPr>
          <p:pic>
            <p:nvPicPr>
              <p:cNvPr id="95" name="Google Shape;95;p1"/>
              <p:cNvPicPr preferRelativeResize="0"/>
              <p:nvPr/>
            </p:nvPicPr>
            <p:blipFill rotWithShape="1">
              <a:blip r:embed="rId7">
                <a:alphaModFix/>
              </a:blip>
              <a:srcRect b="0" l="0" r="0" t="0"/>
              <a:stretch/>
            </p:blipFill>
            <p:spPr>
              <a:xfrm>
                <a:off x="1079889" y="319741"/>
                <a:ext cx="2163825" cy="10087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6" name="Google Shape;96;p1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3504831" y="442002"/>
                <a:ext cx="1073868" cy="98484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97" name="Google Shape;97;p1"/>
          <p:cNvSpPr txBox="1"/>
          <p:nvPr/>
        </p:nvSpPr>
        <p:spPr>
          <a:xfrm>
            <a:off x="2181753" y="9113520"/>
            <a:ext cx="19759493" cy="34137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259"/>
              <a:buFont typeface="Calibri"/>
              <a:buNone/>
            </a:pPr>
            <a:r>
              <a:t/>
            </a:r>
            <a:endParaRPr b="0" i="0" sz="21259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1469950" y="19450525"/>
            <a:ext cx="29574600" cy="10161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"/>
          <p:cNvSpPr txBox="1"/>
          <p:nvPr/>
        </p:nvSpPr>
        <p:spPr>
          <a:xfrm>
            <a:off x="1505940" y="35751056"/>
            <a:ext cx="10922400" cy="106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Referencias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 txBox="1"/>
          <p:nvPr/>
        </p:nvSpPr>
        <p:spPr>
          <a:xfrm>
            <a:off x="1478125" y="14790550"/>
            <a:ext cx="29574600" cy="45999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Estudio observacional transversal analítico. Los/as padres, madres o cuidadoras/es (n = 851) y sus niños/as fueron reclutados en 56 jardines infantiles seleccionados aleatoriamente en Arica y parinacota, Antofagasta; Valparaíso, RM y Araucanía de la red de jardines infantiles (JI) de Fundación Integra. Los criterios de inclusión fueron ser padres, madres o cuidadores/as a cargo de la alimentación en el hogar de niños/as entre 2 y 5 años. Se excluyó a niños/as con patologías que afectan el crecimiento y modifican su alimentación (ej. condiciones neurológicas o metabólicas). Nutricionistas entregaron los consentimientos y cuestionarios a la hora de la llegada o salida del horario del JI y estuvieron presentes para responder las consultas. Los/as participantes respondieron el cuestionario de estilo de crianza en alimentación (CFSQ) y un cuestionario de calidad de la dieta. Se definieron 6 marcadores de calidad de dieta con base en el consumo de un alimento o grupos de alimentos según las guías de alimentación del preescolar y las guías de alimentación chilenas. La calidad de la dieta fue operacionalizada en variables dicotómicas (cumple/no cumple) según recomendaciones de guías de alimentación chilenas de 6 marcadores de calidad dietaria. Se aplicaron pruebas chi-cuadrado para evaluar la asociación entre las frecuencias de cumplimiento de las recomendaciones de consumo en estos marcadores de calidad de dieta en niños/as según ECA, con nivel de significancia p &lt; 0,05.</a:t>
            </a:r>
            <a:endParaRPr b="0" i="0" sz="3200" u="none" cap="none" strike="noStrike">
              <a:solidFill>
                <a:srgbClr val="2D2E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 txBox="1"/>
          <p:nvPr/>
        </p:nvSpPr>
        <p:spPr>
          <a:xfrm>
            <a:off x="1478125" y="20545173"/>
            <a:ext cx="15966300" cy="65103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La media de la edad de </a:t>
            </a:r>
            <a:r>
              <a:rPr lang="en-US" sz="3200">
                <a:solidFill>
                  <a:srgbClr val="2D2E33"/>
                </a:solidFill>
              </a:rPr>
              <a:t>l</a:t>
            </a:r>
            <a:r>
              <a:rPr lang="en-US" sz="3200">
                <a:solidFill>
                  <a:srgbClr val="2D2E33"/>
                </a:solidFill>
              </a:rPr>
              <a:t>os/as padres, madres o cuidadoras/es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fue de 34 años, 51% con educación básica y media, siendo un  79% madres. </a:t>
            </a:r>
            <a:endParaRPr b="0" i="0" sz="3200" u="none" cap="none" strike="noStrike">
              <a:solidFill>
                <a:srgbClr val="2D2E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Hubo asociaciones significativas entre el cumplimiento de las recomendaciones de 5 marcadores de calidad de la dieta según ECA.  El grupo de frutas y verduras (FV) (p = 0,032)</a:t>
            </a:r>
            <a:r>
              <a:rPr lang="en-US" sz="3200">
                <a:solidFill>
                  <a:srgbClr val="2D2E33"/>
                </a:solidFill>
              </a:rPr>
              <a:t> 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y agua </a:t>
            </a:r>
            <a:r>
              <a:rPr lang="en-US" sz="3200">
                <a:solidFill>
                  <a:srgbClr val="2D2E33"/>
                </a:solidFill>
              </a:rPr>
              <a:t>(p &lt; 0,001), 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carnes procesadas, comida rápida y snacks salados (p = 0,044), </a:t>
            </a:r>
            <a:r>
              <a:rPr lang="en-US" sz="3200">
                <a:solidFill>
                  <a:srgbClr val="2D2E33"/>
                </a:solidFill>
              </a:rPr>
              <a:t>m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asas y dulces y golosinas (p = 0,001), y beb</a:t>
            </a:r>
            <a:r>
              <a:rPr lang="en-US" sz="3200">
                <a:solidFill>
                  <a:srgbClr val="2D2E33"/>
                </a:solidFill>
              </a:rPr>
              <a:t>estibles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azucarad</a:t>
            </a:r>
            <a:r>
              <a:rPr lang="en-US" sz="3200">
                <a:solidFill>
                  <a:srgbClr val="2D2E33"/>
                </a:solidFill>
              </a:rPr>
              <a:t>o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s (p &lt;0,001). </a:t>
            </a:r>
            <a:r>
              <a:rPr lang="en-US" sz="3200">
                <a:solidFill>
                  <a:srgbClr val="2D2E33"/>
                </a:solidFill>
              </a:rPr>
              <a:t>Los/as padres, madres o cuidadoras/es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con el estilo respetuoso tuvieron niños/as con mayor cumplimiento del consumo recomendado de FV (33%), mientras </a:t>
            </a:r>
            <a:r>
              <a:rPr lang="en-US" sz="3200">
                <a:solidFill>
                  <a:srgbClr val="2D2E33"/>
                </a:solidFill>
              </a:rPr>
              <a:t>que aquellas/os niños/as cuyos </a:t>
            </a:r>
            <a:r>
              <a:rPr lang="en-US" sz="3200">
                <a:solidFill>
                  <a:srgbClr val="2D2E33"/>
                </a:solidFill>
              </a:rPr>
              <a:t>padres, madres o cuidadoras/es </a:t>
            </a:r>
            <a:r>
              <a:rPr lang="en-US" sz="3200">
                <a:solidFill>
                  <a:srgbClr val="2D2E33"/>
                </a:solidFill>
              </a:rPr>
              <a:t>con estilo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indulgente tuvieron mayor cumplimiento con el consumo de agua (55%). Las recomendaciones de evitar el consumo de snacks salados, carnes procesadas y preparaciones rápidas (27% vs 29%), golosinas y masas dulces (21% vs 25%)y bebestibles azucarados (31% vs 35%) fueron mayormente cumplidas por los niños</a:t>
            </a:r>
            <a:r>
              <a:rPr lang="en-US" sz="3200">
                <a:solidFill>
                  <a:srgbClr val="2D2E33"/>
                </a:solidFill>
              </a:rPr>
              <a:t>/as con </a:t>
            </a:r>
            <a:r>
              <a:rPr lang="en-US" sz="3200">
                <a:solidFill>
                  <a:srgbClr val="2D2E33"/>
                </a:solidFill>
              </a:rPr>
              <a:t>padres, madres o cuidadoras/es 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estilos respetuosos e indulgentes.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D2E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1737900" y="37056301"/>
            <a:ext cx="294987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US" sz="3000">
                <a:solidFill>
                  <a:schemeClr val="lt1"/>
                </a:solidFill>
              </a:rPr>
              <a:t>Subdepartamento de estudios y análisis de datos Junta Nacional de Auxilio Escolar y Becas (JUNAEB), Informe ejecutivo mapa nutricional 2024. JUNAEB; 2024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US" sz="3000">
                <a:solidFill>
                  <a:schemeClr val="lt1"/>
                </a:solidFill>
              </a:rPr>
              <a:t>Shloim N, Edelson LR, Martin N, Hetherington MM. Parenting styles, feeding styles, feeding practices, and weight status in 4–12-year-old children: A systematic review</a:t>
            </a:r>
            <a:endParaRPr sz="3000">
              <a:solidFill>
                <a:schemeClr val="lt1"/>
              </a:solidFill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</a:rPr>
              <a:t> of the literature. Vol. 6, Frontiers in Psychology; 2015.</a:t>
            </a:r>
            <a:endParaRPr sz="3000">
              <a:solidFill>
                <a:schemeClr val="lt1"/>
              </a:solidFill>
            </a:endParaRPr>
          </a:p>
          <a:p>
            <a:pPr indent="-4191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AutoNum type="arabicPeriod"/>
            </a:pPr>
            <a:r>
              <a:rPr lang="en-US" sz="3000">
                <a:solidFill>
                  <a:schemeClr val="lt1"/>
                </a:solidFill>
              </a:rPr>
              <a:t>Hughes SO, Power TG, Orlet Fisher J, Mueller S, Nicklas TA. Revisiting a neglected construct: parenting styles in a child-feeding context. Appetite. 2005 Feb;44(1):83-92. doi: 10.1016/j.appet.2004.08.007. Epub 2004 Nov 13. PMID: 15604035.</a:t>
            </a:r>
            <a:endParaRPr sz="3000">
              <a:solidFill>
                <a:schemeClr val="lt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17644375" y="31510225"/>
            <a:ext cx="13353000" cy="41808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4000"/>
              <a:buFont typeface="Arial"/>
              <a:buNone/>
            </a:pPr>
            <a:r>
              <a:rPr lang="en-US" sz="3200">
                <a:solidFill>
                  <a:srgbClr val="2D2E33"/>
                </a:solidFill>
              </a:rPr>
              <a:t>H</a:t>
            </a:r>
            <a:r>
              <a:rPr lang="en-US" sz="3200">
                <a:solidFill>
                  <a:srgbClr val="2D2E33"/>
                </a:solidFill>
              </a:rPr>
              <a:t>ay un limitado cumplimiento de calidad de la dieta de niños/as en la primera infancia en Chile. 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r>
              <a:rPr lang="en-US" sz="3200">
                <a:solidFill>
                  <a:srgbClr val="2D2E33"/>
                </a:solidFill>
              </a:rPr>
              <a:t>os/as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niños/as que asisten a jardines infantiles de la red p</a:t>
            </a:r>
            <a:r>
              <a:rPr lang="en-US" sz="3200">
                <a:solidFill>
                  <a:srgbClr val="2D2E33"/>
                </a:solidFill>
              </a:rPr>
              <a:t>ública de Chile 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con </a:t>
            </a:r>
            <a:r>
              <a:rPr lang="en-US" sz="3200">
                <a:solidFill>
                  <a:srgbClr val="2D2E33"/>
                </a:solidFill>
              </a:rPr>
              <a:t>mayor cumplimiento de consumo recomendado de alimentos o de evitar aquellos no saludables 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son aquellos/as cuyos </a:t>
            </a:r>
            <a:r>
              <a:rPr lang="en-US" sz="3200">
                <a:solidFill>
                  <a:srgbClr val="2D2E33"/>
                </a:solidFill>
              </a:rPr>
              <a:t>padres, madres o cuidadoras/es tienen</a:t>
            </a: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 estilos respetuoso e indulgente. </a:t>
            </a:r>
            <a:r>
              <a:rPr lang="en-US" sz="3200">
                <a:solidFill>
                  <a:srgbClr val="2D2E33"/>
                </a:solidFill>
              </a:rPr>
              <a:t>Más estudios se requieren para evaluar asociaciones entre calidad de la dieta global o en recomendaciones específica en la primera infancia con ECA considerando factores confundentes.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"/>
          <p:cNvSpPr txBox="1"/>
          <p:nvPr/>
        </p:nvSpPr>
        <p:spPr>
          <a:xfrm>
            <a:off x="1478125" y="11256725"/>
            <a:ext cx="29574600" cy="2060400"/>
          </a:xfrm>
          <a:prstGeom prst="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D2E33"/>
              </a:buClr>
              <a:buSzPts val="3600"/>
              <a:buFont typeface="Arial"/>
              <a:buNone/>
            </a:pPr>
            <a:r>
              <a:rPr b="0" i="0" lang="en-US" sz="3200" u="none" cap="none" strike="noStrike">
                <a:solidFill>
                  <a:srgbClr val="2D2E33"/>
                </a:solidFill>
                <a:latin typeface="Arial"/>
                <a:ea typeface="Arial"/>
                <a:cs typeface="Arial"/>
                <a:sym typeface="Arial"/>
              </a:rPr>
              <a:t>El entorno familiar tiene gran influencia en la alimentación en la primera infancia, lo cual es relevante en Chile, donde el 48% de niños/as entre 4 y 5 años tiene sobrepeso u obesidad. Entre los estilos de crianza en alimentación, los estilos indulgente y desinteresado se han relacionado con una menor calidad de la dieta en EEUU, pero en Chile hay evidencia limitada de la asociación entre los ECA y la calidad dietaria de niños/as en la primera infancia. Por tanto, el objetivo del estudio es evaluar la asociación entre los ECA y la calidad de la dieta de niños/as en la primera infancia en tres macrozonas de Chile. 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3543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rgbClr val="2D2E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"/>
          <p:cNvSpPr txBox="1"/>
          <p:nvPr/>
        </p:nvSpPr>
        <p:spPr>
          <a:xfrm>
            <a:off x="1609900" y="3714064"/>
            <a:ext cx="29387400" cy="205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Asociaciones entre estilos de crianza y calidad dietaria en preescolares en tres macrozonas de Chile (Nº </a:t>
            </a:r>
            <a:r>
              <a:rPr b="1" lang="en-US" sz="7000">
                <a:solidFill>
                  <a:schemeClr val="lt1"/>
                </a:solidFill>
              </a:rPr>
              <a:t>2049</a:t>
            </a: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0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"/>
          <p:cNvSpPr txBox="1"/>
          <p:nvPr/>
        </p:nvSpPr>
        <p:spPr>
          <a:xfrm>
            <a:off x="1505940" y="6209084"/>
            <a:ext cx="29387400" cy="137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1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Vizcarra, M</a:t>
            </a:r>
            <a:r>
              <a:rPr b="1" i="1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baseline="3000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1" i="1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 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Farías, F</a:t>
            </a:r>
            <a:r>
              <a:rPr b="1" baseline="30000" i="1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baseline="3000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; Acevedo</a:t>
            </a:r>
            <a:r>
              <a:rPr b="1" baseline="3000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A; Martínez</a:t>
            </a:r>
            <a:r>
              <a:rPr b="1" baseline="30000" i="1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baseline="3000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r>
              <a:rPr b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A; Gacitúa, M.; Velandia, D.</a:t>
            </a:r>
            <a:r>
              <a:rPr b="1" baseline="30000" lang="en-US" sz="4800">
                <a:solidFill>
                  <a:schemeClr val="lt1"/>
                </a:solidFill>
              </a:rPr>
              <a:t>3,5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1" sz="4800" u="none" cap="none" strike="noStrik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"/>
          <p:cNvSpPr/>
          <p:nvPr/>
        </p:nvSpPr>
        <p:spPr>
          <a:xfrm>
            <a:off x="1609901" y="6608204"/>
            <a:ext cx="29443028" cy="50902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609901" y="7693094"/>
            <a:ext cx="29418600" cy="2240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Centro de Investigación del Comportamiento Alimentario (CEIC), Escuela de Nutrición y Dietética, Facultad de Farmacia, Universidad de Valparaíso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1" baseline="30000" i="1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 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Universidad de Chile, Instituto de Nutrición y Tecnología de los Alimentos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Instituto de Estadística, Universidad de Valparaíso</a:t>
            </a:r>
            <a:endParaRPr b="0" baseline="3000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Center of Interdisciplinary Biomedical and Engineering Research for Health—MEDING, Universidad de Valparaíso, Valparaíso, Chile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b="0" baseline="3000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b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Center for Atmospheric Studies and Climate Change (CEACC), Universidad de Valparaíso, Valparaíso, Chile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"/>
          <p:cNvSpPr txBox="1"/>
          <p:nvPr/>
        </p:nvSpPr>
        <p:spPr>
          <a:xfrm>
            <a:off x="17644375" y="30389950"/>
            <a:ext cx="13353000" cy="10602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Conclusión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"/>
          <p:cNvSpPr txBox="1"/>
          <p:nvPr/>
        </p:nvSpPr>
        <p:spPr>
          <a:xfrm>
            <a:off x="1478125" y="13429435"/>
            <a:ext cx="29574600" cy="12297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Materiales y Métodos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"/>
          <p:cNvSpPr txBox="1"/>
          <p:nvPr/>
        </p:nvSpPr>
        <p:spPr>
          <a:xfrm>
            <a:off x="1469950" y="10098200"/>
            <a:ext cx="29574600" cy="1060200"/>
          </a:xfrm>
          <a:prstGeom prst="rect">
            <a:avLst/>
          </a:prstGeom>
          <a:solidFill>
            <a:srgbClr val="378389"/>
          </a:solidFill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000"/>
              <a:buFont typeface="Arial"/>
              <a:buNone/>
            </a:pPr>
            <a:r>
              <a:rPr b="1" i="0" lang="en-US" sz="7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Introducción</a:t>
            </a:r>
            <a:endParaRPr b="1" i="0" sz="7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644375" y="20526700"/>
            <a:ext cx="13352925" cy="9803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463575" y="27317575"/>
            <a:ext cx="15966299" cy="837339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2107050" y="39341125"/>
            <a:ext cx="111702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AGRADECIMIENTOS ANID: FONDECYT INICIACIÓN N°11230840</a:t>
            </a:r>
            <a:endParaRPr sz="3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"/>
          <p:cNvSpPr/>
          <p:nvPr/>
        </p:nvSpPr>
        <p:spPr>
          <a:xfrm>
            <a:off x="1259600" y="3405900"/>
            <a:ext cx="2597700" cy="2803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269939" y="3562447"/>
            <a:ext cx="2424600" cy="2441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8833973" y="3416348"/>
            <a:ext cx="2953225" cy="29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2023-09-24T13:07:43Z</dcterms:created>
  <dc:creator>Matías Alejandro Salamanca Muñoz</dc:creator>
</cp:coreProperties>
</file>